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1"/>
  </p:notesMasterIdLst>
  <p:sldIdLst>
    <p:sldId id="256" r:id="rId2"/>
    <p:sldId id="286" r:id="rId3"/>
    <p:sldId id="285" r:id="rId4"/>
    <p:sldId id="290" r:id="rId5"/>
    <p:sldId id="291" r:id="rId6"/>
    <p:sldId id="287" r:id="rId7"/>
    <p:sldId id="288" r:id="rId8"/>
    <p:sldId id="289" r:id="rId9"/>
    <p:sldId id="292" r:id="rId10"/>
  </p:sldIdLst>
  <p:sldSz cx="9144000" cy="5143500" type="screen16x9"/>
  <p:notesSz cx="6858000" cy="9144000"/>
  <p:embeddedFontLst>
    <p:embeddedFont>
      <p:font typeface="Poppins" panose="00000500000000000000" pitchFamily="2" charset="0"/>
      <p:regular r:id="rId12"/>
      <p:bold r:id="rId13"/>
      <p:italic r:id="rId14"/>
      <p:boldItalic r:id="rId15"/>
    </p:embeddedFont>
    <p:embeddedFont>
      <p:font typeface="Poppins Light" panose="000004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2BB95B-EFE8-4A1C-8F86-21096A5653E6}">
  <a:tblStyle styleId="{D12BB95B-EFE8-4A1C-8F86-21096A5653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754"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grpSp>
        <p:nvGrpSpPr>
          <p:cNvPr id="106" name="Google Shape;106;p10"/>
          <p:cNvGrpSpPr/>
          <p:nvPr/>
        </p:nvGrpSpPr>
        <p:grpSpPr>
          <a:xfrm>
            <a:off x="308378" y="3811995"/>
            <a:ext cx="1844185" cy="1844185"/>
            <a:chOff x="-474900" y="321200"/>
            <a:chExt cx="2324700" cy="2324700"/>
          </a:xfrm>
        </p:grpSpPr>
        <p:sp>
          <p:nvSpPr>
            <p:cNvPr id="107" name="Google Shape;107;p10"/>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0"/>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txBox="1">
            <a:spLocks noGrp="1"/>
          </p:cNvSpPr>
          <p:nvPr>
            <p:ph type="body" idx="1"/>
          </p:nvPr>
        </p:nvSpPr>
        <p:spPr>
          <a:xfrm>
            <a:off x="1069625" y="4406300"/>
            <a:ext cx="46080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400"/>
              <a:buNone/>
              <a:defRPr sz="1400"/>
            </a:lvl1pPr>
          </a:lstStyle>
          <a:p>
            <a:endParaRPr/>
          </a:p>
        </p:txBody>
      </p:sp>
      <p:sp>
        <p:nvSpPr>
          <p:cNvPr id="113" name="Google Shape;113;p1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 A" type="blank">
  <p:cSld name="BLANK">
    <p:spTree>
      <p:nvGrpSpPr>
        <p:cNvPr id="1"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2211600" y="1991850"/>
            <a:ext cx="4720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t>Optimizing Facility Management through Advanced SQL Analytics</a:t>
            </a:r>
            <a:endParaRPr sz="2800" dirty="0"/>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pole tekstowe 1">
            <a:extLst>
              <a:ext uri="{FF2B5EF4-FFF2-40B4-BE49-F238E27FC236}">
                <a16:creationId xmlns:a16="http://schemas.microsoft.com/office/drawing/2014/main" id="{5CEA1A56-120B-C500-1722-57E5942CFDA4}"/>
              </a:ext>
            </a:extLst>
          </p:cNvPr>
          <p:cNvSpPr txBox="1"/>
          <p:nvPr/>
        </p:nvSpPr>
        <p:spPr>
          <a:xfrm>
            <a:off x="90204" y="4757894"/>
            <a:ext cx="2441750" cy="307777"/>
          </a:xfrm>
          <a:prstGeom prst="rect">
            <a:avLst/>
          </a:prstGeom>
          <a:noFill/>
        </p:spPr>
        <p:txBody>
          <a:bodyPr wrap="square" rtlCol="0">
            <a:spAutoFit/>
          </a:bodyPr>
          <a:lstStyle/>
          <a:p>
            <a:r>
              <a:rPr lang="en-GB" dirty="0"/>
              <a:t>Project by Yelyzaveta Ben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8DEB62-7587-8766-6BC1-D6B40F71B52C}"/>
              </a:ext>
            </a:extLst>
          </p:cNvPr>
          <p:cNvSpPr>
            <a:spLocks noGrp="1"/>
          </p:cNvSpPr>
          <p:nvPr>
            <p:ph type="title"/>
          </p:nvPr>
        </p:nvSpPr>
        <p:spPr>
          <a:xfrm>
            <a:off x="2105129" y="538103"/>
            <a:ext cx="5220300" cy="683100"/>
          </a:xfrm>
        </p:spPr>
        <p:txBody>
          <a:bodyPr/>
          <a:lstStyle/>
          <a:p>
            <a:r>
              <a:rPr lang="en-GB" dirty="0"/>
              <a:t>Project overview</a:t>
            </a:r>
          </a:p>
        </p:txBody>
      </p:sp>
      <p:sp>
        <p:nvSpPr>
          <p:cNvPr id="3" name="Symbol zastępczy numeru slajdu 2">
            <a:extLst>
              <a:ext uri="{FF2B5EF4-FFF2-40B4-BE49-F238E27FC236}">
                <a16:creationId xmlns:a16="http://schemas.microsoft.com/office/drawing/2014/main" id="{7864BE4F-3B4B-C6D7-FD82-1F03102040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4" name="pole tekstowe 3">
            <a:extLst>
              <a:ext uri="{FF2B5EF4-FFF2-40B4-BE49-F238E27FC236}">
                <a16:creationId xmlns:a16="http://schemas.microsoft.com/office/drawing/2014/main" id="{168F55CD-23C4-B4EA-8636-35E2ABB4820F}"/>
              </a:ext>
            </a:extLst>
          </p:cNvPr>
          <p:cNvSpPr txBox="1"/>
          <p:nvPr/>
        </p:nvSpPr>
        <p:spPr>
          <a:xfrm>
            <a:off x="532563" y="1325727"/>
            <a:ext cx="7792496" cy="2893100"/>
          </a:xfrm>
          <a:prstGeom prst="rect">
            <a:avLst/>
          </a:prstGeom>
          <a:noFill/>
        </p:spPr>
        <p:txBody>
          <a:bodyPr wrap="square" rtlCol="0">
            <a:spAutoFit/>
          </a:bodyPr>
          <a:lstStyle/>
          <a:p>
            <a:pPr algn="just"/>
            <a:r>
              <a:rPr lang="en-GB" dirty="0">
                <a:latin typeface="Poppins" panose="00000500000000000000" pitchFamily="2" charset="0"/>
                <a:cs typeface="Poppins" panose="00000500000000000000" pitchFamily="2" charset="0"/>
              </a:rPr>
              <a:t>In today’s data-driven world, organizations seek actionable insights from their data to enhance decision-making and operational efficiency. Our project, </a:t>
            </a:r>
            <a:r>
              <a:rPr lang="en-GB" i="1" dirty="0">
                <a:latin typeface="Poppins" panose="00000500000000000000" pitchFamily="2" charset="0"/>
                <a:cs typeface="Poppins" panose="00000500000000000000" pitchFamily="2" charset="0"/>
              </a:rPr>
              <a:t>Optimizing Facility Management through Advanced SQL Analytics</a:t>
            </a:r>
            <a:r>
              <a:rPr lang="en-GB" dirty="0">
                <a:latin typeface="Poppins" panose="00000500000000000000" pitchFamily="2" charset="0"/>
                <a:cs typeface="Poppins" panose="00000500000000000000" pitchFamily="2" charset="0"/>
              </a:rPr>
              <a:t>, exemplifies how sophisticated SQL queries can drive strategic improvements within facility management. By utilizing complex SQL techniques, this project aims to transform raw data into valuable insights, aiding in better management and strategic planning.</a:t>
            </a:r>
          </a:p>
          <a:p>
            <a:pPr algn="just"/>
            <a:endParaRPr lang="en-GB" dirty="0">
              <a:latin typeface="Poppins" panose="00000500000000000000" pitchFamily="2" charset="0"/>
              <a:cs typeface="Poppins" panose="00000500000000000000" pitchFamily="2" charset="0"/>
            </a:endParaRPr>
          </a:p>
          <a:p>
            <a:pPr algn="just"/>
            <a:r>
              <a:rPr lang="en-GB" dirty="0">
                <a:latin typeface="Poppins" panose="00000500000000000000" pitchFamily="2" charset="0"/>
                <a:cs typeface="Poppins" panose="00000500000000000000" pitchFamily="2" charset="0"/>
              </a:rPr>
              <a:t>The project focuses on </a:t>
            </a:r>
            <a:r>
              <a:rPr lang="en-GB" dirty="0" err="1">
                <a:latin typeface="Poppins" panose="00000500000000000000" pitchFamily="2" charset="0"/>
                <a:cs typeface="Poppins" panose="00000500000000000000" pitchFamily="2" charset="0"/>
              </a:rPr>
              <a:t>analyzing</a:t>
            </a:r>
            <a:r>
              <a:rPr lang="en-GB" dirty="0">
                <a:latin typeface="Poppins" panose="00000500000000000000" pitchFamily="2" charset="0"/>
                <a:cs typeface="Poppins" panose="00000500000000000000" pitchFamily="2" charset="0"/>
              </a:rPr>
              <a:t> data from three key tables: </a:t>
            </a:r>
            <a:r>
              <a:rPr lang="en-GB" b="1" dirty="0">
                <a:latin typeface="Poppins" panose="00000500000000000000" pitchFamily="2" charset="0"/>
                <a:cs typeface="Poppins" panose="00000500000000000000" pitchFamily="2" charset="0"/>
              </a:rPr>
              <a:t>bookings</a:t>
            </a:r>
            <a:r>
              <a:rPr lang="en-GB" dirty="0">
                <a:latin typeface="Poppins" panose="00000500000000000000" pitchFamily="2" charset="0"/>
                <a:cs typeface="Poppins" panose="00000500000000000000" pitchFamily="2" charset="0"/>
              </a:rPr>
              <a:t>, </a:t>
            </a:r>
            <a:r>
              <a:rPr lang="en-GB" b="1" dirty="0">
                <a:latin typeface="Poppins" panose="00000500000000000000" pitchFamily="2" charset="0"/>
                <a:cs typeface="Poppins" panose="00000500000000000000" pitchFamily="2" charset="0"/>
              </a:rPr>
              <a:t>facilities</a:t>
            </a:r>
            <a:r>
              <a:rPr lang="en-GB" dirty="0">
                <a:latin typeface="Poppins" panose="00000500000000000000" pitchFamily="2" charset="0"/>
                <a:cs typeface="Poppins" panose="00000500000000000000" pitchFamily="2" charset="0"/>
              </a:rPr>
              <a:t>, and </a:t>
            </a:r>
            <a:r>
              <a:rPr lang="en-GB" b="1" dirty="0">
                <a:latin typeface="Poppins" panose="00000500000000000000" pitchFamily="2" charset="0"/>
                <a:cs typeface="Poppins" panose="00000500000000000000" pitchFamily="2" charset="0"/>
              </a:rPr>
              <a:t>members</a:t>
            </a:r>
            <a:r>
              <a:rPr lang="en-GB" dirty="0">
                <a:latin typeface="Poppins" panose="00000500000000000000" pitchFamily="2" charset="0"/>
                <a:cs typeface="Poppins" panose="00000500000000000000" pitchFamily="2" charset="0"/>
              </a:rPr>
              <a:t>. The </a:t>
            </a:r>
            <a:r>
              <a:rPr lang="en-GB" b="1" dirty="0">
                <a:latin typeface="Poppins" panose="00000500000000000000" pitchFamily="2" charset="0"/>
                <a:cs typeface="Poppins" panose="00000500000000000000" pitchFamily="2" charset="0"/>
              </a:rPr>
              <a:t>bookings</a:t>
            </a:r>
            <a:r>
              <a:rPr lang="en-GB" dirty="0">
                <a:latin typeface="Poppins" panose="00000500000000000000" pitchFamily="2" charset="0"/>
                <a:cs typeface="Poppins" panose="00000500000000000000" pitchFamily="2" charset="0"/>
              </a:rPr>
              <a:t> table tracks facility usage, detailing each booking’s time, duration, and associated member. The </a:t>
            </a:r>
            <a:r>
              <a:rPr lang="en-GB" b="1" dirty="0">
                <a:latin typeface="Poppins" panose="00000500000000000000" pitchFamily="2" charset="0"/>
                <a:cs typeface="Poppins" panose="00000500000000000000" pitchFamily="2" charset="0"/>
              </a:rPr>
              <a:t>facilities</a:t>
            </a:r>
            <a:r>
              <a:rPr lang="en-GB" dirty="0">
                <a:latin typeface="Poppins" panose="00000500000000000000" pitchFamily="2" charset="0"/>
                <a:cs typeface="Poppins" panose="00000500000000000000" pitchFamily="2" charset="0"/>
              </a:rPr>
              <a:t> table holds information about each facility’s cost structures and maintenance expenses. Finally, the </a:t>
            </a:r>
            <a:r>
              <a:rPr lang="en-GB" b="1" dirty="0">
                <a:latin typeface="Poppins" panose="00000500000000000000" pitchFamily="2" charset="0"/>
                <a:cs typeface="Poppins" panose="00000500000000000000" pitchFamily="2" charset="0"/>
              </a:rPr>
              <a:t>members</a:t>
            </a:r>
            <a:r>
              <a:rPr lang="en-GB" dirty="0">
                <a:latin typeface="Poppins" panose="00000500000000000000" pitchFamily="2" charset="0"/>
                <a:cs typeface="Poppins" panose="00000500000000000000" pitchFamily="2" charset="0"/>
              </a:rPr>
              <a:t> table provides details on member demographics and referral sources.</a:t>
            </a:r>
          </a:p>
          <a:p>
            <a:pPr algn="just"/>
            <a:endParaRPr lang="en-GB" dirty="0"/>
          </a:p>
        </p:txBody>
      </p:sp>
    </p:spTree>
    <p:extLst>
      <p:ext uri="{BB962C8B-B14F-4D97-AF65-F5344CB8AC3E}">
        <p14:creationId xmlns:p14="http://schemas.microsoft.com/office/powerpoint/2010/main" val="365066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33DEA40A-F5CC-0E24-C0AA-5B2557CDEB0A}"/>
              </a:ext>
            </a:extLst>
          </p:cNvPr>
          <p:cNvSpPr>
            <a:spLocks noGrp="1"/>
          </p:cNvSpPr>
          <p:nvPr>
            <p:ph type="body" idx="1"/>
          </p:nvPr>
        </p:nvSpPr>
        <p:spPr>
          <a:xfrm>
            <a:off x="2004121" y="361838"/>
            <a:ext cx="4608000" cy="519600"/>
          </a:xfrm>
        </p:spPr>
        <p:txBody>
          <a:bodyPr/>
          <a:lstStyle/>
          <a:p>
            <a:pPr algn="ctr"/>
            <a:r>
              <a:rPr lang="en-GB" sz="3200" b="1" dirty="0">
                <a:latin typeface="Poppins" panose="00000500000000000000" pitchFamily="2" charset="0"/>
                <a:cs typeface="Poppins" panose="00000500000000000000" pitchFamily="2" charset="0"/>
              </a:rPr>
              <a:t>Dataset</a:t>
            </a:r>
          </a:p>
        </p:txBody>
      </p:sp>
      <p:sp>
        <p:nvSpPr>
          <p:cNvPr id="3" name="Symbol zastępczy numeru slajdu 2">
            <a:extLst>
              <a:ext uri="{FF2B5EF4-FFF2-40B4-BE49-F238E27FC236}">
                <a16:creationId xmlns:a16="http://schemas.microsoft.com/office/drawing/2014/main" id="{73C44947-A0B5-069E-CA3D-272EFCAC57D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4" name="Prostokąt 3">
            <a:extLst>
              <a:ext uri="{FF2B5EF4-FFF2-40B4-BE49-F238E27FC236}">
                <a16:creationId xmlns:a16="http://schemas.microsoft.com/office/drawing/2014/main" id="{E9C86A08-C038-9ABC-EDC8-7D6E730FE7B1}"/>
              </a:ext>
            </a:extLst>
          </p:cNvPr>
          <p:cNvSpPr/>
          <p:nvPr/>
        </p:nvSpPr>
        <p:spPr>
          <a:xfrm>
            <a:off x="1210826" y="1185705"/>
            <a:ext cx="1783583" cy="24317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bookings</a:t>
            </a:r>
          </a:p>
          <a:p>
            <a:r>
              <a:rPr lang="en-GB" dirty="0" err="1"/>
              <a:t>bookid</a:t>
            </a:r>
            <a:endParaRPr lang="en-GB" dirty="0"/>
          </a:p>
          <a:p>
            <a:r>
              <a:rPr lang="en-GB" dirty="0" err="1"/>
              <a:t>facid</a:t>
            </a:r>
            <a:endParaRPr lang="en-GB" dirty="0"/>
          </a:p>
          <a:p>
            <a:r>
              <a:rPr lang="en-GB" dirty="0" err="1"/>
              <a:t>memid</a:t>
            </a:r>
            <a:endParaRPr lang="en-GB" dirty="0"/>
          </a:p>
          <a:p>
            <a:r>
              <a:rPr lang="en-GB" dirty="0" err="1"/>
              <a:t>starttime</a:t>
            </a:r>
            <a:endParaRPr lang="en-GB" dirty="0"/>
          </a:p>
          <a:p>
            <a:r>
              <a:rPr lang="en-GB" dirty="0"/>
              <a:t>slots</a:t>
            </a:r>
            <a:endParaRPr lang="ru-RU" dirty="0"/>
          </a:p>
        </p:txBody>
      </p:sp>
      <p:sp>
        <p:nvSpPr>
          <p:cNvPr id="6" name="Prostokąt 5">
            <a:extLst>
              <a:ext uri="{FF2B5EF4-FFF2-40B4-BE49-F238E27FC236}">
                <a16:creationId xmlns:a16="http://schemas.microsoft.com/office/drawing/2014/main" id="{4FE8B2AF-F181-E176-D19E-75D6FFC2DCED}"/>
              </a:ext>
            </a:extLst>
          </p:cNvPr>
          <p:cNvSpPr/>
          <p:nvPr/>
        </p:nvSpPr>
        <p:spPr>
          <a:xfrm>
            <a:off x="3680208" y="1194513"/>
            <a:ext cx="1841361" cy="2422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facilities</a:t>
            </a:r>
          </a:p>
          <a:p>
            <a:r>
              <a:rPr lang="en-GB" dirty="0" err="1"/>
              <a:t>facid</a:t>
            </a:r>
            <a:endParaRPr lang="en-GB" dirty="0"/>
          </a:p>
          <a:p>
            <a:r>
              <a:rPr lang="en-GB" dirty="0"/>
              <a:t>name</a:t>
            </a:r>
          </a:p>
          <a:p>
            <a:r>
              <a:rPr lang="en-GB" dirty="0" err="1"/>
              <a:t>membercost</a:t>
            </a:r>
            <a:r>
              <a:rPr lang="en-GB" dirty="0"/>
              <a:t> </a:t>
            </a:r>
            <a:r>
              <a:rPr lang="en-GB" dirty="0" err="1"/>
              <a:t>guestcost</a:t>
            </a:r>
            <a:r>
              <a:rPr lang="en-GB" dirty="0"/>
              <a:t> </a:t>
            </a:r>
            <a:r>
              <a:rPr lang="en-GB" dirty="0" err="1"/>
              <a:t>initialoutlay</a:t>
            </a:r>
            <a:r>
              <a:rPr lang="en-GB" dirty="0"/>
              <a:t> </a:t>
            </a:r>
            <a:r>
              <a:rPr lang="en-GB" dirty="0" err="1"/>
              <a:t>monthlymaintenance</a:t>
            </a:r>
            <a:endParaRPr lang="en-GB" dirty="0"/>
          </a:p>
        </p:txBody>
      </p:sp>
      <p:sp>
        <p:nvSpPr>
          <p:cNvPr id="7" name="Prostokąt 6">
            <a:extLst>
              <a:ext uri="{FF2B5EF4-FFF2-40B4-BE49-F238E27FC236}">
                <a16:creationId xmlns:a16="http://schemas.microsoft.com/office/drawing/2014/main" id="{65CC2326-C18A-34F1-6D6C-CE8952FD5CE1}"/>
              </a:ext>
            </a:extLst>
          </p:cNvPr>
          <p:cNvSpPr/>
          <p:nvPr/>
        </p:nvSpPr>
        <p:spPr>
          <a:xfrm>
            <a:off x="6149591" y="1194513"/>
            <a:ext cx="1783583" cy="24317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members</a:t>
            </a:r>
          </a:p>
          <a:p>
            <a:r>
              <a:rPr lang="en-GB" dirty="0" err="1"/>
              <a:t>memid</a:t>
            </a:r>
            <a:endParaRPr lang="en-GB" dirty="0"/>
          </a:p>
          <a:p>
            <a:r>
              <a:rPr lang="en-GB" dirty="0"/>
              <a:t>surname</a:t>
            </a:r>
          </a:p>
          <a:p>
            <a:r>
              <a:rPr lang="en-GB" dirty="0" err="1"/>
              <a:t>firstname</a:t>
            </a:r>
            <a:endParaRPr lang="en-GB" dirty="0"/>
          </a:p>
          <a:p>
            <a:r>
              <a:rPr lang="en-GB" dirty="0"/>
              <a:t>address</a:t>
            </a:r>
          </a:p>
          <a:p>
            <a:r>
              <a:rPr lang="en-GB" dirty="0" err="1"/>
              <a:t>zipcode</a:t>
            </a:r>
            <a:endParaRPr lang="en-GB" dirty="0"/>
          </a:p>
          <a:p>
            <a:r>
              <a:rPr lang="en-GB" dirty="0"/>
              <a:t>telephone </a:t>
            </a:r>
            <a:r>
              <a:rPr lang="en-GB" dirty="0" err="1"/>
              <a:t>reccomendedby</a:t>
            </a:r>
            <a:r>
              <a:rPr lang="en-GB" dirty="0"/>
              <a:t> </a:t>
            </a:r>
            <a:r>
              <a:rPr lang="en-GB" dirty="0" err="1"/>
              <a:t>joindate</a:t>
            </a:r>
            <a:endParaRPr lang="en-GB" dirty="0"/>
          </a:p>
        </p:txBody>
      </p:sp>
    </p:spTree>
    <p:extLst>
      <p:ext uri="{BB962C8B-B14F-4D97-AF65-F5344CB8AC3E}">
        <p14:creationId xmlns:p14="http://schemas.microsoft.com/office/powerpoint/2010/main" val="416773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AE144F-CF5F-FBB9-E716-CAE7C4B2D6BC}"/>
              </a:ext>
            </a:extLst>
          </p:cNvPr>
          <p:cNvSpPr>
            <a:spLocks noGrp="1"/>
          </p:cNvSpPr>
          <p:nvPr>
            <p:ph type="title"/>
          </p:nvPr>
        </p:nvSpPr>
        <p:spPr>
          <a:xfrm>
            <a:off x="356664" y="1270956"/>
            <a:ext cx="3851743" cy="597361"/>
          </a:xfrm>
        </p:spPr>
        <p:txBody>
          <a:bodyPr/>
          <a:lstStyle/>
          <a:p>
            <a:r>
              <a:rPr lang="en-GB" sz="2400" dirty="0"/>
              <a:t>Task 1: Identifying the Most Popular Facility by Usage</a:t>
            </a:r>
          </a:p>
        </p:txBody>
      </p:sp>
      <p:sp>
        <p:nvSpPr>
          <p:cNvPr id="3" name="Symbol zastępczy numeru slajdu 2">
            <a:extLst>
              <a:ext uri="{FF2B5EF4-FFF2-40B4-BE49-F238E27FC236}">
                <a16:creationId xmlns:a16="http://schemas.microsoft.com/office/drawing/2014/main" id="{95911F39-C46F-2EC8-D086-E790764A02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6" name="pole tekstowe 5">
            <a:extLst>
              <a:ext uri="{FF2B5EF4-FFF2-40B4-BE49-F238E27FC236}">
                <a16:creationId xmlns:a16="http://schemas.microsoft.com/office/drawing/2014/main" id="{56F0534E-B6C0-AD78-6969-097887E96A53}"/>
              </a:ext>
            </a:extLst>
          </p:cNvPr>
          <p:cNvSpPr txBox="1"/>
          <p:nvPr/>
        </p:nvSpPr>
        <p:spPr>
          <a:xfrm>
            <a:off x="253807" y="2163614"/>
            <a:ext cx="3851743" cy="2031325"/>
          </a:xfrm>
          <a:prstGeom prst="rect">
            <a:avLst/>
          </a:prstGeom>
          <a:noFill/>
        </p:spPr>
        <p:txBody>
          <a:bodyPr wrap="square" rtlCol="0">
            <a:spAutoFit/>
          </a:bodyPr>
          <a:lstStyle/>
          <a:p>
            <a:pPr algn="just"/>
            <a:r>
              <a:rPr lang="en-GB" dirty="0">
                <a:latin typeface="Poppins" panose="00000500000000000000" pitchFamily="2" charset="0"/>
                <a:cs typeface="Poppins" panose="00000500000000000000" pitchFamily="2" charset="0"/>
              </a:rPr>
              <a:t>The goal is to determine which facility has the highest total number of slots booked. This task involves summing bookings across all facilities and ranking them to identify the most popular one. It showcases skills in data aggregation and ranking, and the results can inform resource allocation and future facility planning.</a:t>
            </a:r>
          </a:p>
        </p:txBody>
      </p:sp>
      <p:pic>
        <p:nvPicPr>
          <p:cNvPr id="7" name="Obraz 6">
            <a:extLst>
              <a:ext uri="{FF2B5EF4-FFF2-40B4-BE49-F238E27FC236}">
                <a16:creationId xmlns:a16="http://schemas.microsoft.com/office/drawing/2014/main" id="{AF5935FE-5F40-8EF3-3467-582A6E805D07}"/>
              </a:ext>
            </a:extLst>
          </p:cNvPr>
          <p:cNvPicPr>
            <a:picLocks noChangeAspect="1"/>
          </p:cNvPicPr>
          <p:nvPr/>
        </p:nvPicPr>
        <p:blipFill>
          <a:blip r:embed="rId2"/>
          <a:stretch>
            <a:fillRect/>
          </a:stretch>
        </p:blipFill>
        <p:spPr>
          <a:xfrm>
            <a:off x="4311265" y="0"/>
            <a:ext cx="3817327" cy="5143500"/>
          </a:xfrm>
          <a:prstGeom prst="rect">
            <a:avLst/>
          </a:prstGeom>
        </p:spPr>
      </p:pic>
    </p:spTree>
    <p:extLst>
      <p:ext uri="{BB962C8B-B14F-4D97-AF65-F5344CB8AC3E}">
        <p14:creationId xmlns:p14="http://schemas.microsoft.com/office/powerpoint/2010/main" val="58086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AE144F-CF5F-FBB9-E716-CAE7C4B2D6BC}"/>
              </a:ext>
            </a:extLst>
          </p:cNvPr>
          <p:cNvSpPr>
            <a:spLocks noGrp="1"/>
          </p:cNvSpPr>
          <p:nvPr>
            <p:ph type="title"/>
          </p:nvPr>
        </p:nvSpPr>
        <p:spPr>
          <a:xfrm>
            <a:off x="319121" y="1049892"/>
            <a:ext cx="3851743" cy="597361"/>
          </a:xfrm>
        </p:spPr>
        <p:txBody>
          <a:bodyPr/>
          <a:lstStyle/>
          <a:p>
            <a:r>
              <a:rPr lang="en-GB" sz="2400" dirty="0"/>
              <a:t>Task 2: </a:t>
            </a:r>
            <a:r>
              <a:rPr lang="en-GB" sz="2400" dirty="0" err="1"/>
              <a:t>Analyzing</a:t>
            </a:r>
            <a:r>
              <a:rPr lang="en-GB" sz="2400" dirty="0"/>
              <a:t> Members Who Booked Multiple Facilities</a:t>
            </a:r>
          </a:p>
        </p:txBody>
      </p:sp>
      <p:sp>
        <p:nvSpPr>
          <p:cNvPr id="3" name="Symbol zastępczy numeru slajdu 2">
            <a:extLst>
              <a:ext uri="{FF2B5EF4-FFF2-40B4-BE49-F238E27FC236}">
                <a16:creationId xmlns:a16="http://schemas.microsoft.com/office/drawing/2014/main" id="{95911F39-C46F-2EC8-D086-E790764A02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6" name="pole tekstowe 5">
            <a:extLst>
              <a:ext uri="{FF2B5EF4-FFF2-40B4-BE49-F238E27FC236}">
                <a16:creationId xmlns:a16="http://schemas.microsoft.com/office/drawing/2014/main" id="{56F0534E-B6C0-AD78-6969-097887E96A53}"/>
              </a:ext>
            </a:extLst>
          </p:cNvPr>
          <p:cNvSpPr txBox="1"/>
          <p:nvPr/>
        </p:nvSpPr>
        <p:spPr>
          <a:xfrm>
            <a:off x="319121" y="1872212"/>
            <a:ext cx="3851743" cy="2246769"/>
          </a:xfrm>
          <a:prstGeom prst="rect">
            <a:avLst/>
          </a:prstGeom>
          <a:noFill/>
        </p:spPr>
        <p:txBody>
          <a:bodyPr wrap="square" rtlCol="0">
            <a:spAutoFit/>
          </a:bodyPr>
          <a:lstStyle/>
          <a:p>
            <a:pPr algn="just"/>
            <a:r>
              <a:rPr lang="en-GB" dirty="0">
                <a:latin typeface="Poppins" panose="00000500000000000000" pitchFamily="2" charset="0"/>
                <a:cs typeface="Poppins" panose="00000500000000000000" pitchFamily="2" charset="0"/>
              </a:rPr>
              <a:t>This task identifies members who have booked more than one different facility and details their usage. It requires using advanced SQL techniques to count distinct values, group results, and manage complex joins. The insights help in understanding member preferences and </a:t>
            </a:r>
            <a:r>
              <a:rPr lang="en-GB" dirty="0" err="1">
                <a:latin typeface="Poppins" panose="00000500000000000000" pitchFamily="2" charset="0"/>
                <a:cs typeface="Poppins" panose="00000500000000000000" pitchFamily="2" charset="0"/>
              </a:rPr>
              <a:t>behaviors</a:t>
            </a:r>
            <a:r>
              <a:rPr lang="en-GB" dirty="0">
                <a:latin typeface="Poppins" panose="00000500000000000000" pitchFamily="2" charset="0"/>
                <a:cs typeface="Poppins" panose="00000500000000000000" pitchFamily="2" charset="0"/>
              </a:rPr>
              <a:t>, which can support targeted marketing and personalized services.</a:t>
            </a:r>
          </a:p>
        </p:txBody>
      </p:sp>
      <p:pic>
        <p:nvPicPr>
          <p:cNvPr id="5" name="Obraz 4">
            <a:extLst>
              <a:ext uri="{FF2B5EF4-FFF2-40B4-BE49-F238E27FC236}">
                <a16:creationId xmlns:a16="http://schemas.microsoft.com/office/drawing/2014/main" id="{4C30B2C7-41AF-323E-E3F9-E02B84E15EB4}"/>
              </a:ext>
            </a:extLst>
          </p:cNvPr>
          <p:cNvPicPr>
            <a:picLocks noChangeAspect="1"/>
          </p:cNvPicPr>
          <p:nvPr/>
        </p:nvPicPr>
        <p:blipFill>
          <a:blip r:embed="rId2"/>
          <a:stretch>
            <a:fillRect/>
          </a:stretch>
        </p:blipFill>
        <p:spPr>
          <a:xfrm>
            <a:off x="4457031" y="0"/>
            <a:ext cx="3867441" cy="5143500"/>
          </a:xfrm>
          <a:prstGeom prst="rect">
            <a:avLst/>
          </a:prstGeom>
        </p:spPr>
      </p:pic>
    </p:spTree>
    <p:extLst>
      <p:ext uri="{BB962C8B-B14F-4D97-AF65-F5344CB8AC3E}">
        <p14:creationId xmlns:p14="http://schemas.microsoft.com/office/powerpoint/2010/main" val="191681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AE144F-CF5F-FBB9-E716-CAE7C4B2D6BC}"/>
              </a:ext>
            </a:extLst>
          </p:cNvPr>
          <p:cNvSpPr>
            <a:spLocks noGrp="1"/>
          </p:cNvSpPr>
          <p:nvPr>
            <p:ph type="title"/>
          </p:nvPr>
        </p:nvSpPr>
        <p:spPr>
          <a:xfrm>
            <a:off x="319121" y="1049892"/>
            <a:ext cx="4009292" cy="597361"/>
          </a:xfrm>
        </p:spPr>
        <p:txBody>
          <a:bodyPr/>
          <a:lstStyle/>
          <a:p>
            <a:r>
              <a:rPr lang="en-GB" sz="2800" dirty="0"/>
              <a:t>Task 3: Facility Utilization Analysis</a:t>
            </a:r>
          </a:p>
        </p:txBody>
      </p:sp>
      <p:sp>
        <p:nvSpPr>
          <p:cNvPr id="3" name="Symbol zastępczy numeru slajdu 2">
            <a:extLst>
              <a:ext uri="{FF2B5EF4-FFF2-40B4-BE49-F238E27FC236}">
                <a16:creationId xmlns:a16="http://schemas.microsoft.com/office/drawing/2014/main" id="{95911F39-C46F-2EC8-D086-E790764A02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pic>
        <p:nvPicPr>
          <p:cNvPr id="5" name="Obraz 4">
            <a:extLst>
              <a:ext uri="{FF2B5EF4-FFF2-40B4-BE49-F238E27FC236}">
                <a16:creationId xmlns:a16="http://schemas.microsoft.com/office/drawing/2014/main" id="{B437CED5-04C3-CF4F-9BAE-B3236BE500DA}"/>
              </a:ext>
            </a:extLst>
          </p:cNvPr>
          <p:cNvPicPr>
            <a:picLocks noChangeAspect="1"/>
          </p:cNvPicPr>
          <p:nvPr/>
        </p:nvPicPr>
        <p:blipFill>
          <a:blip r:embed="rId2"/>
          <a:stretch>
            <a:fillRect/>
          </a:stretch>
        </p:blipFill>
        <p:spPr>
          <a:xfrm>
            <a:off x="4495726" y="199705"/>
            <a:ext cx="3851743" cy="4376745"/>
          </a:xfrm>
          <a:prstGeom prst="rect">
            <a:avLst/>
          </a:prstGeom>
        </p:spPr>
      </p:pic>
      <p:sp>
        <p:nvSpPr>
          <p:cNvPr id="6" name="pole tekstowe 5">
            <a:extLst>
              <a:ext uri="{FF2B5EF4-FFF2-40B4-BE49-F238E27FC236}">
                <a16:creationId xmlns:a16="http://schemas.microsoft.com/office/drawing/2014/main" id="{56F0534E-B6C0-AD78-6969-097887E96A53}"/>
              </a:ext>
            </a:extLst>
          </p:cNvPr>
          <p:cNvSpPr txBox="1"/>
          <p:nvPr/>
        </p:nvSpPr>
        <p:spPr>
          <a:xfrm>
            <a:off x="319121" y="1872212"/>
            <a:ext cx="3851743" cy="2246769"/>
          </a:xfrm>
          <a:prstGeom prst="rect">
            <a:avLst/>
          </a:prstGeom>
          <a:noFill/>
        </p:spPr>
        <p:txBody>
          <a:bodyPr wrap="square" rtlCol="0">
            <a:spAutoFit/>
          </a:bodyPr>
          <a:lstStyle/>
          <a:p>
            <a:pPr algn="just"/>
            <a:r>
              <a:rPr lang="en-GB" dirty="0">
                <a:latin typeface="Poppins" panose="00000500000000000000" pitchFamily="2" charset="0"/>
                <a:cs typeface="Poppins" panose="00000500000000000000" pitchFamily="2" charset="0"/>
              </a:rPr>
              <a:t>This task involves calculating the total and average slots booked for each facility on a monthly basis over the last six months. It showcases your ability to work with time-series data, perform aggregations, and use date functions. The analysis helps in understanding facility usage patterns, which can inform operational decisions such as staffing and maintenance scheduling.</a:t>
            </a:r>
          </a:p>
        </p:txBody>
      </p:sp>
    </p:spTree>
    <p:extLst>
      <p:ext uri="{BB962C8B-B14F-4D97-AF65-F5344CB8AC3E}">
        <p14:creationId xmlns:p14="http://schemas.microsoft.com/office/powerpoint/2010/main" val="229891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AE144F-CF5F-FBB9-E716-CAE7C4B2D6BC}"/>
              </a:ext>
            </a:extLst>
          </p:cNvPr>
          <p:cNvSpPr>
            <a:spLocks noGrp="1"/>
          </p:cNvSpPr>
          <p:nvPr>
            <p:ph type="title"/>
          </p:nvPr>
        </p:nvSpPr>
        <p:spPr>
          <a:xfrm>
            <a:off x="319121" y="1049892"/>
            <a:ext cx="4009292" cy="597361"/>
          </a:xfrm>
        </p:spPr>
        <p:txBody>
          <a:bodyPr/>
          <a:lstStyle/>
          <a:p>
            <a:r>
              <a:rPr lang="en-GB" sz="2800" dirty="0"/>
              <a:t>Task 4: Revenue Forecasting</a:t>
            </a:r>
          </a:p>
        </p:txBody>
      </p:sp>
      <p:sp>
        <p:nvSpPr>
          <p:cNvPr id="3" name="Symbol zastępczy numeru slajdu 2">
            <a:extLst>
              <a:ext uri="{FF2B5EF4-FFF2-40B4-BE49-F238E27FC236}">
                <a16:creationId xmlns:a16="http://schemas.microsoft.com/office/drawing/2014/main" id="{95911F39-C46F-2EC8-D086-E790764A02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6" name="pole tekstowe 5">
            <a:extLst>
              <a:ext uri="{FF2B5EF4-FFF2-40B4-BE49-F238E27FC236}">
                <a16:creationId xmlns:a16="http://schemas.microsoft.com/office/drawing/2014/main" id="{56F0534E-B6C0-AD78-6969-097887E96A53}"/>
              </a:ext>
            </a:extLst>
          </p:cNvPr>
          <p:cNvSpPr txBox="1"/>
          <p:nvPr/>
        </p:nvSpPr>
        <p:spPr>
          <a:xfrm>
            <a:off x="319121" y="1872212"/>
            <a:ext cx="3851743" cy="2462213"/>
          </a:xfrm>
          <a:prstGeom prst="rect">
            <a:avLst/>
          </a:prstGeom>
          <a:noFill/>
        </p:spPr>
        <p:txBody>
          <a:bodyPr wrap="square" rtlCol="0">
            <a:spAutoFit/>
          </a:bodyPr>
          <a:lstStyle/>
          <a:p>
            <a:pPr algn="just"/>
            <a:r>
              <a:rPr lang="en-GB" dirty="0">
                <a:latin typeface="Poppins" panose="00000500000000000000" pitchFamily="2" charset="0"/>
                <a:cs typeface="Poppins" panose="00000500000000000000" pitchFamily="2" charset="0"/>
              </a:rPr>
              <a:t>Here, the goal is to estimate the revenue generated from each facility, factoring in member and guest costs. By applying a hypothetical distribution of bookings between members and guests, this task demonstrates the ability to perform complex financial calculations and scenario analysis. The insights can guide pricing strategies and promotional efforts.</a:t>
            </a:r>
          </a:p>
          <a:p>
            <a:endParaRPr lang="en-GB" dirty="0">
              <a:latin typeface="Poppins" panose="00000500000000000000" pitchFamily="2" charset="0"/>
              <a:cs typeface="Poppins" panose="00000500000000000000" pitchFamily="2" charset="0"/>
            </a:endParaRPr>
          </a:p>
        </p:txBody>
      </p:sp>
      <p:pic>
        <p:nvPicPr>
          <p:cNvPr id="7" name="Obraz 6">
            <a:extLst>
              <a:ext uri="{FF2B5EF4-FFF2-40B4-BE49-F238E27FC236}">
                <a16:creationId xmlns:a16="http://schemas.microsoft.com/office/drawing/2014/main" id="{86A391C8-91F7-2841-D224-78ACD1BCA725}"/>
              </a:ext>
            </a:extLst>
          </p:cNvPr>
          <p:cNvPicPr>
            <a:picLocks noChangeAspect="1"/>
          </p:cNvPicPr>
          <p:nvPr/>
        </p:nvPicPr>
        <p:blipFill>
          <a:blip r:embed="rId2"/>
          <a:stretch>
            <a:fillRect/>
          </a:stretch>
        </p:blipFill>
        <p:spPr>
          <a:xfrm>
            <a:off x="4287562" y="369871"/>
            <a:ext cx="4743411" cy="4642180"/>
          </a:xfrm>
          <a:prstGeom prst="rect">
            <a:avLst/>
          </a:prstGeom>
        </p:spPr>
      </p:pic>
    </p:spTree>
    <p:extLst>
      <p:ext uri="{BB962C8B-B14F-4D97-AF65-F5344CB8AC3E}">
        <p14:creationId xmlns:p14="http://schemas.microsoft.com/office/powerpoint/2010/main" val="169894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AE144F-CF5F-FBB9-E716-CAE7C4B2D6BC}"/>
              </a:ext>
            </a:extLst>
          </p:cNvPr>
          <p:cNvSpPr>
            <a:spLocks noGrp="1"/>
          </p:cNvSpPr>
          <p:nvPr>
            <p:ph type="title"/>
          </p:nvPr>
        </p:nvSpPr>
        <p:spPr>
          <a:xfrm>
            <a:off x="319121" y="1049892"/>
            <a:ext cx="3851743" cy="597361"/>
          </a:xfrm>
        </p:spPr>
        <p:txBody>
          <a:bodyPr/>
          <a:lstStyle/>
          <a:p>
            <a:r>
              <a:rPr lang="en-GB" sz="2800" dirty="0"/>
              <a:t>Task 5: Member Referral Impact Analysis</a:t>
            </a:r>
          </a:p>
        </p:txBody>
      </p:sp>
      <p:sp>
        <p:nvSpPr>
          <p:cNvPr id="3" name="Symbol zastępczy numeru slajdu 2">
            <a:extLst>
              <a:ext uri="{FF2B5EF4-FFF2-40B4-BE49-F238E27FC236}">
                <a16:creationId xmlns:a16="http://schemas.microsoft.com/office/drawing/2014/main" id="{95911F39-C46F-2EC8-D086-E790764A02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6" name="pole tekstowe 5">
            <a:extLst>
              <a:ext uri="{FF2B5EF4-FFF2-40B4-BE49-F238E27FC236}">
                <a16:creationId xmlns:a16="http://schemas.microsoft.com/office/drawing/2014/main" id="{56F0534E-B6C0-AD78-6969-097887E96A53}"/>
              </a:ext>
            </a:extLst>
          </p:cNvPr>
          <p:cNvSpPr txBox="1"/>
          <p:nvPr/>
        </p:nvSpPr>
        <p:spPr>
          <a:xfrm>
            <a:off x="319121" y="1872212"/>
            <a:ext cx="3851743" cy="2677656"/>
          </a:xfrm>
          <a:prstGeom prst="rect">
            <a:avLst/>
          </a:prstGeom>
          <a:noFill/>
        </p:spPr>
        <p:txBody>
          <a:bodyPr wrap="square" rtlCol="0">
            <a:spAutoFit/>
          </a:bodyPr>
          <a:lstStyle/>
          <a:p>
            <a:pPr algn="just"/>
            <a:r>
              <a:rPr lang="en-GB" dirty="0">
                <a:latin typeface="Poppins" panose="00000500000000000000" pitchFamily="2" charset="0"/>
                <a:cs typeface="Poppins" panose="00000500000000000000" pitchFamily="2" charset="0"/>
              </a:rPr>
              <a:t>This task focuses on identifying influential members based on their ability to recommend new members, and calculating the revenue generated from these referrals. It highlights skills in using joins and aggregations to track relational data. Understanding the impact of member referrals can help in developing reward programs and enhancing customer relationship management.</a:t>
            </a:r>
          </a:p>
          <a:p>
            <a:endParaRPr lang="en-GB" dirty="0">
              <a:latin typeface="Poppins" panose="00000500000000000000" pitchFamily="2" charset="0"/>
              <a:cs typeface="Poppins" panose="00000500000000000000" pitchFamily="2" charset="0"/>
            </a:endParaRPr>
          </a:p>
        </p:txBody>
      </p:sp>
      <p:pic>
        <p:nvPicPr>
          <p:cNvPr id="5" name="Obraz 4">
            <a:extLst>
              <a:ext uri="{FF2B5EF4-FFF2-40B4-BE49-F238E27FC236}">
                <a16:creationId xmlns:a16="http://schemas.microsoft.com/office/drawing/2014/main" id="{FA22F924-4FC0-02FC-A71E-5682EDD6182D}"/>
              </a:ext>
            </a:extLst>
          </p:cNvPr>
          <p:cNvPicPr>
            <a:picLocks noChangeAspect="1"/>
          </p:cNvPicPr>
          <p:nvPr/>
        </p:nvPicPr>
        <p:blipFill>
          <a:blip r:embed="rId2"/>
          <a:stretch>
            <a:fillRect/>
          </a:stretch>
        </p:blipFill>
        <p:spPr>
          <a:xfrm>
            <a:off x="4637314" y="0"/>
            <a:ext cx="3230006" cy="5057804"/>
          </a:xfrm>
          <a:prstGeom prst="rect">
            <a:avLst/>
          </a:prstGeom>
        </p:spPr>
      </p:pic>
    </p:spTree>
    <p:extLst>
      <p:ext uri="{BB962C8B-B14F-4D97-AF65-F5344CB8AC3E}">
        <p14:creationId xmlns:p14="http://schemas.microsoft.com/office/powerpoint/2010/main" val="294705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F1A8036D-4799-5C93-C712-E9FC5329B2C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3" name="pole tekstowe 2">
            <a:extLst>
              <a:ext uri="{FF2B5EF4-FFF2-40B4-BE49-F238E27FC236}">
                <a16:creationId xmlns:a16="http://schemas.microsoft.com/office/drawing/2014/main" id="{88771E99-698D-5E0B-BEFD-9166D9AE3DA4}"/>
              </a:ext>
            </a:extLst>
          </p:cNvPr>
          <p:cNvSpPr txBox="1"/>
          <p:nvPr/>
        </p:nvSpPr>
        <p:spPr>
          <a:xfrm>
            <a:off x="1446961" y="240380"/>
            <a:ext cx="5697416" cy="400110"/>
          </a:xfrm>
          <a:prstGeom prst="rect">
            <a:avLst/>
          </a:prstGeom>
          <a:noFill/>
        </p:spPr>
        <p:txBody>
          <a:bodyPr wrap="square" rtlCol="0">
            <a:spAutoFit/>
          </a:bodyPr>
          <a:lstStyle/>
          <a:p>
            <a:pPr algn="ctr"/>
            <a:r>
              <a:rPr lang="en-GB" sz="2000" b="1" dirty="0">
                <a:latin typeface="Poppins" panose="00000500000000000000" pitchFamily="2" charset="0"/>
                <a:cs typeface="Poppins" panose="00000500000000000000" pitchFamily="2" charset="0"/>
              </a:rPr>
              <a:t>Results</a:t>
            </a:r>
            <a:endParaRPr lang="en-GB" b="1" dirty="0">
              <a:latin typeface="Poppins" panose="00000500000000000000" pitchFamily="2" charset="0"/>
              <a:cs typeface="Poppins" panose="00000500000000000000" pitchFamily="2" charset="0"/>
            </a:endParaRPr>
          </a:p>
        </p:txBody>
      </p:sp>
      <p:sp>
        <p:nvSpPr>
          <p:cNvPr id="4" name="pole tekstowe 3">
            <a:extLst>
              <a:ext uri="{FF2B5EF4-FFF2-40B4-BE49-F238E27FC236}">
                <a16:creationId xmlns:a16="http://schemas.microsoft.com/office/drawing/2014/main" id="{1FF34806-FB0F-8D0B-9120-A5290B86B246}"/>
              </a:ext>
            </a:extLst>
          </p:cNvPr>
          <p:cNvSpPr txBox="1"/>
          <p:nvPr/>
        </p:nvSpPr>
        <p:spPr>
          <a:xfrm>
            <a:off x="527538" y="577711"/>
            <a:ext cx="8088923" cy="4216539"/>
          </a:xfrm>
          <a:prstGeom prst="rect">
            <a:avLst/>
          </a:prstGeom>
          <a:noFill/>
        </p:spPr>
        <p:txBody>
          <a:bodyPr wrap="square" rtlCol="0">
            <a:spAutoFit/>
          </a:bodyPr>
          <a:lstStyle/>
          <a:p>
            <a:r>
              <a:rPr lang="en-GB" sz="1200" dirty="0">
                <a:latin typeface="Poppins" panose="00000500000000000000" pitchFamily="2" charset="0"/>
                <a:cs typeface="Poppins" panose="00000500000000000000" pitchFamily="2" charset="0"/>
              </a:rPr>
              <a:t>The project </a:t>
            </a:r>
            <a:r>
              <a:rPr lang="en-GB" sz="1200" i="1" dirty="0">
                <a:latin typeface="Poppins" panose="00000500000000000000" pitchFamily="2" charset="0"/>
                <a:cs typeface="Poppins" panose="00000500000000000000" pitchFamily="2" charset="0"/>
              </a:rPr>
              <a:t>Optimizing Facility Management through Advanced SQL Analytics</a:t>
            </a:r>
            <a:r>
              <a:rPr lang="en-GB" sz="1200" dirty="0">
                <a:latin typeface="Poppins" panose="00000500000000000000" pitchFamily="2" charset="0"/>
                <a:cs typeface="Poppins" panose="00000500000000000000" pitchFamily="2" charset="0"/>
              </a:rPr>
              <a:t> has successfully demonstrated the power of advanced SQL techniques in deriving actionable insights from complex data sets. Through meticulous analysis of facility booking patterns, financial performance, and member </a:t>
            </a:r>
            <a:r>
              <a:rPr lang="en-GB" sz="1200" dirty="0" err="1">
                <a:latin typeface="Poppins" panose="00000500000000000000" pitchFamily="2" charset="0"/>
                <a:cs typeface="Poppins" panose="00000500000000000000" pitchFamily="2" charset="0"/>
              </a:rPr>
              <a:t>behaviors</a:t>
            </a:r>
            <a:r>
              <a:rPr lang="en-GB" sz="1200" dirty="0">
                <a:latin typeface="Poppins" panose="00000500000000000000" pitchFamily="2" charset="0"/>
                <a:cs typeface="Poppins" panose="00000500000000000000" pitchFamily="2" charset="0"/>
              </a:rPr>
              <a:t>, the project has provided valuable recommendations that are poised to enhance operational efficiency and strategic planning.</a:t>
            </a:r>
          </a:p>
          <a:p>
            <a:r>
              <a:rPr lang="en-GB" sz="1200" b="1" dirty="0">
                <a:latin typeface="Poppins" panose="00000500000000000000" pitchFamily="2" charset="0"/>
                <a:cs typeface="Poppins" panose="00000500000000000000" pitchFamily="2" charset="0"/>
              </a:rPr>
              <a:t>Facility Utilization Analysis</a:t>
            </a:r>
            <a:r>
              <a:rPr lang="en-GB" sz="1200" dirty="0">
                <a:latin typeface="Poppins" panose="00000500000000000000" pitchFamily="2" charset="0"/>
                <a:cs typeface="Poppins" panose="00000500000000000000" pitchFamily="2" charset="0"/>
              </a:rPr>
              <a:t> revealed key usage patterns, highlighting peak booking periods and identifying which facilities are most frequently utilized. This information is critical for optimizing resource allocation and scheduling maintenance, ensuring that facilities are effectively managed to meet demand.</a:t>
            </a:r>
          </a:p>
          <a:p>
            <a:r>
              <a:rPr lang="en-GB" sz="1200" b="1" dirty="0">
                <a:latin typeface="Poppins" panose="00000500000000000000" pitchFamily="2" charset="0"/>
                <a:cs typeface="Poppins" panose="00000500000000000000" pitchFamily="2" charset="0"/>
              </a:rPr>
              <a:t>Revenue Forecasting</a:t>
            </a:r>
            <a:r>
              <a:rPr lang="en-GB" sz="1200" dirty="0">
                <a:latin typeface="Poppins" panose="00000500000000000000" pitchFamily="2" charset="0"/>
                <a:cs typeface="Poppins" panose="00000500000000000000" pitchFamily="2" charset="0"/>
              </a:rPr>
              <a:t> offered a comprehensive view of potential revenue streams by calculating the estimated income from each facility. By understanding the financial implications of member and guest bookings, the organization can adjust pricing strategies and promotional activities to maximize revenue.</a:t>
            </a:r>
          </a:p>
          <a:p>
            <a:r>
              <a:rPr lang="en-GB" sz="1200" dirty="0">
                <a:latin typeface="Poppins" panose="00000500000000000000" pitchFamily="2" charset="0"/>
                <a:cs typeface="Poppins" panose="00000500000000000000" pitchFamily="2" charset="0"/>
              </a:rPr>
              <a:t>The </a:t>
            </a:r>
            <a:r>
              <a:rPr lang="en-GB" sz="1200" b="1" dirty="0">
                <a:latin typeface="Poppins" panose="00000500000000000000" pitchFamily="2" charset="0"/>
                <a:cs typeface="Poppins" panose="00000500000000000000" pitchFamily="2" charset="0"/>
              </a:rPr>
              <a:t>Member Referral Impact Analysis</a:t>
            </a:r>
            <a:r>
              <a:rPr lang="en-GB" sz="1200" dirty="0">
                <a:latin typeface="Poppins" panose="00000500000000000000" pitchFamily="2" charset="0"/>
                <a:cs typeface="Poppins" panose="00000500000000000000" pitchFamily="2" charset="0"/>
              </a:rPr>
              <a:t> shed light on the effectiveness of referral programs, showing how influential members drive new memberships and contribute to revenue growth. This insight is instrumental for refining marketing strategies and recognizing high-impact referrers who enhance the membership base.</a:t>
            </a:r>
          </a:p>
          <a:p>
            <a:r>
              <a:rPr lang="en-GB" sz="1200" dirty="0">
                <a:latin typeface="Poppins" panose="00000500000000000000" pitchFamily="2" charset="0"/>
                <a:cs typeface="Poppins" panose="00000500000000000000" pitchFamily="2" charset="0"/>
              </a:rPr>
              <a:t>Identifying the </a:t>
            </a:r>
            <a:r>
              <a:rPr lang="en-GB" sz="1200" b="1" dirty="0">
                <a:latin typeface="Poppins" panose="00000500000000000000" pitchFamily="2" charset="0"/>
                <a:cs typeface="Poppins" panose="00000500000000000000" pitchFamily="2" charset="0"/>
              </a:rPr>
              <a:t>Most Popular Facility by Usage</a:t>
            </a:r>
            <a:r>
              <a:rPr lang="en-GB" sz="1200" dirty="0">
                <a:latin typeface="Poppins" panose="00000500000000000000" pitchFamily="2" charset="0"/>
                <a:cs typeface="Poppins" panose="00000500000000000000" pitchFamily="2" charset="0"/>
              </a:rPr>
              <a:t> showcased the facilities that are most in demand. This ranking is essential for strategic planning, resource allocation, and potentially expanding high-traffic facilities to accommodate growing demand.</a:t>
            </a:r>
          </a:p>
          <a:p>
            <a:r>
              <a:rPr lang="en-GB" sz="1200" dirty="0">
                <a:latin typeface="Poppins" panose="00000500000000000000" pitchFamily="2" charset="0"/>
                <a:cs typeface="Poppins" panose="00000500000000000000" pitchFamily="2" charset="0"/>
              </a:rPr>
              <a:t>Finally, the analysis of </a:t>
            </a:r>
            <a:r>
              <a:rPr lang="en-GB" sz="1200" b="1" dirty="0">
                <a:latin typeface="Poppins" panose="00000500000000000000" pitchFamily="2" charset="0"/>
                <a:cs typeface="Poppins" panose="00000500000000000000" pitchFamily="2" charset="0"/>
              </a:rPr>
              <a:t>Members Who Booked Multiple Facilities</a:t>
            </a:r>
            <a:r>
              <a:rPr lang="en-GB" sz="1200" dirty="0">
                <a:latin typeface="Poppins" panose="00000500000000000000" pitchFamily="2" charset="0"/>
                <a:cs typeface="Poppins" panose="00000500000000000000" pitchFamily="2" charset="0"/>
              </a:rPr>
              <a:t> provided insights into member preferences and booking </a:t>
            </a:r>
            <a:r>
              <a:rPr lang="en-GB" sz="1200" dirty="0" err="1">
                <a:latin typeface="Poppins" panose="00000500000000000000" pitchFamily="2" charset="0"/>
                <a:cs typeface="Poppins" panose="00000500000000000000" pitchFamily="2" charset="0"/>
              </a:rPr>
              <a:t>behaviors</a:t>
            </a:r>
            <a:r>
              <a:rPr lang="en-GB" sz="1200" dirty="0">
                <a:latin typeface="Poppins" panose="00000500000000000000" pitchFamily="2" charset="0"/>
                <a:cs typeface="Poppins" panose="00000500000000000000" pitchFamily="2" charset="0"/>
              </a:rPr>
              <a:t>. </a:t>
            </a:r>
            <a:endParaRPr lang="en-GB" sz="1200" dirty="0"/>
          </a:p>
        </p:txBody>
      </p:sp>
    </p:spTree>
    <p:extLst>
      <p:ext uri="{BB962C8B-B14F-4D97-AF65-F5344CB8AC3E}">
        <p14:creationId xmlns:p14="http://schemas.microsoft.com/office/powerpoint/2010/main" val="1851567075"/>
      </p:ext>
    </p:extLst>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745</Words>
  <Application>Microsoft Office PowerPoint</Application>
  <PresentationFormat>Pokaz na ekranie (16:9)</PresentationFormat>
  <Paragraphs>49</Paragraphs>
  <Slides>9</Slides>
  <Notes>1</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9</vt:i4>
      </vt:variant>
    </vt:vector>
  </HeadingPairs>
  <TitlesOfParts>
    <vt:vector size="13" baseType="lpstr">
      <vt:lpstr>Poppins Light</vt:lpstr>
      <vt:lpstr>Arial</vt:lpstr>
      <vt:lpstr>Poppins</vt:lpstr>
      <vt:lpstr>Cymbeline template</vt:lpstr>
      <vt:lpstr>Optimizing Facility Management through Advanced SQL Analytics</vt:lpstr>
      <vt:lpstr>Project overview</vt:lpstr>
      <vt:lpstr>Prezentacja programu PowerPoint</vt:lpstr>
      <vt:lpstr>Task 1: Identifying the Most Popular Facility by Usage</vt:lpstr>
      <vt:lpstr>Task 2: Analyzing Members Who Booked Multiple Facilities</vt:lpstr>
      <vt:lpstr>Task 3: Facility Utilization Analysis</vt:lpstr>
      <vt:lpstr>Task 4: Revenue Forecasting</vt:lpstr>
      <vt:lpstr>Task 5: Member Referral Impact Analysis</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Yelyzaveta Ben</cp:lastModifiedBy>
  <cp:revision>1</cp:revision>
  <dcterms:modified xsi:type="dcterms:W3CDTF">2024-08-05T13:43:29Z</dcterms:modified>
</cp:coreProperties>
</file>