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7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36FA0-A758-40E8-A60B-4F243839C7D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E7A2F77-EC8B-4C89-BF9F-4CE5E5FB0675}">
      <dgm:prSet/>
      <dgm:spPr/>
      <dgm:t>
        <a:bodyPr/>
        <a:lstStyle/>
        <a:p>
          <a:pPr>
            <a:lnSpc>
              <a:spcPct val="100000"/>
            </a:lnSpc>
          </a:pPr>
          <a:r>
            <a:rPr lang="en-GB" dirty="0"/>
            <a:t>This project aims to use SQL to </a:t>
          </a:r>
          <a:r>
            <a:rPr lang="en-GB" dirty="0" err="1"/>
            <a:t>analyze</a:t>
          </a:r>
          <a:r>
            <a:rPr lang="en-GB" dirty="0"/>
            <a:t> and optimize film-related data, offering actionable insights to drive business decisions and enhance efficiency in the film industry. The project will use SQL to identify trends in film rentals, sales, and payments, pinpointing the most profitable films and peak rental times. Insights from this analysis will inform pricing strategies and promotional activities, maximizing revenue.</a:t>
          </a:r>
          <a:endParaRPr lang="en-US" dirty="0"/>
        </a:p>
      </dgm:t>
    </dgm:pt>
    <dgm:pt modelId="{4ACFB8B7-07E9-444C-AAB1-C8A39AB3E835}" type="parTrans" cxnId="{D464EEC8-1CA5-4EE2-8E5E-7A128EB5048D}">
      <dgm:prSet/>
      <dgm:spPr/>
      <dgm:t>
        <a:bodyPr/>
        <a:lstStyle/>
        <a:p>
          <a:endParaRPr lang="en-US"/>
        </a:p>
      </dgm:t>
    </dgm:pt>
    <dgm:pt modelId="{B2F22F8A-C51B-4EF0-B2F7-F6A22240B26A}" type="sibTrans" cxnId="{D464EEC8-1CA5-4EE2-8E5E-7A128EB5048D}">
      <dgm:prSet/>
      <dgm:spPr/>
      <dgm:t>
        <a:bodyPr/>
        <a:lstStyle/>
        <a:p>
          <a:endParaRPr lang="en-US"/>
        </a:p>
      </dgm:t>
    </dgm:pt>
    <dgm:pt modelId="{513097EA-0117-48F4-8677-847879A3A74F}">
      <dgm:prSet/>
      <dgm:spPr/>
      <dgm:t>
        <a:bodyPr/>
        <a:lstStyle/>
        <a:p>
          <a:pPr>
            <a:lnSpc>
              <a:spcPct val="100000"/>
            </a:lnSpc>
          </a:pPr>
          <a:r>
            <a:rPr lang="en-GB"/>
            <a:t>SQL will help segment customers based on their rental patterns and spending. This segmentation enables the development of targeted marketing campaigns and personalized recommendations, enhancing customer satisfaction and loyalty. By analyzing film inventory and rental data, SQL will support effective stock management. The goal is to ensure popular films are available while optimizing inventory turnover and reducing underperforming stock.</a:t>
          </a:r>
          <a:endParaRPr lang="en-US"/>
        </a:p>
      </dgm:t>
    </dgm:pt>
    <dgm:pt modelId="{85487DB6-8661-4443-9F83-1C7BB397D293}" type="parTrans" cxnId="{84C0E99D-89E2-46BA-9241-FF35CF9900C7}">
      <dgm:prSet/>
      <dgm:spPr/>
      <dgm:t>
        <a:bodyPr/>
        <a:lstStyle/>
        <a:p>
          <a:endParaRPr lang="en-US"/>
        </a:p>
      </dgm:t>
    </dgm:pt>
    <dgm:pt modelId="{F978F1DE-6EAD-4485-9DD9-5048D6EE90AE}" type="sibTrans" cxnId="{84C0E99D-89E2-46BA-9241-FF35CF9900C7}">
      <dgm:prSet/>
      <dgm:spPr/>
      <dgm:t>
        <a:bodyPr/>
        <a:lstStyle/>
        <a:p>
          <a:endParaRPr lang="en-US"/>
        </a:p>
      </dgm:t>
    </dgm:pt>
    <dgm:pt modelId="{2E9474D4-B3F2-4E68-BEF6-2FFE3F2ACD72}" type="pres">
      <dgm:prSet presAssocID="{FB536FA0-A758-40E8-A60B-4F243839C7DF}" presName="root" presStyleCnt="0">
        <dgm:presLayoutVars>
          <dgm:dir/>
          <dgm:resizeHandles val="exact"/>
        </dgm:presLayoutVars>
      </dgm:prSet>
      <dgm:spPr/>
    </dgm:pt>
    <dgm:pt modelId="{157B484F-2EA5-4A75-8392-D0B29C5F3ACF}" type="pres">
      <dgm:prSet presAssocID="{EE7A2F77-EC8B-4C89-BF9F-4CE5E5FB0675}" presName="compNode" presStyleCnt="0"/>
      <dgm:spPr/>
    </dgm:pt>
    <dgm:pt modelId="{7B9AAB70-5309-42F3-8940-8149156CEB70}" type="pres">
      <dgm:prSet presAssocID="{EE7A2F77-EC8B-4C89-BF9F-4CE5E5FB0675}" presName="bgRect" presStyleLbl="bgShp" presStyleIdx="0" presStyleCnt="2"/>
      <dgm:spPr/>
    </dgm:pt>
    <dgm:pt modelId="{7906D257-D0FC-4B1F-8635-5ECAA618DEA0}" type="pres">
      <dgm:prSet presAssocID="{EE7A2F77-EC8B-4C89-BF9F-4CE5E5FB06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za danych"/>
        </a:ext>
      </dgm:extLst>
    </dgm:pt>
    <dgm:pt modelId="{B44625EA-6A0E-4DE7-95D6-5AA05CEF0396}" type="pres">
      <dgm:prSet presAssocID="{EE7A2F77-EC8B-4C89-BF9F-4CE5E5FB0675}" presName="spaceRect" presStyleCnt="0"/>
      <dgm:spPr/>
    </dgm:pt>
    <dgm:pt modelId="{E11C21C7-1E08-41B9-9413-6DE7EE992F16}" type="pres">
      <dgm:prSet presAssocID="{EE7A2F77-EC8B-4C89-BF9F-4CE5E5FB0675}" presName="parTx" presStyleLbl="revTx" presStyleIdx="0" presStyleCnt="2" custScaleX="100000" custScaleY="100000">
        <dgm:presLayoutVars>
          <dgm:chMax val="0"/>
          <dgm:chPref val="0"/>
        </dgm:presLayoutVars>
      </dgm:prSet>
      <dgm:spPr/>
    </dgm:pt>
    <dgm:pt modelId="{F2A6A0FE-26B0-4782-A8E9-5A184DBA12DB}" type="pres">
      <dgm:prSet presAssocID="{B2F22F8A-C51B-4EF0-B2F7-F6A22240B26A}" presName="sibTrans" presStyleCnt="0"/>
      <dgm:spPr/>
    </dgm:pt>
    <dgm:pt modelId="{63FC0296-6844-414E-B8AB-17DAF0314689}" type="pres">
      <dgm:prSet presAssocID="{513097EA-0117-48F4-8677-847879A3A74F}" presName="compNode" presStyleCnt="0"/>
      <dgm:spPr/>
    </dgm:pt>
    <dgm:pt modelId="{9621BAC8-391E-438B-9D25-A4F9A29D8686}" type="pres">
      <dgm:prSet presAssocID="{513097EA-0117-48F4-8677-847879A3A74F}" presName="bgRect" presStyleLbl="bgShp" presStyleIdx="1" presStyleCnt="2"/>
      <dgm:spPr/>
    </dgm:pt>
    <dgm:pt modelId="{C167B2DF-59C9-4B5B-AF1F-6ACBDB245B74}" type="pres">
      <dgm:prSet presAssocID="{513097EA-0117-48F4-8677-847879A3A74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56092379-AAAC-40C0-BADA-F386E33C0C37}" type="pres">
      <dgm:prSet presAssocID="{513097EA-0117-48F4-8677-847879A3A74F}" presName="spaceRect" presStyleCnt="0"/>
      <dgm:spPr/>
    </dgm:pt>
    <dgm:pt modelId="{177C8DCA-AC2A-4AEA-8724-ADAC9B07E013}" type="pres">
      <dgm:prSet presAssocID="{513097EA-0117-48F4-8677-847879A3A74F}" presName="parTx" presStyleLbl="revTx" presStyleIdx="1" presStyleCnt="2">
        <dgm:presLayoutVars>
          <dgm:chMax val="0"/>
          <dgm:chPref val="0"/>
        </dgm:presLayoutVars>
      </dgm:prSet>
      <dgm:spPr/>
    </dgm:pt>
  </dgm:ptLst>
  <dgm:cxnLst>
    <dgm:cxn modelId="{57E73367-6248-4713-A09C-A389F6024C61}" type="presOf" srcId="{EE7A2F77-EC8B-4C89-BF9F-4CE5E5FB0675}" destId="{E11C21C7-1E08-41B9-9413-6DE7EE992F16}" srcOrd="0" destOrd="0" presId="urn:microsoft.com/office/officeart/2018/2/layout/IconVerticalSolidList"/>
    <dgm:cxn modelId="{84C0E99D-89E2-46BA-9241-FF35CF9900C7}" srcId="{FB536FA0-A758-40E8-A60B-4F243839C7DF}" destId="{513097EA-0117-48F4-8677-847879A3A74F}" srcOrd="1" destOrd="0" parTransId="{85487DB6-8661-4443-9F83-1C7BB397D293}" sibTransId="{F978F1DE-6EAD-4485-9DD9-5048D6EE90AE}"/>
    <dgm:cxn modelId="{D464EEC8-1CA5-4EE2-8E5E-7A128EB5048D}" srcId="{FB536FA0-A758-40E8-A60B-4F243839C7DF}" destId="{EE7A2F77-EC8B-4C89-BF9F-4CE5E5FB0675}" srcOrd="0" destOrd="0" parTransId="{4ACFB8B7-07E9-444C-AAB1-C8A39AB3E835}" sibTransId="{B2F22F8A-C51B-4EF0-B2F7-F6A22240B26A}"/>
    <dgm:cxn modelId="{627FCDF3-CCAB-4EC3-B9CE-0A0539B2E04A}" type="presOf" srcId="{513097EA-0117-48F4-8677-847879A3A74F}" destId="{177C8DCA-AC2A-4AEA-8724-ADAC9B07E013}" srcOrd="0" destOrd="0" presId="urn:microsoft.com/office/officeart/2018/2/layout/IconVerticalSolidList"/>
    <dgm:cxn modelId="{3EBE24FC-C6EC-4C0D-8D53-C4CCF0BB1F8C}" type="presOf" srcId="{FB536FA0-A758-40E8-A60B-4F243839C7DF}" destId="{2E9474D4-B3F2-4E68-BEF6-2FFE3F2ACD72}" srcOrd="0" destOrd="0" presId="urn:microsoft.com/office/officeart/2018/2/layout/IconVerticalSolidList"/>
    <dgm:cxn modelId="{498C05FA-334E-4AB8-9D87-6D39DD929B56}" type="presParOf" srcId="{2E9474D4-B3F2-4E68-BEF6-2FFE3F2ACD72}" destId="{157B484F-2EA5-4A75-8392-D0B29C5F3ACF}" srcOrd="0" destOrd="0" presId="urn:microsoft.com/office/officeart/2018/2/layout/IconVerticalSolidList"/>
    <dgm:cxn modelId="{4710368E-C6BF-4D46-8D28-0453EF3D591B}" type="presParOf" srcId="{157B484F-2EA5-4A75-8392-D0B29C5F3ACF}" destId="{7B9AAB70-5309-42F3-8940-8149156CEB70}" srcOrd="0" destOrd="0" presId="urn:microsoft.com/office/officeart/2018/2/layout/IconVerticalSolidList"/>
    <dgm:cxn modelId="{C7D5FFDE-BD9B-4C86-A3EF-45B443026490}" type="presParOf" srcId="{157B484F-2EA5-4A75-8392-D0B29C5F3ACF}" destId="{7906D257-D0FC-4B1F-8635-5ECAA618DEA0}" srcOrd="1" destOrd="0" presId="urn:microsoft.com/office/officeart/2018/2/layout/IconVerticalSolidList"/>
    <dgm:cxn modelId="{AB2A2B7F-E241-4C31-B660-B78560FAA691}" type="presParOf" srcId="{157B484F-2EA5-4A75-8392-D0B29C5F3ACF}" destId="{B44625EA-6A0E-4DE7-95D6-5AA05CEF0396}" srcOrd="2" destOrd="0" presId="urn:microsoft.com/office/officeart/2018/2/layout/IconVerticalSolidList"/>
    <dgm:cxn modelId="{A40806C2-6117-44DA-ABF9-5A28F0D8FDC0}" type="presParOf" srcId="{157B484F-2EA5-4A75-8392-D0B29C5F3ACF}" destId="{E11C21C7-1E08-41B9-9413-6DE7EE992F16}" srcOrd="3" destOrd="0" presId="urn:microsoft.com/office/officeart/2018/2/layout/IconVerticalSolidList"/>
    <dgm:cxn modelId="{56810C26-A2E3-4930-93E0-8413A6237A04}" type="presParOf" srcId="{2E9474D4-B3F2-4E68-BEF6-2FFE3F2ACD72}" destId="{F2A6A0FE-26B0-4782-A8E9-5A184DBA12DB}" srcOrd="1" destOrd="0" presId="urn:microsoft.com/office/officeart/2018/2/layout/IconVerticalSolidList"/>
    <dgm:cxn modelId="{DB52668D-62FF-46AE-9BBC-1F75C105822D}" type="presParOf" srcId="{2E9474D4-B3F2-4E68-BEF6-2FFE3F2ACD72}" destId="{63FC0296-6844-414E-B8AB-17DAF0314689}" srcOrd="2" destOrd="0" presId="urn:microsoft.com/office/officeart/2018/2/layout/IconVerticalSolidList"/>
    <dgm:cxn modelId="{4470A468-30EA-4D1F-B4FF-6180CA653372}" type="presParOf" srcId="{63FC0296-6844-414E-B8AB-17DAF0314689}" destId="{9621BAC8-391E-438B-9D25-A4F9A29D8686}" srcOrd="0" destOrd="0" presId="urn:microsoft.com/office/officeart/2018/2/layout/IconVerticalSolidList"/>
    <dgm:cxn modelId="{77ADFC3D-DE86-4DC4-B395-AEEB227E8797}" type="presParOf" srcId="{63FC0296-6844-414E-B8AB-17DAF0314689}" destId="{C167B2DF-59C9-4B5B-AF1F-6ACBDB245B74}" srcOrd="1" destOrd="0" presId="urn:microsoft.com/office/officeart/2018/2/layout/IconVerticalSolidList"/>
    <dgm:cxn modelId="{7138198C-39AC-4E83-B061-A91C1C3EB93A}" type="presParOf" srcId="{63FC0296-6844-414E-B8AB-17DAF0314689}" destId="{56092379-AAAC-40C0-BADA-F386E33C0C37}" srcOrd="2" destOrd="0" presId="urn:microsoft.com/office/officeart/2018/2/layout/IconVerticalSolidList"/>
    <dgm:cxn modelId="{CF2D2F47-BF3C-45BD-93EB-65BDAEDFBB1E}" type="presParOf" srcId="{63FC0296-6844-414E-B8AB-17DAF0314689}" destId="{177C8DCA-AC2A-4AEA-8724-ADAC9B07E0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AAB70-5309-42F3-8940-8149156CEB70}">
      <dsp:nvSpPr>
        <dsp:cNvPr id="0" name=""/>
        <dsp:cNvSpPr/>
      </dsp:nvSpPr>
      <dsp:spPr>
        <a:xfrm>
          <a:off x="0" y="398802"/>
          <a:ext cx="6910387" cy="19359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6D257-D0FC-4B1F-8635-5ECAA618DEA0}">
      <dsp:nvSpPr>
        <dsp:cNvPr id="0" name=""/>
        <dsp:cNvSpPr/>
      </dsp:nvSpPr>
      <dsp:spPr>
        <a:xfrm>
          <a:off x="585627" y="834393"/>
          <a:ext cx="1065818" cy="1064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1C21C7-1E08-41B9-9413-6DE7EE992F16}">
      <dsp:nvSpPr>
        <dsp:cNvPr id="0" name=""/>
        <dsp:cNvSpPr/>
      </dsp:nvSpPr>
      <dsp:spPr>
        <a:xfrm>
          <a:off x="2237073" y="398802"/>
          <a:ext cx="4668938" cy="1937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089" tIns="205089" rIns="205089" bIns="205089" numCol="1" spcCol="1270" anchor="ctr" anchorCtr="0">
          <a:noAutofit/>
        </a:bodyPr>
        <a:lstStyle/>
        <a:p>
          <a:pPr marL="0" lvl="0" indent="0" algn="l" defTabSz="622300">
            <a:lnSpc>
              <a:spcPct val="100000"/>
            </a:lnSpc>
            <a:spcBef>
              <a:spcPct val="0"/>
            </a:spcBef>
            <a:spcAft>
              <a:spcPct val="35000"/>
            </a:spcAft>
            <a:buNone/>
          </a:pPr>
          <a:r>
            <a:rPr lang="en-GB" sz="1400" kern="1200" dirty="0"/>
            <a:t>This project aims to use SQL to </a:t>
          </a:r>
          <a:r>
            <a:rPr lang="en-GB" sz="1400" kern="1200" dirty="0" err="1"/>
            <a:t>analyze</a:t>
          </a:r>
          <a:r>
            <a:rPr lang="en-GB" sz="1400" kern="1200" dirty="0"/>
            <a:t> and optimize film-related data, offering actionable insights to drive business decisions and enhance efficiency in the film industry. The project will use SQL to identify trends in film rentals, sales, and payments, pinpointing the most profitable films and peak rental times. Insights from this analysis will inform pricing strategies and promotional activities, maximizing revenue.</a:t>
          </a:r>
          <a:endParaRPr lang="en-US" sz="1400" kern="1200" dirty="0"/>
        </a:p>
      </dsp:txBody>
      <dsp:txXfrm>
        <a:off x="2237073" y="398802"/>
        <a:ext cx="4668938" cy="1937851"/>
      </dsp:txXfrm>
    </dsp:sp>
    <dsp:sp modelId="{9621BAC8-391E-438B-9D25-A4F9A29D8686}">
      <dsp:nvSpPr>
        <dsp:cNvPr id="0" name=""/>
        <dsp:cNvSpPr/>
      </dsp:nvSpPr>
      <dsp:spPr>
        <a:xfrm>
          <a:off x="0" y="2714771"/>
          <a:ext cx="6910387" cy="19359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67B2DF-59C9-4B5B-AF1F-6ACBDB245B74}">
      <dsp:nvSpPr>
        <dsp:cNvPr id="0" name=""/>
        <dsp:cNvSpPr/>
      </dsp:nvSpPr>
      <dsp:spPr>
        <a:xfrm>
          <a:off x="585627" y="3150361"/>
          <a:ext cx="1065818" cy="1064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7C8DCA-AC2A-4AEA-8724-ADAC9B07E013}">
      <dsp:nvSpPr>
        <dsp:cNvPr id="0" name=""/>
        <dsp:cNvSpPr/>
      </dsp:nvSpPr>
      <dsp:spPr>
        <a:xfrm>
          <a:off x="2237073" y="2714771"/>
          <a:ext cx="4668938" cy="1937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089" tIns="205089" rIns="205089" bIns="205089" numCol="1" spcCol="1270" anchor="ctr" anchorCtr="0">
          <a:noAutofit/>
        </a:bodyPr>
        <a:lstStyle/>
        <a:p>
          <a:pPr marL="0" lvl="0" indent="0" algn="l" defTabSz="622300">
            <a:lnSpc>
              <a:spcPct val="100000"/>
            </a:lnSpc>
            <a:spcBef>
              <a:spcPct val="0"/>
            </a:spcBef>
            <a:spcAft>
              <a:spcPct val="35000"/>
            </a:spcAft>
            <a:buNone/>
          </a:pPr>
          <a:r>
            <a:rPr lang="en-GB" sz="1400" kern="1200"/>
            <a:t>SQL will help segment customers based on their rental patterns and spending. This segmentation enables the development of targeted marketing campaigns and personalized recommendations, enhancing customer satisfaction and loyalty. By analyzing film inventory and rental data, SQL will support effective stock management. The goal is to ensure popular films are available while optimizing inventory turnover and reducing underperforming stock.</a:t>
          </a:r>
          <a:endParaRPr lang="en-US" sz="1400" kern="1200"/>
        </a:p>
      </dsp:txBody>
      <dsp:txXfrm>
        <a:off x="2237073" y="2714771"/>
        <a:ext cx="4668938" cy="19378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a:t>Kliknij, aby edytować styl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BDE97D37-822E-4E61-B3F9-7F338AA5A5D6}" type="datetimeFigureOut">
              <a:rPr lang="en-GB" smtClean="0"/>
              <a:t>01/08/2024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175A85-6E1A-4E4E-B00D-82EAD81B842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45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DE97D37-822E-4E61-B3F9-7F338AA5A5D6}" type="datetimeFigureOut">
              <a:rPr lang="en-GB" smtClean="0"/>
              <a:t>01/08/2024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175A85-6E1A-4E4E-B00D-82EAD81B842D}" type="slidenum">
              <a:rPr lang="en-GB" smtClean="0"/>
              <a:t>‹#›</a:t>
            </a:fld>
            <a:endParaRPr lang="en-GB"/>
          </a:p>
        </p:txBody>
      </p:sp>
    </p:spTree>
    <p:extLst>
      <p:ext uri="{BB962C8B-B14F-4D97-AF65-F5344CB8AC3E}">
        <p14:creationId xmlns:p14="http://schemas.microsoft.com/office/powerpoint/2010/main" val="2025698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DE97D37-822E-4E61-B3F9-7F338AA5A5D6}" type="datetimeFigureOut">
              <a:rPr lang="en-GB" smtClean="0"/>
              <a:t>01/08/2024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175A85-6E1A-4E4E-B00D-82EAD81B842D}" type="slidenum">
              <a:rPr lang="en-GB" smtClean="0"/>
              <a:t>‹#›</a:t>
            </a:fld>
            <a:endParaRPr lang="en-GB"/>
          </a:p>
        </p:txBody>
      </p:sp>
    </p:spTree>
    <p:extLst>
      <p:ext uri="{BB962C8B-B14F-4D97-AF65-F5344CB8AC3E}">
        <p14:creationId xmlns:p14="http://schemas.microsoft.com/office/powerpoint/2010/main" val="67912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DE97D37-822E-4E61-B3F9-7F338AA5A5D6}" type="datetimeFigureOut">
              <a:rPr lang="en-GB" smtClean="0"/>
              <a:t>01/08/2024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175A85-6E1A-4E4E-B00D-82EAD81B842D}" type="slidenum">
              <a:rPr lang="en-GB" smtClean="0"/>
              <a:t>‹#›</a:t>
            </a:fld>
            <a:endParaRPr lang="en-GB"/>
          </a:p>
        </p:txBody>
      </p:sp>
    </p:spTree>
    <p:extLst>
      <p:ext uri="{BB962C8B-B14F-4D97-AF65-F5344CB8AC3E}">
        <p14:creationId xmlns:p14="http://schemas.microsoft.com/office/powerpoint/2010/main" val="367313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BDE97D37-822E-4E61-B3F9-7F338AA5A5D6}" type="datetimeFigureOut">
              <a:rPr lang="en-GB" smtClean="0"/>
              <a:t>01/08/2024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175A85-6E1A-4E4E-B00D-82EAD81B842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781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BDE97D37-822E-4E61-B3F9-7F338AA5A5D6}" type="datetimeFigureOut">
              <a:rPr lang="en-GB" smtClean="0"/>
              <a:t>01/08/2024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175A85-6E1A-4E4E-B00D-82EAD81B842D}" type="slidenum">
              <a:rPr lang="en-GB" smtClean="0"/>
              <a:t>‹#›</a:t>
            </a:fld>
            <a:endParaRPr lang="en-GB"/>
          </a:p>
        </p:txBody>
      </p:sp>
    </p:spTree>
    <p:extLst>
      <p:ext uri="{BB962C8B-B14F-4D97-AF65-F5344CB8AC3E}">
        <p14:creationId xmlns:p14="http://schemas.microsoft.com/office/powerpoint/2010/main" val="221082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97280" y="2582335"/>
            <a:ext cx="4937760" cy="32867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17920" y="2582334"/>
            <a:ext cx="4937760" cy="32867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BDE97D37-822E-4E61-B3F9-7F338AA5A5D6}" type="datetimeFigureOut">
              <a:rPr lang="en-GB" smtClean="0"/>
              <a:t>01/08/2024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175A85-6E1A-4E4E-B00D-82EAD81B842D}" type="slidenum">
              <a:rPr lang="en-GB" smtClean="0"/>
              <a:t>‹#›</a:t>
            </a:fld>
            <a:endParaRPr lang="en-GB"/>
          </a:p>
        </p:txBody>
      </p:sp>
    </p:spTree>
    <p:extLst>
      <p:ext uri="{BB962C8B-B14F-4D97-AF65-F5344CB8AC3E}">
        <p14:creationId xmlns:p14="http://schemas.microsoft.com/office/powerpoint/2010/main" val="299565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BDE97D37-822E-4E61-B3F9-7F338AA5A5D6}" type="datetimeFigureOut">
              <a:rPr lang="en-GB" smtClean="0"/>
              <a:t>01/08/2024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175A85-6E1A-4E4E-B00D-82EAD81B842D}" type="slidenum">
              <a:rPr lang="en-GB" smtClean="0"/>
              <a:t>‹#›</a:t>
            </a:fld>
            <a:endParaRPr lang="en-GB"/>
          </a:p>
        </p:txBody>
      </p:sp>
    </p:spTree>
    <p:extLst>
      <p:ext uri="{BB962C8B-B14F-4D97-AF65-F5344CB8AC3E}">
        <p14:creationId xmlns:p14="http://schemas.microsoft.com/office/powerpoint/2010/main" val="429421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E97D37-822E-4E61-B3F9-7F338AA5A5D6}" type="datetimeFigureOut">
              <a:rPr lang="en-GB" smtClean="0"/>
              <a:t>01/08/2024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5175A85-6E1A-4E4E-B00D-82EAD81B842D}" type="slidenum">
              <a:rPr lang="en-GB" smtClean="0"/>
              <a:t>‹#›</a:t>
            </a:fld>
            <a:endParaRPr lang="en-GB"/>
          </a:p>
        </p:txBody>
      </p:sp>
    </p:spTree>
    <p:extLst>
      <p:ext uri="{BB962C8B-B14F-4D97-AF65-F5344CB8AC3E}">
        <p14:creationId xmlns:p14="http://schemas.microsoft.com/office/powerpoint/2010/main" val="325111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a:t>Kliknij, aby edytować styl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E97D37-822E-4E61-B3F9-7F338AA5A5D6}" type="datetimeFigureOut">
              <a:rPr lang="en-GB" smtClean="0"/>
              <a:t>01/08/2024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175A85-6E1A-4E4E-B00D-82EAD81B842D}" type="slidenum">
              <a:rPr lang="en-GB" smtClean="0"/>
              <a:t>‹#›</a:t>
            </a:fld>
            <a:endParaRPr lang="en-GB"/>
          </a:p>
        </p:txBody>
      </p:sp>
    </p:spTree>
    <p:extLst>
      <p:ext uri="{BB962C8B-B14F-4D97-AF65-F5344CB8AC3E}">
        <p14:creationId xmlns:p14="http://schemas.microsoft.com/office/powerpoint/2010/main" val="199667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DE97D37-822E-4E61-B3F9-7F338AA5A5D6}" type="datetimeFigureOut">
              <a:rPr lang="en-GB" smtClean="0"/>
              <a:t>01/08/2024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175A85-6E1A-4E4E-B00D-82EAD81B842D}" type="slidenum">
              <a:rPr lang="en-GB" smtClean="0"/>
              <a:t>‹#›</a:t>
            </a:fld>
            <a:endParaRPr lang="en-GB"/>
          </a:p>
        </p:txBody>
      </p:sp>
    </p:spTree>
    <p:extLst>
      <p:ext uri="{BB962C8B-B14F-4D97-AF65-F5344CB8AC3E}">
        <p14:creationId xmlns:p14="http://schemas.microsoft.com/office/powerpoint/2010/main" val="394830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a:t>Kliknij, aby edytować styl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E97D37-822E-4E61-B3F9-7F338AA5A5D6}" type="datetimeFigureOut">
              <a:rPr lang="en-GB" smtClean="0"/>
              <a:t>01/08/2024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175A85-6E1A-4E4E-B00D-82EAD81B842D}"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1493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ilmu Free Photo Download | FreeImages">
            <a:extLst>
              <a:ext uri="{FF2B5EF4-FFF2-40B4-BE49-F238E27FC236}">
                <a16:creationId xmlns:a16="http://schemas.microsoft.com/office/drawing/2014/main" id="{F7325F18-DEFF-B78B-70CA-D3DFBFD6C749}"/>
              </a:ext>
            </a:extLst>
          </p:cNvPr>
          <p:cNvPicPr>
            <a:picLocks noChangeAspect="1" noChangeArrowheads="1"/>
          </p:cNvPicPr>
          <p:nvPr/>
        </p:nvPicPr>
        <p:blipFill>
          <a:blip r:embed="rId2">
            <a:duotone>
              <a:schemeClr val="bg2">
                <a:shade val="45000"/>
                <a:satMod val="135000"/>
              </a:schemeClr>
              <a:prstClr val="white"/>
            </a:duotone>
            <a:alphaModFix amt="45000"/>
            <a:extLst>
              <a:ext uri="{28A0092B-C50C-407E-A947-70E740481C1C}">
                <a14:useLocalDpi xmlns:a14="http://schemas.microsoft.com/office/drawing/2010/main" val="0"/>
              </a:ext>
            </a:extLst>
          </a:blip>
          <a:srcRect l="8452" r="5325"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9F3B7957-A7D2-02ED-F72C-52C652EC25E7}"/>
              </a:ext>
            </a:extLst>
          </p:cNvPr>
          <p:cNvSpPr>
            <a:spLocks noGrp="1"/>
          </p:cNvSpPr>
          <p:nvPr>
            <p:ph type="ctrTitle"/>
          </p:nvPr>
        </p:nvSpPr>
        <p:spPr>
          <a:xfrm>
            <a:off x="1097280" y="758952"/>
            <a:ext cx="10058400" cy="3566160"/>
          </a:xfrm>
        </p:spPr>
        <p:txBody>
          <a:bodyPr>
            <a:normAutofit/>
          </a:bodyPr>
          <a:lstStyle/>
          <a:p>
            <a:r>
              <a:rPr lang="en-GB"/>
              <a:t>SQL for Film Analytics: From Queries to Insights</a:t>
            </a:r>
            <a:endParaRPr lang="en-GB" dirty="0"/>
          </a:p>
        </p:txBody>
      </p:sp>
      <p:sp>
        <p:nvSpPr>
          <p:cNvPr id="3" name="Podtytuł 2">
            <a:extLst>
              <a:ext uri="{FF2B5EF4-FFF2-40B4-BE49-F238E27FC236}">
                <a16:creationId xmlns:a16="http://schemas.microsoft.com/office/drawing/2014/main" id="{607FEF16-83A1-5B0C-8282-24ABAA4B5564}"/>
              </a:ext>
            </a:extLst>
          </p:cNvPr>
          <p:cNvSpPr>
            <a:spLocks noGrp="1"/>
          </p:cNvSpPr>
          <p:nvPr>
            <p:ph type="subTitle" idx="1"/>
          </p:nvPr>
        </p:nvSpPr>
        <p:spPr>
          <a:xfrm>
            <a:off x="1100051" y="4455621"/>
            <a:ext cx="10058400" cy="1143000"/>
          </a:xfrm>
        </p:spPr>
        <p:txBody>
          <a:bodyPr>
            <a:normAutofit/>
          </a:bodyPr>
          <a:lstStyle/>
          <a:p>
            <a:r>
              <a:rPr lang="en-GB">
                <a:solidFill>
                  <a:schemeClr val="tx1">
                    <a:lumMod val="85000"/>
                    <a:lumOff val="15000"/>
                  </a:schemeClr>
                </a:solidFill>
              </a:rPr>
              <a:t>Project by Yelyzaveta Ben</a:t>
            </a:r>
          </a:p>
        </p:txBody>
      </p:sp>
      <p:cxnSp>
        <p:nvCxnSpPr>
          <p:cNvPr id="1052" name="Straight Connector 1039">
            <a:extLst>
              <a:ext uri="{FF2B5EF4-FFF2-40B4-BE49-F238E27FC236}">
                <a16:creationId xmlns:a16="http://schemas.microsoft.com/office/drawing/2014/main" id="{E832A4F0-B852-42E9-91B8-58EB9F47CA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53" name="Rectangle 1041">
            <a:extLst>
              <a:ext uri="{FF2B5EF4-FFF2-40B4-BE49-F238E27FC236}">
                <a16:creationId xmlns:a16="http://schemas.microsoft.com/office/drawing/2014/main" id="{87D6777B-91DD-4D12-85FD-85A88ECC5A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054" name="Rectangle 1043">
            <a:extLst>
              <a:ext uri="{FF2B5EF4-FFF2-40B4-BE49-F238E27FC236}">
                <a16:creationId xmlns:a16="http://schemas.microsoft.com/office/drawing/2014/main" id="{F0988C9B-C9E0-4CBD-A3E8-D4F59982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3226830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FA9E35-C664-F614-FC4B-DA298C2C4425}"/>
              </a:ext>
            </a:extLst>
          </p:cNvPr>
          <p:cNvSpPr>
            <a:spLocks noGrp="1"/>
          </p:cNvSpPr>
          <p:nvPr>
            <p:ph type="title" idx="4294967295"/>
          </p:nvPr>
        </p:nvSpPr>
        <p:spPr>
          <a:xfrm>
            <a:off x="1177876" y="96838"/>
            <a:ext cx="9956800" cy="642937"/>
          </a:xfrm>
        </p:spPr>
        <p:txBody>
          <a:bodyPr>
            <a:normAutofit/>
          </a:bodyPr>
          <a:lstStyle/>
          <a:p>
            <a:r>
              <a:rPr lang="en-GB" sz="1800" b="1" dirty="0"/>
              <a:t>Task 4.1:</a:t>
            </a:r>
            <a:r>
              <a:rPr lang="en-GB" sz="1800" dirty="0"/>
              <a:t> Find the film category with the highest average rental duration</a:t>
            </a:r>
          </a:p>
        </p:txBody>
      </p:sp>
      <p:pic>
        <p:nvPicPr>
          <p:cNvPr id="5" name="Symbol zastępczy zawartości 4">
            <a:extLst>
              <a:ext uri="{FF2B5EF4-FFF2-40B4-BE49-F238E27FC236}">
                <a16:creationId xmlns:a16="http://schemas.microsoft.com/office/drawing/2014/main" id="{46807FDC-959B-FD60-120D-BF1CF1CAAE41}"/>
              </a:ext>
            </a:extLst>
          </p:cNvPr>
          <p:cNvPicPr>
            <a:picLocks noGrp="1" noChangeAspect="1"/>
          </p:cNvPicPr>
          <p:nvPr>
            <p:ph idx="4294967295"/>
          </p:nvPr>
        </p:nvPicPr>
        <p:blipFill>
          <a:blip r:embed="rId2"/>
          <a:stretch>
            <a:fillRect/>
          </a:stretch>
        </p:blipFill>
        <p:spPr>
          <a:xfrm>
            <a:off x="1117600" y="739775"/>
            <a:ext cx="7105650" cy="2689225"/>
          </a:xfrm>
        </p:spPr>
      </p:pic>
      <p:sp>
        <p:nvSpPr>
          <p:cNvPr id="7" name="pole tekstowe 6">
            <a:extLst>
              <a:ext uri="{FF2B5EF4-FFF2-40B4-BE49-F238E27FC236}">
                <a16:creationId xmlns:a16="http://schemas.microsoft.com/office/drawing/2014/main" id="{4BE16B1C-478F-78D1-23DD-6AB6259123FE}"/>
              </a:ext>
            </a:extLst>
          </p:cNvPr>
          <p:cNvSpPr txBox="1"/>
          <p:nvPr/>
        </p:nvSpPr>
        <p:spPr>
          <a:xfrm>
            <a:off x="1177876" y="3617941"/>
            <a:ext cx="10442713" cy="369332"/>
          </a:xfrm>
          <a:prstGeom prst="rect">
            <a:avLst/>
          </a:prstGeom>
          <a:noFill/>
        </p:spPr>
        <p:txBody>
          <a:bodyPr wrap="square">
            <a:spAutoFit/>
          </a:bodyPr>
          <a:lstStyle/>
          <a:p>
            <a:r>
              <a:rPr lang="en-GB" b="1" dirty="0">
                <a:latin typeface="+mj-lt"/>
              </a:rPr>
              <a:t>Task 4.2:</a:t>
            </a:r>
            <a:r>
              <a:rPr lang="en-GB" dirty="0">
                <a:latin typeface="+mj-lt"/>
              </a:rPr>
              <a:t> Retrieve the details of the most active customer (based on the number of payments made)</a:t>
            </a:r>
          </a:p>
        </p:txBody>
      </p:sp>
      <p:pic>
        <p:nvPicPr>
          <p:cNvPr id="8" name="Symbol zastępczy zawartości 4">
            <a:extLst>
              <a:ext uri="{FF2B5EF4-FFF2-40B4-BE49-F238E27FC236}">
                <a16:creationId xmlns:a16="http://schemas.microsoft.com/office/drawing/2014/main" id="{BF0962CB-C81F-B171-20FA-93D448C63F35}"/>
              </a:ext>
            </a:extLst>
          </p:cNvPr>
          <p:cNvPicPr>
            <a:picLocks noChangeAspect="1"/>
          </p:cNvPicPr>
          <p:nvPr/>
        </p:nvPicPr>
        <p:blipFill>
          <a:blip r:embed="rId3"/>
          <a:stretch>
            <a:fillRect/>
          </a:stretch>
        </p:blipFill>
        <p:spPr>
          <a:xfrm>
            <a:off x="1011256" y="4176215"/>
            <a:ext cx="10266341" cy="2562517"/>
          </a:xfrm>
          <a:prstGeom prst="rect">
            <a:avLst/>
          </a:prstGeom>
        </p:spPr>
      </p:pic>
    </p:spTree>
    <p:extLst>
      <p:ext uri="{BB962C8B-B14F-4D97-AF65-F5344CB8AC3E}">
        <p14:creationId xmlns:p14="http://schemas.microsoft.com/office/powerpoint/2010/main" val="78792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0AE1D5D0-9DAB-0B47-1B7B-201A9FDAE78E}"/>
              </a:ext>
            </a:extLst>
          </p:cNvPr>
          <p:cNvSpPr>
            <a:spLocks noGrp="1"/>
          </p:cNvSpPr>
          <p:nvPr>
            <p:ph type="title"/>
          </p:nvPr>
        </p:nvSpPr>
        <p:spPr>
          <a:xfrm>
            <a:off x="5181601" y="634946"/>
            <a:ext cx="6368142" cy="1450757"/>
          </a:xfrm>
        </p:spPr>
        <p:txBody>
          <a:bodyPr>
            <a:normAutofit/>
          </a:bodyPr>
          <a:lstStyle/>
          <a:p>
            <a:r>
              <a:rPr lang="en-GB" sz="5400">
                <a:solidFill>
                  <a:srgbClr val="565976"/>
                </a:solidFill>
              </a:rPr>
              <a:t>Results</a:t>
            </a:r>
          </a:p>
        </p:txBody>
      </p:sp>
      <p:pic>
        <p:nvPicPr>
          <p:cNvPr id="17" name="Picture 16" descr="Angled shot of pen on a graph">
            <a:extLst>
              <a:ext uri="{FF2B5EF4-FFF2-40B4-BE49-F238E27FC236}">
                <a16:creationId xmlns:a16="http://schemas.microsoft.com/office/drawing/2014/main" id="{1B3AE7AC-7B88-74D3-DE62-BAB3E89D85CD}"/>
              </a:ext>
            </a:extLst>
          </p:cNvPr>
          <p:cNvPicPr>
            <a:picLocks noChangeAspect="1"/>
          </p:cNvPicPr>
          <p:nvPr/>
        </p:nvPicPr>
        <p:blipFill>
          <a:blip r:embed="rId2"/>
          <a:srcRect l="8656" r="46123" b="1"/>
          <a:stretch/>
        </p:blipFill>
        <p:spPr>
          <a:xfrm>
            <a:off x="20" y="-12128"/>
            <a:ext cx="4654276" cy="6870127"/>
          </a:xfrm>
          <a:prstGeom prst="rect">
            <a:avLst/>
          </a:prstGeom>
        </p:spPr>
      </p:pic>
      <p:cxnSp>
        <p:nvCxnSpPr>
          <p:cNvPr id="25" name="Straight Connector 2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31B81F7-95D4-72AD-797B-B4070BBBF86A}"/>
              </a:ext>
            </a:extLst>
          </p:cNvPr>
          <p:cNvSpPr>
            <a:spLocks noGrp="1" noChangeArrowheads="1"/>
          </p:cNvSpPr>
          <p:nvPr>
            <p:ph idx="1"/>
          </p:nvPr>
        </p:nvSpPr>
        <p:spPr bwMode="auto">
          <a:xfrm>
            <a:off x="5181601" y="2198914"/>
            <a:ext cx="6368142" cy="36701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000" b="1" i="0" u="none" strike="noStrike" cap="none" normalizeH="0" baseline="0" dirty="0">
                <a:ln>
                  <a:noFill/>
                </a:ln>
                <a:effectLst/>
                <a:latin typeface="Arial" panose="020B0604020202020204" pitchFamily="34" charset="0"/>
              </a:rPr>
              <a:t>Revenue Insights:</a:t>
            </a: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000" b="0" i="0" u="none" strike="noStrike" cap="none" normalizeH="0" baseline="0" dirty="0">
                <a:ln>
                  <a:noFill/>
                </a:ln>
                <a:effectLst/>
                <a:latin typeface="Arial" panose="020B0604020202020204" pitchFamily="34" charset="0"/>
              </a:rPr>
              <a:t>The project revealed significant variations in monthly revenue, identifying peak periods for film rentals in 20</a:t>
            </a:r>
            <a:r>
              <a:rPr lang="en-US" altLang="en-US" sz="1000" dirty="0">
                <a:latin typeface="Arial" panose="020B0604020202020204" pitchFamily="34" charset="0"/>
              </a:rPr>
              <a:t>07</a:t>
            </a:r>
            <a:r>
              <a:rPr kumimoji="0" lang="en-US" altLang="en-US" sz="1000" b="0" i="0" u="none" strike="noStrike" cap="none" normalizeH="0" baseline="0" dirty="0">
                <a:ln>
                  <a:noFill/>
                </a:ln>
                <a:effectLst/>
                <a:latin typeface="Arial" panose="020B0604020202020204" pitchFamily="34" charset="0"/>
              </a:rPr>
              <a:t>. This information is crucial for optimizing pricing strategies and promotional campaigns to maximize profits during high-demand periods.</a:t>
            </a:r>
          </a:p>
          <a:p>
            <a:pPr marL="0" marR="0" lvl="0" indent="0" defTabSz="914400" rtl="0" eaLnBrk="0" fontAlgn="base" latinLnBrk="0" hangingPunct="0">
              <a:spcBef>
                <a:spcPct val="0"/>
              </a:spcBef>
              <a:spcAft>
                <a:spcPts val="600"/>
              </a:spcAft>
              <a:buClrTx/>
              <a:buSzTx/>
              <a:buNone/>
              <a:tabLst/>
            </a:pPr>
            <a:r>
              <a:rPr kumimoji="0" lang="en-US" altLang="en-US" sz="1000" b="1" i="0" u="none" strike="noStrike" cap="none" normalizeH="0" baseline="0" dirty="0">
                <a:ln>
                  <a:noFill/>
                </a:ln>
                <a:effectLst/>
                <a:latin typeface="Arial" panose="020B0604020202020204" pitchFamily="34" charset="0"/>
              </a:rPr>
              <a:t>Customer Segmentation:</a:t>
            </a: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000" b="0" i="0" u="none" strike="noStrike" cap="none" normalizeH="0" baseline="0" dirty="0">
                <a:ln>
                  <a:noFill/>
                </a:ln>
                <a:effectLst/>
                <a:latin typeface="Arial" panose="020B0604020202020204" pitchFamily="34" charset="0"/>
              </a:rPr>
              <a:t>By analyzing customer data, the project identified distinct segments based on rental frequency and spending patterns. This segmentation allows for the development of personalized marketing strategies, enhancing customer engagement and loyalty.</a:t>
            </a:r>
          </a:p>
          <a:p>
            <a:pPr marL="0" marR="0" lvl="0" indent="0" defTabSz="914400" rtl="0" eaLnBrk="0" fontAlgn="base" latinLnBrk="0" hangingPunct="0">
              <a:spcBef>
                <a:spcPct val="0"/>
              </a:spcBef>
              <a:spcAft>
                <a:spcPts val="600"/>
              </a:spcAft>
              <a:buClrTx/>
              <a:buSzTx/>
              <a:buNone/>
              <a:tabLst/>
            </a:pPr>
            <a:r>
              <a:rPr kumimoji="0" lang="en-US" altLang="en-US" sz="1000" b="1" i="0" u="none" strike="noStrike" cap="none" normalizeH="0" baseline="0" dirty="0">
                <a:ln>
                  <a:noFill/>
                </a:ln>
                <a:effectLst/>
                <a:latin typeface="Arial" panose="020B0604020202020204" pitchFamily="34" charset="0"/>
              </a:rPr>
              <a:t>Inventory Management:</a:t>
            </a: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000" b="0" i="0" u="none" strike="noStrike" cap="none" normalizeH="0" baseline="0" dirty="0">
                <a:ln>
                  <a:noFill/>
                </a:ln>
                <a:effectLst/>
                <a:latin typeface="Arial" panose="020B0604020202020204" pitchFamily="34" charset="0"/>
              </a:rPr>
              <a:t>The analysis highlighted the most and least popular films, guiding inventory decisions to ensure that in-demand titles are readily available while reducing the stock of underperforming films. This approach optimizes inventory turnover and reduces holding costs.</a:t>
            </a:r>
          </a:p>
          <a:p>
            <a:pPr marL="0" marR="0" lvl="0" indent="0" defTabSz="914400" rtl="0" eaLnBrk="0" fontAlgn="base" latinLnBrk="0" hangingPunct="0">
              <a:spcBef>
                <a:spcPct val="0"/>
              </a:spcBef>
              <a:spcAft>
                <a:spcPts val="600"/>
              </a:spcAft>
              <a:buClrTx/>
              <a:buSzTx/>
              <a:buNone/>
              <a:tabLst/>
            </a:pPr>
            <a:r>
              <a:rPr kumimoji="0" lang="en-US" altLang="en-US" sz="1000" b="1" i="0" u="none" strike="noStrike" cap="none" normalizeH="0" baseline="0" dirty="0">
                <a:ln>
                  <a:noFill/>
                </a:ln>
                <a:effectLst/>
                <a:latin typeface="Arial" panose="020B0604020202020204" pitchFamily="34" charset="0"/>
              </a:rPr>
              <a:t>Business Reporting:</a:t>
            </a: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000" b="0" i="0" u="none" strike="noStrike" cap="none" normalizeH="0" baseline="0" dirty="0">
                <a:ln>
                  <a:noFill/>
                </a:ln>
                <a:effectLst/>
                <a:latin typeface="Arial" panose="020B0604020202020204" pitchFamily="34" charset="0"/>
              </a:rPr>
              <a:t>Detailed reports and visualizations were generated, offering a comprehensive view of the business's financial and operational metrics. These reports provide stakeholders with a clear understanding of the business's performance, aiding in strategic planning and resource allocation.</a:t>
            </a:r>
          </a:p>
          <a:p>
            <a:pPr marL="0" marR="0" lvl="0" indent="0" defTabSz="914400" rtl="0" eaLnBrk="0" fontAlgn="base" latinLnBrk="0" hangingPunct="0">
              <a:spcBef>
                <a:spcPct val="0"/>
              </a:spcBef>
              <a:spcAft>
                <a:spcPts val="600"/>
              </a:spcAft>
              <a:buClrTx/>
              <a:buSzTx/>
              <a:buNone/>
              <a:tabLst/>
            </a:pPr>
            <a:r>
              <a:rPr kumimoji="0" lang="en-US" altLang="en-US" sz="1000" b="1" i="0" u="none" strike="noStrike" cap="none" normalizeH="0" baseline="0" dirty="0">
                <a:ln>
                  <a:noFill/>
                </a:ln>
                <a:effectLst/>
                <a:latin typeface="Arial" panose="020B0604020202020204" pitchFamily="34" charset="0"/>
              </a:rPr>
              <a:t>Strategic Planning:</a:t>
            </a: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000" b="0" i="0" u="none" strike="noStrike" cap="none" normalizeH="0" baseline="0" dirty="0">
                <a:ln>
                  <a:noFill/>
                </a:ln>
                <a:effectLst/>
                <a:latin typeface="Arial" panose="020B0604020202020204" pitchFamily="34" charset="0"/>
              </a:rPr>
              <a:t>The insights gained from the data analysis support long-term strategic initiatives such as market expansion and film acquisition. By identifying emerging trends and customer preferences, the business can make informed decisions that align with future growth opportunities.</a:t>
            </a: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42007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491026DF-E6A5-5ACA-516C-8128A8C3F8FF}"/>
              </a:ext>
            </a:extLst>
          </p:cNvPr>
          <p:cNvSpPr>
            <a:spLocks noGrp="1"/>
          </p:cNvSpPr>
          <p:nvPr>
            <p:ph type="title"/>
          </p:nvPr>
        </p:nvSpPr>
        <p:spPr>
          <a:xfrm>
            <a:off x="8177212" y="634946"/>
            <a:ext cx="3372529" cy="5055904"/>
          </a:xfrm>
        </p:spPr>
        <p:txBody>
          <a:bodyPr anchor="ctr">
            <a:normAutofit/>
          </a:bodyPr>
          <a:lstStyle/>
          <a:p>
            <a:r>
              <a:rPr lang="en-GB"/>
              <a:t>Project overview</a:t>
            </a:r>
          </a:p>
        </p:txBody>
      </p:sp>
      <p:cxnSp>
        <p:nvCxnSpPr>
          <p:cNvPr id="14" name="Straight Connector 13">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aphicFrame>
        <p:nvGraphicFramePr>
          <p:cNvPr id="7" name="Symbol zastępczy zawartości 2">
            <a:extLst>
              <a:ext uri="{FF2B5EF4-FFF2-40B4-BE49-F238E27FC236}">
                <a16:creationId xmlns:a16="http://schemas.microsoft.com/office/drawing/2014/main" id="{E6F94A8A-E54D-454C-4522-ADF951060057}"/>
              </a:ext>
            </a:extLst>
          </p:cNvPr>
          <p:cNvGraphicFramePr>
            <a:graphicFrameLocks noGrp="1"/>
          </p:cNvGraphicFramePr>
          <p:nvPr>
            <p:ph idx="1"/>
            <p:extLst>
              <p:ext uri="{D42A27DB-BD31-4B8C-83A1-F6EECF244321}">
                <p14:modId xmlns:p14="http://schemas.microsoft.com/office/powerpoint/2010/main" val="2158960324"/>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684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7E8388-A15A-E9FE-BD71-EEEFEFA19DBD}"/>
              </a:ext>
            </a:extLst>
          </p:cNvPr>
          <p:cNvSpPr>
            <a:spLocks noGrp="1"/>
          </p:cNvSpPr>
          <p:nvPr>
            <p:ph type="title" idx="4294967295"/>
          </p:nvPr>
        </p:nvSpPr>
        <p:spPr>
          <a:xfrm>
            <a:off x="2399731" y="0"/>
            <a:ext cx="6403075" cy="1084262"/>
          </a:xfrm>
        </p:spPr>
        <p:txBody>
          <a:bodyPr/>
          <a:lstStyle/>
          <a:p>
            <a:pPr algn="ctr"/>
            <a:r>
              <a:rPr lang="en-GB" dirty="0"/>
              <a:t>Dataset</a:t>
            </a:r>
          </a:p>
        </p:txBody>
      </p:sp>
      <p:sp>
        <p:nvSpPr>
          <p:cNvPr id="11" name="Prostokąt 10">
            <a:extLst>
              <a:ext uri="{FF2B5EF4-FFF2-40B4-BE49-F238E27FC236}">
                <a16:creationId xmlns:a16="http://schemas.microsoft.com/office/drawing/2014/main" id="{81AE13D4-A602-2683-90B4-4BA28DE7ACCA}"/>
              </a:ext>
            </a:extLst>
          </p:cNvPr>
          <p:cNvSpPr/>
          <p:nvPr/>
        </p:nvSpPr>
        <p:spPr>
          <a:xfrm>
            <a:off x="990600" y="1237639"/>
            <a:ext cx="1881810" cy="14061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actor</a:t>
            </a:r>
          </a:p>
          <a:p>
            <a:r>
              <a:rPr lang="en-GB" dirty="0" err="1"/>
              <a:t>actor_id</a:t>
            </a:r>
            <a:endParaRPr lang="en-GB" dirty="0"/>
          </a:p>
          <a:p>
            <a:r>
              <a:rPr lang="en-GB" dirty="0" err="1"/>
              <a:t>first_name</a:t>
            </a:r>
            <a:endParaRPr lang="en-GB" dirty="0"/>
          </a:p>
          <a:p>
            <a:r>
              <a:rPr lang="en-GB" dirty="0" err="1"/>
              <a:t>last_name</a:t>
            </a:r>
            <a:endParaRPr lang="en-GB" dirty="0"/>
          </a:p>
          <a:p>
            <a:pPr algn="ctr"/>
            <a:endParaRPr lang="en-GB" dirty="0"/>
          </a:p>
        </p:txBody>
      </p:sp>
      <p:sp>
        <p:nvSpPr>
          <p:cNvPr id="12" name="Prostokąt 11">
            <a:extLst>
              <a:ext uri="{FF2B5EF4-FFF2-40B4-BE49-F238E27FC236}">
                <a16:creationId xmlns:a16="http://schemas.microsoft.com/office/drawing/2014/main" id="{BE4F7331-700E-FDF0-61E8-0B82AA483B3B}"/>
              </a:ext>
            </a:extLst>
          </p:cNvPr>
          <p:cNvSpPr/>
          <p:nvPr/>
        </p:nvSpPr>
        <p:spPr>
          <a:xfrm>
            <a:off x="3800057" y="1237639"/>
            <a:ext cx="1881810" cy="1393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category</a:t>
            </a:r>
          </a:p>
          <a:p>
            <a:r>
              <a:rPr lang="en-GB" dirty="0" err="1"/>
              <a:t>category_id</a:t>
            </a:r>
            <a:endParaRPr lang="en-GB" dirty="0"/>
          </a:p>
          <a:p>
            <a:r>
              <a:rPr lang="en-GB" dirty="0"/>
              <a:t>name</a:t>
            </a:r>
          </a:p>
        </p:txBody>
      </p:sp>
      <p:sp>
        <p:nvSpPr>
          <p:cNvPr id="13" name="Prostokąt 12">
            <a:extLst>
              <a:ext uri="{FF2B5EF4-FFF2-40B4-BE49-F238E27FC236}">
                <a16:creationId xmlns:a16="http://schemas.microsoft.com/office/drawing/2014/main" id="{57C8B14A-66A6-CF4D-8EDF-AB234DF533CC}"/>
              </a:ext>
            </a:extLst>
          </p:cNvPr>
          <p:cNvSpPr/>
          <p:nvPr/>
        </p:nvSpPr>
        <p:spPr>
          <a:xfrm>
            <a:off x="6586323" y="1237639"/>
            <a:ext cx="1802296" cy="12993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city</a:t>
            </a:r>
          </a:p>
          <a:p>
            <a:r>
              <a:rPr lang="en-GB" dirty="0" err="1"/>
              <a:t>city_id</a:t>
            </a:r>
            <a:endParaRPr lang="en-GB" dirty="0"/>
          </a:p>
          <a:p>
            <a:r>
              <a:rPr lang="en-GB" dirty="0"/>
              <a:t>city</a:t>
            </a:r>
          </a:p>
          <a:p>
            <a:r>
              <a:rPr lang="en-GB" dirty="0" err="1"/>
              <a:t>country_i</a:t>
            </a:r>
            <a:endParaRPr lang="en-GB" dirty="0"/>
          </a:p>
        </p:txBody>
      </p:sp>
      <p:sp>
        <p:nvSpPr>
          <p:cNvPr id="14" name="Prostokąt 13">
            <a:extLst>
              <a:ext uri="{FF2B5EF4-FFF2-40B4-BE49-F238E27FC236}">
                <a16:creationId xmlns:a16="http://schemas.microsoft.com/office/drawing/2014/main" id="{9E35C256-FF4A-6FC9-7920-5C6A8ED688E1}"/>
              </a:ext>
            </a:extLst>
          </p:cNvPr>
          <p:cNvSpPr/>
          <p:nvPr/>
        </p:nvSpPr>
        <p:spPr>
          <a:xfrm>
            <a:off x="9293075" y="1237639"/>
            <a:ext cx="1798991" cy="12898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country</a:t>
            </a:r>
          </a:p>
          <a:p>
            <a:r>
              <a:rPr lang="en-GB" dirty="0" err="1"/>
              <a:t>country_id</a:t>
            </a:r>
            <a:endParaRPr lang="en-GB" dirty="0"/>
          </a:p>
          <a:p>
            <a:r>
              <a:rPr lang="en-GB" dirty="0"/>
              <a:t>country</a:t>
            </a:r>
          </a:p>
        </p:txBody>
      </p:sp>
      <p:sp>
        <p:nvSpPr>
          <p:cNvPr id="15" name="Prostokąt 14">
            <a:extLst>
              <a:ext uri="{FF2B5EF4-FFF2-40B4-BE49-F238E27FC236}">
                <a16:creationId xmlns:a16="http://schemas.microsoft.com/office/drawing/2014/main" id="{75773DD1-1E4E-5535-9351-A4BB05FB954D}"/>
              </a:ext>
            </a:extLst>
          </p:cNvPr>
          <p:cNvSpPr/>
          <p:nvPr/>
        </p:nvSpPr>
        <p:spPr>
          <a:xfrm>
            <a:off x="1007161" y="2941841"/>
            <a:ext cx="1881810" cy="26785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customer</a:t>
            </a:r>
          </a:p>
          <a:p>
            <a:r>
              <a:rPr lang="en-GB" dirty="0" err="1"/>
              <a:t>customer_id</a:t>
            </a:r>
            <a:endParaRPr lang="en-GB" dirty="0"/>
          </a:p>
          <a:p>
            <a:r>
              <a:rPr lang="en-GB" dirty="0" err="1"/>
              <a:t>store_id</a:t>
            </a:r>
            <a:endParaRPr lang="en-GB" dirty="0"/>
          </a:p>
          <a:p>
            <a:r>
              <a:rPr lang="en-GB" dirty="0" err="1"/>
              <a:t>first_name</a:t>
            </a:r>
            <a:endParaRPr lang="en-GB" dirty="0"/>
          </a:p>
          <a:p>
            <a:r>
              <a:rPr lang="en-GB" dirty="0" err="1"/>
              <a:t>last_name</a:t>
            </a:r>
            <a:endParaRPr lang="en-GB" dirty="0"/>
          </a:p>
          <a:p>
            <a:r>
              <a:rPr lang="en-GB" dirty="0"/>
              <a:t>email</a:t>
            </a:r>
          </a:p>
          <a:p>
            <a:r>
              <a:rPr lang="en-GB" dirty="0" err="1"/>
              <a:t>create_date</a:t>
            </a:r>
            <a:endParaRPr lang="en-GB" dirty="0"/>
          </a:p>
          <a:p>
            <a:r>
              <a:rPr lang="en-GB" dirty="0"/>
              <a:t>active</a:t>
            </a:r>
          </a:p>
        </p:txBody>
      </p:sp>
      <p:sp>
        <p:nvSpPr>
          <p:cNvPr id="16" name="Prostokąt 15">
            <a:extLst>
              <a:ext uri="{FF2B5EF4-FFF2-40B4-BE49-F238E27FC236}">
                <a16:creationId xmlns:a16="http://schemas.microsoft.com/office/drawing/2014/main" id="{9BA10EF4-D74E-D8FB-C9B3-35719776CA77}"/>
              </a:ext>
            </a:extLst>
          </p:cNvPr>
          <p:cNvSpPr/>
          <p:nvPr/>
        </p:nvSpPr>
        <p:spPr>
          <a:xfrm>
            <a:off x="3750363" y="2882348"/>
            <a:ext cx="1981200" cy="3233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film</a:t>
            </a:r>
          </a:p>
          <a:p>
            <a:r>
              <a:rPr lang="en-GB" dirty="0" err="1"/>
              <a:t>film_id</a:t>
            </a:r>
            <a:endParaRPr lang="en-GB" dirty="0"/>
          </a:p>
          <a:p>
            <a:r>
              <a:rPr lang="en-GB" dirty="0"/>
              <a:t>title</a:t>
            </a:r>
          </a:p>
          <a:p>
            <a:r>
              <a:rPr lang="en-GB" dirty="0"/>
              <a:t>description</a:t>
            </a:r>
          </a:p>
          <a:p>
            <a:r>
              <a:rPr lang="en-GB" dirty="0" err="1"/>
              <a:t>release_year</a:t>
            </a:r>
            <a:endParaRPr lang="en-GB" dirty="0"/>
          </a:p>
          <a:p>
            <a:r>
              <a:rPr lang="en-GB" dirty="0" err="1"/>
              <a:t>language_id</a:t>
            </a:r>
            <a:endParaRPr lang="en-GB" dirty="0"/>
          </a:p>
          <a:p>
            <a:r>
              <a:rPr lang="en-GB" dirty="0" err="1"/>
              <a:t>rental_duration</a:t>
            </a:r>
            <a:endParaRPr lang="en-GB" dirty="0"/>
          </a:p>
          <a:p>
            <a:r>
              <a:rPr lang="en-GB" dirty="0" err="1"/>
              <a:t>rental_rate</a:t>
            </a:r>
            <a:endParaRPr lang="en-GB" dirty="0"/>
          </a:p>
          <a:p>
            <a:r>
              <a:rPr lang="en-GB" dirty="0"/>
              <a:t>length</a:t>
            </a:r>
          </a:p>
          <a:p>
            <a:r>
              <a:rPr lang="en-GB" dirty="0" err="1"/>
              <a:t>replacement_cost</a:t>
            </a:r>
            <a:endParaRPr lang="en-GB" dirty="0"/>
          </a:p>
          <a:p>
            <a:r>
              <a:rPr lang="en-GB" dirty="0"/>
              <a:t>rating</a:t>
            </a:r>
          </a:p>
          <a:p>
            <a:pPr algn="ctr"/>
            <a:endParaRPr lang="en-GB" dirty="0"/>
          </a:p>
        </p:txBody>
      </p:sp>
      <p:sp>
        <p:nvSpPr>
          <p:cNvPr id="17" name="Prostokąt 16">
            <a:extLst>
              <a:ext uri="{FF2B5EF4-FFF2-40B4-BE49-F238E27FC236}">
                <a16:creationId xmlns:a16="http://schemas.microsoft.com/office/drawing/2014/main" id="{0AAA5650-6676-8BEA-F1B5-C3EC1E6F1451}"/>
              </a:ext>
            </a:extLst>
          </p:cNvPr>
          <p:cNvSpPr/>
          <p:nvPr/>
        </p:nvSpPr>
        <p:spPr>
          <a:xfrm>
            <a:off x="9303021" y="2941841"/>
            <a:ext cx="1798991" cy="12898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inventory</a:t>
            </a:r>
          </a:p>
          <a:p>
            <a:r>
              <a:rPr lang="en-GB" dirty="0" err="1"/>
              <a:t>inventory_id</a:t>
            </a:r>
            <a:endParaRPr lang="en-GB" dirty="0"/>
          </a:p>
          <a:p>
            <a:r>
              <a:rPr lang="en-GB" dirty="0" err="1"/>
              <a:t>film_id</a:t>
            </a:r>
            <a:endParaRPr lang="en-GB" dirty="0"/>
          </a:p>
          <a:p>
            <a:r>
              <a:rPr lang="en-GB" dirty="0" err="1"/>
              <a:t>store_id</a:t>
            </a:r>
            <a:endParaRPr lang="en-GB" dirty="0"/>
          </a:p>
          <a:p>
            <a:pPr algn="ctr"/>
            <a:endParaRPr lang="en-GB" dirty="0"/>
          </a:p>
        </p:txBody>
      </p:sp>
      <p:sp>
        <p:nvSpPr>
          <p:cNvPr id="18" name="Prostokąt 17">
            <a:extLst>
              <a:ext uri="{FF2B5EF4-FFF2-40B4-BE49-F238E27FC236}">
                <a16:creationId xmlns:a16="http://schemas.microsoft.com/office/drawing/2014/main" id="{FDE81C71-3342-76BF-11E0-4FDE3311208C}"/>
              </a:ext>
            </a:extLst>
          </p:cNvPr>
          <p:cNvSpPr/>
          <p:nvPr/>
        </p:nvSpPr>
        <p:spPr>
          <a:xfrm>
            <a:off x="6563132" y="2882348"/>
            <a:ext cx="1848678" cy="22462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payment</a:t>
            </a:r>
          </a:p>
          <a:p>
            <a:r>
              <a:rPr lang="en-GB"/>
              <a:t>payment_id</a:t>
            </a:r>
          </a:p>
          <a:p>
            <a:r>
              <a:rPr lang="en-GB"/>
              <a:t>customer_id</a:t>
            </a:r>
          </a:p>
          <a:p>
            <a:r>
              <a:rPr lang="en-GB"/>
              <a:t>staff_id</a:t>
            </a:r>
          </a:p>
          <a:p>
            <a:r>
              <a:rPr lang="en-GB"/>
              <a:t>rental_id</a:t>
            </a:r>
          </a:p>
          <a:p>
            <a:r>
              <a:rPr lang="en-GB"/>
              <a:t>amount</a:t>
            </a:r>
          </a:p>
          <a:p>
            <a:r>
              <a:rPr lang="en-GB"/>
              <a:t>payment_date</a:t>
            </a:r>
            <a:endParaRPr lang="en-GB" dirty="0"/>
          </a:p>
        </p:txBody>
      </p:sp>
    </p:spTree>
    <p:extLst>
      <p:ext uri="{BB962C8B-B14F-4D97-AF65-F5344CB8AC3E}">
        <p14:creationId xmlns:p14="http://schemas.microsoft.com/office/powerpoint/2010/main" val="422115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CB31913-27EB-6D5B-4722-ED9C11DBB48D}"/>
              </a:ext>
            </a:extLst>
          </p:cNvPr>
          <p:cNvSpPr>
            <a:spLocks noGrp="1"/>
          </p:cNvSpPr>
          <p:nvPr>
            <p:ph type="title"/>
          </p:nvPr>
        </p:nvSpPr>
        <p:spPr>
          <a:xfrm>
            <a:off x="962563" y="617569"/>
            <a:ext cx="4298550" cy="919590"/>
          </a:xfrm>
        </p:spPr>
        <p:txBody>
          <a:bodyPr>
            <a:noAutofit/>
          </a:bodyPr>
          <a:lstStyle/>
          <a:p>
            <a:pPr algn="ctr"/>
            <a:r>
              <a:rPr lang="en-GB" sz="2400" dirty="0"/>
              <a:t>Task 1.1 List all actors in the database, sorted by their last name</a:t>
            </a:r>
          </a:p>
        </p:txBody>
      </p:sp>
      <p:pic>
        <p:nvPicPr>
          <p:cNvPr id="5" name="Symbol zastępczy zawartości 4">
            <a:extLst>
              <a:ext uri="{FF2B5EF4-FFF2-40B4-BE49-F238E27FC236}">
                <a16:creationId xmlns:a16="http://schemas.microsoft.com/office/drawing/2014/main" id="{EB099AB0-F5EE-9C81-0DB8-5F4655AB2AA2}"/>
              </a:ext>
            </a:extLst>
          </p:cNvPr>
          <p:cNvPicPr>
            <a:picLocks noGrp="1" noChangeAspect="1"/>
          </p:cNvPicPr>
          <p:nvPr>
            <p:ph idx="1"/>
          </p:nvPr>
        </p:nvPicPr>
        <p:blipFill>
          <a:blip r:embed="rId2"/>
          <a:stretch>
            <a:fillRect/>
          </a:stretch>
        </p:blipFill>
        <p:spPr>
          <a:xfrm>
            <a:off x="725109" y="1792495"/>
            <a:ext cx="5003591" cy="4351338"/>
          </a:xfrm>
        </p:spPr>
      </p:pic>
      <p:sp>
        <p:nvSpPr>
          <p:cNvPr id="9" name="pole tekstowe 8">
            <a:extLst>
              <a:ext uri="{FF2B5EF4-FFF2-40B4-BE49-F238E27FC236}">
                <a16:creationId xmlns:a16="http://schemas.microsoft.com/office/drawing/2014/main" id="{46CF4CE1-8793-413D-3C59-90A6B126E636}"/>
              </a:ext>
            </a:extLst>
          </p:cNvPr>
          <p:cNvSpPr txBox="1"/>
          <p:nvPr/>
        </p:nvSpPr>
        <p:spPr>
          <a:xfrm>
            <a:off x="6630538" y="706162"/>
            <a:ext cx="4905479" cy="830997"/>
          </a:xfrm>
          <a:prstGeom prst="rect">
            <a:avLst/>
          </a:prstGeom>
          <a:noFill/>
        </p:spPr>
        <p:txBody>
          <a:bodyPr wrap="square">
            <a:spAutoFit/>
          </a:bodyPr>
          <a:lstStyle/>
          <a:p>
            <a:pPr algn="ctr"/>
            <a:r>
              <a:rPr lang="en-GB" sz="2400" dirty="0">
                <a:latin typeface="+mj-lt"/>
              </a:rPr>
              <a:t>Task 1.2 Find all cities in the country with the name "United States"</a:t>
            </a:r>
          </a:p>
        </p:txBody>
      </p:sp>
      <p:pic>
        <p:nvPicPr>
          <p:cNvPr id="13" name="Obraz 12">
            <a:extLst>
              <a:ext uri="{FF2B5EF4-FFF2-40B4-BE49-F238E27FC236}">
                <a16:creationId xmlns:a16="http://schemas.microsoft.com/office/drawing/2014/main" id="{F5A69C20-1FA0-CF35-BF4A-51775D45DAFD}"/>
              </a:ext>
            </a:extLst>
          </p:cNvPr>
          <p:cNvPicPr>
            <a:picLocks noChangeAspect="1"/>
          </p:cNvPicPr>
          <p:nvPr/>
        </p:nvPicPr>
        <p:blipFill>
          <a:blip r:embed="rId3"/>
          <a:stretch>
            <a:fillRect/>
          </a:stretch>
        </p:blipFill>
        <p:spPr>
          <a:xfrm>
            <a:off x="6354418" y="1792495"/>
            <a:ext cx="5370891" cy="4424098"/>
          </a:xfrm>
          <a:prstGeom prst="rect">
            <a:avLst/>
          </a:prstGeom>
        </p:spPr>
      </p:pic>
    </p:spTree>
    <p:extLst>
      <p:ext uri="{BB962C8B-B14F-4D97-AF65-F5344CB8AC3E}">
        <p14:creationId xmlns:p14="http://schemas.microsoft.com/office/powerpoint/2010/main" val="49475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C3FDC33-A144-89E0-EBC8-E5FC14CC78FE}"/>
              </a:ext>
            </a:extLst>
          </p:cNvPr>
          <p:cNvSpPr>
            <a:spLocks noGrp="1"/>
          </p:cNvSpPr>
          <p:nvPr>
            <p:ph type="title"/>
          </p:nvPr>
        </p:nvSpPr>
        <p:spPr>
          <a:xfrm>
            <a:off x="1060173" y="848139"/>
            <a:ext cx="10690845" cy="531123"/>
          </a:xfrm>
        </p:spPr>
        <p:txBody>
          <a:bodyPr>
            <a:noAutofit/>
          </a:bodyPr>
          <a:lstStyle/>
          <a:p>
            <a:pPr algn="ctr"/>
            <a:r>
              <a:rPr lang="en-GB" sz="3600" dirty="0"/>
              <a:t>Task 1.3 Retrieve the title and description of all films released in the year 2006</a:t>
            </a:r>
          </a:p>
        </p:txBody>
      </p:sp>
      <p:pic>
        <p:nvPicPr>
          <p:cNvPr id="5" name="Symbol zastępczy zawartości 4">
            <a:extLst>
              <a:ext uri="{FF2B5EF4-FFF2-40B4-BE49-F238E27FC236}">
                <a16:creationId xmlns:a16="http://schemas.microsoft.com/office/drawing/2014/main" id="{CAF75F34-F383-77C9-7803-E7B50EAE3511}"/>
              </a:ext>
            </a:extLst>
          </p:cNvPr>
          <p:cNvPicPr>
            <a:picLocks noGrp="1" noChangeAspect="1"/>
          </p:cNvPicPr>
          <p:nvPr>
            <p:ph idx="1"/>
          </p:nvPr>
        </p:nvPicPr>
        <p:blipFill>
          <a:blip r:embed="rId2"/>
          <a:stretch>
            <a:fillRect/>
          </a:stretch>
        </p:blipFill>
        <p:spPr>
          <a:xfrm>
            <a:off x="1361382" y="1846263"/>
            <a:ext cx="9529561" cy="4022725"/>
          </a:xfrm>
        </p:spPr>
      </p:pic>
    </p:spTree>
    <p:extLst>
      <p:ext uri="{BB962C8B-B14F-4D97-AF65-F5344CB8AC3E}">
        <p14:creationId xmlns:p14="http://schemas.microsoft.com/office/powerpoint/2010/main" val="109633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6FF880D-6AE8-F90D-FAB6-374A5784854B}"/>
              </a:ext>
            </a:extLst>
          </p:cNvPr>
          <p:cNvSpPr>
            <a:spLocks noGrp="1"/>
          </p:cNvSpPr>
          <p:nvPr>
            <p:ph type="title"/>
          </p:nvPr>
        </p:nvSpPr>
        <p:spPr>
          <a:xfrm>
            <a:off x="811695" y="28837"/>
            <a:ext cx="4744278" cy="1325563"/>
          </a:xfrm>
        </p:spPr>
        <p:txBody>
          <a:bodyPr>
            <a:normAutofit/>
          </a:bodyPr>
          <a:lstStyle/>
          <a:p>
            <a:pPr algn="ctr"/>
            <a:r>
              <a:rPr lang="en-GB" sz="2400" b="1" dirty="0"/>
              <a:t>Task 2.1:</a:t>
            </a:r>
            <a:r>
              <a:rPr lang="en-GB" sz="2400" dirty="0"/>
              <a:t> Find the number of films in each category</a:t>
            </a:r>
          </a:p>
        </p:txBody>
      </p:sp>
      <p:pic>
        <p:nvPicPr>
          <p:cNvPr id="5" name="Symbol zastępczy zawartości 4">
            <a:extLst>
              <a:ext uri="{FF2B5EF4-FFF2-40B4-BE49-F238E27FC236}">
                <a16:creationId xmlns:a16="http://schemas.microsoft.com/office/drawing/2014/main" id="{F416C235-C794-C278-AC68-695C31DAA73B}"/>
              </a:ext>
            </a:extLst>
          </p:cNvPr>
          <p:cNvPicPr>
            <a:picLocks noGrp="1" noChangeAspect="1"/>
          </p:cNvPicPr>
          <p:nvPr>
            <p:ph idx="1"/>
          </p:nvPr>
        </p:nvPicPr>
        <p:blipFill>
          <a:blip r:embed="rId2"/>
          <a:stretch>
            <a:fillRect/>
          </a:stretch>
        </p:blipFill>
        <p:spPr>
          <a:xfrm>
            <a:off x="708546" y="1815043"/>
            <a:ext cx="4570591" cy="4351338"/>
          </a:xfrm>
        </p:spPr>
      </p:pic>
      <p:sp>
        <p:nvSpPr>
          <p:cNvPr id="6" name="pole tekstowe 5">
            <a:extLst>
              <a:ext uri="{FF2B5EF4-FFF2-40B4-BE49-F238E27FC236}">
                <a16:creationId xmlns:a16="http://schemas.microsoft.com/office/drawing/2014/main" id="{EA9B9389-9DE3-F22F-3B7B-00CD833F9E72}"/>
              </a:ext>
            </a:extLst>
          </p:cNvPr>
          <p:cNvSpPr txBox="1"/>
          <p:nvPr/>
        </p:nvSpPr>
        <p:spPr>
          <a:xfrm>
            <a:off x="6361043" y="612407"/>
            <a:ext cx="4744278" cy="830997"/>
          </a:xfrm>
          <a:prstGeom prst="rect">
            <a:avLst/>
          </a:prstGeom>
          <a:noFill/>
        </p:spPr>
        <p:txBody>
          <a:bodyPr wrap="square" rtlCol="0">
            <a:spAutoFit/>
          </a:bodyPr>
          <a:lstStyle/>
          <a:p>
            <a:pPr algn="ctr"/>
            <a:r>
              <a:rPr lang="en-GB" sz="2400" b="1" dirty="0">
                <a:latin typeface="+mj-lt"/>
              </a:rPr>
              <a:t>Task 2.2:</a:t>
            </a:r>
            <a:r>
              <a:rPr lang="en-GB" sz="2400" dirty="0">
                <a:latin typeface="+mj-lt"/>
              </a:rPr>
              <a:t> List all customers who have never made a payment.</a:t>
            </a:r>
          </a:p>
        </p:txBody>
      </p:sp>
      <p:pic>
        <p:nvPicPr>
          <p:cNvPr id="8" name="Obraz 7">
            <a:extLst>
              <a:ext uri="{FF2B5EF4-FFF2-40B4-BE49-F238E27FC236}">
                <a16:creationId xmlns:a16="http://schemas.microsoft.com/office/drawing/2014/main" id="{7EA2BE58-B14E-6E80-5428-699BC85565E8}"/>
              </a:ext>
            </a:extLst>
          </p:cNvPr>
          <p:cNvPicPr>
            <a:picLocks noChangeAspect="1"/>
          </p:cNvPicPr>
          <p:nvPr/>
        </p:nvPicPr>
        <p:blipFill>
          <a:blip r:embed="rId3"/>
          <a:stretch>
            <a:fillRect/>
          </a:stretch>
        </p:blipFill>
        <p:spPr>
          <a:xfrm>
            <a:off x="6096000" y="1762261"/>
            <a:ext cx="5452209" cy="2208573"/>
          </a:xfrm>
          <a:prstGeom prst="rect">
            <a:avLst/>
          </a:prstGeom>
        </p:spPr>
      </p:pic>
      <p:sp>
        <p:nvSpPr>
          <p:cNvPr id="9" name="pole tekstowe 8">
            <a:extLst>
              <a:ext uri="{FF2B5EF4-FFF2-40B4-BE49-F238E27FC236}">
                <a16:creationId xmlns:a16="http://schemas.microsoft.com/office/drawing/2014/main" id="{3CEB4A8F-F899-21C7-5EA0-DB4ED101A8F9}"/>
              </a:ext>
            </a:extLst>
          </p:cNvPr>
          <p:cNvSpPr txBox="1"/>
          <p:nvPr/>
        </p:nvSpPr>
        <p:spPr>
          <a:xfrm>
            <a:off x="6547723" y="3756649"/>
            <a:ext cx="3901616" cy="646331"/>
          </a:xfrm>
          <a:prstGeom prst="rect">
            <a:avLst/>
          </a:prstGeom>
          <a:noFill/>
        </p:spPr>
        <p:txBody>
          <a:bodyPr wrap="square" rtlCol="0">
            <a:spAutoFit/>
          </a:bodyPr>
          <a:lstStyle/>
          <a:p>
            <a:r>
              <a:rPr lang="en-GB" dirty="0">
                <a:latin typeface="+mj-lt"/>
              </a:rPr>
              <a:t>It seems like we do not have customers  who have never made in our database</a:t>
            </a:r>
          </a:p>
        </p:txBody>
      </p:sp>
    </p:spTree>
    <p:extLst>
      <p:ext uri="{BB962C8B-B14F-4D97-AF65-F5344CB8AC3E}">
        <p14:creationId xmlns:p14="http://schemas.microsoft.com/office/powerpoint/2010/main" val="262500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7315FCE-C841-EE1A-3C22-C85DD7EA272C}"/>
              </a:ext>
            </a:extLst>
          </p:cNvPr>
          <p:cNvSpPr>
            <a:spLocks noGrp="1"/>
          </p:cNvSpPr>
          <p:nvPr>
            <p:ph type="title"/>
          </p:nvPr>
        </p:nvSpPr>
        <p:spPr>
          <a:xfrm>
            <a:off x="751880" y="602974"/>
            <a:ext cx="3985772" cy="902183"/>
          </a:xfrm>
        </p:spPr>
        <p:txBody>
          <a:bodyPr>
            <a:normAutofit/>
          </a:bodyPr>
          <a:lstStyle/>
          <a:p>
            <a:pPr algn="ctr"/>
            <a:r>
              <a:rPr lang="en-GB" sz="2400" b="1" dirty="0"/>
              <a:t>Task 2.3:</a:t>
            </a:r>
            <a:r>
              <a:rPr lang="en-GB" sz="2400" dirty="0"/>
              <a:t> Find the top 5 longest films and their durations.</a:t>
            </a:r>
          </a:p>
        </p:txBody>
      </p:sp>
      <p:pic>
        <p:nvPicPr>
          <p:cNvPr id="5" name="Symbol zastępczy zawartości 4">
            <a:extLst>
              <a:ext uri="{FF2B5EF4-FFF2-40B4-BE49-F238E27FC236}">
                <a16:creationId xmlns:a16="http://schemas.microsoft.com/office/drawing/2014/main" id="{DFBE578D-2EA7-D375-95B0-076926254C8D}"/>
              </a:ext>
            </a:extLst>
          </p:cNvPr>
          <p:cNvPicPr>
            <a:picLocks noGrp="1" noChangeAspect="1"/>
          </p:cNvPicPr>
          <p:nvPr>
            <p:ph idx="1"/>
          </p:nvPr>
        </p:nvPicPr>
        <p:blipFill>
          <a:blip r:embed="rId2"/>
          <a:stretch>
            <a:fillRect/>
          </a:stretch>
        </p:blipFill>
        <p:spPr>
          <a:xfrm>
            <a:off x="751880" y="1909052"/>
            <a:ext cx="3467584" cy="4086795"/>
          </a:xfrm>
        </p:spPr>
      </p:pic>
      <p:sp>
        <p:nvSpPr>
          <p:cNvPr id="6" name="pole tekstowe 5">
            <a:extLst>
              <a:ext uri="{FF2B5EF4-FFF2-40B4-BE49-F238E27FC236}">
                <a16:creationId xmlns:a16="http://schemas.microsoft.com/office/drawing/2014/main" id="{04CBD680-A8E7-1844-AA47-C95AE7E1CF4D}"/>
              </a:ext>
            </a:extLst>
          </p:cNvPr>
          <p:cNvSpPr txBox="1"/>
          <p:nvPr/>
        </p:nvSpPr>
        <p:spPr>
          <a:xfrm>
            <a:off x="5871769" y="823232"/>
            <a:ext cx="5511421" cy="461665"/>
          </a:xfrm>
          <a:prstGeom prst="rect">
            <a:avLst/>
          </a:prstGeom>
          <a:noFill/>
        </p:spPr>
        <p:txBody>
          <a:bodyPr wrap="square" rtlCol="0">
            <a:spAutoFit/>
          </a:bodyPr>
          <a:lstStyle/>
          <a:p>
            <a:pPr algn="ctr"/>
            <a:r>
              <a:rPr lang="en-GB" sz="2400" b="1" dirty="0">
                <a:latin typeface="+mj-lt"/>
              </a:rPr>
              <a:t>Task 3.1:</a:t>
            </a:r>
            <a:r>
              <a:rPr lang="en-GB" sz="2400" dirty="0">
                <a:latin typeface="+mj-lt"/>
              </a:rPr>
              <a:t> Find the most rented film</a:t>
            </a:r>
          </a:p>
        </p:txBody>
      </p:sp>
      <p:pic>
        <p:nvPicPr>
          <p:cNvPr id="10" name="Obraz 9">
            <a:extLst>
              <a:ext uri="{FF2B5EF4-FFF2-40B4-BE49-F238E27FC236}">
                <a16:creationId xmlns:a16="http://schemas.microsoft.com/office/drawing/2014/main" id="{28394275-3AF1-B1F9-D042-3AEC4F711D82}"/>
              </a:ext>
            </a:extLst>
          </p:cNvPr>
          <p:cNvPicPr>
            <a:picLocks noChangeAspect="1"/>
          </p:cNvPicPr>
          <p:nvPr/>
        </p:nvPicPr>
        <p:blipFill>
          <a:blip r:embed="rId3"/>
          <a:stretch>
            <a:fillRect/>
          </a:stretch>
        </p:blipFill>
        <p:spPr>
          <a:xfrm>
            <a:off x="4837674" y="2035002"/>
            <a:ext cx="7354326" cy="3477110"/>
          </a:xfrm>
          <a:prstGeom prst="rect">
            <a:avLst/>
          </a:prstGeom>
        </p:spPr>
      </p:pic>
    </p:spTree>
    <p:extLst>
      <p:ext uri="{BB962C8B-B14F-4D97-AF65-F5344CB8AC3E}">
        <p14:creationId xmlns:p14="http://schemas.microsoft.com/office/powerpoint/2010/main" val="2811392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0473F3-20DB-BB09-F6D4-14AB7905A104}"/>
              </a:ext>
            </a:extLst>
          </p:cNvPr>
          <p:cNvSpPr>
            <a:spLocks noGrp="1"/>
          </p:cNvSpPr>
          <p:nvPr>
            <p:ph type="title" idx="4294967295"/>
          </p:nvPr>
        </p:nvSpPr>
        <p:spPr>
          <a:xfrm>
            <a:off x="1451284" y="746244"/>
            <a:ext cx="8932862" cy="1325562"/>
          </a:xfrm>
        </p:spPr>
        <p:txBody>
          <a:bodyPr>
            <a:normAutofit fontScale="90000"/>
          </a:bodyPr>
          <a:lstStyle/>
          <a:p>
            <a:pPr algn="ctr"/>
            <a:r>
              <a:rPr lang="en-GB" sz="3600" b="1" dirty="0"/>
              <a:t>Task 3.2:</a:t>
            </a:r>
            <a:r>
              <a:rPr lang="en-GB" sz="3600" dirty="0"/>
              <a:t> Calculate the total revenue generated from film rentals in each month of 2007</a:t>
            </a:r>
            <a:br>
              <a:rPr lang="en-GB" sz="4400" dirty="0"/>
            </a:br>
            <a:endParaRPr lang="en-GB" dirty="0"/>
          </a:p>
        </p:txBody>
      </p:sp>
      <p:pic>
        <p:nvPicPr>
          <p:cNvPr id="4" name="Symbol zastępczy zawartości 3">
            <a:extLst>
              <a:ext uri="{FF2B5EF4-FFF2-40B4-BE49-F238E27FC236}">
                <a16:creationId xmlns:a16="http://schemas.microsoft.com/office/drawing/2014/main" id="{2719238D-0A97-9303-8ACA-878076678423}"/>
              </a:ext>
            </a:extLst>
          </p:cNvPr>
          <p:cNvPicPr>
            <a:picLocks noGrp="1" noChangeAspect="1"/>
          </p:cNvPicPr>
          <p:nvPr>
            <p:ph idx="4294967295"/>
          </p:nvPr>
        </p:nvPicPr>
        <p:blipFill>
          <a:blip r:embed="rId2"/>
          <a:stretch>
            <a:fillRect/>
          </a:stretch>
        </p:blipFill>
        <p:spPr>
          <a:xfrm>
            <a:off x="1807854" y="1873558"/>
            <a:ext cx="8070850" cy="4022725"/>
          </a:xfrm>
          <a:prstGeom prst="rect">
            <a:avLst/>
          </a:prstGeom>
        </p:spPr>
      </p:pic>
    </p:spTree>
    <p:extLst>
      <p:ext uri="{BB962C8B-B14F-4D97-AF65-F5344CB8AC3E}">
        <p14:creationId xmlns:p14="http://schemas.microsoft.com/office/powerpoint/2010/main" val="47631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25CE1F-AB5A-AD20-A050-D17891F72C54}"/>
              </a:ext>
            </a:extLst>
          </p:cNvPr>
          <p:cNvSpPr>
            <a:spLocks noGrp="1"/>
          </p:cNvSpPr>
          <p:nvPr>
            <p:ph type="title" idx="4294967295"/>
          </p:nvPr>
        </p:nvSpPr>
        <p:spPr>
          <a:xfrm>
            <a:off x="1257584" y="786640"/>
            <a:ext cx="10115550" cy="444500"/>
          </a:xfrm>
        </p:spPr>
        <p:txBody>
          <a:bodyPr>
            <a:noAutofit/>
          </a:bodyPr>
          <a:lstStyle/>
          <a:p>
            <a:r>
              <a:rPr lang="en-GB" sz="2800" b="1" dirty="0"/>
              <a:t>Task 3.3:</a:t>
            </a:r>
            <a:r>
              <a:rPr lang="en-GB" sz="2800" dirty="0"/>
              <a:t> List all customers along with the total amount they have spent</a:t>
            </a:r>
          </a:p>
        </p:txBody>
      </p:sp>
      <p:pic>
        <p:nvPicPr>
          <p:cNvPr id="5" name="Symbol zastępczy zawartości 4">
            <a:extLst>
              <a:ext uri="{FF2B5EF4-FFF2-40B4-BE49-F238E27FC236}">
                <a16:creationId xmlns:a16="http://schemas.microsoft.com/office/drawing/2014/main" id="{D0199101-BFAE-BD18-6D9E-D7C89FB9C370}"/>
              </a:ext>
            </a:extLst>
          </p:cNvPr>
          <p:cNvPicPr>
            <a:picLocks noGrp="1" noChangeAspect="1"/>
          </p:cNvPicPr>
          <p:nvPr>
            <p:ph idx="4294967295"/>
          </p:nvPr>
        </p:nvPicPr>
        <p:blipFill>
          <a:blip r:embed="rId2"/>
          <a:stretch>
            <a:fillRect/>
          </a:stretch>
        </p:blipFill>
        <p:spPr>
          <a:xfrm>
            <a:off x="1874817" y="1398896"/>
            <a:ext cx="7672629" cy="4416095"/>
          </a:xfrm>
        </p:spPr>
      </p:pic>
    </p:spTree>
    <p:extLst>
      <p:ext uri="{BB962C8B-B14F-4D97-AF65-F5344CB8AC3E}">
        <p14:creationId xmlns:p14="http://schemas.microsoft.com/office/powerpoint/2010/main" val="1484181203"/>
      </p:ext>
    </p:extLst>
  </p:cSld>
  <p:clrMapOvr>
    <a:masterClrMapping/>
  </p:clrMapOvr>
</p:sld>
</file>

<file path=ppt/theme/theme1.xml><?xml version="1.0" encoding="utf-8"?>
<a:theme xmlns:a="http://schemas.openxmlformats.org/drawingml/2006/main" name="Retrospekcja">
  <a:themeElements>
    <a:clrScheme name="Retrospekcj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kc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74</TotalTime>
  <Words>621</Words>
  <Application>Microsoft Office PowerPoint</Application>
  <PresentationFormat>Panoramiczny</PresentationFormat>
  <Paragraphs>73</Paragraphs>
  <Slides>11</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11</vt:i4>
      </vt:variant>
    </vt:vector>
  </HeadingPairs>
  <TitlesOfParts>
    <vt:vector size="15" baseType="lpstr">
      <vt:lpstr>Arial</vt:lpstr>
      <vt:lpstr>Calibri</vt:lpstr>
      <vt:lpstr>Calibri Light</vt:lpstr>
      <vt:lpstr>Retrospekcja</vt:lpstr>
      <vt:lpstr>SQL for Film Analytics: From Queries to Insights</vt:lpstr>
      <vt:lpstr>Project overview</vt:lpstr>
      <vt:lpstr>Dataset</vt:lpstr>
      <vt:lpstr>Task 1.1 List all actors in the database, sorted by their last name</vt:lpstr>
      <vt:lpstr>Task 1.3 Retrieve the title and description of all films released in the year 2006</vt:lpstr>
      <vt:lpstr>Task 2.1: Find the number of films in each category</vt:lpstr>
      <vt:lpstr>Task 2.3: Find the top 5 longest films and their durations.</vt:lpstr>
      <vt:lpstr>Task 3.2: Calculate the total revenue generated from film rentals in each month of 2007 </vt:lpstr>
      <vt:lpstr>Task 3.3: List all customers along with the total amount they have spent</vt:lpstr>
      <vt:lpstr>Task 4.1: Find the film category with the highest average rental duration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Yelyzaveta Ben</dc:creator>
  <cp:lastModifiedBy>Yelyzaveta Ben</cp:lastModifiedBy>
  <cp:revision>6</cp:revision>
  <dcterms:created xsi:type="dcterms:W3CDTF">2024-07-31T09:28:40Z</dcterms:created>
  <dcterms:modified xsi:type="dcterms:W3CDTF">2024-08-01T10:30:23Z</dcterms:modified>
</cp:coreProperties>
</file>