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02" r:id="rId1"/>
  </p:sldMasterIdLst>
  <p:notesMasterIdLst>
    <p:notesMasterId r:id="rId30"/>
  </p:notesMasterIdLst>
  <p:handoutMasterIdLst>
    <p:handoutMasterId r:id="rId31"/>
  </p:handoutMasterIdLst>
  <p:sldIdLst>
    <p:sldId id="445" r:id="rId2"/>
    <p:sldId id="469" r:id="rId3"/>
    <p:sldId id="446" r:id="rId4"/>
    <p:sldId id="451" r:id="rId5"/>
    <p:sldId id="452" r:id="rId6"/>
    <p:sldId id="470" r:id="rId7"/>
    <p:sldId id="475" r:id="rId8"/>
    <p:sldId id="476" r:id="rId9"/>
    <p:sldId id="462" r:id="rId10"/>
    <p:sldId id="474" r:id="rId11"/>
    <p:sldId id="457" r:id="rId12"/>
    <p:sldId id="459" r:id="rId13"/>
    <p:sldId id="458" r:id="rId14"/>
    <p:sldId id="460" r:id="rId15"/>
    <p:sldId id="484" r:id="rId16"/>
    <p:sldId id="467" r:id="rId17"/>
    <p:sldId id="448" r:id="rId18"/>
    <p:sldId id="456" r:id="rId19"/>
    <p:sldId id="455" r:id="rId20"/>
    <p:sldId id="461" r:id="rId21"/>
    <p:sldId id="468" r:id="rId22"/>
    <p:sldId id="473" r:id="rId23"/>
    <p:sldId id="478" r:id="rId24"/>
    <p:sldId id="481" r:id="rId25"/>
    <p:sldId id="479" r:id="rId26"/>
    <p:sldId id="449" r:id="rId27"/>
    <p:sldId id="487" r:id="rId28"/>
    <p:sldId id="486" r:id="rId29"/>
  </p:sldIdLst>
  <p:sldSz cx="10080625" cy="7559675"/>
  <p:notesSz cx="6797675" cy="9928225"/>
  <p:defaultTextStyle>
    <a:defPPr>
      <a:defRPr lang="en-GB"/>
    </a:defPPr>
    <a:lvl1pPr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620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431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24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05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89578" autoAdjust="0"/>
  </p:normalViewPr>
  <p:slideViewPr>
    <p:cSldViewPr snapToGrid="0">
      <p:cViewPr varScale="1">
        <p:scale>
          <a:sx n="72" d="100"/>
          <a:sy n="72" d="100"/>
        </p:scale>
        <p:origin x="1507" y="67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-92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62" d="100"/>
          <a:sy n="62" d="100"/>
        </p:scale>
        <p:origin x="3240" y="67"/>
      </p:cViewPr>
      <p:guideLst>
        <p:guide orient="horz" pos="2842"/>
        <p:guide pos="18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4336-9A6F-4360-8218-0BE269D7767F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9F96-A97A-4017-A787-4F95F4E82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2475"/>
            <a:ext cx="49609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0984" y="4715406"/>
            <a:ext cx="5435708" cy="4465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7253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7253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38828A0-2C15-4826-B166-0B0F0FA528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83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642" indent="-285632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524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9953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654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559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756044" y="1996446"/>
            <a:ext cx="8568531" cy="16204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Medical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Segmentation</a:t>
            </a:r>
            <a:r>
              <a:rPr lang="es-ES" dirty="0" smtClean="0"/>
              <a:t> and </a:t>
            </a:r>
            <a:r>
              <a:rPr lang="es-ES" dirty="0" err="1" smtClean="0"/>
              <a:t>Applications</a:t>
            </a:r>
            <a:r>
              <a:rPr lang="es-ES" dirty="0" smtClean="0"/>
              <a:t> (MISA)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50491" y="4241859"/>
            <a:ext cx="8568530" cy="193191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Xavier </a:t>
            </a:r>
            <a:r>
              <a:rPr lang="es-ES" dirty="0" err="1" smtClean="0"/>
              <a:t>Lladó</a:t>
            </a:r>
            <a:r>
              <a:rPr lang="es-ES" dirty="0" smtClean="0"/>
              <a:t>, Robert Martí, José Bernal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267C-2E96-4E25-A6E0-0C0F380BEDD2}" type="datetime1">
              <a:rPr lang="es-ES" smtClean="0"/>
              <a:t>11/01/2018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5967"/>
            <a:ext cx="10080625" cy="2153708"/>
          </a:xfrm>
          <a:prstGeom prst="rect">
            <a:avLst/>
          </a:prstGeom>
        </p:spPr>
      </p:pic>
      <p:pic>
        <p:nvPicPr>
          <p:cNvPr id="8" name="Picture 2" descr="http://www.udg.edu/Portals/186/Users/252/08/508/centrat_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" y="6173776"/>
            <a:ext cx="2444403" cy="6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9" y="610547"/>
            <a:ext cx="2857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9" b="50000"/>
          <a:stretch/>
        </p:blipFill>
        <p:spPr bwMode="auto"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47" y="195256"/>
            <a:ext cx="685179" cy="42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147" y="6891768"/>
            <a:ext cx="955546" cy="6323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5"/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</p:spPr>
      </p:pic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0E8A-6B52-4EEC-9439-28C95F2215F9}" type="datetime1">
              <a:rPr lang="es-ES" smtClean="0"/>
              <a:t>11/01/2018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7943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77979" indent="-377979" algn="just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818954" indent="-314982" algn="just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59929" indent="-251986" algn="just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63900" indent="-251986" algn="just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67872" indent="-251986" algn="just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34605" y="2083325"/>
            <a:ext cx="9611414" cy="1436665"/>
          </a:xfrm>
        </p:spPr>
        <p:txBody>
          <a:bodyPr>
            <a:noAutofit/>
          </a:bodyPr>
          <a:lstStyle/>
          <a:p>
            <a:r>
              <a:rPr lang="en-US" b="1" dirty="0" smtClean="0"/>
              <a:t>E-</a:t>
            </a:r>
            <a:r>
              <a:rPr lang="en-US" b="1" dirty="0" smtClean="0"/>
              <a:t>Health </a:t>
            </a:r>
            <a:r>
              <a:rPr lang="en-US" b="1" dirty="0" smtClean="0"/>
              <a:t>- Image Preparation for Machine Learning</a:t>
            </a:r>
            <a:endParaRPr lang="en-GB" b="1" dirty="0"/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756047" y="3113590"/>
            <a:ext cx="8568531" cy="986978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endParaRPr lang="en-GB" dirty="0"/>
          </a:p>
        </p:txBody>
      </p:sp>
      <p:sp>
        <p:nvSpPr>
          <p:cNvPr id="4" name="Título 5"/>
          <p:cNvSpPr txBox="1">
            <a:spLocks/>
          </p:cNvSpPr>
          <p:nvPr/>
        </p:nvSpPr>
        <p:spPr>
          <a:xfrm>
            <a:off x="314864" y="3902035"/>
            <a:ext cx="9450896" cy="986978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Students: Vu </a:t>
            </a:r>
            <a:r>
              <a:rPr lang="en-US" dirty="0"/>
              <a:t>Hoang Minh, </a:t>
            </a:r>
            <a:r>
              <a:rPr lang="en-US" dirty="0" err="1"/>
              <a:t>Yeman</a:t>
            </a:r>
            <a:r>
              <a:rPr lang="en-US" dirty="0"/>
              <a:t> </a:t>
            </a:r>
            <a:r>
              <a:rPr lang="en-US" dirty="0" err="1"/>
              <a:t>Brhane</a:t>
            </a:r>
            <a:r>
              <a:rPr lang="en-US" dirty="0"/>
              <a:t> </a:t>
            </a:r>
            <a:r>
              <a:rPr lang="en-US" dirty="0" err="1" smtClean="0"/>
              <a:t>Hagos</a:t>
            </a:r>
            <a:endParaRPr lang="en-US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Supervisors: Prof. </a:t>
            </a:r>
            <a:r>
              <a:rPr lang="en-US" dirty="0"/>
              <a:t>Robert </a:t>
            </a:r>
            <a:r>
              <a:rPr lang="en-US" dirty="0" err="1" smtClean="0"/>
              <a:t>Martí</a:t>
            </a:r>
            <a:r>
              <a:rPr lang="en-US" dirty="0" smtClean="0"/>
              <a:t>, Prof. Oliver </a:t>
            </a:r>
            <a:r>
              <a:rPr lang="en-US" dirty="0" err="1" smtClean="0"/>
              <a:t>Díaz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5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10</a:t>
            </a:fld>
            <a:endParaRPr lang="es-ES"/>
          </a:p>
        </p:txBody>
      </p:sp>
      <p:grpSp>
        <p:nvGrpSpPr>
          <p:cNvPr id="5" name="Group 4"/>
          <p:cNvGrpSpPr/>
          <p:nvPr/>
        </p:nvGrpSpPr>
        <p:grpSpPr>
          <a:xfrm>
            <a:off x="202018" y="2513682"/>
            <a:ext cx="1504862" cy="573024"/>
            <a:chOff x="252519" y="2455386"/>
            <a:chExt cx="1881055" cy="573024"/>
          </a:xfrm>
        </p:grpSpPr>
        <p:sp>
          <p:nvSpPr>
            <p:cNvPr id="16" name="Rounded Rectangle 15"/>
            <p:cNvSpPr/>
            <p:nvPr/>
          </p:nvSpPr>
          <p:spPr>
            <a:xfrm>
              <a:off x="252519" y="2455386"/>
              <a:ext cx="1576651" cy="57302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Patch </a:t>
              </a:r>
            </a:p>
            <a:p>
              <a:pPr algn="ctr"/>
              <a:r>
                <a:rPr lang="en-US" sz="1400" dirty="0" smtClean="0"/>
                <a:t>Extraction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829170" y="2741898"/>
              <a:ext cx="304404" cy="69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469684" y="2455386"/>
            <a:ext cx="1269739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461742" y="5241258"/>
            <a:ext cx="1277682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Contrast Enhancement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233434" y="5527080"/>
            <a:ext cx="228306" cy="6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233435" y="2741898"/>
            <a:ext cx="228306" cy="6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51" y="1681194"/>
            <a:ext cx="6492240" cy="469789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057351" y="6620016"/>
            <a:ext cx="1386519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Status bar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02018" y="5405160"/>
            <a:ext cx="1504861" cy="573024"/>
            <a:chOff x="0" y="2363946"/>
            <a:chExt cx="2133574" cy="573024"/>
          </a:xfrm>
        </p:grpSpPr>
        <p:sp>
          <p:nvSpPr>
            <p:cNvPr id="27" name="Rounded Rectangle 26"/>
            <p:cNvSpPr/>
            <p:nvPr/>
          </p:nvSpPr>
          <p:spPr>
            <a:xfrm>
              <a:off x="0" y="2363946"/>
              <a:ext cx="1829170" cy="57302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Augmentation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1829170" y="2650458"/>
              <a:ext cx="304404" cy="69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rot="16200000">
            <a:off x="4598074" y="6510289"/>
            <a:ext cx="263095" cy="6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Components : </a:t>
            </a:r>
            <a:r>
              <a:rPr lang="en-US" b="1" dirty="0" smtClean="0"/>
              <a:t>Patch Extraction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11</a:t>
            </a:fld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103658" y="3217998"/>
            <a:ext cx="2956534" cy="353637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2D, 3D, 2.5D Patch</a:t>
            </a:r>
          </a:p>
          <a:p>
            <a:endParaRPr lang="en-US" sz="2000" dirty="0" smtClean="0"/>
          </a:p>
          <a:p>
            <a:r>
              <a:rPr lang="en-US" sz="2000" dirty="0"/>
              <a:t>Patch </a:t>
            </a:r>
            <a:r>
              <a:rPr lang="en-US" sz="2000" dirty="0" smtClean="0"/>
              <a:t>dimension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ground truth types</a:t>
            </a:r>
          </a:p>
          <a:p>
            <a:endParaRPr lang="en-US" sz="2000" dirty="0"/>
          </a:p>
          <a:p>
            <a:r>
              <a:rPr lang="en-US" sz="2000" dirty="0" smtClean="0"/>
              <a:t>Number of patches control</a:t>
            </a:r>
          </a:p>
          <a:p>
            <a:endParaRPr lang="en-US" sz="2000" dirty="0" smtClean="0"/>
          </a:p>
          <a:p>
            <a:r>
              <a:rPr lang="en-US" sz="2000" dirty="0"/>
              <a:t>Batch </a:t>
            </a:r>
            <a:r>
              <a:rPr lang="en-US" sz="2000" dirty="0" smtClean="0"/>
              <a:t>processing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256058" y="2358462"/>
            <a:ext cx="1829170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 Extraction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45" y="1283579"/>
            <a:ext cx="6583680" cy="476406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660762" y="1670304"/>
            <a:ext cx="457200" cy="253732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85228" y="2644974"/>
            <a:ext cx="1463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Components : Patch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12</a:t>
            </a:fld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103658" y="2702886"/>
            <a:ext cx="2956534" cy="40514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2D, 3D, 2.5D Patch</a:t>
            </a:r>
          </a:p>
          <a:p>
            <a:endParaRPr lang="en-US" sz="2000" dirty="0"/>
          </a:p>
          <a:p>
            <a:r>
              <a:rPr lang="en-US" sz="2000" dirty="0" smtClean="0"/>
              <a:t>Patch dimension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ground truth types</a:t>
            </a:r>
          </a:p>
          <a:p>
            <a:endParaRPr lang="en-US" sz="2000" dirty="0"/>
          </a:p>
          <a:p>
            <a:r>
              <a:rPr lang="en-US" sz="2000" dirty="0" smtClean="0"/>
              <a:t>Number of patches control</a:t>
            </a:r>
          </a:p>
          <a:p>
            <a:endParaRPr lang="en-US" sz="2000" dirty="0" smtClean="0"/>
          </a:p>
          <a:p>
            <a:r>
              <a:rPr lang="en-US" sz="2000" dirty="0"/>
              <a:t>Batch </a:t>
            </a:r>
            <a:r>
              <a:rPr lang="en-US" sz="2000" dirty="0" smtClean="0"/>
              <a:t>processing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438938" y="1843350"/>
            <a:ext cx="1829170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 Extraction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68108" y="2129862"/>
            <a:ext cx="11867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285" y="2989397"/>
            <a:ext cx="2368035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90" y="1410534"/>
            <a:ext cx="6492240" cy="46978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66266" y="1870092"/>
            <a:ext cx="3072384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Components: </a:t>
            </a:r>
            <a:r>
              <a:rPr lang="en-US" b="1" dirty="0"/>
              <a:t>Patch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13</a:t>
            </a:fld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103658" y="2702886"/>
            <a:ext cx="2956534" cy="40514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2D, 3D, 2.5D Patch</a:t>
            </a:r>
          </a:p>
          <a:p>
            <a:endParaRPr lang="en-US" sz="2000" dirty="0"/>
          </a:p>
          <a:p>
            <a:r>
              <a:rPr lang="en-US" sz="2000" dirty="0" smtClean="0"/>
              <a:t>Patch dimension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ground truth types</a:t>
            </a:r>
          </a:p>
          <a:p>
            <a:endParaRPr lang="en-US" sz="2000" dirty="0" smtClean="0"/>
          </a:p>
          <a:p>
            <a:r>
              <a:rPr lang="en-US" sz="2000" dirty="0"/>
              <a:t>Batch </a:t>
            </a:r>
            <a:r>
              <a:rPr lang="en-US" sz="2000" dirty="0" smtClean="0"/>
              <a:t>processing</a:t>
            </a:r>
          </a:p>
          <a:p>
            <a:endParaRPr lang="en-US" sz="2000" dirty="0" smtClean="0"/>
          </a:p>
          <a:p>
            <a:r>
              <a:rPr lang="en-US" sz="2000" dirty="0"/>
              <a:t>Number of patches </a:t>
            </a:r>
            <a:r>
              <a:rPr lang="en-US" sz="2000" dirty="0" smtClean="0"/>
              <a:t>control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438938" y="1843350"/>
            <a:ext cx="1829170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 Extraction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68108" y="2129862"/>
            <a:ext cx="11867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505" y="4218432"/>
            <a:ext cx="2488351" cy="123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90" y="1410534"/>
            <a:ext cx="6492240" cy="46978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54890" y="2849191"/>
            <a:ext cx="3072384" cy="68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Components: </a:t>
            </a:r>
            <a:r>
              <a:rPr lang="en-US" b="1" dirty="0"/>
              <a:t>Patch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14</a:t>
            </a:fld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103658" y="2702886"/>
            <a:ext cx="2956534" cy="40514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2D, 3D, 2.5D Patch</a:t>
            </a:r>
          </a:p>
          <a:p>
            <a:endParaRPr lang="en-US" sz="2000" dirty="0"/>
          </a:p>
          <a:p>
            <a:r>
              <a:rPr lang="en-US" sz="2000" dirty="0" smtClean="0"/>
              <a:t>Patch dimension</a:t>
            </a:r>
          </a:p>
          <a:p>
            <a:endParaRPr lang="en-US" sz="2000" dirty="0" smtClean="0"/>
          </a:p>
          <a:p>
            <a:r>
              <a:rPr lang="en-US" sz="2000" dirty="0" smtClean="0"/>
              <a:t>Different ground truth types</a:t>
            </a:r>
          </a:p>
          <a:p>
            <a:endParaRPr lang="en-US" sz="2000" dirty="0" smtClean="0"/>
          </a:p>
          <a:p>
            <a:r>
              <a:rPr lang="en-US" sz="2000" dirty="0"/>
              <a:t>Batch </a:t>
            </a:r>
            <a:r>
              <a:rPr lang="en-US" sz="2000" dirty="0" smtClean="0"/>
              <a:t>processing</a:t>
            </a:r>
          </a:p>
          <a:p>
            <a:endParaRPr lang="en-US" sz="2000" dirty="0" smtClean="0"/>
          </a:p>
          <a:p>
            <a:r>
              <a:rPr lang="en-US" sz="2000" dirty="0"/>
              <a:t>Number of patches </a:t>
            </a:r>
            <a:r>
              <a:rPr lang="en-US" sz="2000" dirty="0" smtClean="0"/>
              <a:t>control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438938" y="1843350"/>
            <a:ext cx="1829170" cy="5730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 Extraction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68108" y="2129862"/>
            <a:ext cx="11867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169505" y="5522975"/>
            <a:ext cx="2488351" cy="792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90" y="1410534"/>
            <a:ext cx="6492240" cy="46978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34618" y="3479533"/>
            <a:ext cx="3017414" cy="559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Components : Patch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XML data to extract 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15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89" y="4373300"/>
            <a:ext cx="6925632" cy="283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38" y="1782904"/>
            <a:ext cx="7327547" cy="23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Components : Patch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Landmark groundtruth</a:t>
            </a:r>
          </a:p>
          <a:p>
            <a:pPr lvl="1"/>
            <a:r>
              <a:rPr lang="en-US" dirty="0" smtClean="0"/>
              <a:t>Center of tumors</a:t>
            </a:r>
          </a:p>
          <a:p>
            <a:pPr lvl="1"/>
            <a:r>
              <a:rPr lang="en-US" dirty="0" smtClean="0"/>
              <a:t>Contour of tumor</a:t>
            </a:r>
          </a:p>
          <a:p>
            <a:r>
              <a:rPr lang="en-US" dirty="0" smtClean="0"/>
              <a:t>How to extract non tumor patches?</a:t>
            </a:r>
          </a:p>
          <a:p>
            <a:pPr lvl="1"/>
            <a:r>
              <a:rPr lang="en-US" dirty="0" smtClean="0"/>
              <a:t>Euclidean distance</a:t>
            </a:r>
          </a:p>
          <a:p>
            <a:pPr marL="5039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 </a:t>
            </a:r>
            <a:r>
              <a:rPr lang="en-US" dirty="0"/>
              <a:t>is a point in side ROI part of the image and L is a set of landmark points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16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78" y="4278060"/>
            <a:ext cx="1737360" cy="5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Components: Visualizer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17</a:t>
            </a:fld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8184166" y="2395728"/>
            <a:ext cx="1801209" cy="13837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Visualization:</a:t>
            </a:r>
          </a:p>
          <a:p>
            <a:pPr algn="ctr"/>
            <a:r>
              <a:rPr lang="en-US" dirty="0" err="1" smtClean="0"/>
              <a:t>QLable</a:t>
            </a:r>
            <a:endParaRPr lang="en-US" dirty="0" smtClean="0"/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Slider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17448" y="3206496"/>
            <a:ext cx="597852" cy="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7" y="1886022"/>
            <a:ext cx="6492240" cy="46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Components: Contrast Enhancement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18</a:t>
            </a:fld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6922254" y="2488910"/>
            <a:ext cx="2956534" cy="25000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Histogram equalization</a:t>
            </a:r>
          </a:p>
          <a:p>
            <a:endParaRPr lang="en-US" sz="2000" dirty="0" smtClean="0"/>
          </a:p>
          <a:p>
            <a:r>
              <a:rPr lang="en-US" sz="2000" dirty="0" smtClean="0"/>
              <a:t>Histogram Matching</a:t>
            </a:r>
          </a:p>
          <a:p>
            <a:r>
              <a:rPr lang="en-US" sz="2000" dirty="0" smtClean="0"/>
              <a:t>Normalization</a:t>
            </a:r>
          </a:p>
          <a:p>
            <a:endParaRPr lang="en-US" sz="2000" dirty="0"/>
          </a:p>
          <a:p>
            <a:r>
              <a:rPr lang="en-US" sz="2000" dirty="0" smtClean="0"/>
              <a:t>Batch processing</a:t>
            </a:r>
          </a:p>
          <a:p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134"/>
            <a:ext cx="6492240" cy="469789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492239" y="5424805"/>
            <a:ext cx="3386547" cy="573024"/>
            <a:chOff x="7442070" y="5748256"/>
            <a:chExt cx="2683979" cy="573024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442070" y="6034768"/>
              <a:ext cx="11358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8577898" y="5748256"/>
              <a:ext cx="1548151" cy="57302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Contrast Enhancement</a:t>
              </a:r>
              <a:endParaRPr lang="en-US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4555906" y="4806315"/>
            <a:ext cx="457200" cy="19117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Software </a:t>
            </a:r>
            <a:r>
              <a:rPr lang="en-US" b="1" smtClean="0"/>
              <a:t>Components : </a:t>
            </a:r>
            <a:r>
              <a:rPr lang="en-US" b="1" dirty="0" smtClean="0"/>
              <a:t>Image Augmentation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19</a:t>
            </a:fld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191875" y="2063967"/>
            <a:ext cx="2956534" cy="25000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Rotation and Flipping</a:t>
            </a:r>
          </a:p>
          <a:p>
            <a:endParaRPr lang="en-US" sz="2000" dirty="0"/>
          </a:p>
          <a:p>
            <a:r>
              <a:rPr lang="en-US" sz="2000" dirty="0" smtClean="0"/>
              <a:t>Image and landmarks</a:t>
            </a:r>
          </a:p>
          <a:p>
            <a:endParaRPr lang="en-US" sz="2000" dirty="0"/>
          </a:p>
          <a:p>
            <a:r>
              <a:rPr lang="en-US" sz="2000" dirty="0" smtClean="0"/>
              <a:t>Batch processing</a:t>
            </a:r>
          </a:p>
          <a:p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369" y="5075654"/>
            <a:ext cx="3473075" cy="896802"/>
            <a:chOff x="256058" y="5723454"/>
            <a:chExt cx="3664640" cy="896802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725882" y="6109516"/>
              <a:ext cx="1194816" cy="128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56058" y="5723454"/>
              <a:ext cx="2469824" cy="89680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Augmentation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22" y="1894738"/>
            <a:ext cx="6492240" cy="469789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922198" y="4817999"/>
            <a:ext cx="457200" cy="14121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Our Software</a:t>
            </a:r>
          </a:p>
          <a:p>
            <a:pPr lvl="1"/>
            <a:r>
              <a:rPr lang="en-US" dirty="0" smtClean="0"/>
              <a:t>Libraries Used</a:t>
            </a:r>
          </a:p>
          <a:p>
            <a:pPr lvl="1"/>
            <a:r>
              <a:rPr lang="en-US" dirty="0" smtClean="0"/>
              <a:t>Software Components</a:t>
            </a:r>
          </a:p>
          <a:p>
            <a:r>
              <a:rPr lang="en-US" dirty="0" smtClean="0"/>
              <a:t>Result and 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Components: </a:t>
            </a:r>
            <a:r>
              <a:rPr lang="en-US" b="1" dirty="0"/>
              <a:t>Image Augmentation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20</a:t>
            </a:fld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82147" y="2799252"/>
            <a:ext cx="2956534" cy="25000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Rotation and Flipping</a:t>
            </a:r>
          </a:p>
          <a:p>
            <a:endParaRPr lang="en-US" sz="2000" dirty="0"/>
          </a:p>
          <a:p>
            <a:r>
              <a:rPr lang="en-US" sz="2000" dirty="0" smtClean="0"/>
              <a:t>Image and landmarks</a:t>
            </a:r>
          </a:p>
          <a:p>
            <a:endParaRPr lang="en-US" sz="2000" dirty="0"/>
          </a:p>
          <a:p>
            <a:r>
              <a:rPr lang="en-US" sz="2000" dirty="0" smtClean="0"/>
              <a:t>Batch processing</a:t>
            </a:r>
          </a:p>
          <a:p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0842" y="5486612"/>
            <a:ext cx="3209494" cy="896802"/>
            <a:chOff x="94538" y="5646370"/>
            <a:chExt cx="3209494" cy="896802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759794" y="6083808"/>
              <a:ext cx="544238" cy="10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94538" y="5646370"/>
              <a:ext cx="2665256" cy="89680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Augmentation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750" y="3689480"/>
            <a:ext cx="2419350" cy="1028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22" y="1894738"/>
            <a:ext cx="6492240" cy="46978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55222" y="5695829"/>
            <a:ext cx="1047460" cy="606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Components: </a:t>
            </a:r>
            <a:r>
              <a:rPr lang="en-US" b="1" dirty="0"/>
              <a:t>Image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of image and landmark</a:t>
            </a:r>
            <a:endParaRPr lang="en-US" dirty="0"/>
          </a:p>
          <a:p>
            <a:pPr lvl="1"/>
            <a:r>
              <a:rPr lang="en-US" dirty="0"/>
              <a:t>Center of </a:t>
            </a:r>
            <a:r>
              <a:rPr lang="en-US" dirty="0" smtClean="0"/>
              <a:t>tumors</a:t>
            </a:r>
            <a:endParaRPr lang="en-US" dirty="0"/>
          </a:p>
          <a:p>
            <a:pPr lvl="1"/>
            <a:r>
              <a:rPr lang="en-US" dirty="0"/>
              <a:t>Contour of tumor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b="1" smtClean="0"/>
              <a:t>21</a:t>
            </a:fld>
            <a:endParaRPr lang="es-ES" b="1"/>
          </a:p>
        </p:txBody>
      </p:sp>
      <p:grpSp>
        <p:nvGrpSpPr>
          <p:cNvPr id="68" name="Group 67"/>
          <p:cNvGrpSpPr/>
          <p:nvPr/>
        </p:nvGrpSpPr>
        <p:grpSpPr>
          <a:xfrm>
            <a:off x="447087" y="2938018"/>
            <a:ext cx="9186450" cy="3923689"/>
            <a:chOff x="829056" y="3340608"/>
            <a:chExt cx="9186450" cy="3923689"/>
          </a:xfrm>
        </p:grpSpPr>
        <p:sp>
          <p:nvSpPr>
            <p:cNvPr id="5" name="Oval 4"/>
            <p:cNvSpPr/>
            <p:nvPr/>
          </p:nvSpPr>
          <p:spPr>
            <a:xfrm>
              <a:off x="829056" y="3436727"/>
              <a:ext cx="1377696" cy="707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Angle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8960" y="3340608"/>
              <a:ext cx="914400" cy="914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stCxn id="5" idx="6"/>
              <a:endCxn id="6" idx="1"/>
            </p:cNvCxnSpPr>
            <p:nvPr/>
          </p:nvCxnSpPr>
          <p:spPr>
            <a:xfrm>
              <a:off x="2206752" y="3790295"/>
              <a:ext cx="902208" cy="75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2657856" y="4665823"/>
              <a:ext cx="1780032" cy="12923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L?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689" y="3349966"/>
              <a:ext cx="1569832" cy="914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T(Image)</a:t>
              </a:r>
              <a:endParaRPr lang="en-US" sz="2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56081" y="6293540"/>
              <a:ext cx="2252583" cy="914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T(L)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23360" y="3807166"/>
              <a:ext cx="1280160" cy="75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9" idx="0"/>
            </p:cNvCxnSpPr>
            <p:nvPr/>
          </p:nvCxnSpPr>
          <p:spPr>
            <a:xfrm flipH="1">
              <a:off x="3547872" y="4255008"/>
              <a:ext cx="0" cy="4108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47872" y="5958175"/>
              <a:ext cx="18288" cy="3353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29889" y="6841445"/>
              <a:ext cx="902208" cy="75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27521" y="3815430"/>
              <a:ext cx="902208" cy="75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762923" y="3436727"/>
              <a:ext cx="2252583" cy="914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Augmented </a:t>
              </a:r>
              <a:r>
                <a:rPr lang="en-US" sz="2400" b="1" dirty="0" smtClean="0"/>
                <a:t>Image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753322" y="6349897"/>
              <a:ext cx="3268758" cy="914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Augmented Landmark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37504" y="5035296"/>
              <a:ext cx="3084576" cy="60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 - Transformation Matrix</a:t>
              </a:r>
            </a:p>
            <a:p>
              <a:r>
                <a:rPr lang="en-US" dirty="0" smtClean="0"/>
                <a:t>L -  Landmark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Discussion: Patch Extraction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22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06" y="1827176"/>
            <a:ext cx="3840480" cy="4830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0" y="1854441"/>
            <a:ext cx="1188720" cy="1188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48" y="1854441"/>
            <a:ext cx="1188720" cy="1188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589" y="2331333"/>
            <a:ext cx="2567242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Patches with Calcification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48" y="3675373"/>
            <a:ext cx="1188720" cy="1188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0" y="3684561"/>
            <a:ext cx="1188720" cy="11887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6051" y="4160441"/>
            <a:ext cx="2560320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Patches with Mass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48" y="5496305"/>
            <a:ext cx="1188720" cy="1188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0" y="5496305"/>
            <a:ext cx="1188720" cy="11887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6050" y="5909587"/>
            <a:ext cx="2560320" cy="362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 </a:t>
            </a:r>
            <a:r>
              <a:rPr lang="en-US" dirty="0"/>
              <a:t>p</a:t>
            </a:r>
            <a:r>
              <a:rPr lang="en-US" dirty="0" smtClean="0"/>
              <a:t>atches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4448" y="6590459"/>
            <a:ext cx="167225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and </a:t>
            </a:r>
            <a:r>
              <a:rPr lang="en-US" b="1" dirty="0" smtClean="0"/>
              <a:t>Discussion: Image </a:t>
            </a:r>
            <a:r>
              <a:rPr lang="en-US" b="1" dirty="0"/>
              <a:t>Augmentation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53" y="2322274"/>
            <a:ext cx="2651760" cy="2651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23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274"/>
            <a:ext cx="2651760" cy="2651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03060" y="5119873"/>
            <a:ext cx="1672253" cy="349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6697" y="1679457"/>
            <a:ext cx="2056595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Rotated Images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75" y="2317898"/>
            <a:ext cx="2564216" cy="26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Discussion: Image Augmentation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24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30" y="1648462"/>
            <a:ext cx="6217920" cy="25449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549203" y="4100260"/>
            <a:ext cx="0" cy="558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85760" y="2920950"/>
            <a:ext cx="9797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30" y="4658467"/>
            <a:ext cx="6571488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85760" y="5756299"/>
            <a:ext cx="136447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Augmented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82145" y="4057231"/>
            <a:ext cx="2056595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Rotation by 30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4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Discussion: </a:t>
            </a:r>
            <a:r>
              <a:rPr lang="en-US" b="1" dirty="0" smtClean="0"/>
              <a:t>Contrast Enhancement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06" y="3467268"/>
            <a:ext cx="1371600" cy="16831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25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9" y="5211314"/>
            <a:ext cx="1348757" cy="1795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06" y="1722404"/>
            <a:ext cx="1371600" cy="1683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9144" y="2359809"/>
            <a:ext cx="1395393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Original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9143" y="4137431"/>
            <a:ext cx="1395393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 err="1"/>
              <a:t>Hist</a:t>
            </a:r>
            <a:r>
              <a:rPr lang="en-US" dirty="0"/>
              <a:t> </a:t>
            </a:r>
            <a:r>
              <a:rPr lang="en-US" dirty="0" err="1"/>
              <a:t>Eq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7440" y="5934021"/>
            <a:ext cx="1378797" cy="349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 err="1"/>
              <a:t>Hist</a:t>
            </a:r>
            <a:r>
              <a:rPr lang="en-US" dirty="0"/>
              <a:t> match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48" y="3341574"/>
            <a:ext cx="1737360" cy="21320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86437" y="2828733"/>
            <a:ext cx="181338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image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72" y="1722404"/>
            <a:ext cx="1280160" cy="16831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69" y="5211313"/>
            <a:ext cx="1295933" cy="1795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99" y="3467269"/>
            <a:ext cx="1295933" cy="16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developed a software that contains patch extraction, image augmentation, and image contrast enhancement</a:t>
            </a:r>
            <a:r>
              <a:rPr lang="en-US" dirty="0"/>
              <a:t>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Tested on 2D, 3D images and images with landmark</a:t>
            </a:r>
            <a:endParaRPr lang="en-US" dirty="0"/>
          </a:p>
          <a:p>
            <a:r>
              <a:rPr lang="en-US" dirty="0" smtClean="0"/>
              <a:t>Modular </a:t>
            </a:r>
            <a:r>
              <a:rPr lang="en-US" dirty="0"/>
              <a:t>python </a:t>
            </a:r>
            <a:r>
              <a:rPr lang="en-US" dirty="0" smtClean="0"/>
              <a:t>object </a:t>
            </a:r>
            <a:r>
              <a:rPr lang="en-US" dirty="0"/>
              <a:t>oriented </a:t>
            </a:r>
            <a:r>
              <a:rPr lang="en-US" dirty="0" smtClean="0"/>
              <a:t>is developed and </a:t>
            </a:r>
            <a:r>
              <a:rPr lang="en-US" dirty="0"/>
              <a:t>easy to continue the </a:t>
            </a:r>
            <a:r>
              <a:rPr lang="en-US" dirty="0" smtClean="0"/>
              <a:t>work to include more functionalities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0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27</a:t>
            </a:fld>
            <a:endParaRPr lang="es-E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0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28</a:t>
            </a:fld>
            <a:endParaRPr lang="es-E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Thank you for listening!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05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 (ML) applies algorithms to learn from data</a:t>
            </a:r>
          </a:p>
          <a:p>
            <a:r>
              <a:rPr lang="en-US" dirty="0" smtClean="0"/>
              <a:t>Data </a:t>
            </a:r>
            <a:r>
              <a:rPr lang="en-US" dirty="0"/>
              <a:t>quality is an important component of </a:t>
            </a:r>
            <a:r>
              <a:rPr lang="en-US" dirty="0" smtClean="0"/>
              <a:t>ML tools </a:t>
            </a:r>
          </a:p>
          <a:p>
            <a:r>
              <a:rPr lang="en-US" dirty="0" smtClean="0"/>
              <a:t>The </a:t>
            </a:r>
            <a:r>
              <a:rPr lang="en-US" dirty="0"/>
              <a:t>quality of our data should be carefully considered when developing and using these tools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more </a:t>
            </a:r>
            <a:r>
              <a:rPr lang="en-US" dirty="0" smtClean="0"/>
              <a:t>well-prepared data, the better the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19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data ready for a </a:t>
            </a:r>
            <a:r>
              <a:rPr lang="en-US" dirty="0" smtClean="0"/>
              <a:t>ML technique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collection and </a:t>
            </a:r>
            <a:r>
              <a:rPr lang="en-US" dirty="0" smtClean="0"/>
              <a:t>selection</a:t>
            </a:r>
            <a:endParaRPr lang="en-US" dirty="0"/>
          </a:p>
          <a:p>
            <a:pPr lvl="1"/>
            <a:r>
              <a:rPr lang="en-US" dirty="0" smtClean="0"/>
              <a:t>Image preprocessing</a:t>
            </a:r>
            <a:endParaRPr lang="en-US" dirty="0"/>
          </a:p>
          <a:p>
            <a:pPr lvl="1"/>
            <a:r>
              <a:rPr lang="en-US" dirty="0" smtClean="0"/>
              <a:t>Image augmentation</a:t>
            </a:r>
          </a:p>
          <a:p>
            <a:r>
              <a:rPr lang="en-US" dirty="0"/>
              <a:t>Data collection and selection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data you need to tackle your 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features you need to extract?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data you have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data you don’t have and you want to have them?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Image preprocessing</a:t>
            </a:r>
          </a:p>
          <a:p>
            <a:pPr lvl="1"/>
            <a:r>
              <a:rPr lang="en-US" dirty="0" smtClean="0"/>
              <a:t> Histogram matching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Histogram </a:t>
            </a:r>
            <a:r>
              <a:rPr lang="en-US" dirty="0"/>
              <a:t>e</a:t>
            </a:r>
            <a:r>
              <a:rPr lang="en-US" dirty="0" smtClean="0"/>
              <a:t>qualization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Denoising</a:t>
            </a:r>
          </a:p>
          <a:p>
            <a:pPr lvl="1"/>
            <a:r>
              <a:rPr lang="en-US" dirty="0" smtClean="0"/>
              <a:t> Normalization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Sampling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Patch extraction</a:t>
            </a:r>
          </a:p>
          <a:p>
            <a:r>
              <a:rPr lang="en-US" dirty="0"/>
              <a:t>Image Augmentation</a:t>
            </a:r>
          </a:p>
          <a:p>
            <a:pPr lvl="1"/>
            <a:r>
              <a:rPr lang="en-US" dirty="0"/>
              <a:t>Prevent overfitting and increase </a:t>
            </a:r>
            <a:r>
              <a:rPr lang="en-US" dirty="0" smtClean="0"/>
              <a:t>generalization</a:t>
            </a:r>
            <a:endParaRPr lang="en-US" dirty="0"/>
          </a:p>
          <a:p>
            <a:pPr lvl="1"/>
            <a:r>
              <a:rPr lang="en-US" dirty="0"/>
              <a:t>Rotation </a:t>
            </a:r>
            <a:r>
              <a:rPr lang="en-US" dirty="0" smtClean="0"/>
              <a:t>invariance</a:t>
            </a:r>
            <a:endParaRPr lang="en-US" b="1" dirty="0" smtClean="0"/>
          </a:p>
          <a:p>
            <a:pPr lvl="1"/>
            <a:r>
              <a:rPr lang="en-US" dirty="0" smtClean="0"/>
              <a:t>Rotation</a:t>
            </a:r>
            <a:r>
              <a:rPr lang="en-US" dirty="0"/>
              <a:t>, scaling, zooming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2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develop a software that contains the most commonly used image preprocessing and augmentation techniques in ML and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6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5" y="2957809"/>
            <a:ext cx="2743200" cy="3366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90" y="5205486"/>
            <a:ext cx="1188720" cy="1188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90" y="3300441"/>
            <a:ext cx="1188720" cy="1188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523" y="3894801"/>
            <a:ext cx="2733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INBREAST</a:t>
            </a:r>
            <a:r>
              <a:rPr lang="en-US" dirty="0" smtClean="0"/>
              <a:t> mammogram dataset</a:t>
            </a:r>
          </a:p>
          <a:p>
            <a:pPr lvl="1"/>
            <a:r>
              <a:rPr lang="en-US" dirty="0" smtClean="0"/>
              <a:t>2D DICOM images</a:t>
            </a:r>
          </a:p>
          <a:p>
            <a:pPr lvl="1"/>
            <a:r>
              <a:rPr lang="en-US" dirty="0" smtClean="0"/>
              <a:t>Normal mammograms and </a:t>
            </a:r>
          </a:p>
          <a:p>
            <a:pPr lvl="1"/>
            <a:r>
              <a:rPr lang="en-US" dirty="0" smtClean="0"/>
              <a:t>Mammograms with </a:t>
            </a:r>
          </a:p>
          <a:p>
            <a:pPr lvl="2"/>
            <a:r>
              <a:rPr lang="en-US" dirty="0" smtClean="0"/>
              <a:t>Masses</a:t>
            </a:r>
          </a:p>
          <a:p>
            <a:pPr lvl="2"/>
            <a:r>
              <a:rPr lang="en-US" dirty="0" smtClean="0"/>
              <a:t>Calcifications </a:t>
            </a:r>
          </a:p>
          <a:p>
            <a:pPr lvl="2"/>
            <a:r>
              <a:rPr lang="en-US" dirty="0" smtClean="0"/>
              <a:t>Architectural distortions </a:t>
            </a:r>
          </a:p>
          <a:p>
            <a:pPr lvl="2"/>
            <a:r>
              <a:rPr lang="en-US" dirty="0" smtClean="0"/>
              <a:t>Asymmetries  and </a:t>
            </a:r>
          </a:p>
          <a:p>
            <a:pPr lvl="2"/>
            <a:r>
              <a:rPr lang="en-US" dirty="0" smtClean="0"/>
              <a:t>Images with multiple findings.</a:t>
            </a:r>
          </a:p>
          <a:p>
            <a:pPr lvl="1"/>
            <a:r>
              <a:rPr lang="en-US" dirty="0" smtClean="0"/>
              <a:t>Groundtruth </a:t>
            </a:r>
          </a:p>
          <a:p>
            <a:pPr lvl="2"/>
            <a:r>
              <a:rPr lang="en-US" dirty="0"/>
              <a:t>Extensible Markup Language </a:t>
            </a:r>
            <a:r>
              <a:rPr lang="en-US" dirty="0" smtClean="0"/>
              <a:t>(</a:t>
            </a:r>
            <a:r>
              <a:rPr lang="en-US" b="1" dirty="0" smtClean="0"/>
              <a:t>XML</a:t>
            </a:r>
            <a:r>
              <a:rPr lang="en-US" dirty="0" smtClean="0"/>
              <a:t>) file: center + contour + other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7</a:t>
            </a:fld>
            <a:endParaRPr lang="es-ES"/>
          </a:p>
        </p:txBody>
      </p:sp>
      <p:grpSp>
        <p:nvGrpSpPr>
          <p:cNvPr id="6" name="Group 5"/>
          <p:cNvGrpSpPr/>
          <p:nvPr/>
        </p:nvGrpSpPr>
        <p:grpSpPr>
          <a:xfrm>
            <a:off x="7107714" y="1751365"/>
            <a:ext cx="2468880" cy="3762401"/>
            <a:chOff x="6449346" y="1510065"/>
            <a:chExt cx="2468880" cy="37624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9346" y="1510065"/>
              <a:ext cx="2468880" cy="3762401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7897876" y="4220910"/>
              <a:ext cx="658368" cy="6302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230087"/>
            <a:ext cx="4544219" cy="574034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IBSR18</a:t>
            </a:r>
            <a:r>
              <a:rPr lang="en-US" dirty="0" smtClean="0"/>
              <a:t> dataset</a:t>
            </a:r>
          </a:p>
          <a:p>
            <a:pPr lvl="1"/>
            <a:r>
              <a:rPr lang="en-US" dirty="0" smtClean="0"/>
              <a:t>Brain </a:t>
            </a:r>
            <a:r>
              <a:rPr lang="en-US" dirty="0"/>
              <a:t>tissue </a:t>
            </a:r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Groundtruth</a:t>
            </a:r>
          </a:p>
          <a:p>
            <a:pPr lvl="2"/>
            <a:r>
              <a:rPr lang="en-US" dirty="0"/>
              <a:t>Cerebrospinal fluid </a:t>
            </a:r>
            <a:r>
              <a:rPr lang="en-US" dirty="0" smtClean="0"/>
              <a:t>(CSF)</a:t>
            </a:r>
          </a:p>
          <a:p>
            <a:pPr lvl="2"/>
            <a:r>
              <a:rPr lang="en-US" dirty="0" smtClean="0"/>
              <a:t>Gray </a:t>
            </a:r>
            <a:r>
              <a:rPr lang="en-US" dirty="0"/>
              <a:t>m</a:t>
            </a:r>
            <a:r>
              <a:rPr lang="en-US" dirty="0" smtClean="0"/>
              <a:t>atter (GM)</a:t>
            </a:r>
          </a:p>
          <a:p>
            <a:pPr lvl="2"/>
            <a:r>
              <a:rPr lang="en-US" dirty="0" smtClean="0"/>
              <a:t>White matter (WM)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8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60" y="2259689"/>
            <a:ext cx="36861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Libraries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 libraries used</a:t>
            </a:r>
          </a:p>
          <a:p>
            <a:pPr lvl="1"/>
            <a:r>
              <a:rPr lang="en-US" dirty="0" smtClean="0"/>
              <a:t>PyQt5: build GUI	</a:t>
            </a:r>
          </a:p>
          <a:p>
            <a:pPr lvl="1"/>
            <a:r>
              <a:rPr lang="en-US" dirty="0" err="1" smtClean="0"/>
              <a:t>NiBabel</a:t>
            </a:r>
            <a:r>
              <a:rPr lang="en-US" dirty="0" smtClean="0"/>
              <a:t>: read</a:t>
            </a:r>
            <a:r>
              <a:rPr lang="en-US" dirty="0"/>
              <a:t> </a:t>
            </a:r>
            <a:r>
              <a:rPr lang="en-US" dirty="0" smtClean="0"/>
              <a:t>and write .</a:t>
            </a:r>
            <a:r>
              <a:rPr lang="en-US" dirty="0" err="1" smtClean="0"/>
              <a:t>nii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Pydicom</a:t>
            </a:r>
            <a:r>
              <a:rPr lang="en-US" dirty="0" smtClean="0"/>
              <a:t>: read </a:t>
            </a:r>
            <a:r>
              <a:rPr lang="en-US" dirty="0" err="1" smtClean="0"/>
              <a:t>dicom</a:t>
            </a:r>
            <a:r>
              <a:rPr lang="en-US" dirty="0" smtClean="0"/>
              <a:t> files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image processing</a:t>
            </a:r>
            <a:endParaRPr lang="en-US" dirty="0"/>
          </a:p>
          <a:p>
            <a:pPr lvl="1"/>
            <a:r>
              <a:rPr lang="en-US" dirty="0" smtClean="0"/>
              <a:t>Qimage2ndarray: </a:t>
            </a:r>
            <a:r>
              <a:rPr lang="en-US" dirty="0" err="1" smtClean="0"/>
              <a:t>Numpy</a:t>
            </a:r>
            <a:r>
              <a:rPr lang="en-US" dirty="0" smtClean="0"/>
              <a:t> array to </a:t>
            </a:r>
            <a:r>
              <a:rPr lang="en-US" dirty="0" err="1" smtClean="0"/>
              <a:t>Qimages</a:t>
            </a:r>
            <a:endParaRPr lang="en-US" dirty="0" smtClean="0"/>
          </a:p>
          <a:p>
            <a:pPr lvl="1"/>
            <a:r>
              <a:rPr lang="en-US" dirty="0" err="1"/>
              <a:t>ElementTree</a:t>
            </a:r>
            <a:r>
              <a:rPr lang="en-US" dirty="0"/>
              <a:t> XML </a:t>
            </a:r>
            <a:r>
              <a:rPr lang="en-US" dirty="0" smtClean="0"/>
              <a:t>API: parsing, modify and  save XML </a:t>
            </a:r>
            <a:r>
              <a:rPr lang="en-US" dirty="0"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6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22092</TotalTime>
  <Words>643</Words>
  <Application>Microsoft Office PowerPoint</Application>
  <PresentationFormat>Custom</PresentationFormat>
  <Paragraphs>251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Tema de Office</vt:lpstr>
      <vt:lpstr>E-Health - Image Preparation for Machine Learning</vt:lpstr>
      <vt:lpstr>Outline</vt:lpstr>
      <vt:lpstr>Introduction</vt:lpstr>
      <vt:lpstr>Introduction</vt:lpstr>
      <vt:lpstr>Introduction</vt:lpstr>
      <vt:lpstr>Objective</vt:lpstr>
      <vt:lpstr>Dataset</vt:lpstr>
      <vt:lpstr>Dataset</vt:lpstr>
      <vt:lpstr>Libraries Used</vt:lpstr>
      <vt:lpstr>Software Components</vt:lpstr>
      <vt:lpstr>Software Components : Patch Extraction</vt:lpstr>
      <vt:lpstr>Software Components : Patch Extraction</vt:lpstr>
      <vt:lpstr>Software Components: Patch Extraction</vt:lpstr>
      <vt:lpstr>Software Components: Patch Extraction</vt:lpstr>
      <vt:lpstr>Software Components : Patch Extraction</vt:lpstr>
      <vt:lpstr>Software Components : Patch Extraction</vt:lpstr>
      <vt:lpstr>Software Components: Visualizer</vt:lpstr>
      <vt:lpstr>Software Components: Contrast Enhancement</vt:lpstr>
      <vt:lpstr>Software Components : Image Augmentation</vt:lpstr>
      <vt:lpstr>Software Components: Image Augmentation</vt:lpstr>
      <vt:lpstr>Software Components: Image Augmentation</vt:lpstr>
      <vt:lpstr>Results and Discussion: Patch Extraction</vt:lpstr>
      <vt:lpstr>Results and Discussion: Image Augmentation</vt:lpstr>
      <vt:lpstr>Results and Discussion: Image Augmentation</vt:lpstr>
      <vt:lpstr>Results and Discussion: Contrast Enhancement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  Robert Martí (marly@eia.udg.es)   Universitat de Girona Vibot Master.</dc:title>
  <dc:creator>robert</dc:creator>
  <cp:lastModifiedBy>Yeman Brhane</cp:lastModifiedBy>
  <cp:revision>755</cp:revision>
  <cp:lastPrinted>2012-03-12T14:04:27Z</cp:lastPrinted>
  <dcterms:modified xsi:type="dcterms:W3CDTF">2018-01-11T20:55:42Z</dcterms:modified>
</cp:coreProperties>
</file>