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80" d="100"/>
          <a:sy n="80" d="100"/>
        </p:scale>
        <p:origin x="111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54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26AE0-E29F-AA56-9590-8F1FE6BCFC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91DE2E-6E93-90E8-A89B-A227181A0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405A-71B4-54FF-BE72-587A43104B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E6E91E-073A-E0B7-1FC1-7ECA22A2AC06}"/>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468563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17.png"/><Relationship Id="rId9"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13.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85750" y="850106"/>
            <a:ext cx="8572500" cy="1543050"/>
          </a:xfrm>
          <a:prstGeom prst="rect">
            <a:avLst/>
          </a:prstGeom>
          <a:noFill/>
          <a:ln/>
        </p:spPr>
        <p:txBody>
          <a:bodyPr wrap="square" lIns="0" tIns="0" rIns="0" bIns="0" rtlCol="0" anchor="ctr">
            <a:spAutoFit/>
          </a:bodyPr>
          <a:lstStyle/>
          <a:p>
            <a:pPr marL="0" indent="0" algn="ctr">
              <a:buNone/>
            </a:pPr>
            <a:r>
              <a:rPr lang="en-US" sz="4050" b="1" dirty="0">
                <a:solidFill>
                  <a:srgbClr val="FFFFFF"/>
                </a:solidFill>
                <a:latin typeface="Noto Sans" pitchFamily="34" charset="0"/>
                <a:ea typeface="Noto Sans" pitchFamily="34" charset="-122"/>
                <a:cs typeface="Noto Sans" pitchFamily="34" charset="-120"/>
              </a:rPr>
              <a:t>SOC Analysis Capstone Project Report</a:t>
            </a:r>
            <a:endParaRPr lang="en-US" sz="4050" dirty="0"/>
          </a:p>
        </p:txBody>
      </p:sp>
      <p:sp>
        <p:nvSpPr>
          <p:cNvPr id="4" name="Text 1"/>
          <p:cNvSpPr/>
          <p:nvPr/>
        </p:nvSpPr>
        <p:spPr>
          <a:xfrm>
            <a:off x="1001311" y="2573100"/>
            <a:ext cx="7141379" cy="311624"/>
          </a:xfrm>
          <a:prstGeom prst="rect">
            <a:avLst/>
          </a:prstGeom>
          <a:noFill/>
          <a:ln/>
        </p:spPr>
        <p:txBody>
          <a:bodyPr wrap="none" lIns="0" tIns="0" rIns="0" bIns="0" rtlCol="0" anchor="ctr">
            <a:spAutoFit/>
          </a:bodyPr>
          <a:lstStyle/>
          <a:p>
            <a:pPr marL="0" indent="0" algn="ctr">
              <a:buNone/>
            </a:pPr>
            <a:r>
              <a:rPr lang="en-US" sz="2025" dirty="0">
                <a:solidFill>
                  <a:srgbClr val="4ECDC4"/>
                </a:solidFill>
                <a:latin typeface="Noto Sans" pitchFamily="34" charset="0"/>
                <a:ea typeface="Noto Sans" pitchFamily="34" charset="-122"/>
                <a:cs typeface="Noto Sans" pitchFamily="34" charset="-120"/>
              </a:rPr>
              <a:t>Simulating Attacks and Writing a SOC Report for </a:t>
            </a:r>
            <a:r>
              <a:rPr lang="en-US" sz="2025" dirty="0" err="1">
                <a:solidFill>
                  <a:srgbClr val="4ECDC4"/>
                </a:solidFill>
                <a:latin typeface="Noto Sans" pitchFamily="34" charset="0"/>
                <a:ea typeface="Noto Sans" pitchFamily="34" charset="-122"/>
                <a:cs typeface="Noto Sans" pitchFamily="34" charset="-120"/>
              </a:rPr>
              <a:t>MMCTech</a:t>
            </a:r>
            <a:endParaRPr lang="en-US" sz="2025" dirty="0"/>
          </a:p>
        </p:txBody>
      </p:sp>
      <p:sp>
        <p:nvSpPr>
          <p:cNvPr id="5" name="Text 2"/>
          <p:cNvSpPr/>
          <p:nvPr/>
        </p:nvSpPr>
        <p:spPr>
          <a:xfrm>
            <a:off x="3294406" y="3660882"/>
            <a:ext cx="2555188" cy="207749"/>
          </a:xfrm>
          <a:prstGeom prst="rect">
            <a:avLst/>
          </a:prstGeom>
          <a:noFill/>
          <a:ln/>
        </p:spPr>
        <p:txBody>
          <a:bodyPr wrap="none" lIns="0" tIns="0" rIns="0" bIns="0" rtlCol="0" anchor="ctr">
            <a:spAutoFit/>
          </a:bodyPr>
          <a:lstStyle/>
          <a:p>
            <a:pPr marL="0" indent="0" algn="ctr">
              <a:buNone/>
            </a:pPr>
            <a:r>
              <a:rPr lang="en-US" sz="1350" dirty="0">
                <a:solidFill>
                  <a:srgbClr val="FFFFFF"/>
                </a:solidFill>
                <a:latin typeface="Noto Sans" pitchFamily="34" charset="0"/>
                <a:ea typeface="Noto Sans" pitchFamily="34" charset="-122"/>
                <a:cs typeface="Noto Sans" pitchFamily="34" charset="-120"/>
              </a:rPr>
              <a:t>Prepared by: Yemisi M. Adeleye</a:t>
            </a:r>
            <a:endParaRPr lang="en-US" sz="1350" dirty="0"/>
          </a:p>
        </p:txBody>
      </p:sp>
      <p:sp>
        <p:nvSpPr>
          <p:cNvPr id="6" name="Text 3"/>
          <p:cNvSpPr/>
          <p:nvPr/>
        </p:nvSpPr>
        <p:spPr>
          <a:xfrm>
            <a:off x="4068003" y="4036219"/>
            <a:ext cx="1007966" cy="257175"/>
          </a:xfrm>
          <a:prstGeom prst="rect">
            <a:avLst/>
          </a:prstGeom>
          <a:noFill/>
          <a:ln/>
        </p:spPr>
        <p:txBody>
          <a:bodyPr wrap="none" lIns="0" tIns="0" rIns="0" bIns="0" rtlCol="0" anchor="ctr">
            <a:spAutoFit/>
          </a:bodyPr>
          <a:lstStyle/>
          <a:p>
            <a:pPr marL="0" indent="0">
              <a:buNone/>
            </a:pPr>
            <a:r>
              <a:rPr lang="en-US" sz="1350" dirty="0">
                <a:solidFill>
                  <a:srgbClr val="FFD166"/>
                </a:solidFill>
                <a:latin typeface="Noto Sans" pitchFamily="34" charset="0"/>
                <a:ea typeface="Noto Sans" pitchFamily="34" charset="-122"/>
                <a:cs typeface="Noto Sans" pitchFamily="34" charset="-120"/>
              </a:rPr>
              <a:t>July 11, 2025</a:t>
            </a:r>
            <a:endParaRPr lang="en-US" sz="1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320AF-4925-FB25-4F39-AF4D3F0CC74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03FBB0D-70F1-7F6C-C8C8-84537E320697}"/>
              </a:ext>
            </a:extLst>
          </p:cNvPr>
          <p:cNvPicPr>
            <a:picLocks noChangeAspect="1"/>
          </p:cNvPicPr>
          <p:nvPr/>
        </p:nvPicPr>
        <p:blipFill>
          <a:blip r:embed="rId3"/>
          <a:stretch>
            <a:fillRect/>
          </a:stretch>
        </p:blipFill>
        <p:spPr>
          <a:xfrm>
            <a:off x="0" y="0"/>
            <a:ext cx="9144000" cy="5857875"/>
          </a:xfrm>
          <a:prstGeom prst="rect">
            <a:avLst/>
          </a:prstGeom>
        </p:spPr>
      </p:pic>
      <p:sp>
        <p:nvSpPr>
          <p:cNvPr id="3" name="Text 0">
            <a:extLst>
              <a:ext uri="{FF2B5EF4-FFF2-40B4-BE49-F238E27FC236}">
                <a16:creationId xmlns:a16="http://schemas.microsoft.com/office/drawing/2014/main" id="{73FBA42E-B52A-311B-ADC4-858B90E86A3A}"/>
              </a:ext>
            </a:extLst>
          </p:cNvPr>
          <p:cNvSpPr/>
          <p:nvPr/>
        </p:nvSpPr>
        <p:spPr>
          <a:xfrm>
            <a:off x="285750" y="322819"/>
            <a:ext cx="4268797" cy="311624"/>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Attack Detection Timeline cont’d</a:t>
            </a:r>
            <a:endParaRPr lang="en-US" sz="2025" dirty="0"/>
          </a:p>
        </p:txBody>
      </p:sp>
      <p:sp>
        <p:nvSpPr>
          <p:cNvPr id="4" name="Shape 1">
            <a:extLst>
              <a:ext uri="{FF2B5EF4-FFF2-40B4-BE49-F238E27FC236}">
                <a16:creationId xmlns:a16="http://schemas.microsoft.com/office/drawing/2014/main" id="{1CA79060-028F-16F9-D303-AE89EE64EAE2}"/>
              </a:ext>
            </a:extLst>
          </p:cNvPr>
          <p:cNvSpPr/>
          <p:nvPr/>
        </p:nvSpPr>
        <p:spPr>
          <a:xfrm>
            <a:off x="285750" y="814388"/>
            <a:ext cx="8572500" cy="1371600"/>
          </a:xfrm>
          <a:prstGeom prst="rect">
            <a:avLst/>
          </a:prstGeom>
          <a:solidFill>
            <a:srgbClr val="FFFFFF">
              <a:alpha val="5000"/>
            </a:srgbClr>
          </a:solidFill>
          <a:ln/>
        </p:spPr>
      </p:sp>
      <p:sp>
        <p:nvSpPr>
          <p:cNvPr id="5" name="Shape 2">
            <a:extLst>
              <a:ext uri="{FF2B5EF4-FFF2-40B4-BE49-F238E27FC236}">
                <a16:creationId xmlns:a16="http://schemas.microsoft.com/office/drawing/2014/main" id="{B26D864A-C6C4-5BD1-F28F-426D0D7E9F45}"/>
              </a:ext>
            </a:extLst>
          </p:cNvPr>
          <p:cNvSpPr/>
          <p:nvPr/>
        </p:nvSpPr>
        <p:spPr>
          <a:xfrm>
            <a:off x="428625" y="1064419"/>
            <a:ext cx="8286750" cy="14288"/>
          </a:xfrm>
          <a:prstGeom prst="rect">
            <a:avLst/>
          </a:prstGeom>
          <a:solidFill>
            <a:srgbClr val="4ECDC4"/>
          </a:solidFill>
          <a:ln/>
        </p:spPr>
      </p:sp>
      <p:sp>
        <p:nvSpPr>
          <p:cNvPr id="6" name="Text 3">
            <a:extLst>
              <a:ext uri="{FF2B5EF4-FFF2-40B4-BE49-F238E27FC236}">
                <a16:creationId xmlns:a16="http://schemas.microsoft.com/office/drawing/2014/main" id="{5BEFCD06-BD99-D4BB-1754-0D600B537414}"/>
              </a:ext>
            </a:extLst>
          </p:cNvPr>
          <p:cNvSpPr/>
          <p:nvPr/>
        </p:nvSpPr>
        <p:spPr>
          <a:xfrm>
            <a:off x="428625" y="1293019"/>
            <a:ext cx="1823079" cy="192881"/>
          </a:xfrm>
          <a:prstGeom prst="rect">
            <a:avLst/>
          </a:prstGeom>
          <a:noFill/>
          <a:ln/>
        </p:spPr>
        <p:txBody>
          <a:bodyPr wrap="none" lIns="0" tIns="0" rIns="0" bIns="0" rtlCol="0" anchor="ctr">
            <a:spAutoFit/>
          </a:bodyPr>
          <a:lstStyle/>
          <a:p>
            <a:pPr marL="0" indent="0" algn="ctr">
              <a:buNone/>
            </a:pPr>
            <a:r>
              <a:rPr lang="en-US" sz="942" b="1" dirty="0">
                <a:solidFill>
                  <a:srgbClr val="E63946"/>
                </a:solidFill>
                <a:latin typeface="Noto Sans" pitchFamily="34" charset="0"/>
                <a:ea typeface="Noto Sans" pitchFamily="34" charset="-122"/>
                <a:cs typeface="Noto Sans" pitchFamily="34" charset="-120"/>
              </a:rPr>
              <a:t>1. Reconnaissance</a:t>
            </a:r>
            <a:endParaRPr lang="en-US" sz="942" dirty="0"/>
          </a:p>
        </p:txBody>
      </p:sp>
      <p:sp>
        <p:nvSpPr>
          <p:cNvPr id="7" name="Text 4">
            <a:extLst>
              <a:ext uri="{FF2B5EF4-FFF2-40B4-BE49-F238E27FC236}">
                <a16:creationId xmlns:a16="http://schemas.microsoft.com/office/drawing/2014/main" id="{E03C21FA-50B5-FBDC-F055-A491F94B1D30}"/>
              </a:ext>
            </a:extLst>
          </p:cNvPr>
          <p:cNvSpPr/>
          <p:nvPr/>
        </p:nvSpPr>
        <p:spPr>
          <a:xfrm>
            <a:off x="428625" y="1521619"/>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09:15 AM</a:t>
            </a:r>
            <a:endParaRPr lang="en-US" sz="732" dirty="0"/>
          </a:p>
        </p:txBody>
      </p:sp>
      <p:sp>
        <p:nvSpPr>
          <p:cNvPr id="8" name="Text 5">
            <a:extLst>
              <a:ext uri="{FF2B5EF4-FFF2-40B4-BE49-F238E27FC236}">
                <a16:creationId xmlns:a16="http://schemas.microsoft.com/office/drawing/2014/main" id="{3DEBD8AB-360D-620A-D93B-09BCD340AE52}"/>
              </a:ext>
            </a:extLst>
          </p:cNvPr>
          <p:cNvSpPr/>
          <p:nvPr/>
        </p:nvSpPr>
        <p:spPr>
          <a:xfrm>
            <a:off x="428625" y="1671638"/>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Nmap scanning from Kali</a:t>
            </a:r>
            <a:endParaRPr lang="en-US" sz="732" dirty="0"/>
          </a:p>
        </p:txBody>
      </p:sp>
      <p:sp>
        <p:nvSpPr>
          <p:cNvPr id="9" name="Text 6">
            <a:extLst>
              <a:ext uri="{FF2B5EF4-FFF2-40B4-BE49-F238E27FC236}">
                <a16:creationId xmlns:a16="http://schemas.microsoft.com/office/drawing/2014/main" id="{7ADA68EF-986F-12BF-37DA-0A68B1EC843A}"/>
              </a:ext>
            </a:extLst>
          </p:cNvPr>
          <p:cNvSpPr/>
          <p:nvPr/>
        </p:nvSpPr>
        <p:spPr>
          <a:xfrm>
            <a:off x="428625" y="1821656"/>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IP: 192.168.30.12</a:t>
            </a:r>
            <a:endParaRPr lang="en-US" sz="732" dirty="0"/>
          </a:p>
        </p:txBody>
      </p:sp>
      <p:sp>
        <p:nvSpPr>
          <p:cNvPr id="10" name="Text 7">
            <a:extLst>
              <a:ext uri="{FF2B5EF4-FFF2-40B4-BE49-F238E27FC236}">
                <a16:creationId xmlns:a16="http://schemas.microsoft.com/office/drawing/2014/main" id="{EC5E619F-D23B-FECF-5671-042A0C103EC4}"/>
              </a:ext>
            </a:extLst>
          </p:cNvPr>
          <p:cNvSpPr/>
          <p:nvPr/>
        </p:nvSpPr>
        <p:spPr>
          <a:xfrm>
            <a:off x="2583163" y="1293019"/>
            <a:ext cx="1823079" cy="192881"/>
          </a:xfrm>
          <a:prstGeom prst="rect">
            <a:avLst/>
          </a:prstGeom>
          <a:noFill/>
          <a:ln/>
        </p:spPr>
        <p:txBody>
          <a:bodyPr wrap="none" lIns="0" tIns="0" rIns="0" bIns="0" rtlCol="0" anchor="ctr">
            <a:spAutoFit/>
          </a:bodyPr>
          <a:lstStyle/>
          <a:p>
            <a:pPr marL="0" indent="0" algn="ctr">
              <a:buNone/>
            </a:pPr>
            <a:r>
              <a:rPr lang="en-US" sz="942" b="1" dirty="0">
                <a:solidFill>
                  <a:srgbClr val="E63946"/>
                </a:solidFill>
                <a:latin typeface="Noto Sans" pitchFamily="34" charset="0"/>
                <a:ea typeface="Noto Sans" pitchFamily="34" charset="-122"/>
                <a:cs typeface="Noto Sans" pitchFamily="34" charset="-120"/>
              </a:rPr>
              <a:t>2. Exploitation</a:t>
            </a:r>
            <a:endParaRPr lang="en-US" sz="942" dirty="0"/>
          </a:p>
        </p:txBody>
      </p:sp>
      <p:sp>
        <p:nvSpPr>
          <p:cNvPr id="11" name="Text 8">
            <a:extLst>
              <a:ext uri="{FF2B5EF4-FFF2-40B4-BE49-F238E27FC236}">
                <a16:creationId xmlns:a16="http://schemas.microsoft.com/office/drawing/2014/main" id="{3A8CAC1A-2C66-2526-BB27-7684F2CA90E7}"/>
              </a:ext>
            </a:extLst>
          </p:cNvPr>
          <p:cNvSpPr/>
          <p:nvPr/>
        </p:nvSpPr>
        <p:spPr>
          <a:xfrm>
            <a:off x="2583163" y="1521619"/>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09:45 AM</a:t>
            </a:r>
            <a:endParaRPr lang="en-US" sz="732" dirty="0"/>
          </a:p>
        </p:txBody>
      </p:sp>
      <p:sp>
        <p:nvSpPr>
          <p:cNvPr id="12" name="Text 9">
            <a:extLst>
              <a:ext uri="{FF2B5EF4-FFF2-40B4-BE49-F238E27FC236}">
                <a16:creationId xmlns:a16="http://schemas.microsoft.com/office/drawing/2014/main" id="{DB413C19-1233-C48D-7B96-AEB50CE25D32}"/>
              </a:ext>
            </a:extLst>
          </p:cNvPr>
          <p:cNvSpPr/>
          <p:nvPr/>
        </p:nvSpPr>
        <p:spPr>
          <a:xfrm>
            <a:off x="2583163" y="1671638"/>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Hydra brute-force</a:t>
            </a:r>
            <a:endParaRPr lang="en-US" sz="732" dirty="0"/>
          </a:p>
        </p:txBody>
      </p:sp>
      <p:sp>
        <p:nvSpPr>
          <p:cNvPr id="13" name="Text 10">
            <a:extLst>
              <a:ext uri="{FF2B5EF4-FFF2-40B4-BE49-F238E27FC236}">
                <a16:creationId xmlns:a16="http://schemas.microsoft.com/office/drawing/2014/main" id="{FC99E51D-1EBD-8807-1505-808C7F72DADA}"/>
              </a:ext>
            </a:extLst>
          </p:cNvPr>
          <p:cNvSpPr/>
          <p:nvPr/>
        </p:nvSpPr>
        <p:spPr>
          <a:xfrm>
            <a:off x="2583163" y="1821656"/>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SSH service targeted</a:t>
            </a:r>
            <a:endParaRPr lang="en-US" sz="732" dirty="0"/>
          </a:p>
        </p:txBody>
      </p:sp>
      <p:sp>
        <p:nvSpPr>
          <p:cNvPr id="14" name="Text 11">
            <a:extLst>
              <a:ext uri="{FF2B5EF4-FFF2-40B4-BE49-F238E27FC236}">
                <a16:creationId xmlns:a16="http://schemas.microsoft.com/office/drawing/2014/main" id="{8E77EF51-2353-7F52-CD56-65CB23B4F678}"/>
              </a:ext>
            </a:extLst>
          </p:cNvPr>
          <p:cNvSpPr/>
          <p:nvPr/>
        </p:nvSpPr>
        <p:spPr>
          <a:xfrm>
            <a:off x="4737702" y="1293019"/>
            <a:ext cx="1823079" cy="192881"/>
          </a:xfrm>
          <a:prstGeom prst="rect">
            <a:avLst/>
          </a:prstGeom>
          <a:noFill/>
          <a:ln/>
        </p:spPr>
        <p:txBody>
          <a:bodyPr wrap="none" lIns="0" tIns="0" rIns="0" bIns="0" rtlCol="0" anchor="ctr">
            <a:spAutoFit/>
          </a:bodyPr>
          <a:lstStyle/>
          <a:p>
            <a:pPr marL="0" indent="0" algn="ctr">
              <a:buNone/>
            </a:pPr>
            <a:r>
              <a:rPr lang="en-US" sz="942" b="1" dirty="0">
                <a:solidFill>
                  <a:srgbClr val="4ECDC4"/>
                </a:solidFill>
                <a:latin typeface="Noto Sans" pitchFamily="34" charset="0"/>
                <a:ea typeface="Noto Sans" pitchFamily="34" charset="-122"/>
                <a:cs typeface="Noto Sans" pitchFamily="34" charset="-120"/>
              </a:rPr>
              <a:t>3. Detection</a:t>
            </a:r>
            <a:endParaRPr lang="en-US" sz="942" dirty="0"/>
          </a:p>
        </p:txBody>
      </p:sp>
      <p:sp>
        <p:nvSpPr>
          <p:cNvPr id="15" name="Text 12">
            <a:extLst>
              <a:ext uri="{FF2B5EF4-FFF2-40B4-BE49-F238E27FC236}">
                <a16:creationId xmlns:a16="http://schemas.microsoft.com/office/drawing/2014/main" id="{4CC03EF8-62F6-3648-7FD4-4056ABE18D0D}"/>
              </a:ext>
            </a:extLst>
          </p:cNvPr>
          <p:cNvSpPr/>
          <p:nvPr/>
        </p:nvSpPr>
        <p:spPr>
          <a:xfrm>
            <a:off x="4737702" y="1521619"/>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09:47 AM</a:t>
            </a:r>
            <a:endParaRPr lang="en-US" sz="732" dirty="0"/>
          </a:p>
        </p:txBody>
      </p:sp>
      <p:sp>
        <p:nvSpPr>
          <p:cNvPr id="16" name="Text 13">
            <a:extLst>
              <a:ext uri="{FF2B5EF4-FFF2-40B4-BE49-F238E27FC236}">
                <a16:creationId xmlns:a16="http://schemas.microsoft.com/office/drawing/2014/main" id="{D036FFA1-1DB8-0293-003C-FF5976AC7DA8}"/>
              </a:ext>
            </a:extLst>
          </p:cNvPr>
          <p:cNvSpPr/>
          <p:nvPr/>
        </p:nvSpPr>
        <p:spPr>
          <a:xfrm>
            <a:off x="4737702" y="1671638"/>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Wazuh alerts triggered</a:t>
            </a:r>
            <a:endParaRPr lang="en-US" sz="732" dirty="0"/>
          </a:p>
        </p:txBody>
      </p:sp>
      <p:sp>
        <p:nvSpPr>
          <p:cNvPr id="17" name="Text 14">
            <a:extLst>
              <a:ext uri="{FF2B5EF4-FFF2-40B4-BE49-F238E27FC236}">
                <a16:creationId xmlns:a16="http://schemas.microsoft.com/office/drawing/2014/main" id="{3DEE0A7B-E199-916F-6E6E-DB56407C3F32}"/>
              </a:ext>
            </a:extLst>
          </p:cNvPr>
          <p:cNvSpPr/>
          <p:nvPr/>
        </p:nvSpPr>
        <p:spPr>
          <a:xfrm>
            <a:off x="4737702" y="1821656"/>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Failed login attempts</a:t>
            </a:r>
            <a:endParaRPr lang="en-US" sz="732" dirty="0"/>
          </a:p>
        </p:txBody>
      </p:sp>
      <p:sp>
        <p:nvSpPr>
          <p:cNvPr id="18" name="Text 15">
            <a:extLst>
              <a:ext uri="{FF2B5EF4-FFF2-40B4-BE49-F238E27FC236}">
                <a16:creationId xmlns:a16="http://schemas.microsoft.com/office/drawing/2014/main" id="{529D55AB-5280-B687-6FF4-89E1185F7233}"/>
              </a:ext>
            </a:extLst>
          </p:cNvPr>
          <p:cNvSpPr/>
          <p:nvPr/>
        </p:nvSpPr>
        <p:spPr>
          <a:xfrm>
            <a:off x="6892240" y="1293019"/>
            <a:ext cx="1823079" cy="192881"/>
          </a:xfrm>
          <a:prstGeom prst="rect">
            <a:avLst/>
          </a:prstGeom>
          <a:noFill/>
          <a:ln/>
        </p:spPr>
        <p:txBody>
          <a:bodyPr wrap="none" lIns="0" tIns="0" rIns="0" bIns="0" rtlCol="0" anchor="ctr">
            <a:spAutoFit/>
          </a:bodyPr>
          <a:lstStyle/>
          <a:p>
            <a:pPr marL="0" indent="0" algn="ctr">
              <a:buNone/>
            </a:pPr>
            <a:r>
              <a:rPr lang="en-US" sz="942" b="1" dirty="0">
                <a:solidFill>
                  <a:srgbClr val="4ECDC4"/>
                </a:solidFill>
                <a:latin typeface="Noto Sans" pitchFamily="34" charset="0"/>
                <a:ea typeface="Noto Sans" pitchFamily="34" charset="-122"/>
                <a:cs typeface="Noto Sans" pitchFamily="34" charset="-120"/>
              </a:rPr>
              <a:t>4. Response</a:t>
            </a:r>
            <a:endParaRPr lang="en-US" sz="942" dirty="0"/>
          </a:p>
        </p:txBody>
      </p:sp>
      <p:sp>
        <p:nvSpPr>
          <p:cNvPr id="19" name="Text 16">
            <a:extLst>
              <a:ext uri="{FF2B5EF4-FFF2-40B4-BE49-F238E27FC236}">
                <a16:creationId xmlns:a16="http://schemas.microsoft.com/office/drawing/2014/main" id="{0555AD7B-2F26-FB16-2CB1-C9307191D572}"/>
              </a:ext>
            </a:extLst>
          </p:cNvPr>
          <p:cNvSpPr/>
          <p:nvPr/>
        </p:nvSpPr>
        <p:spPr>
          <a:xfrm>
            <a:off x="6892240" y="1521619"/>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10:05 AM</a:t>
            </a:r>
            <a:endParaRPr lang="en-US" sz="732" dirty="0"/>
          </a:p>
        </p:txBody>
      </p:sp>
      <p:sp>
        <p:nvSpPr>
          <p:cNvPr id="20" name="Text 17">
            <a:extLst>
              <a:ext uri="{FF2B5EF4-FFF2-40B4-BE49-F238E27FC236}">
                <a16:creationId xmlns:a16="http://schemas.microsoft.com/office/drawing/2014/main" id="{A491BFB1-4F41-80AB-CF38-7D4EB4456204}"/>
              </a:ext>
            </a:extLst>
          </p:cNvPr>
          <p:cNvSpPr/>
          <p:nvPr/>
        </p:nvSpPr>
        <p:spPr>
          <a:xfrm>
            <a:off x="6892240" y="1671638"/>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IP 192.168.30.12 blocked</a:t>
            </a:r>
            <a:endParaRPr lang="en-US" sz="732" dirty="0"/>
          </a:p>
        </p:txBody>
      </p:sp>
      <p:sp>
        <p:nvSpPr>
          <p:cNvPr id="21" name="Text 18">
            <a:extLst>
              <a:ext uri="{FF2B5EF4-FFF2-40B4-BE49-F238E27FC236}">
                <a16:creationId xmlns:a16="http://schemas.microsoft.com/office/drawing/2014/main" id="{ECF2C318-66E3-98CE-3FA3-762272AF68D3}"/>
              </a:ext>
            </a:extLst>
          </p:cNvPr>
          <p:cNvSpPr/>
          <p:nvPr/>
        </p:nvSpPr>
        <p:spPr>
          <a:xfrm>
            <a:off x="6892240" y="1821656"/>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pfSense rules applied</a:t>
            </a:r>
            <a:endParaRPr lang="en-US" sz="732" dirty="0"/>
          </a:p>
        </p:txBody>
      </p:sp>
      <p:sp>
        <p:nvSpPr>
          <p:cNvPr id="30" name="Text 27">
            <a:extLst>
              <a:ext uri="{FF2B5EF4-FFF2-40B4-BE49-F238E27FC236}">
                <a16:creationId xmlns:a16="http://schemas.microsoft.com/office/drawing/2014/main" id="{49889314-5EA4-75FA-A011-08A535A6600A}"/>
              </a:ext>
            </a:extLst>
          </p:cNvPr>
          <p:cNvSpPr/>
          <p:nvPr/>
        </p:nvSpPr>
        <p:spPr>
          <a:xfrm>
            <a:off x="74433" y="2311782"/>
            <a:ext cx="2414122" cy="161583"/>
          </a:xfrm>
          <a:prstGeom prst="rect">
            <a:avLst/>
          </a:prstGeom>
          <a:noFill/>
          <a:ln/>
        </p:spPr>
        <p:txBody>
          <a:bodyPr wrap="none" lIns="0" tIns="0" rIns="0" bIns="0" rtlCol="0" anchor="ctr">
            <a:spAutoFit/>
          </a:bodyPr>
          <a:lstStyle/>
          <a:p>
            <a:pPr marL="0" indent="0">
              <a:buNone/>
            </a:pPr>
            <a:r>
              <a:rPr lang="en-US" sz="1050" b="1" dirty="0">
                <a:solidFill>
                  <a:srgbClr val="4ECDC4"/>
                </a:solidFill>
                <a:latin typeface="Noto Sans" pitchFamily="34" charset="0"/>
                <a:ea typeface="Noto Sans" pitchFamily="34" charset="-122"/>
                <a:cs typeface="Noto Sans" pitchFamily="34" charset="-120"/>
              </a:rPr>
              <a:t>Wazuh Alert Evidence Before Attack</a:t>
            </a:r>
            <a:endParaRPr lang="en-US" sz="1050" dirty="0"/>
          </a:p>
        </p:txBody>
      </p:sp>
      <p:sp>
        <p:nvSpPr>
          <p:cNvPr id="32" name="TextBox 31">
            <a:extLst>
              <a:ext uri="{FF2B5EF4-FFF2-40B4-BE49-F238E27FC236}">
                <a16:creationId xmlns:a16="http://schemas.microsoft.com/office/drawing/2014/main" id="{BD745CC2-F6A8-26C8-B74C-48D9AE52F2BC}"/>
              </a:ext>
            </a:extLst>
          </p:cNvPr>
          <p:cNvSpPr txBox="1"/>
          <p:nvPr/>
        </p:nvSpPr>
        <p:spPr>
          <a:xfrm>
            <a:off x="-7641" y="4001225"/>
            <a:ext cx="2496196" cy="253916"/>
          </a:xfrm>
          <a:prstGeom prst="rect">
            <a:avLst/>
          </a:prstGeom>
          <a:noFill/>
        </p:spPr>
        <p:txBody>
          <a:bodyPr wrap="none" rtlCol="0">
            <a:spAutoFit/>
          </a:bodyPr>
          <a:lstStyle/>
          <a:p>
            <a:r>
              <a:rPr lang="en-US" sz="1050" b="1" dirty="0" err="1">
                <a:solidFill>
                  <a:srgbClr val="4ECDC4"/>
                </a:solidFill>
                <a:latin typeface="Noto Sans" pitchFamily="34" charset="0"/>
                <a:ea typeface="Noto Sans" pitchFamily="34" charset="-122"/>
                <a:cs typeface="Noto Sans" pitchFamily="34" charset="-120"/>
              </a:rPr>
              <a:t>Wazuh</a:t>
            </a:r>
            <a:r>
              <a:rPr lang="en-US" sz="1050" b="1" dirty="0">
                <a:solidFill>
                  <a:srgbClr val="4ECDC4"/>
                </a:solidFill>
                <a:latin typeface="Noto Sans" pitchFamily="34" charset="0"/>
                <a:ea typeface="Noto Sans" pitchFamily="34" charset="-122"/>
                <a:cs typeface="Noto Sans" pitchFamily="34" charset="-120"/>
              </a:rPr>
              <a:t> Alert Evidence After Attack</a:t>
            </a:r>
            <a:endParaRPr lang="en-US" sz="1050" dirty="0"/>
          </a:p>
        </p:txBody>
      </p:sp>
      <p:pic>
        <p:nvPicPr>
          <p:cNvPr id="38" name="Picture 37">
            <a:extLst>
              <a:ext uri="{FF2B5EF4-FFF2-40B4-BE49-F238E27FC236}">
                <a16:creationId xmlns:a16="http://schemas.microsoft.com/office/drawing/2014/main" id="{C75EDB0B-2140-EB60-D350-7B3F857DEED6}"/>
              </a:ext>
            </a:extLst>
          </p:cNvPr>
          <p:cNvPicPr>
            <a:picLocks noChangeAspect="1"/>
          </p:cNvPicPr>
          <p:nvPr/>
        </p:nvPicPr>
        <p:blipFill>
          <a:blip r:embed="rId4"/>
          <a:stretch>
            <a:fillRect/>
          </a:stretch>
        </p:blipFill>
        <p:spPr>
          <a:xfrm>
            <a:off x="74432" y="2515325"/>
            <a:ext cx="8993367" cy="1398663"/>
          </a:xfrm>
          <a:prstGeom prst="rect">
            <a:avLst/>
          </a:prstGeom>
        </p:spPr>
      </p:pic>
      <p:pic>
        <p:nvPicPr>
          <p:cNvPr id="41" name="Picture 40">
            <a:extLst>
              <a:ext uri="{FF2B5EF4-FFF2-40B4-BE49-F238E27FC236}">
                <a16:creationId xmlns:a16="http://schemas.microsoft.com/office/drawing/2014/main" id="{32D9BB46-5B1C-946D-0307-596B9CF63AAE}"/>
              </a:ext>
            </a:extLst>
          </p:cNvPr>
          <p:cNvPicPr>
            <a:picLocks noChangeAspect="1"/>
          </p:cNvPicPr>
          <p:nvPr/>
        </p:nvPicPr>
        <p:blipFill>
          <a:blip r:embed="rId5"/>
          <a:stretch>
            <a:fillRect/>
          </a:stretch>
        </p:blipFill>
        <p:spPr>
          <a:xfrm>
            <a:off x="74432" y="4278580"/>
            <a:ext cx="8993367" cy="1358209"/>
          </a:xfrm>
          <a:prstGeom prst="rect">
            <a:avLst/>
          </a:prstGeom>
        </p:spPr>
      </p:pic>
    </p:spTree>
    <p:extLst>
      <p:ext uri="{BB962C8B-B14F-4D97-AF65-F5344CB8AC3E}">
        <p14:creationId xmlns:p14="http://schemas.microsoft.com/office/powerpoint/2010/main" val="188316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380639"/>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Mitigation Measures &amp; Response</a:t>
            </a:r>
            <a:endParaRPr lang="en-US" sz="2025" dirty="0"/>
          </a:p>
        </p:txBody>
      </p:sp>
      <p:pic>
        <p:nvPicPr>
          <p:cNvPr id="4" name="Image 1" descr="preencoded.png"/>
          <p:cNvPicPr>
            <a:picLocks noChangeAspect="1"/>
          </p:cNvPicPr>
          <p:nvPr/>
        </p:nvPicPr>
        <p:blipFill>
          <a:blip r:embed="rId4"/>
          <a:stretch>
            <a:fillRect/>
          </a:stretch>
        </p:blipFill>
        <p:spPr>
          <a:xfrm>
            <a:off x="285750" y="937617"/>
            <a:ext cx="157163" cy="157163"/>
          </a:xfrm>
          <a:prstGeom prst="rect">
            <a:avLst/>
          </a:prstGeom>
        </p:spPr>
      </p:pic>
      <p:sp>
        <p:nvSpPr>
          <p:cNvPr id="5" name="Text 1"/>
          <p:cNvSpPr/>
          <p:nvPr/>
        </p:nvSpPr>
        <p:spPr>
          <a:xfrm>
            <a:off x="514350" y="885825"/>
            <a:ext cx="2191820"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Implemented Mitigations </a:t>
            </a:r>
            <a:endParaRPr lang="en-US" sz="1350" dirty="0"/>
          </a:p>
        </p:txBody>
      </p:sp>
      <p:sp>
        <p:nvSpPr>
          <p:cNvPr id="6" name="Shape 2"/>
          <p:cNvSpPr/>
          <p:nvPr/>
        </p:nvSpPr>
        <p:spPr>
          <a:xfrm>
            <a:off x="285750" y="1285875"/>
            <a:ext cx="4179094" cy="762930"/>
          </a:xfrm>
          <a:prstGeom prst="rect">
            <a:avLst/>
          </a:prstGeom>
          <a:solidFill>
            <a:srgbClr val="FFFFFF">
              <a:alpha val="5000"/>
            </a:srgbClr>
          </a:solidFill>
          <a:ln/>
        </p:spPr>
      </p:sp>
      <p:pic>
        <p:nvPicPr>
          <p:cNvPr id="7" name="Image 2" descr="preencoded.png"/>
          <p:cNvPicPr>
            <a:picLocks noChangeAspect="1"/>
          </p:cNvPicPr>
          <p:nvPr/>
        </p:nvPicPr>
        <p:blipFill>
          <a:blip r:embed="rId5"/>
          <a:stretch>
            <a:fillRect/>
          </a:stretch>
        </p:blipFill>
        <p:spPr>
          <a:xfrm>
            <a:off x="392906" y="1443038"/>
            <a:ext cx="142875" cy="142875"/>
          </a:xfrm>
          <a:prstGeom prst="rect">
            <a:avLst/>
          </a:prstGeom>
        </p:spPr>
      </p:pic>
      <p:sp>
        <p:nvSpPr>
          <p:cNvPr id="8" name="Text 3"/>
          <p:cNvSpPr/>
          <p:nvPr/>
        </p:nvSpPr>
        <p:spPr>
          <a:xfrm>
            <a:off x="642938" y="1393031"/>
            <a:ext cx="3714750" cy="192881"/>
          </a:xfrm>
          <a:prstGeom prst="rect">
            <a:avLst/>
          </a:prstGeom>
          <a:noFill/>
          <a:ln/>
        </p:spPr>
        <p:txBody>
          <a:bodyPr wrap="none" lIns="0" tIns="0" rIns="0" bIns="0" rtlCol="0" anchor="ctr">
            <a:spAutoFit/>
          </a:bodyPr>
          <a:lstStyle/>
          <a:p>
            <a:pPr marL="0" indent="0">
              <a:buNone/>
            </a:pPr>
            <a:r>
              <a:rPr lang="en-US" sz="942" b="1" dirty="0">
                <a:solidFill>
                  <a:srgbClr val="FFFFFF"/>
                </a:solidFill>
                <a:latin typeface="Noto Sans" pitchFamily="34" charset="0"/>
                <a:ea typeface="Noto Sans" pitchFamily="34" charset="-122"/>
                <a:cs typeface="Noto Sans" pitchFamily="34" charset="-120"/>
              </a:rPr>
              <a:t>IP Blocking</a:t>
            </a:r>
            <a:endParaRPr lang="en-US" sz="942" dirty="0"/>
          </a:p>
        </p:txBody>
      </p:sp>
      <p:sp>
        <p:nvSpPr>
          <p:cNvPr id="9" name="Text 4"/>
          <p:cNvSpPr/>
          <p:nvPr/>
        </p:nvSpPr>
        <p:spPr>
          <a:xfrm>
            <a:off x="642938" y="1621631"/>
            <a:ext cx="3714750" cy="320018"/>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Attacker IP address (192.168.30.12) was blocked using pfSense firewall rules to prevent further access attempts. </a:t>
            </a:r>
            <a:endParaRPr lang="en-US" sz="837" dirty="0"/>
          </a:p>
        </p:txBody>
      </p:sp>
      <p:sp>
        <p:nvSpPr>
          <p:cNvPr id="10" name="Shape 5"/>
          <p:cNvSpPr/>
          <p:nvPr/>
        </p:nvSpPr>
        <p:spPr>
          <a:xfrm>
            <a:off x="285750" y="2155961"/>
            <a:ext cx="4179094" cy="762930"/>
          </a:xfrm>
          <a:prstGeom prst="rect">
            <a:avLst/>
          </a:prstGeom>
          <a:solidFill>
            <a:srgbClr val="FFFFFF">
              <a:alpha val="5000"/>
            </a:srgbClr>
          </a:solidFill>
          <a:ln/>
        </p:spPr>
      </p:sp>
      <p:pic>
        <p:nvPicPr>
          <p:cNvPr id="11" name="Image 3" descr="preencoded.png"/>
          <p:cNvPicPr>
            <a:picLocks noChangeAspect="1"/>
          </p:cNvPicPr>
          <p:nvPr/>
        </p:nvPicPr>
        <p:blipFill>
          <a:blip r:embed="rId6"/>
          <a:stretch>
            <a:fillRect/>
          </a:stretch>
        </p:blipFill>
        <p:spPr>
          <a:xfrm>
            <a:off x="392906" y="2313124"/>
            <a:ext cx="107156" cy="142875"/>
          </a:xfrm>
          <a:prstGeom prst="rect">
            <a:avLst/>
          </a:prstGeom>
        </p:spPr>
      </p:pic>
      <p:sp>
        <p:nvSpPr>
          <p:cNvPr id="12" name="Text 6"/>
          <p:cNvSpPr/>
          <p:nvPr/>
        </p:nvSpPr>
        <p:spPr>
          <a:xfrm>
            <a:off x="607219" y="2263118"/>
            <a:ext cx="3750469" cy="192881"/>
          </a:xfrm>
          <a:prstGeom prst="rect">
            <a:avLst/>
          </a:prstGeom>
          <a:noFill/>
          <a:ln/>
        </p:spPr>
        <p:txBody>
          <a:bodyPr wrap="none" lIns="0" tIns="0" rIns="0" bIns="0" rtlCol="0" anchor="ctr">
            <a:spAutoFit/>
          </a:bodyPr>
          <a:lstStyle/>
          <a:p>
            <a:pPr marL="0" indent="0">
              <a:buNone/>
            </a:pPr>
            <a:r>
              <a:rPr lang="en-US" sz="942" b="1" dirty="0">
                <a:solidFill>
                  <a:srgbClr val="FFFFFF"/>
                </a:solidFill>
                <a:latin typeface="Noto Sans" pitchFamily="34" charset="0"/>
                <a:ea typeface="Noto Sans" pitchFamily="34" charset="-122"/>
                <a:cs typeface="Noto Sans" pitchFamily="34" charset="-120"/>
              </a:rPr>
              <a:t>Service Hardening</a:t>
            </a:r>
            <a:endParaRPr lang="en-US" sz="942" dirty="0"/>
          </a:p>
        </p:txBody>
      </p:sp>
      <p:sp>
        <p:nvSpPr>
          <p:cNvPr id="13" name="Text 7"/>
          <p:cNvSpPr/>
          <p:nvPr/>
        </p:nvSpPr>
        <p:spPr>
          <a:xfrm>
            <a:off x="607219" y="2491718"/>
            <a:ext cx="3750469" cy="320018"/>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Disabled unnecessary open ports and services on both Windows and Ubuntu endpoints to reduce attack surface. </a:t>
            </a:r>
            <a:endParaRPr lang="en-US" sz="837" dirty="0"/>
          </a:p>
        </p:txBody>
      </p:sp>
      <p:sp>
        <p:nvSpPr>
          <p:cNvPr id="14" name="Shape 8"/>
          <p:cNvSpPr/>
          <p:nvPr/>
        </p:nvSpPr>
        <p:spPr>
          <a:xfrm>
            <a:off x="285750" y="3026048"/>
            <a:ext cx="4179094" cy="762930"/>
          </a:xfrm>
          <a:prstGeom prst="rect">
            <a:avLst/>
          </a:prstGeom>
          <a:solidFill>
            <a:srgbClr val="FFFFFF">
              <a:alpha val="5000"/>
            </a:srgbClr>
          </a:solidFill>
          <a:ln/>
        </p:spPr>
      </p:sp>
      <p:pic>
        <p:nvPicPr>
          <p:cNvPr id="15" name="Image 4" descr="preencoded.png"/>
          <p:cNvPicPr>
            <a:picLocks noChangeAspect="1"/>
          </p:cNvPicPr>
          <p:nvPr/>
        </p:nvPicPr>
        <p:blipFill>
          <a:blip r:embed="rId7"/>
          <a:stretch>
            <a:fillRect/>
          </a:stretch>
        </p:blipFill>
        <p:spPr>
          <a:xfrm>
            <a:off x="392906" y="3183210"/>
            <a:ext cx="142875" cy="142875"/>
          </a:xfrm>
          <a:prstGeom prst="rect">
            <a:avLst/>
          </a:prstGeom>
        </p:spPr>
      </p:pic>
      <p:sp>
        <p:nvSpPr>
          <p:cNvPr id="16" name="Text 9"/>
          <p:cNvSpPr/>
          <p:nvPr/>
        </p:nvSpPr>
        <p:spPr>
          <a:xfrm>
            <a:off x="642938" y="3133204"/>
            <a:ext cx="3714750" cy="192881"/>
          </a:xfrm>
          <a:prstGeom prst="rect">
            <a:avLst/>
          </a:prstGeom>
          <a:noFill/>
          <a:ln/>
        </p:spPr>
        <p:txBody>
          <a:bodyPr wrap="none" lIns="0" tIns="0" rIns="0" bIns="0" rtlCol="0" anchor="ctr">
            <a:spAutoFit/>
          </a:bodyPr>
          <a:lstStyle/>
          <a:p>
            <a:pPr marL="0" indent="0">
              <a:buNone/>
            </a:pPr>
            <a:r>
              <a:rPr lang="en-US" sz="942" b="1" dirty="0">
                <a:solidFill>
                  <a:srgbClr val="FFFFFF"/>
                </a:solidFill>
                <a:latin typeface="Noto Sans" pitchFamily="34" charset="0"/>
                <a:ea typeface="Noto Sans" pitchFamily="34" charset="-122"/>
                <a:cs typeface="Noto Sans" pitchFamily="34" charset="-120"/>
              </a:rPr>
              <a:t>Credential Enforcement</a:t>
            </a:r>
            <a:endParaRPr lang="en-US" sz="942" dirty="0"/>
          </a:p>
        </p:txBody>
      </p:sp>
      <p:sp>
        <p:nvSpPr>
          <p:cNvPr id="17" name="Text 10"/>
          <p:cNvSpPr/>
          <p:nvPr/>
        </p:nvSpPr>
        <p:spPr>
          <a:xfrm>
            <a:off x="642938" y="3361804"/>
            <a:ext cx="3714750" cy="320018"/>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Implemented stronger password policies and account lockout thresholds to prevent brute-force attacks. </a:t>
            </a:r>
            <a:endParaRPr lang="en-US" sz="837" dirty="0"/>
          </a:p>
        </p:txBody>
      </p:sp>
      <p:pic>
        <p:nvPicPr>
          <p:cNvPr id="18" name="Image 5" descr="preencoded.png"/>
          <p:cNvPicPr>
            <a:picLocks noChangeAspect="1"/>
          </p:cNvPicPr>
          <p:nvPr/>
        </p:nvPicPr>
        <p:blipFill>
          <a:blip r:embed="rId8"/>
          <a:stretch>
            <a:fillRect/>
          </a:stretch>
        </p:blipFill>
        <p:spPr>
          <a:xfrm>
            <a:off x="4679156" y="728628"/>
            <a:ext cx="196453" cy="157163"/>
          </a:xfrm>
          <a:prstGeom prst="rect">
            <a:avLst/>
          </a:prstGeom>
        </p:spPr>
      </p:pic>
      <p:sp>
        <p:nvSpPr>
          <p:cNvPr id="19" name="Text 11"/>
          <p:cNvSpPr/>
          <p:nvPr/>
        </p:nvSpPr>
        <p:spPr>
          <a:xfrm>
            <a:off x="4947047" y="649617"/>
            <a:ext cx="1812057"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pfSense Firewall Rule </a:t>
            </a:r>
            <a:endParaRPr lang="en-US" sz="1350" dirty="0"/>
          </a:p>
        </p:txBody>
      </p:sp>
      <p:sp>
        <p:nvSpPr>
          <p:cNvPr id="22" name="Text 14"/>
          <p:cNvSpPr/>
          <p:nvPr/>
        </p:nvSpPr>
        <p:spPr>
          <a:xfrm>
            <a:off x="4572001" y="3635676"/>
            <a:ext cx="4383806" cy="257635"/>
          </a:xfrm>
          <a:prstGeom prst="rect">
            <a:avLst/>
          </a:prstGeom>
          <a:noFill/>
          <a:ln/>
        </p:spPr>
        <p:txBody>
          <a:bodyPr wrap="square" lIns="0" tIns="0" rIns="0" bIns="0" rtlCol="0" anchor="ctr">
            <a:spAutoFit/>
          </a:bodyPr>
          <a:lstStyle/>
          <a:p>
            <a:pPr marL="0" indent="0" algn="ctr">
              <a:buNone/>
            </a:pPr>
            <a:r>
              <a:rPr lang="en-US" sz="837" dirty="0">
                <a:solidFill>
                  <a:srgbClr val="CCCCCC"/>
                </a:solidFill>
                <a:latin typeface="Noto Sans" pitchFamily="34" charset="0"/>
                <a:ea typeface="Noto Sans" pitchFamily="34" charset="-122"/>
                <a:cs typeface="Noto Sans" pitchFamily="34" charset="-120"/>
              </a:rPr>
              <a:t>pfSense firewall configuration showing rule to block the attacker IP address (192.168.2.12)</a:t>
            </a:r>
            <a:endParaRPr lang="en-US" sz="837" dirty="0"/>
          </a:p>
        </p:txBody>
      </p:sp>
      <p:pic>
        <p:nvPicPr>
          <p:cNvPr id="23" name="Image 6" descr="preencoded.png"/>
          <p:cNvPicPr>
            <a:picLocks noChangeAspect="1"/>
          </p:cNvPicPr>
          <p:nvPr/>
        </p:nvPicPr>
        <p:blipFill>
          <a:blip r:embed="rId9"/>
          <a:stretch>
            <a:fillRect/>
          </a:stretch>
        </p:blipFill>
        <p:spPr>
          <a:xfrm>
            <a:off x="4629150" y="3870940"/>
            <a:ext cx="157163" cy="157163"/>
          </a:xfrm>
          <a:prstGeom prst="rect">
            <a:avLst/>
          </a:prstGeom>
        </p:spPr>
      </p:pic>
      <p:sp>
        <p:nvSpPr>
          <p:cNvPr id="24" name="Text 15"/>
          <p:cNvSpPr/>
          <p:nvPr/>
        </p:nvSpPr>
        <p:spPr>
          <a:xfrm>
            <a:off x="4843462" y="3811151"/>
            <a:ext cx="1498988"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Response Metrics </a:t>
            </a:r>
            <a:endParaRPr lang="en-US" sz="1350" dirty="0"/>
          </a:p>
        </p:txBody>
      </p:sp>
      <p:sp>
        <p:nvSpPr>
          <p:cNvPr id="25" name="Shape 16"/>
          <p:cNvSpPr/>
          <p:nvPr/>
        </p:nvSpPr>
        <p:spPr>
          <a:xfrm>
            <a:off x="4629150" y="4192488"/>
            <a:ext cx="4445124" cy="944370"/>
          </a:xfrm>
          <a:prstGeom prst="rect">
            <a:avLst/>
          </a:prstGeom>
          <a:solidFill>
            <a:srgbClr val="FFFFFF">
              <a:alpha val="5000"/>
            </a:srgbClr>
          </a:solidFill>
          <a:ln/>
        </p:spPr>
      </p:sp>
      <p:pic>
        <p:nvPicPr>
          <p:cNvPr id="26" name="Image 7" descr="preencoded.png"/>
          <p:cNvPicPr>
            <a:picLocks noChangeAspect="1"/>
          </p:cNvPicPr>
          <p:nvPr/>
        </p:nvPicPr>
        <p:blipFill>
          <a:blip r:embed="rId10"/>
          <a:stretch>
            <a:fillRect/>
          </a:stretch>
        </p:blipFill>
        <p:spPr>
          <a:xfrm>
            <a:off x="4786313" y="4200525"/>
            <a:ext cx="160734" cy="142875"/>
          </a:xfrm>
          <a:prstGeom prst="rect">
            <a:avLst/>
          </a:prstGeom>
        </p:spPr>
      </p:pic>
      <p:sp>
        <p:nvSpPr>
          <p:cNvPr id="27" name="Text 17"/>
          <p:cNvSpPr/>
          <p:nvPr/>
        </p:nvSpPr>
        <p:spPr>
          <a:xfrm>
            <a:off x="5054203" y="4150519"/>
            <a:ext cx="3696891" cy="192881"/>
          </a:xfrm>
          <a:prstGeom prst="rect">
            <a:avLst/>
          </a:prstGeom>
          <a:noFill/>
          <a:ln/>
        </p:spPr>
        <p:txBody>
          <a:bodyPr wrap="none" lIns="0" tIns="0" rIns="0" bIns="0" rtlCol="0" anchor="ctr">
            <a:spAutoFit/>
          </a:bodyPr>
          <a:lstStyle/>
          <a:p>
            <a:pPr marL="0" indent="0">
              <a:buNone/>
            </a:pPr>
            <a:r>
              <a:rPr lang="en-US" sz="942" b="1" dirty="0">
                <a:solidFill>
                  <a:srgbClr val="FFFFFF"/>
                </a:solidFill>
                <a:latin typeface="Noto Sans" pitchFamily="34" charset="0"/>
                <a:ea typeface="Noto Sans" pitchFamily="34" charset="-122"/>
                <a:cs typeface="Noto Sans" pitchFamily="34" charset="-120"/>
              </a:rPr>
              <a:t>Detection &amp; Response Time</a:t>
            </a:r>
            <a:endParaRPr lang="en-US" sz="942" dirty="0"/>
          </a:p>
        </p:txBody>
      </p:sp>
      <p:sp>
        <p:nvSpPr>
          <p:cNvPr id="28" name="Text 18"/>
          <p:cNvSpPr/>
          <p:nvPr/>
        </p:nvSpPr>
        <p:spPr>
          <a:xfrm>
            <a:off x="5197078" y="4400550"/>
            <a:ext cx="3554016" cy="160009"/>
          </a:xfrm>
          <a:prstGeom prst="rect">
            <a:avLst/>
          </a:prstGeom>
          <a:noFill/>
          <a:ln/>
        </p:spPr>
        <p:txBody>
          <a:bodyPr wrap="none" lIns="0" tIns="0" rIns="0" bIns="0" rtlCol="0" anchor="ctr">
            <a:spAutoFit/>
          </a:bodyPr>
          <a:lstStyle/>
          <a:p>
            <a:pPr marL="0" indent="0" algn="l">
              <a:buNone/>
            </a:pPr>
            <a:r>
              <a:rPr lang="en-US" sz="837" dirty="0">
                <a:solidFill>
                  <a:srgbClr val="FFFFFF"/>
                </a:solidFill>
                <a:latin typeface="Noto Sans" pitchFamily="34" charset="0"/>
                <a:ea typeface="Noto Sans" pitchFamily="34" charset="-122"/>
                <a:cs typeface="Noto Sans" pitchFamily="34" charset="-120"/>
              </a:rPr>
              <a:t>Initial detection: 2 minutes after attack initiation</a:t>
            </a:r>
            <a:endParaRPr lang="en-US" sz="837" dirty="0"/>
          </a:p>
        </p:txBody>
      </p:sp>
      <p:sp>
        <p:nvSpPr>
          <p:cNvPr id="29" name="Text 19"/>
          <p:cNvSpPr/>
          <p:nvPr/>
        </p:nvSpPr>
        <p:spPr>
          <a:xfrm>
            <a:off x="5197078" y="4560559"/>
            <a:ext cx="3554016" cy="160009"/>
          </a:xfrm>
          <a:prstGeom prst="rect">
            <a:avLst/>
          </a:prstGeom>
          <a:noFill/>
          <a:ln/>
        </p:spPr>
        <p:txBody>
          <a:bodyPr wrap="none" lIns="0" tIns="0" rIns="0" bIns="0" rtlCol="0" anchor="ctr">
            <a:spAutoFit/>
          </a:bodyPr>
          <a:lstStyle/>
          <a:p>
            <a:pPr marL="0" indent="0" algn="l">
              <a:buNone/>
            </a:pPr>
            <a:r>
              <a:rPr lang="en-US" sz="837" dirty="0">
                <a:solidFill>
                  <a:srgbClr val="FFFFFF"/>
                </a:solidFill>
                <a:latin typeface="Noto Sans" pitchFamily="34" charset="0"/>
                <a:ea typeface="Noto Sans" pitchFamily="34" charset="-122"/>
                <a:cs typeface="Noto Sans" pitchFamily="34" charset="-120"/>
              </a:rPr>
              <a:t>Full response implementation: 18 minutes from detection</a:t>
            </a:r>
            <a:endParaRPr lang="en-US" sz="837" dirty="0"/>
          </a:p>
        </p:txBody>
      </p:sp>
      <p:sp>
        <p:nvSpPr>
          <p:cNvPr id="30" name="Text 20"/>
          <p:cNvSpPr/>
          <p:nvPr/>
        </p:nvSpPr>
        <p:spPr>
          <a:xfrm>
            <a:off x="5197078" y="4720568"/>
            <a:ext cx="3554016" cy="160009"/>
          </a:xfrm>
          <a:prstGeom prst="rect">
            <a:avLst/>
          </a:prstGeom>
          <a:noFill/>
          <a:ln/>
        </p:spPr>
        <p:txBody>
          <a:bodyPr wrap="none" lIns="0" tIns="0" rIns="0" bIns="0" rtlCol="0" anchor="ctr">
            <a:spAutoFit/>
          </a:bodyPr>
          <a:lstStyle/>
          <a:p>
            <a:pPr marL="0" indent="0" algn="l">
              <a:buNone/>
            </a:pPr>
            <a:r>
              <a:rPr lang="en-US" sz="837" dirty="0">
                <a:solidFill>
                  <a:srgbClr val="FFFFFF"/>
                </a:solidFill>
                <a:latin typeface="Noto Sans" pitchFamily="34" charset="0"/>
                <a:ea typeface="Noto Sans" pitchFamily="34" charset="-122"/>
                <a:cs typeface="Noto Sans" pitchFamily="34" charset="-120"/>
              </a:rPr>
              <a:t>Total incident resolution time: 20 minutes</a:t>
            </a:r>
            <a:endParaRPr lang="en-US" sz="837" dirty="0"/>
          </a:p>
        </p:txBody>
      </p:sp>
      <p:pic>
        <p:nvPicPr>
          <p:cNvPr id="34" name="Picture 33">
            <a:extLst>
              <a:ext uri="{FF2B5EF4-FFF2-40B4-BE49-F238E27FC236}">
                <a16:creationId xmlns:a16="http://schemas.microsoft.com/office/drawing/2014/main" id="{1397DC9D-1F8B-90C1-58E9-2766B6969E34}"/>
              </a:ext>
            </a:extLst>
          </p:cNvPr>
          <p:cNvPicPr>
            <a:picLocks noChangeAspect="1"/>
          </p:cNvPicPr>
          <p:nvPr/>
        </p:nvPicPr>
        <p:blipFill>
          <a:blip r:embed="rId11"/>
          <a:stretch>
            <a:fillRect/>
          </a:stretch>
        </p:blipFill>
        <p:spPr>
          <a:xfrm>
            <a:off x="4572001" y="948746"/>
            <a:ext cx="4502273" cy="26449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174991"/>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Recommendations for Improvement</a:t>
            </a:r>
            <a:endParaRPr lang="en-US" sz="2025" dirty="0"/>
          </a:p>
        </p:txBody>
      </p:sp>
      <p:sp>
        <p:nvSpPr>
          <p:cNvPr id="4" name="Shape 1"/>
          <p:cNvSpPr/>
          <p:nvPr/>
        </p:nvSpPr>
        <p:spPr>
          <a:xfrm>
            <a:off x="285750" y="885825"/>
            <a:ext cx="4179094" cy="922939"/>
          </a:xfrm>
          <a:prstGeom prst="rect">
            <a:avLst/>
          </a:prstGeom>
          <a:solidFill>
            <a:srgbClr val="FFFFFF">
              <a:alpha val="5000"/>
            </a:srgbClr>
          </a:solidFill>
          <a:ln/>
        </p:spPr>
      </p:sp>
      <p:sp>
        <p:nvSpPr>
          <p:cNvPr id="5" name="Shape 2"/>
          <p:cNvSpPr/>
          <p:nvPr/>
        </p:nvSpPr>
        <p:spPr>
          <a:xfrm>
            <a:off x="392906" y="992981"/>
            <a:ext cx="285750" cy="285750"/>
          </a:xfrm>
          <a:prstGeom prst="ellipse">
            <a:avLst/>
          </a:prstGeom>
          <a:solidFill>
            <a:srgbClr val="4ECDC4"/>
          </a:solidFill>
          <a:ln/>
        </p:spPr>
      </p:sp>
      <p:pic>
        <p:nvPicPr>
          <p:cNvPr id="6" name="Image 1" descr="preencoded.png"/>
          <p:cNvPicPr>
            <a:picLocks noChangeAspect="1"/>
          </p:cNvPicPr>
          <p:nvPr/>
        </p:nvPicPr>
        <p:blipFill>
          <a:blip r:embed="rId4"/>
          <a:stretch>
            <a:fillRect/>
          </a:stretch>
        </p:blipFill>
        <p:spPr>
          <a:xfrm>
            <a:off x="446484" y="1064419"/>
            <a:ext cx="178594" cy="142875"/>
          </a:xfrm>
          <a:prstGeom prst="rect">
            <a:avLst/>
          </a:prstGeom>
        </p:spPr>
      </p:pic>
      <p:sp>
        <p:nvSpPr>
          <p:cNvPr id="7" name="Text 3"/>
          <p:cNvSpPr/>
          <p:nvPr/>
        </p:nvSpPr>
        <p:spPr>
          <a:xfrm>
            <a:off x="785813" y="992981"/>
            <a:ext cx="3571875" cy="192881"/>
          </a:xfrm>
          <a:prstGeom prst="rect">
            <a:avLst/>
          </a:prstGeom>
          <a:noFill/>
          <a:ln/>
        </p:spPr>
        <p:txBody>
          <a:bodyPr wrap="none" lIns="0" tIns="0" rIns="0" bIns="0" rtlCol="0" anchor="ctr">
            <a:spAutoFit/>
          </a:bodyPr>
          <a:lstStyle/>
          <a:p>
            <a:pPr marL="0" indent="0">
              <a:buNone/>
            </a:pPr>
            <a:r>
              <a:rPr lang="en-US" sz="942" b="1" dirty="0">
                <a:solidFill>
                  <a:srgbClr val="FFD166"/>
                </a:solidFill>
                <a:latin typeface="Noto Sans" pitchFamily="34" charset="0"/>
                <a:ea typeface="Noto Sans" pitchFamily="34" charset="-122"/>
                <a:cs typeface="Noto Sans" pitchFamily="34" charset="-120"/>
              </a:rPr>
              <a:t>Strengthen Endpoint Security</a:t>
            </a:r>
            <a:endParaRPr lang="en-US" sz="942" dirty="0"/>
          </a:p>
        </p:txBody>
      </p:sp>
      <p:sp>
        <p:nvSpPr>
          <p:cNvPr id="8" name="Text 4"/>
          <p:cNvSpPr/>
          <p:nvPr/>
        </p:nvSpPr>
        <p:spPr>
          <a:xfrm>
            <a:off x="785813" y="1221581"/>
            <a:ext cx="3571875" cy="480027"/>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Implement host-based firewalls, keep systems patched with the latest security updates, and deploy endpoint detection and response (EDR) solutions for enhanced protection. </a:t>
            </a:r>
            <a:endParaRPr lang="en-US" sz="837" dirty="0"/>
          </a:p>
        </p:txBody>
      </p:sp>
      <p:sp>
        <p:nvSpPr>
          <p:cNvPr id="9" name="Shape 5"/>
          <p:cNvSpPr/>
          <p:nvPr/>
        </p:nvSpPr>
        <p:spPr>
          <a:xfrm>
            <a:off x="285750" y="1951639"/>
            <a:ext cx="4179094" cy="922939"/>
          </a:xfrm>
          <a:prstGeom prst="rect">
            <a:avLst/>
          </a:prstGeom>
          <a:solidFill>
            <a:srgbClr val="FFFFFF">
              <a:alpha val="5000"/>
            </a:srgbClr>
          </a:solidFill>
          <a:ln/>
        </p:spPr>
      </p:sp>
      <p:sp>
        <p:nvSpPr>
          <p:cNvPr id="10" name="Shape 6"/>
          <p:cNvSpPr/>
          <p:nvPr/>
        </p:nvSpPr>
        <p:spPr>
          <a:xfrm>
            <a:off x="392906" y="2058795"/>
            <a:ext cx="285750" cy="285750"/>
          </a:xfrm>
          <a:prstGeom prst="ellipse">
            <a:avLst/>
          </a:prstGeom>
          <a:solidFill>
            <a:srgbClr val="4ECDC4"/>
          </a:solidFill>
          <a:ln/>
        </p:spPr>
      </p:sp>
      <p:pic>
        <p:nvPicPr>
          <p:cNvPr id="11" name="Image 2" descr="preencoded.png"/>
          <p:cNvPicPr>
            <a:picLocks noChangeAspect="1"/>
          </p:cNvPicPr>
          <p:nvPr/>
        </p:nvPicPr>
        <p:blipFill>
          <a:blip r:embed="rId5"/>
          <a:stretch>
            <a:fillRect/>
          </a:stretch>
        </p:blipFill>
        <p:spPr>
          <a:xfrm>
            <a:off x="446484" y="2130233"/>
            <a:ext cx="178594" cy="142875"/>
          </a:xfrm>
          <a:prstGeom prst="rect">
            <a:avLst/>
          </a:prstGeom>
        </p:spPr>
      </p:pic>
      <p:sp>
        <p:nvSpPr>
          <p:cNvPr id="12" name="Text 7"/>
          <p:cNvSpPr/>
          <p:nvPr/>
        </p:nvSpPr>
        <p:spPr>
          <a:xfrm>
            <a:off x="785813" y="2058795"/>
            <a:ext cx="3571875" cy="192881"/>
          </a:xfrm>
          <a:prstGeom prst="rect">
            <a:avLst/>
          </a:prstGeom>
          <a:noFill/>
          <a:ln/>
        </p:spPr>
        <p:txBody>
          <a:bodyPr wrap="none" lIns="0" tIns="0" rIns="0" bIns="0" rtlCol="0" anchor="ctr">
            <a:spAutoFit/>
          </a:bodyPr>
          <a:lstStyle/>
          <a:p>
            <a:pPr marL="0" indent="0">
              <a:buNone/>
            </a:pPr>
            <a:r>
              <a:rPr lang="en-US" sz="942" b="1" dirty="0">
                <a:solidFill>
                  <a:srgbClr val="FFD166"/>
                </a:solidFill>
                <a:latin typeface="Noto Sans" pitchFamily="34" charset="0"/>
                <a:ea typeface="Noto Sans" pitchFamily="34" charset="-122"/>
                <a:cs typeface="Noto Sans" pitchFamily="34" charset="-120"/>
              </a:rPr>
              <a:t>Disable Unnecessary Services</a:t>
            </a:r>
            <a:endParaRPr lang="en-US" sz="942" dirty="0"/>
          </a:p>
        </p:txBody>
      </p:sp>
      <p:sp>
        <p:nvSpPr>
          <p:cNvPr id="13" name="Text 8"/>
          <p:cNvSpPr/>
          <p:nvPr/>
        </p:nvSpPr>
        <p:spPr>
          <a:xfrm>
            <a:off x="785813" y="2287395"/>
            <a:ext cx="3571875" cy="480027"/>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Conduct regular port scans to identify and disable unnecessary open ports and services. Implement the principle of least privilege to minimize attack surface. </a:t>
            </a:r>
            <a:endParaRPr lang="en-US" sz="837" dirty="0"/>
          </a:p>
        </p:txBody>
      </p:sp>
      <p:sp>
        <p:nvSpPr>
          <p:cNvPr id="14" name="Shape 9"/>
          <p:cNvSpPr/>
          <p:nvPr/>
        </p:nvSpPr>
        <p:spPr>
          <a:xfrm>
            <a:off x="285750" y="3017453"/>
            <a:ext cx="4179094" cy="922939"/>
          </a:xfrm>
          <a:prstGeom prst="rect">
            <a:avLst/>
          </a:prstGeom>
          <a:solidFill>
            <a:srgbClr val="FFFFFF">
              <a:alpha val="5000"/>
            </a:srgbClr>
          </a:solidFill>
          <a:ln/>
        </p:spPr>
      </p:sp>
      <p:sp>
        <p:nvSpPr>
          <p:cNvPr id="15" name="Shape 10"/>
          <p:cNvSpPr/>
          <p:nvPr/>
        </p:nvSpPr>
        <p:spPr>
          <a:xfrm>
            <a:off x="392906" y="3124609"/>
            <a:ext cx="285750" cy="285750"/>
          </a:xfrm>
          <a:prstGeom prst="ellipse">
            <a:avLst/>
          </a:prstGeom>
          <a:solidFill>
            <a:srgbClr val="4ECDC4"/>
          </a:solidFill>
          <a:ln/>
        </p:spPr>
      </p:sp>
      <p:pic>
        <p:nvPicPr>
          <p:cNvPr id="16" name="Image 3" descr="preencoded.png"/>
          <p:cNvPicPr>
            <a:picLocks noChangeAspect="1"/>
          </p:cNvPicPr>
          <p:nvPr/>
        </p:nvPicPr>
        <p:blipFill>
          <a:blip r:embed="rId6"/>
          <a:stretch>
            <a:fillRect/>
          </a:stretch>
        </p:blipFill>
        <p:spPr>
          <a:xfrm>
            <a:off x="446484" y="3196047"/>
            <a:ext cx="178594" cy="142875"/>
          </a:xfrm>
          <a:prstGeom prst="rect">
            <a:avLst/>
          </a:prstGeom>
        </p:spPr>
      </p:pic>
      <p:sp>
        <p:nvSpPr>
          <p:cNvPr id="17" name="Text 11"/>
          <p:cNvSpPr/>
          <p:nvPr/>
        </p:nvSpPr>
        <p:spPr>
          <a:xfrm>
            <a:off x="785813" y="3124609"/>
            <a:ext cx="3571875" cy="192881"/>
          </a:xfrm>
          <a:prstGeom prst="rect">
            <a:avLst/>
          </a:prstGeom>
          <a:noFill/>
          <a:ln/>
        </p:spPr>
        <p:txBody>
          <a:bodyPr wrap="none" lIns="0" tIns="0" rIns="0" bIns="0" rtlCol="0" anchor="ctr">
            <a:spAutoFit/>
          </a:bodyPr>
          <a:lstStyle/>
          <a:p>
            <a:pPr marL="0" indent="0">
              <a:buNone/>
            </a:pPr>
            <a:r>
              <a:rPr lang="en-US" sz="942" b="1" dirty="0">
                <a:solidFill>
                  <a:srgbClr val="FFD166"/>
                </a:solidFill>
                <a:latin typeface="Noto Sans" pitchFamily="34" charset="0"/>
                <a:ea typeface="Noto Sans" pitchFamily="34" charset="-122"/>
                <a:cs typeface="Noto Sans" pitchFamily="34" charset="-120"/>
              </a:rPr>
              <a:t>Implement Multi-Factor Authentication</a:t>
            </a:r>
            <a:endParaRPr lang="en-US" sz="942" dirty="0"/>
          </a:p>
        </p:txBody>
      </p:sp>
      <p:sp>
        <p:nvSpPr>
          <p:cNvPr id="18" name="Text 12"/>
          <p:cNvSpPr/>
          <p:nvPr/>
        </p:nvSpPr>
        <p:spPr>
          <a:xfrm>
            <a:off x="785813" y="3353209"/>
            <a:ext cx="3571875" cy="480027"/>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Deploy MFA for all critical systems and remote access points to prevent unauthorized access even if credentials are compromised through brute-force attacks. </a:t>
            </a:r>
            <a:endParaRPr lang="en-US" sz="837" dirty="0"/>
          </a:p>
        </p:txBody>
      </p:sp>
      <p:sp>
        <p:nvSpPr>
          <p:cNvPr id="19" name="Shape 13"/>
          <p:cNvSpPr/>
          <p:nvPr/>
        </p:nvSpPr>
        <p:spPr>
          <a:xfrm>
            <a:off x="4679156" y="885825"/>
            <a:ext cx="4179094" cy="2728913"/>
          </a:xfrm>
          <a:prstGeom prst="rect">
            <a:avLst/>
          </a:prstGeom>
          <a:solidFill>
            <a:srgbClr val="FFFFFF">
              <a:alpha val="5000"/>
            </a:srgbClr>
          </a:solidFill>
          <a:ln/>
        </p:spPr>
      </p:sp>
      <p:sp>
        <p:nvSpPr>
          <p:cNvPr id="20" name="Text 14"/>
          <p:cNvSpPr/>
          <p:nvPr/>
        </p:nvSpPr>
        <p:spPr>
          <a:xfrm>
            <a:off x="4822031" y="1028700"/>
            <a:ext cx="3893344" cy="192881"/>
          </a:xfrm>
          <a:prstGeom prst="rect">
            <a:avLst/>
          </a:prstGeom>
          <a:noFill/>
          <a:ln/>
        </p:spPr>
        <p:txBody>
          <a:bodyPr wrap="none" lIns="0" tIns="0" rIns="0" bIns="0" rtlCol="0" anchor="ctr">
            <a:spAutoFit/>
          </a:bodyPr>
          <a:lstStyle/>
          <a:p>
            <a:pPr marL="0" indent="0" algn="ctr">
              <a:buNone/>
            </a:pPr>
            <a:r>
              <a:rPr lang="en-US" sz="942" b="1" dirty="0">
                <a:solidFill>
                  <a:srgbClr val="FFD166"/>
                </a:solidFill>
                <a:latin typeface="Noto Sans" pitchFamily="34" charset="0"/>
                <a:ea typeface="Noto Sans" pitchFamily="34" charset="-122"/>
                <a:cs typeface="Noto Sans" pitchFamily="34" charset="-120"/>
              </a:rPr>
              <a:t>Security Control Effectiveness</a:t>
            </a:r>
            <a:endParaRPr lang="en-US" sz="942" dirty="0"/>
          </a:p>
        </p:txBody>
      </p:sp>
      <p:pic>
        <p:nvPicPr>
          <p:cNvPr id="21" name="Image 4" descr="preencoded.png"/>
          <p:cNvPicPr>
            <a:picLocks noChangeAspect="1"/>
          </p:cNvPicPr>
          <p:nvPr/>
        </p:nvPicPr>
        <p:blipFill>
          <a:blip r:embed="rId7"/>
          <a:stretch>
            <a:fillRect/>
          </a:stretch>
        </p:blipFill>
        <p:spPr>
          <a:xfrm>
            <a:off x="4822031" y="1328738"/>
            <a:ext cx="3893344" cy="3893344"/>
          </a:xfrm>
          <a:prstGeom prst="rect">
            <a:avLst/>
          </a:prstGeom>
        </p:spPr>
      </p:pic>
      <p:sp>
        <p:nvSpPr>
          <p:cNvPr id="22" name="Shape 15"/>
          <p:cNvSpPr/>
          <p:nvPr/>
        </p:nvSpPr>
        <p:spPr>
          <a:xfrm>
            <a:off x="4679156" y="3757613"/>
            <a:ext cx="4179094" cy="922939"/>
          </a:xfrm>
          <a:prstGeom prst="rect">
            <a:avLst/>
          </a:prstGeom>
          <a:solidFill>
            <a:srgbClr val="FFFFFF">
              <a:alpha val="5000"/>
            </a:srgbClr>
          </a:solidFill>
          <a:ln/>
        </p:spPr>
      </p:sp>
      <p:sp>
        <p:nvSpPr>
          <p:cNvPr id="23" name="Shape 16"/>
          <p:cNvSpPr/>
          <p:nvPr/>
        </p:nvSpPr>
        <p:spPr>
          <a:xfrm>
            <a:off x="4786313" y="3864769"/>
            <a:ext cx="285750" cy="285750"/>
          </a:xfrm>
          <a:prstGeom prst="ellipse">
            <a:avLst/>
          </a:prstGeom>
          <a:solidFill>
            <a:srgbClr val="4ECDC4"/>
          </a:solidFill>
          <a:ln/>
        </p:spPr>
      </p:sp>
      <p:pic>
        <p:nvPicPr>
          <p:cNvPr id="24" name="Image 5" descr="preencoded.png"/>
          <p:cNvPicPr>
            <a:picLocks noChangeAspect="1"/>
          </p:cNvPicPr>
          <p:nvPr/>
        </p:nvPicPr>
        <p:blipFill>
          <a:blip r:embed="rId8"/>
          <a:stretch>
            <a:fillRect/>
          </a:stretch>
        </p:blipFill>
        <p:spPr>
          <a:xfrm>
            <a:off x="4857750" y="3936206"/>
            <a:ext cx="142875" cy="142875"/>
          </a:xfrm>
          <a:prstGeom prst="rect">
            <a:avLst/>
          </a:prstGeom>
        </p:spPr>
      </p:pic>
      <p:sp>
        <p:nvSpPr>
          <p:cNvPr id="25" name="Text 17"/>
          <p:cNvSpPr/>
          <p:nvPr/>
        </p:nvSpPr>
        <p:spPr>
          <a:xfrm>
            <a:off x="5179219" y="3864769"/>
            <a:ext cx="3571875" cy="192881"/>
          </a:xfrm>
          <a:prstGeom prst="rect">
            <a:avLst/>
          </a:prstGeom>
          <a:noFill/>
          <a:ln/>
        </p:spPr>
        <p:txBody>
          <a:bodyPr wrap="none" lIns="0" tIns="0" rIns="0" bIns="0" rtlCol="0" anchor="ctr">
            <a:spAutoFit/>
          </a:bodyPr>
          <a:lstStyle/>
          <a:p>
            <a:pPr marL="0" indent="0">
              <a:buNone/>
            </a:pPr>
            <a:r>
              <a:rPr lang="en-US" sz="942" b="1" dirty="0">
                <a:solidFill>
                  <a:srgbClr val="FFD166"/>
                </a:solidFill>
                <a:latin typeface="Noto Sans" pitchFamily="34" charset="0"/>
                <a:ea typeface="Noto Sans" pitchFamily="34" charset="-122"/>
                <a:cs typeface="Noto Sans" pitchFamily="34" charset="-120"/>
              </a:rPr>
              <a:t>Regular SIEM Tuning</a:t>
            </a:r>
            <a:endParaRPr lang="en-US" sz="942" dirty="0"/>
          </a:p>
        </p:txBody>
      </p:sp>
      <p:sp>
        <p:nvSpPr>
          <p:cNvPr id="26" name="Text 18"/>
          <p:cNvSpPr/>
          <p:nvPr/>
        </p:nvSpPr>
        <p:spPr>
          <a:xfrm>
            <a:off x="5179219" y="4093369"/>
            <a:ext cx="3571875" cy="480027"/>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Continuously tune Wazuh SIEM rules to reduce false positives and ensure critical alerts are properly prioritized. Implement automated response playbooks for common attack scenarios. </a:t>
            </a:r>
            <a:endParaRPr lang="en-US" sz="837" dirty="0"/>
          </a:p>
        </p:txBody>
      </p:sp>
      <p:sp>
        <p:nvSpPr>
          <p:cNvPr id="27" name="Shape 19"/>
          <p:cNvSpPr/>
          <p:nvPr/>
        </p:nvSpPr>
        <p:spPr>
          <a:xfrm>
            <a:off x="4679156" y="4823427"/>
            <a:ext cx="4179094" cy="922939"/>
          </a:xfrm>
          <a:prstGeom prst="rect">
            <a:avLst/>
          </a:prstGeom>
          <a:solidFill>
            <a:srgbClr val="FFFFFF">
              <a:alpha val="5000"/>
            </a:srgbClr>
          </a:solidFill>
          <a:ln/>
        </p:spPr>
      </p:sp>
      <p:sp>
        <p:nvSpPr>
          <p:cNvPr id="28" name="Shape 20"/>
          <p:cNvSpPr/>
          <p:nvPr/>
        </p:nvSpPr>
        <p:spPr>
          <a:xfrm>
            <a:off x="4786313" y="4930583"/>
            <a:ext cx="285750" cy="285750"/>
          </a:xfrm>
          <a:prstGeom prst="ellipse">
            <a:avLst/>
          </a:prstGeom>
          <a:solidFill>
            <a:srgbClr val="4ECDC4"/>
          </a:solidFill>
          <a:ln/>
        </p:spPr>
      </p:sp>
      <p:pic>
        <p:nvPicPr>
          <p:cNvPr id="29" name="Image 6" descr="preencoded.png"/>
          <p:cNvPicPr>
            <a:picLocks noChangeAspect="1"/>
          </p:cNvPicPr>
          <p:nvPr/>
        </p:nvPicPr>
        <p:blipFill>
          <a:blip r:embed="rId9"/>
          <a:stretch>
            <a:fillRect/>
          </a:stretch>
        </p:blipFill>
        <p:spPr>
          <a:xfrm>
            <a:off x="4839891" y="5002020"/>
            <a:ext cx="178594" cy="142875"/>
          </a:xfrm>
          <a:prstGeom prst="rect">
            <a:avLst/>
          </a:prstGeom>
        </p:spPr>
      </p:pic>
      <p:sp>
        <p:nvSpPr>
          <p:cNvPr id="30" name="Text 21"/>
          <p:cNvSpPr/>
          <p:nvPr/>
        </p:nvSpPr>
        <p:spPr>
          <a:xfrm>
            <a:off x="5179219" y="4930583"/>
            <a:ext cx="3571875" cy="192881"/>
          </a:xfrm>
          <a:prstGeom prst="rect">
            <a:avLst/>
          </a:prstGeom>
          <a:noFill/>
          <a:ln/>
        </p:spPr>
        <p:txBody>
          <a:bodyPr wrap="none" lIns="0" tIns="0" rIns="0" bIns="0" rtlCol="0" anchor="ctr">
            <a:spAutoFit/>
          </a:bodyPr>
          <a:lstStyle/>
          <a:p>
            <a:pPr marL="0" indent="0">
              <a:buNone/>
            </a:pPr>
            <a:r>
              <a:rPr lang="en-US" sz="942" b="1" dirty="0">
                <a:solidFill>
                  <a:srgbClr val="FFD166"/>
                </a:solidFill>
                <a:latin typeface="Noto Sans" pitchFamily="34" charset="0"/>
                <a:ea typeface="Noto Sans" pitchFamily="34" charset="-122"/>
                <a:cs typeface="Noto Sans" pitchFamily="34" charset="-120"/>
              </a:rPr>
              <a:t>SOC Training Drills</a:t>
            </a:r>
            <a:endParaRPr lang="en-US" sz="942" dirty="0"/>
          </a:p>
        </p:txBody>
      </p:sp>
      <p:sp>
        <p:nvSpPr>
          <p:cNvPr id="31" name="Text 22"/>
          <p:cNvSpPr/>
          <p:nvPr/>
        </p:nvSpPr>
        <p:spPr>
          <a:xfrm>
            <a:off x="5179219" y="5159183"/>
            <a:ext cx="3571875" cy="480027"/>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Conduct regular incident response simulation exercises to maintain SOC analyst readiness and improve response times for real-world attacks. </a:t>
            </a:r>
            <a:endParaRPr lang="en-US" sz="837"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753"/>
            <a:ext cx="9144000" cy="5770643"/>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Self-Reflection</a:t>
            </a:r>
            <a:endParaRPr lang="en-US" sz="2025" dirty="0"/>
          </a:p>
        </p:txBody>
      </p:sp>
      <p:pic>
        <p:nvPicPr>
          <p:cNvPr id="4" name="Image 1" descr="preencoded.png"/>
          <p:cNvPicPr>
            <a:picLocks noChangeAspect="1"/>
          </p:cNvPicPr>
          <p:nvPr/>
        </p:nvPicPr>
        <p:blipFill>
          <a:blip r:embed="rId4"/>
          <a:stretch>
            <a:fillRect/>
          </a:stretch>
        </p:blipFill>
        <p:spPr>
          <a:xfrm>
            <a:off x="285750" y="860822"/>
            <a:ext cx="142875" cy="142875"/>
          </a:xfrm>
          <a:prstGeom prst="rect">
            <a:avLst/>
          </a:prstGeom>
        </p:spPr>
      </p:pic>
      <p:sp>
        <p:nvSpPr>
          <p:cNvPr id="5" name="Text 1"/>
          <p:cNvSpPr/>
          <p:nvPr/>
        </p:nvSpPr>
        <p:spPr>
          <a:xfrm>
            <a:off x="500063" y="814388"/>
            <a:ext cx="1172440" cy="235744"/>
          </a:xfrm>
          <a:prstGeom prst="rect">
            <a:avLst/>
          </a:prstGeom>
          <a:noFill/>
          <a:ln/>
        </p:spPr>
        <p:txBody>
          <a:bodyPr wrap="none" lIns="0" tIns="0" rIns="0" bIns="0" rtlCol="0" anchor="ctr">
            <a:spAutoFit/>
          </a:bodyPr>
          <a:lstStyle/>
          <a:p>
            <a:pPr marL="0" indent="0">
              <a:buNone/>
            </a:pPr>
            <a:r>
              <a:rPr lang="en-US" sz="1238" b="1" dirty="0">
                <a:solidFill>
                  <a:srgbClr val="4ECDC4"/>
                </a:solidFill>
                <a:latin typeface="Noto Sans" pitchFamily="34" charset="0"/>
                <a:ea typeface="Noto Sans" pitchFamily="34" charset="-122"/>
                <a:cs typeface="Noto Sans" pitchFamily="34" charset="-120"/>
              </a:rPr>
              <a:t> What Was Easy </a:t>
            </a:r>
            <a:endParaRPr lang="en-US" sz="1238" dirty="0"/>
          </a:p>
        </p:txBody>
      </p:sp>
      <p:sp>
        <p:nvSpPr>
          <p:cNvPr id="6" name="Shape 2"/>
          <p:cNvSpPr/>
          <p:nvPr/>
        </p:nvSpPr>
        <p:spPr>
          <a:xfrm>
            <a:off x="285750" y="1121569"/>
            <a:ext cx="4179094" cy="985838"/>
          </a:xfrm>
          <a:prstGeom prst="rect">
            <a:avLst/>
          </a:prstGeom>
          <a:solidFill>
            <a:srgbClr val="FFFFFF">
              <a:alpha val="5000"/>
            </a:srgbClr>
          </a:solidFill>
          <a:ln/>
        </p:spPr>
      </p:sp>
      <p:pic>
        <p:nvPicPr>
          <p:cNvPr id="7" name="Image 2" descr="preencoded.png"/>
          <p:cNvPicPr>
            <a:picLocks noChangeAspect="1"/>
          </p:cNvPicPr>
          <p:nvPr/>
        </p:nvPicPr>
        <p:blipFill>
          <a:blip r:embed="rId5"/>
          <a:stretch>
            <a:fillRect/>
          </a:stretch>
        </p:blipFill>
        <p:spPr>
          <a:xfrm>
            <a:off x="392906" y="1271588"/>
            <a:ext cx="114300" cy="114300"/>
          </a:xfrm>
          <a:prstGeom prst="rect">
            <a:avLst/>
          </a:prstGeom>
        </p:spPr>
      </p:pic>
      <p:sp>
        <p:nvSpPr>
          <p:cNvPr id="8" name="Text 3"/>
          <p:cNvSpPr/>
          <p:nvPr/>
        </p:nvSpPr>
        <p:spPr>
          <a:xfrm>
            <a:off x="578644" y="1228725"/>
            <a:ext cx="2730977"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Network segmentation and interface configuration</a:t>
            </a:r>
            <a:endParaRPr lang="en-US" sz="837" dirty="0"/>
          </a:p>
        </p:txBody>
      </p:sp>
      <p:pic>
        <p:nvPicPr>
          <p:cNvPr id="9" name="Image 3" descr="preencoded.png"/>
          <p:cNvPicPr>
            <a:picLocks noChangeAspect="1"/>
          </p:cNvPicPr>
          <p:nvPr/>
        </p:nvPicPr>
        <p:blipFill>
          <a:blip r:embed="rId5"/>
          <a:stretch>
            <a:fillRect/>
          </a:stretch>
        </p:blipFill>
        <p:spPr>
          <a:xfrm>
            <a:off x="392906" y="1528763"/>
            <a:ext cx="114300" cy="114300"/>
          </a:xfrm>
          <a:prstGeom prst="rect">
            <a:avLst/>
          </a:prstGeom>
        </p:spPr>
      </p:pic>
      <p:sp>
        <p:nvSpPr>
          <p:cNvPr id="10" name="Text 4"/>
          <p:cNvSpPr/>
          <p:nvPr/>
        </p:nvSpPr>
        <p:spPr>
          <a:xfrm>
            <a:off x="578644" y="1485900"/>
            <a:ext cx="2449218"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Setting up and executing basic scanning tools</a:t>
            </a:r>
            <a:endParaRPr lang="en-US" sz="837" dirty="0"/>
          </a:p>
        </p:txBody>
      </p:sp>
      <p:pic>
        <p:nvPicPr>
          <p:cNvPr id="11" name="Image 4" descr="preencoded.png"/>
          <p:cNvPicPr>
            <a:picLocks noChangeAspect="1"/>
          </p:cNvPicPr>
          <p:nvPr/>
        </p:nvPicPr>
        <p:blipFill>
          <a:blip r:embed="rId5"/>
          <a:stretch>
            <a:fillRect/>
          </a:stretch>
        </p:blipFill>
        <p:spPr>
          <a:xfrm>
            <a:off x="392906" y="1785938"/>
            <a:ext cx="114300" cy="114300"/>
          </a:xfrm>
          <a:prstGeom prst="rect">
            <a:avLst/>
          </a:prstGeom>
        </p:spPr>
      </p:pic>
      <p:sp>
        <p:nvSpPr>
          <p:cNvPr id="12" name="Text 5"/>
          <p:cNvSpPr/>
          <p:nvPr/>
        </p:nvSpPr>
        <p:spPr>
          <a:xfrm>
            <a:off x="578644" y="1743075"/>
            <a:ext cx="2473579"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Identifying open ports and services on targets</a:t>
            </a:r>
            <a:endParaRPr lang="en-US" sz="837" dirty="0"/>
          </a:p>
        </p:txBody>
      </p:sp>
      <p:pic>
        <p:nvPicPr>
          <p:cNvPr id="13" name="Image 5" descr="preencoded.png"/>
          <p:cNvPicPr>
            <a:picLocks noChangeAspect="1"/>
          </p:cNvPicPr>
          <p:nvPr/>
        </p:nvPicPr>
        <p:blipFill>
          <a:blip r:embed="rId6"/>
          <a:stretch>
            <a:fillRect/>
          </a:stretch>
        </p:blipFill>
        <p:spPr>
          <a:xfrm>
            <a:off x="285750" y="2260997"/>
            <a:ext cx="142875" cy="142875"/>
          </a:xfrm>
          <a:prstGeom prst="rect">
            <a:avLst/>
          </a:prstGeom>
        </p:spPr>
      </p:pic>
      <p:sp>
        <p:nvSpPr>
          <p:cNvPr id="14" name="Text 6"/>
          <p:cNvSpPr/>
          <p:nvPr/>
        </p:nvSpPr>
        <p:spPr>
          <a:xfrm>
            <a:off x="500063" y="2214563"/>
            <a:ext cx="1762441" cy="235744"/>
          </a:xfrm>
          <a:prstGeom prst="rect">
            <a:avLst/>
          </a:prstGeom>
          <a:noFill/>
          <a:ln/>
        </p:spPr>
        <p:txBody>
          <a:bodyPr wrap="none" lIns="0" tIns="0" rIns="0" bIns="0" rtlCol="0" anchor="ctr">
            <a:spAutoFit/>
          </a:bodyPr>
          <a:lstStyle/>
          <a:p>
            <a:pPr marL="0" indent="0">
              <a:buNone/>
            </a:pPr>
            <a:r>
              <a:rPr lang="en-US" sz="1238" b="1" dirty="0">
                <a:solidFill>
                  <a:srgbClr val="4ECDC4"/>
                </a:solidFill>
                <a:latin typeface="Noto Sans" pitchFamily="34" charset="0"/>
                <a:ea typeface="Noto Sans" pitchFamily="34" charset="-122"/>
                <a:cs typeface="Noto Sans" pitchFamily="34" charset="-120"/>
              </a:rPr>
              <a:t> What Was Challenging </a:t>
            </a:r>
            <a:endParaRPr lang="en-US" sz="1238" dirty="0"/>
          </a:p>
        </p:txBody>
      </p:sp>
      <p:sp>
        <p:nvSpPr>
          <p:cNvPr id="15" name="Shape 7"/>
          <p:cNvSpPr/>
          <p:nvPr/>
        </p:nvSpPr>
        <p:spPr>
          <a:xfrm>
            <a:off x="285750" y="2521744"/>
            <a:ext cx="4179094" cy="985838"/>
          </a:xfrm>
          <a:prstGeom prst="rect">
            <a:avLst/>
          </a:prstGeom>
          <a:solidFill>
            <a:srgbClr val="FFFFFF">
              <a:alpha val="5000"/>
            </a:srgbClr>
          </a:solidFill>
          <a:ln/>
        </p:spPr>
      </p:sp>
      <p:pic>
        <p:nvPicPr>
          <p:cNvPr id="16" name="Image 6" descr="preencoded.png"/>
          <p:cNvPicPr>
            <a:picLocks noChangeAspect="1"/>
          </p:cNvPicPr>
          <p:nvPr/>
        </p:nvPicPr>
        <p:blipFill>
          <a:blip r:embed="rId7"/>
          <a:stretch>
            <a:fillRect/>
          </a:stretch>
        </p:blipFill>
        <p:spPr>
          <a:xfrm>
            <a:off x="392906" y="2671763"/>
            <a:ext cx="114300" cy="114300"/>
          </a:xfrm>
          <a:prstGeom prst="rect">
            <a:avLst/>
          </a:prstGeom>
        </p:spPr>
      </p:pic>
      <p:sp>
        <p:nvSpPr>
          <p:cNvPr id="17" name="Text 8"/>
          <p:cNvSpPr/>
          <p:nvPr/>
        </p:nvSpPr>
        <p:spPr>
          <a:xfrm>
            <a:off x="578644" y="2628900"/>
            <a:ext cx="2315719"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Wazuh agent installation and configuration</a:t>
            </a:r>
            <a:endParaRPr lang="en-US" sz="837" dirty="0"/>
          </a:p>
        </p:txBody>
      </p:sp>
      <p:pic>
        <p:nvPicPr>
          <p:cNvPr id="18" name="Image 7" descr="preencoded.png"/>
          <p:cNvPicPr>
            <a:picLocks noChangeAspect="1"/>
          </p:cNvPicPr>
          <p:nvPr/>
        </p:nvPicPr>
        <p:blipFill>
          <a:blip r:embed="rId7"/>
          <a:stretch>
            <a:fillRect/>
          </a:stretch>
        </p:blipFill>
        <p:spPr>
          <a:xfrm>
            <a:off x="392906" y="2928938"/>
            <a:ext cx="114300" cy="114300"/>
          </a:xfrm>
          <a:prstGeom prst="rect">
            <a:avLst/>
          </a:prstGeom>
        </p:spPr>
      </p:pic>
      <p:sp>
        <p:nvSpPr>
          <p:cNvPr id="19" name="Text 9"/>
          <p:cNvSpPr/>
          <p:nvPr/>
        </p:nvSpPr>
        <p:spPr>
          <a:xfrm>
            <a:off x="578644" y="2886075"/>
            <a:ext cx="2023356"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Tuning alerts to reduce false positives</a:t>
            </a:r>
            <a:endParaRPr lang="en-US" sz="837" dirty="0"/>
          </a:p>
        </p:txBody>
      </p:sp>
      <p:pic>
        <p:nvPicPr>
          <p:cNvPr id="20" name="Image 8" descr="preencoded.png"/>
          <p:cNvPicPr>
            <a:picLocks noChangeAspect="1"/>
          </p:cNvPicPr>
          <p:nvPr/>
        </p:nvPicPr>
        <p:blipFill>
          <a:blip r:embed="rId7"/>
          <a:stretch>
            <a:fillRect/>
          </a:stretch>
        </p:blipFill>
        <p:spPr>
          <a:xfrm>
            <a:off x="392906" y="3186113"/>
            <a:ext cx="114300" cy="114300"/>
          </a:xfrm>
          <a:prstGeom prst="rect">
            <a:avLst/>
          </a:prstGeom>
        </p:spPr>
      </p:pic>
      <p:sp>
        <p:nvSpPr>
          <p:cNvPr id="21" name="Text 10"/>
          <p:cNvSpPr/>
          <p:nvPr/>
        </p:nvSpPr>
        <p:spPr>
          <a:xfrm>
            <a:off x="578644" y="3143250"/>
            <a:ext cx="1657713"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Creating effective firewall rules</a:t>
            </a:r>
            <a:endParaRPr lang="en-US" sz="837" dirty="0"/>
          </a:p>
        </p:txBody>
      </p:sp>
      <p:pic>
        <p:nvPicPr>
          <p:cNvPr id="22" name="Image 9" descr="preencoded.png"/>
          <p:cNvPicPr>
            <a:picLocks noChangeAspect="1"/>
          </p:cNvPicPr>
          <p:nvPr/>
        </p:nvPicPr>
        <p:blipFill>
          <a:blip r:embed="rId8"/>
          <a:stretch>
            <a:fillRect/>
          </a:stretch>
        </p:blipFill>
        <p:spPr>
          <a:xfrm>
            <a:off x="4679156" y="860822"/>
            <a:ext cx="107156" cy="142875"/>
          </a:xfrm>
          <a:prstGeom prst="rect">
            <a:avLst/>
          </a:prstGeom>
        </p:spPr>
      </p:pic>
      <p:sp>
        <p:nvSpPr>
          <p:cNvPr id="23" name="Text 11"/>
          <p:cNvSpPr/>
          <p:nvPr/>
        </p:nvSpPr>
        <p:spPr>
          <a:xfrm>
            <a:off x="4857750" y="814388"/>
            <a:ext cx="1180002" cy="235744"/>
          </a:xfrm>
          <a:prstGeom prst="rect">
            <a:avLst/>
          </a:prstGeom>
          <a:noFill/>
          <a:ln/>
        </p:spPr>
        <p:txBody>
          <a:bodyPr wrap="none" lIns="0" tIns="0" rIns="0" bIns="0" rtlCol="0" anchor="ctr">
            <a:spAutoFit/>
          </a:bodyPr>
          <a:lstStyle/>
          <a:p>
            <a:pPr marL="0" indent="0">
              <a:buNone/>
            </a:pPr>
            <a:r>
              <a:rPr lang="en-US" sz="1238" b="1" dirty="0">
                <a:solidFill>
                  <a:srgbClr val="4ECDC4"/>
                </a:solidFill>
                <a:latin typeface="Noto Sans" pitchFamily="34" charset="0"/>
                <a:ea typeface="Noto Sans" pitchFamily="34" charset="-122"/>
                <a:cs typeface="Noto Sans" pitchFamily="34" charset="-120"/>
              </a:rPr>
              <a:t> Key Takeaways </a:t>
            </a:r>
            <a:endParaRPr lang="en-US" sz="1238" dirty="0"/>
          </a:p>
        </p:txBody>
      </p:sp>
      <p:sp>
        <p:nvSpPr>
          <p:cNvPr id="24" name="Shape 12"/>
          <p:cNvSpPr/>
          <p:nvPr/>
        </p:nvSpPr>
        <p:spPr>
          <a:xfrm>
            <a:off x="4679156" y="1121569"/>
            <a:ext cx="4179094" cy="2855993"/>
          </a:xfrm>
          <a:prstGeom prst="rect">
            <a:avLst/>
          </a:prstGeom>
          <a:solidFill>
            <a:srgbClr val="FFFFFF">
              <a:alpha val="5000"/>
            </a:srgbClr>
          </a:solidFill>
          <a:ln/>
        </p:spPr>
      </p:sp>
      <p:sp>
        <p:nvSpPr>
          <p:cNvPr id="25" name="Shape 13"/>
          <p:cNvSpPr/>
          <p:nvPr/>
        </p:nvSpPr>
        <p:spPr>
          <a:xfrm>
            <a:off x="4786313" y="1228725"/>
            <a:ext cx="3964781" cy="880077"/>
          </a:xfrm>
          <a:prstGeom prst="rect">
            <a:avLst/>
          </a:prstGeom>
          <a:solidFill>
            <a:srgbClr val="4ECDC4">
              <a:alpha val="10000"/>
            </a:srgbClr>
          </a:solidFill>
          <a:ln/>
        </p:spPr>
      </p:sp>
      <p:sp>
        <p:nvSpPr>
          <p:cNvPr id="26" name="Shape 14"/>
          <p:cNvSpPr/>
          <p:nvPr/>
        </p:nvSpPr>
        <p:spPr>
          <a:xfrm>
            <a:off x="4786313" y="1228725"/>
            <a:ext cx="28575" cy="880077"/>
          </a:xfrm>
          <a:prstGeom prst="rect">
            <a:avLst/>
          </a:prstGeom>
          <a:solidFill>
            <a:srgbClr val="4ECDC4"/>
          </a:solidFill>
          <a:ln/>
        </p:spPr>
      </p:sp>
      <p:sp>
        <p:nvSpPr>
          <p:cNvPr id="27" name="Text 15"/>
          <p:cNvSpPr/>
          <p:nvPr/>
        </p:nvSpPr>
        <p:spPr>
          <a:xfrm>
            <a:off x="4872038" y="1314450"/>
            <a:ext cx="3793331" cy="192881"/>
          </a:xfrm>
          <a:prstGeom prst="rect">
            <a:avLst/>
          </a:prstGeom>
          <a:noFill/>
          <a:ln/>
        </p:spPr>
        <p:txBody>
          <a:bodyPr wrap="none" lIns="0" tIns="0" rIns="0" bIns="0" rtlCol="0" anchor="ctr">
            <a:spAutoFit/>
          </a:bodyPr>
          <a:lstStyle/>
          <a:p>
            <a:pPr marL="0" indent="0">
              <a:buNone/>
            </a:pPr>
            <a:r>
              <a:rPr lang="en-US" sz="942" b="1" dirty="0">
                <a:solidFill>
                  <a:srgbClr val="4ECDC4"/>
                </a:solidFill>
                <a:latin typeface="Noto Sans" pitchFamily="34" charset="0"/>
                <a:ea typeface="Noto Sans" pitchFamily="34" charset="-122"/>
                <a:cs typeface="Noto Sans" pitchFamily="34" charset="-120"/>
              </a:rPr>
              <a:t>Attacker Perspective</a:t>
            </a:r>
            <a:endParaRPr lang="en-US" sz="942" dirty="0"/>
          </a:p>
        </p:txBody>
      </p:sp>
      <p:sp>
        <p:nvSpPr>
          <p:cNvPr id="28" name="Text 16"/>
          <p:cNvSpPr/>
          <p:nvPr/>
        </p:nvSpPr>
        <p:spPr>
          <a:xfrm>
            <a:off x="4872038" y="1543050"/>
            <a:ext cx="3793331" cy="480027"/>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Vulnerabilities must exist for attacks to succeed. The ease of finding open services demonstrates the importance of minimizing attack surface. </a:t>
            </a:r>
            <a:endParaRPr lang="en-US" sz="837" dirty="0"/>
          </a:p>
        </p:txBody>
      </p:sp>
      <p:sp>
        <p:nvSpPr>
          <p:cNvPr id="29" name="Shape 17"/>
          <p:cNvSpPr/>
          <p:nvPr/>
        </p:nvSpPr>
        <p:spPr>
          <a:xfrm>
            <a:off x="4786313" y="2215958"/>
            <a:ext cx="3964781" cy="720068"/>
          </a:xfrm>
          <a:prstGeom prst="rect">
            <a:avLst/>
          </a:prstGeom>
          <a:solidFill>
            <a:srgbClr val="4ECDC4">
              <a:alpha val="10000"/>
            </a:srgbClr>
          </a:solidFill>
          <a:ln/>
        </p:spPr>
      </p:sp>
      <p:sp>
        <p:nvSpPr>
          <p:cNvPr id="30" name="Shape 18"/>
          <p:cNvSpPr/>
          <p:nvPr/>
        </p:nvSpPr>
        <p:spPr>
          <a:xfrm>
            <a:off x="4786313" y="2215958"/>
            <a:ext cx="28575" cy="720068"/>
          </a:xfrm>
          <a:prstGeom prst="rect">
            <a:avLst/>
          </a:prstGeom>
          <a:solidFill>
            <a:srgbClr val="4ECDC4"/>
          </a:solidFill>
          <a:ln/>
        </p:spPr>
      </p:sp>
      <p:sp>
        <p:nvSpPr>
          <p:cNvPr id="31" name="Text 19"/>
          <p:cNvSpPr/>
          <p:nvPr/>
        </p:nvSpPr>
        <p:spPr>
          <a:xfrm>
            <a:off x="4872038" y="2301683"/>
            <a:ext cx="3793331" cy="192881"/>
          </a:xfrm>
          <a:prstGeom prst="rect">
            <a:avLst/>
          </a:prstGeom>
          <a:noFill/>
          <a:ln/>
        </p:spPr>
        <p:txBody>
          <a:bodyPr wrap="none" lIns="0" tIns="0" rIns="0" bIns="0" rtlCol="0" anchor="ctr">
            <a:spAutoFit/>
          </a:bodyPr>
          <a:lstStyle/>
          <a:p>
            <a:pPr marL="0" indent="0">
              <a:buNone/>
            </a:pPr>
            <a:r>
              <a:rPr lang="en-US" sz="942" b="1" dirty="0">
                <a:solidFill>
                  <a:srgbClr val="4ECDC4"/>
                </a:solidFill>
                <a:latin typeface="Noto Sans" pitchFamily="34" charset="0"/>
                <a:ea typeface="Noto Sans" pitchFamily="34" charset="-122"/>
                <a:cs typeface="Noto Sans" pitchFamily="34" charset="-120"/>
              </a:rPr>
              <a:t>Defender Perspective</a:t>
            </a:r>
            <a:endParaRPr lang="en-US" sz="942" dirty="0"/>
          </a:p>
        </p:txBody>
      </p:sp>
      <p:sp>
        <p:nvSpPr>
          <p:cNvPr id="32" name="Text 20"/>
          <p:cNvSpPr/>
          <p:nvPr/>
        </p:nvSpPr>
        <p:spPr>
          <a:xfrm>
            <a:off x="4872038" y="2530283"/>
            <a:ext cx="3793331" cy="320018"/>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Continuous monitoring is essential. The ability to detect, analyze, and respond to suspicious activities in real-time is critical. </a:t>
            </a:r>
            <a:endParaRPr lang="en-US" sz="837" dirty="0"/>
          </a:p>
        </p:txBody>
      </p:sp>
      <p:sp>
        <p:nvSpPr>
          <p:cNvPr id="33" name="Shape 21"/>
          <p:cNvSpPr/>
          <p:nvPr/>
        </p:nvSpPr>
        <p:spPr>
          <a:xfrm>
            <a:off x="4786313" y="3043182"/>
            <a:ext cx="3964781" cy="720068"/>
          </a:xfrm>
          <a:prstGeom prst="rect">
            <a:avLst/>
          </a:prstGeom>
          <a:solidFill>
            <a:srgbClr val="4ECDC4">
              <a:alpha val="10000"/>
            </a:srgbClr>
          </a:solidFill>
          <a:ln/>
        </p:spPr>
      </p:sp>
      <p:sp>
        <p:nvSpPr>
          <p:cNvPr id="34" name="Shape 22"/>
          <p:cNvSpPr/>
          <p:nvPr/>
        </p:nvSpPr>
        <p:spPr>
          <a:xfrm>
            <a:off x="4786313" y="3043182"/>
            <a:ext cx="28575" cy="720068"/>
          </a:xfrm>
          <a:prstGeom prst="rect">
            <a:avLst/>
          </a:prstGeom>
          <a:solidFill>
            <a:srgbClr val="4ECDC4"/>
          </a:solidFill>
          <a:ln/>
        </p:spPr>
      </p:sp>
      <p:sp>
        <p:nvSpPr>
          <p:cNvPr id="35" name="Text 23"/>
          <p:cNvSpPr/>
          <p:nvPr/>
        </p:nvSpPr>
        <p:spPr>
          <a:xfrm>
            <a:off x="4872038" y="3128907"/>
            <a:ext cx="3793331" cy="192881"/>
          </a:xfrm>
          <a:prstGeom prst="rect">
            <a:avLst/>
          </a:prstGeom>
          <a:noFill/>
          <a:ln/>
        </p:spPr>
        <p:txBody>
          <a:bodyPr wrap="none" lIns="0" tIns="0" rIns="0" bIns="0" rtlCol="0" anchor="ctr">
            <a:spAutoFit/>
          </a:bodyPr>
          <a:lstStyle/>
          <a:p>
            <a:pPr marL="0" indent="0">
              <a:buNone/>
            </a:pPr>
            <a:r>
              <a:rPr lang="en-US" sz="942" b="1" dirty="0">
                <a:solidFill>
                  <a:srgbClr val="4ECDC4"/>
                </a:solidFill>
                <a:latin typeface="Noto Sans" pitchFamily="34" charset="0"/>
                <a:ea typeface="Noto Sans" pitchFamily="34" charset="-122"/>
                <a:cs typeface="Noto Sans" pitchFamily="34" charset="-120"/>
              </a:rPr>
              <a:t>Overall Learning</a:t>
            </a:r>
            <a:endParaRPr lang="en-US" sz="942" dirty="0"/>
          </a:p>
        </p:txBody>
      </p:sp>
      <p:sp>
        <p:nvSpPr>
          <p:cNvPr id="36" name="Text 24"/>
          <p:cNvSpPr/>
          <p:nvPr/>
        </p:nvSpPr>
        <p:spPr>
          <a:xfrm>
            <a:off x="4872038" y="3357507"/>
            <a:ext cx="3793331" cy="320018"/>
          </a:xfrm>
          <a:prstGeom prst="rect">
            <a:avLst/>
          </a:prstGeom>
          <a:noFill/>
          <a:ln/>
        </p:spPr>
        <p:txBody>
          <a:bodyPr wrap="squar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Security is a continuous process requiring both technical controls and human expertise. Regular training and simulation exercises are vital. </a:t>
            </a:r>
            <a:endParaRPr lang="en-US" sz="837" dirty="0"/>
          </a:p>
        </p:txBody>
      </p:sp>
      <p:pic>
        <p:nvPicPr>
          <p:cNvPr id="37" name="Image 10" descr="preencoded.png"/>
          <p:cNvPicPr>
            <a:picLocks noChangeAspect="1"/>
          </p:cNvPicPr>
          <p:nvPr/>
        </p:nvPicPr>
        <p:blipFill>
          <a:blip r:embed="rId9"/>
          <a:stretch>
            <a:fillRect/>
          </a:stretch>
        </p:blipFill>
        <p:spPr>
          <a:xfrm>
            <a:off x="4679156" y="4131152"/>
            <a:ext cx="178594" cy="142875"/>
          </a:xfrm>
          <a:prstGeom prst="rect">
            <a:avLst/>
          </a:prstGeom>
        </p:spPr>
      </p:pic>
      <p:sp>
        <p:nvSpPr>
          <p:cNvPr id="38" name="Text 25"/>
          <p:cNvSpPr/>
          <p:nvPr/>
        </p:nvSpPr>
        <p:spPr>
          <a:xfrm>
            <a:off x="4929188" y="4084718"/>
            <a:ext cx="1272257" cy="235744"/>
          </a:xfrm>
          <a:prstGeom prst="rect">
            <a:avLst/>
          </a:prstGeom>
          <a:noFill/>
          <a:ln/>
        </p:spPr>
        <p:txBody>
          <a:bodyPr wrap="none" lIns="0" tIns="0" rIns="0" bIns="0" rtlCol="0" anchor="ctr">
            <a:spAutoFit/>
          </a:bodyPr>
          <a:lstStyle/>
          <a:p>
            <a:pPr marL="0" indent="0">
              <a:buNone/>
            </a:pPr>
            <a:r>
              <a:rPr lang="en-US" sz="1238" b="1" dirty="0">
                <a:solidFill>
                  <a:srgbClr val="4ECDC4"/>
                </a:solidFill>
                <a:latin typeface="Noto Sans" pitchFamily="34" charset="0"/>
                <a:ea typeface="Noto Sans" pitchFamily="34" charset="-122"/>
                <a:cs typeface="Noto Sans" pitchFamily="34" charset="-120"/>
              </a:rPr>
              <a:t> Skills Developed </a:t>
            </a:r>
            <a:endParaRPr lang="en-US" sz="1238" dirty="0"/>
          </a:p>
        </p:txBody>
      </p:sp>
      <p:sp>
        <p:nvSpPr>
          <p:cNvPr id="39" name="Shape 26"/>
          <p:cNvSpPr/>
          <p:nvPr/>
        </p:nvSpPr>
        <p:spPr>
          <a:xfrm>
            <a:off x="4679156" y="4391899"/>
            <a:ext cx="4179094" cy="985838"/>
          </a:xfrm>
          <a:prstGeom prst="rect">
            <a:avLst/>
          </a:prstGeom>
          <a:solidFill>
            <a:srgbClr val="FFFFFF">
              <a:alpha val="5000"/>
            </a:srgbClr>
          </a:solidFill>
          <a:ln/>
        </p:spPr>
      </p:sp>
      <p:pic>
        <p:nvPicPr>
          <p:cNvPr id="40" name="Image 11" descr="preencoded.png"/>
          <p:cNvPicPr>
            <a:picLocks noChangeAspect="1"/>
          </p:cNvPicPr>
          <p:nvPr/>
        </p:nvPicPr>
        <p:blipFill>
          <a:blip r:embed="rId10"/>
          <a:stretch>
            <a:fillRect/>
          </a:stretch>
        </p:blipFill>
        <p:spPr>
          <a:xfrm>
            <a:off x="4786313" y="4541918"/>
            <a:ext cx="128588" cy="114300"/>
          </a:xfrm>
          <a:prstGeom prst="rect">
            <a:avLst/>
          </a:prstGeom>
        </p:spPr>
      </p:pic>
      <p:sp>
        <p:nvSpPr>
          <p:cNvPr id="41" name="Text 27"/>
          <p:cNvSpPr/>
          <p:nvPr/>
        </p:nvSpPr>
        <p:spPr>
          <a:xfrm>
            <a:off x="4986338" y="4499056"/>
            <a:ext cx="2322807"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Attack simulation and detection techniques</a:t>
            </a:r>
            <a:endParaRPr lang="en-US" sz="837" dirty="0"/>
          </a:p>
        </p:txBody>
      </p:sp>
      <p:pic>
        <p:nvPicPr>
          <p:cNvPr id="42" name="Image 12" descr="preencoded.png"/>
          <p:cNvPicPr>
            <a:picLocks noChangeAspect="1"/>
          </p:cNvPicPr>
          <p:nvPr/>
        </p:nvPicPr>
        <p:blipFill>
          <a:blip r:embed="rId10"/>
          <a:stretch>
            <a:fillRect/>
          </a:stretch>
        </p:blipFill>
        <p:spPr>
          <a:xfrm>
            <a:off x="4786313" y="4799093"/>
            <a:ext cx="128588" cy="114300"/>
          </a:xfrm>
          <a:prstGeom prst="rect">
            <a:avLst/>
          </a:prstGeom>
        </p:spPr>
      </p:pic>
      <p:sp>
        <p:nvSpPr>
          <p:cNvPr id="43" name="Text 28"/>
          <p:cNvSpPr/>
          <p:nvPr/>
        </p:nvSpPr>
        <p:spPr>
          <a:xfrm>
            <a:off x="4986338" y="4756231"/>
            <a:ext cx="1988837"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SIEM configuration and alert analysis</a:t>
            </a:r>
            <a:endParaRPr lang="en-US" sz="837" dirty="0"/>
          </a:p>
        </p:txBody>
      </p:sp>
      <p:pic>
        <p:nvPicPr>
          <p:cNvPr id="44" name="Image 13" descr="preencoded.png"/>
          <p:cNvPicPr>
            <a:picLocks noChangeAspect="1"/>
          </p:cNvPicPr>
          <p:nvPr/>
        </p:nvPicPr>
        <p:blipFill>
          <a:blip r:embed="rId10"/>
          <a:stretch>
            <a:fillRect/>
          </a:stretch>
        </p:blipFill>
        <p:spPr>
          <a:xfrm>
            <a:off x="4786313" y="5056268"/>
            <a:ext cx="128588" cy="114300"/>
          </a:xfrm>
          <a:prstGeom prst="rect">
            <a:avLst/>
          </a:prstGeom>
        </p:spPr>
      </p:pic>
      <p:sp>
        <p:nvSpPr>
          <p:cNvPr id="45" name="Text 29"/>
          <p:cNvSpPr/>
          <p:nvPr/>
        </p:nvSpPr>
        <p:spPr>
          <a:xfrm>
            <a:off x="4986338" y="5013406"/>
            <a:ext cx="2050898"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Incident response and documentation</a:t>
            </a:r>
            <a:endParaRPr lang="en-US" sz="83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Executive Summary</a:t>
            </a:r>
            <a:endParaRPr lang="en-US" sz="2025" dirty="0"/>
          </a:p>
        </p:txBody>
      </p:sp>
      <p:sp>
        <p:nvSpPr>
          <p:cNvPr id="4" name="Text 1"/>
          <p:cNvSpPr/>
          <p:nvPr/>
        </p:nvSpPr>
        <p:spPr>
          <a:xfrm>
            <a:off x="285750" y="911618"/>
            <a:ext cx="650819" cy="160941"/>
          </a:xfrm>
          <a:prstGeom prst="rect">
            <a:avLst/>
          </a:prstGeom>
          <a:noFill/>
          <a:ln/>
        </p:spPr>
        <p:txBody>
          <a:bodyPr wrap="none" lIns="0" tIns="0" rIns="0" bIns="0" rtlCol="0" anchor="ctr">
            <a:spAutoFit/>
          </a:bodyPr>
          <a:lstStyle/>
          <a:p>
            <a:pPr marL="0" indent="0">
              <a:buNone/>
            </a:pPr>
            <a:r>
              <a:rPr lang="en-US" sz="1046" b="1" dirty="0" err="1">
                <a:solidFill>
                  <a:srgbClr val="4ECDC4"/>
                </a:solidFill>
                <a:latin typeface="Noto Sans" pitchFamily="34" charset="0"/>
                <a:ea typeface="Noto Sans" pitchFamily="34" charset="-122"/>
                <a:cs typeface="Noto Sans" pitchFamily="34" charset="-120"/>
              </a:rPr>
              <a:t>MMCTech</a:t>
            </a:r>
            <a:endParaRPr lang="en-US" sz="1046" dirty="0"/>
          </a:p>
        </p:txBody>
      </p:sp>
      <p:sp>
        <p:nvSpPr>
          <p:cNvPr id="5" name="Text 2"/>
          <p:cNvSpPr/>
          <p:nvPr/>
        </p:nvSpPr>
        <p:spPr>
          <a:xfrm>
            <a:off x="904131" y="894755"/>
            <a:ext cx="3456598"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is a mid-sized technology consulting firm providing </a:t>
            </a:r>
            <a:endParaRPr lang="en-US" sz="1046" dirty="0"/>
          </a:p>
        </p:txBody>
      </p:sp>
      <p:sp>
        <p:nvSpPr>
          <p:cNvPr id="6" name="Text 3"/>
          <p:cNvSpPr/>
          <p:nvPr/>
        </p:nvSpPr>
        <p:spPr>
          <a:xfrm>
            <a:off x="285750" y="1109067"/>
            <a:ext cx="3473007"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cloud services, web hosting, and IT support to small </a:t>
            </a:r>
            <a:endParaRPr lang="en-US" sz="1046" dirty="0"/>
          </a:p>
        </p:txBody>
      </p:sp>
      <p:sp>
        <p:nvSpPr>
          <p:cNvPr id="7" name="Text 4"/>
          <p:cNvSpPr/>
          <p:nvPr/>
        </p:nvSpPr>
        <p:spPr>
          <a:xfrm>
            <a:off x="285750" y="1323380"/>
            <a:ext cx="1662066"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businesses across Africa. </a:t>
            </a:r>
            <a:endParaRPr lang="en-US" sz="1046" dirty="0"/>
          </a:p>
        </p:txBody>
      </p:sp>
      <p:sp>
        <p:nvSpPr>
          <p:cNvPr id="8" name="Text 5"/>
          <p:cNvSpPr/>
          <p:nvPr/>
        </p:nvSpPr>
        <p:spPr>
          <a:xfrm>
            <a:off x="285750" y="1680567"/>
            <a:ext cx="1999552" cy="194667"/>
          </a:xfrm>
          <a:prstGeom prst="rect">
            <a:avLst/>
          </a:prstGeom>
          <a:noFill/>
          <a:ln/>
        </p:spPr>
        <p:txBody>
          <a:bodyPr wrap="none" lIns="0" tIns="0" rIns="0" bIns="0" rtlCol="0" anchor="ctr">
            <a:spAutoFit/>
          </a:bodyPr>
          <a:lstStyle/>
          <a:p>
            <a:pPr marL="0" indent="0">
              <a:buNone/>
            </a:pPr>
            <a:r>
              <a:rPr lang="en-US" sz="1046" b="1" dirty="0">
                <a:solidFill>
                  <a:srgbClr val="E63946"/>
                </a:solidFill>
                <a:latin typeface="Noto Sans" pitchFamily="34" charset="0"/>
                <a:ea typeface="Noto Sans" pitchFamily="34" charset="-122"/>
                <a:cs typeface="Noto Sans" pitchFamily="34" charset="-120"/>
              </a:rPr>
              <a:t>Network login irregularities</a:t>
            </a:r>
            <a:endParaRPr lang="en-US" sz="1046" dirty="0"/>
          </a:p>
        </p:txBody>
      </p:sp>
      <p:sp>
        <p:nvSpPr>
          <p:cNvPr id="9" name="Text 6"/>
          <p:cNvSpPr/>
          <p:nvPr/>
        </p:nvSpPr>
        <p:spPr>
          <a:xfrm>
            <a:off x="2285302" y="1680567"/>
            <a:ext cx="2086142"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were detected within the Local </a:t>
            </a:r>
            <a:endParaRPr lang="en-US" sz="1046" dirty="0"/>
          </a:p>
        </p:txBody>
      </p:sp>
      <p:sp>
        <p:nvSpPr>
          <p:cNvPr id="10" name="Text 7"/>
          <p:cNvSpPr/>
          <p:nvPr/>
        </p:nvSpPr>
        <p:spPr>
          <a:xfrm>
            <a:off x="285750" y="1894880"/>
            <a:ext cx="3906348"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Area Network (LAN), prompting a formal investigation and </a:t>
            </a:r>
            <a:endParaRPr lang="en-US" sz="1046" dirty="0"/>
          </a:p>
        </p:txBody>
      </p:sp>
      <p:sp>
        <p:nvSpPr>
          <p:cNvPr id="11" name="Text 8"/>
          <p:cNvSpPr/>
          <p:nvPr/>
        </p:nvSpPr>
        <p:spPr>
          <a:xfrm>
            <a:off x="285750" y="2109192"/>
            <a:ext cx="570384"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analysis. </a:t>
            </a:r>
            <a:endParaRPr lang="en-US" sz="1046" dirty="0"/>
          </a:p>
        </p:txBody>
      </p:sp>
      <p:sp>
        <p:nvSpPr>
          <p:cNvPr id="12" name="Text 9"/>
          <p:cNvSpPr/>
          <p:nvPr/>
        </p:nvSpPr>
        <p:spPr>
          <a:xfrm>
            <a:off x="285750" y="2466380"/>
            <a:ext cx="3940643"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Simulations were conducted to understand attack patterns </a:t>
            </a:r>
            <a:endParaRPr lang="en-US" sz="1046" dirty="0"/>
          </a:p>
        </p:txBody>
      </p:sp>
      <p:sp>
        <p:nvSpPr>
          <p:cNvPr id="13" name="Text 10"/>
          <p:cNvSpPr/>
          <p:nvPr/>
        </p:nvSpPr>
        <p:spPr>
          <a:xfrm>
            <a:off x="285750" y="2680692"/>
            <a:ext cx="2132995"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and test security controls using </a:t>
            </a:r>
            <a:endParaRPr lang="en-US" sz="1046" dirty="0"/>
          </a:p>
        </p:txBody>
      </p:sp>
      <p:sp>
        <p:nvSpPr>
          <p:cNvPr id="14" name="Text 11"/>
          <p:cNvSpPr/>
          <p:nvPr/>
        </p:nvSpPr>
        <p:spPr>
          <a:xfrm>
            <a:off x="2418745" y="2680692"/>
            <a:ext cx="845558" cy="194667"/>
          </a:xfrm>
          <a:prstGeom prst="rect">
            <a:avLst/>
          </a:prstGeom>
          <a:noFill/>
          <a:ln/>
        </p:spPr>
        <p:txBody>
          <a:bodyPr wrap="none" lIns="0" tIns="0" rIns="0" bIns="0" rtlCol="0" anchor="ctr">
            <a:spAutoFit/>
          </a:bodyPr>
          <a:lstStyle/>
          <a:p>
            <a:pPr marL="0" indent="0">
              <a:buNone/>
            </a:pPr>
            <a:r>
              <a:rPr lang="en-US" sz="1046" b="1" dirty="0">
                <a:solidFill>
                  <a:srgbClr val="4ECDC4"/>
                </a:solidFill>
                <a:latin typeface="Noto Sans" pitchFamily="34" charset="0"/>
                <a:ea typeface="Noto Sans" pitchFamily="34" charset="-122"/>
                <a:cs typeface="Noto Sans" pitchFamily="34" charset="-120"/>
              </a:rPr>
              <a:t>Windows 10</a:t>
            </a:r>
            <a:endParaRPr lang="en-US" sz="1046" dirty="0"/>
          </a:p>
        </p:txBody>
      </p:sp>
      <p:sp>
        <p:nvSpPr>
          <p:cNvPr id="15" name="Text 12"/>
          <p:cNvSpPr/>
          <p:nvPr/>
        </p:nvSpPr>
        <p:spPr>
          <a:xfrm>
            <a:off x="3264303" y="2680692"/>
            <a:ext cx="330622"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and </a:t>
            </a:r>
            <a:endParaRPr lang="en-US" sz="1046" dirty="0"/>
          </a:p>
        </p:txBody>
      </p:sp>
      <p:sp>
        <p:nvSpPr>
          <p:cNvPr id="16" name="Text 13"/>
          <p:cNvSpPr/>
          <p:nvPr/>
        </p:nvSpPr>
        <p:spPr>
          <a:xfrm>
            <a:off x="3594925" y="2680692"/>
            <a:ext cx="542088" cy="194667"/>
          </a:xfrm>
          <a:prstGeom prst="rect">
            <a:avLst/>
          </a:prstGeom>
          <a:noFill/>
          <a:ln/>
        </p:spPr>
        <p:txBody>
          <a:bodyPr wrap="none" lIns="0" tIns="0" rIns="0" bIns="0" rtlCol="0" anchor="ctr">
            <a:spAutoFit/>
          </a:bodyPr>
          <a:lstStyle/>
          <a:p>
            <a:pPr marL="0" indent="0">
              <a:buNone/>
            </a:pPr>
            <a:r>
              <a:rPr lang="en-US" sz="1046" b="1" dirty="0">
                <a:solidFill>
                  <a:srgbClr val="4ECDC4"/>
                </a:solidFill>
                <a:latin typeface="Noto Sans" pitchFamily="34" charset="0"/>
                <a:ea typeface="Noto Sans" pitchFamily="34" charset="-122"/>
                <a:cs typeface="Noto Sans" pitchFamily="34" charset="-120"/>
              </a:rPr>
              <a:t>Ubuntu</a:t>
            </a:r>
            <a:endParaRPr lang="en-US" sz="1046" dirty="0"/>
          </a:p>
        </p:txBody>
      </p:sp>
      <p:sp>
        <p:nvSpPr>
          <p:cNvPr id="17" name="Text 14"/>
          <p:cNvSpPr/>
          <p:nvPr/>
        </p:nvSpPr>
        <p:spPr>
          <a:xfrm>
            <a:off x="4137013" y="2680692"/>
            <a:ext cx="185738"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as </a:t>
            </a:r>
            <a:endParaRPr lang="en-US" sz="1046" dirty="0"/>
          </a:p>
        </p:txBody>
      </p:sp>
      <p:sp>
        <p:nvSpPr>
          <p:cNvPr id="18" name="Text 15"/>
          <p:cNvSpPr/>
          <p:nvPr/>
        </p:nvSpPr>
        <p:spPr>
          <a:xfrm>
            <a:off x="285750" y="2895005"/>
            <a:ext cx="751684"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endpoints, </a:t>
            </a:r>
            <a:endParaRPr lang="en-US" sz="1046" dirty="0"/>
          </a:p>
        </p:txBody>
      </p:sp>
      <p:sp>
        <p:nvSpPr>
          <p:cNvPr id="19" name="Text 16"/>
          <p:cNvSpPr/>
          <p:nvPr/>
        </p:nvSpPr>
        <p:spPr>
          <a:xfrm>
            <a:off x="1037434" y="2895005"/>
            <a:ext cx="700088" cy="194667"/>
          </a:xfrm>
          <a:prstGeom prst="rect">
            <a:avLst/>
          </a:prstGeom>
          <a:noFill/>
          <a:ln/>
        </p:spPr>
        <p:txBody>
          <a:bodyPr wrap="none" lIns="0" tIns="0" rIns="0" bIns="0" rtlCol="0" anchor="ctr">
            <a:spAutoFit/>
          </a:bodyPr>
          <a:lstStyle/>
          <a:p>
            <a:pPr marL="0" indent="0">
              <a:buNone/>
            </a:pPr>
            <a:r>
              <a:rPr lang="en-US" sz="1046" b="1" dirty="0">
                <a:solidFill>
                  <a:srgbClr val="E63946"/>
                </a:solidFill>
                <a:latin typeface="Noto Sans" pitchFamily="34" charset="0"/>
                <a:ea typeface="Noto Sans" pitchFamily="34" charset="-122"/>
                <a:cs typeface="Noto Sans" pitchFamily="34" charset="-120"/>
              </a:rPr>
              <a:t>Kali Linux</a:t>
            </a:r>
            <a:endParaRPr lang="en-US" sz="1046" dirty="0"/>
          </a:p>
        </p:txBody>
      </p:sp>
      <p:sp>
        <p:nvSpPr>
          <p:cNvPr id="20" name="Text 17"/>
          <p:cNvSpPr/>
          <p:nvPr/>
        </p:nvSpPr>
        <p:spPr>
          <a:xfrm>
            <a:off x="1737522" y="2895005"/>
            <a:ext cx="1932105"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as the attacking device, and </a:t>
            </a:r>
            <a:endParaRPr lang="en-US" sz="1046" dirty="0"/>
          </a:p>
        </p:txBody>
      </p:sp>
      <p:sp>
        <p:nvSpPr>
          <p:cNvPr id="21" name="Text 18"/>
          <p:cNvSpPr/>
          <p:nvPr/>
        </p:nvSpPr>
        <p:spPr>
          <a:xfrm>
            <a:off x="3669627" y="2895005"/>
            <a:ext cx="479078" cy="194667"/>
          </a:xfrm>
          <a:prstGeom prst="rect">
            <a:avLst/>
          </a:prstGeom>
          <a:noFill/>
          <a:ln/>
        </p:spPr>
        <p:txBody>
          <a:bodyPr wrap="none" lIns="0" tIns="0" rIns="0" bIns="0" rtlCol="0" anchor="ctr">
            <a:spAutoFit/>
          </a:bodyPr>
          <a:lstStyle/>
          <a:p>
            <a:pPr marL="0" indent="0">
              <a:buNone/>
            </a:pPr>
            <a:r>
              <a:rPr lang="en-US" sz="1046" b="1" dirty="0">
                <a:solidFill>
                  <a:srgbClr val="4ECDC4"/>
                </a:solidFill>
                <a:latin typeface="Noto Sans" pitchFamily="34" charset="0"/>
                <a:ea typeface="Noto Sans" pitchFamily="34" charset="-122"/>
                <a:cs typeface="Noto Sans" pitchFamily="34" charset="-120"/>
              </a:rPr>
              <a:t>Wazuh </a:t>
            </a:r>
            <a:endParaRPr lang="en-US" sz="1046" dirty="0"/>
          </a:p>
        </p:txBody>
      </p:sp>
      <p:sp>
        <p:nvSpPr>
          <p:cNvPr id="22" name="Text 19"/>
          <p:cNvSpPr/>
          <p:nvPr/>
        </p:nvSpPr>
        <p:spPr>
          <a:xfrm>
            <a:off x="285750" y="3109317"/>
            <a:ext cx="349067" cy="194667"/>
          </a:xfrm>
          <a:prstGeom prst="rect">
            <a:avLst/>
          </a:prstGeom>
          <a:noFill/>
          <a:ln/>
        </p:spPr>
        <p:txBody>
          <a:bodyPr wrap="none" lIns="0" tIns="0" rIns="0" bIns="0" rtlCol="0" anchor="ctr">
            <a:spAutoFit/>
          </a:bodyPr>
          <a:lstStyle/>
          <a:p>
            <a:pPr marL="0" indent="0">
              <a:buNone/>
            </a:pPr>
            <a:r>
              <a:rPr lang="en-US" sz="1046" b="1" dirty="0">
                <a:solidFill>
                  <a:srgbClr val="4ECDC4"/>
                </a:solidFill>
                <a:latin typeface="Noto Sans" pitchFamily="34" charset="0"/>
                <a:ea typeface="Noto Sans" pitchFamily="34" charset="-122"/>
                <a:cs typeface="Noto Sans" pitchFamily="34" charset="-120"/>
              </a:rPr>
              <a:t>SIEM</a:t>
            </a:r>
            <a:endParaRPr lang="en-US" sz="1046" dirty="0"/>
          </a:p>
        </p:txBody>
      </p:sp>
      <p:sp>
        <p:nvSpPr>
          <p:cNvPr id="23" name="Text 20"/>
          <p:cNvSpPr/>
          <p:nvPr/>
        </p:nvSpPr>
        <p:spPr>
          <a:xfrm>
            <a:off x="634817" y="3109317"/>
            <a:ext cx="1062437"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for monitoring. </a:t>
            </a:r>
            <a:endParaRPr lang="en-US" sz="1046" dirty="0"/>
          </a:p>
        </p:txBody>
      </p:sp>
      <p:sp>
        <p:nvSpPr>
          <p:cNvPr id="24" name="Text 21"/>
          <p:cNvSpPr/>
          <p:nvPr/>
        </p:nvSpPr>
        <p:spPr>
          <a:xfrm>
            <a:off x="285750" y="3466505"/>
            <a:ext cx="917693" cy="194667"/>
          </a:xfrm>
          <a:prstGeom prst="rect">
            <a:avLst/>
          </a:prstGeom>
          <a:noFill/>
          <a:ln/>
        </p:spPr>
        <p:txBody>
          <a:bodyPr wrap="none" lIns="0" tIns="0" rIns="0" bIns="0" rtlCol="0" anchor="ctr">
            <a:spAutoFit/>
          </a:bodyPr>
          <a:lstStyle/>
          <a:p>
            <a:pPr marL="0" indent="0">
              <a:buNone/>
            </a:pPr>
            <a:r>
              <a:rPr lang="en-US" sz="1046" b="1" dirty="0">
                <a:solidFill>
                  <a:srgbClr val="4ECDC4"/>
                </a:solidFill>
                <a:latin typeface="Noto Sans" pitchFamily="34" charset="0"/>
                <a:ea typeface="Noto Sans" pitchFamily="34" charset="-122"/>
                <a:cs typeface="Noto Sans" pitchFamily="34" charset="-120"/>
              </a:rPr>
              <a:t>Key findings:</a:t>
            </a:r>
            <a:endParaRPr lang="en-US" sz="1046" dirty="0"/>
          </a:p>
        </p:txBody>
      </p:sp>
      <p:sp>
        <p:nvSpPr>
          <p:cNvPr id="25" name="Text 22"/>
          <p:cNvSpPr/>
          <p:nvPr/>
        </p:nvSpPr>
        <p:spPr>
          <a:xfrm>
            <a:off x="1203443" y="3466505"/>
            <a:ext cx="2945513"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Successful detection of reconnaissance and </a:t>
            </a:r>
            <a:endParaRPr lang="en-US" sz="1046" dirty="0"/>
          </a:p>
        </p:txBody>
      </p:sp>
      <p:sp>
        <p:nvSpPr>
          <p:cNvPr id="26" name="Text 23"/>
          <p:cNvSpPr/>
          <p:nvPr/>
        </p:nvSpPr>
        <p:spPr>
          <a:xfrm>
            <a:off x="285750" y="3680817"/>
            <a:ext cx="4055948"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brute-force attempts, implementation of blocking measures, </a:t>
            </a:r>
            <a:endParaRPr lang="en-US" sz="1046" dirty="0"/>
          </a:p>
        </p:txBody>
      </p:sp>
      <p:sp>
        <p:nvSpPr>
          <p:cNvPr id="27" name="Text 24"/>
          <p:cNvSpPr/>
          <p:nvPr/>
        </p:nvSpPr>
        <p:spPr>
          <a:xfrm>
            <a:off x="285750" y="3895130"/>
            <a:ext cx="3837477" cy="194667"/>
          </a:xfrm>
          <a:prstGeom prst="rect">
            <a:avLst/>
          </a:prstGeom>
          <a:noFill/>
          <a:ln/>
        </p:spPr>
        <p:txBody>
          <a:bodyPr wrap="non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and identification of security improvement opportunities. </a:t>
            </a:r>
            <a:endParaRPr lang="en-US" sz="1046" dirty="0"/>
          </a:p>
        </p:txBody>
      </p:sp>
      <p:pic>
        <p:nvPicPr>
          <p:cNvPr id="30" name="Picture 29">
            <a:extLst>
              <a:ext uri="{FF2B5EF4-FFF2-40B4-BE49-F238E27FC236}">
                <a16:creationId xmlns:a16="http://schemas.microsoft.com/office/drawing/2014/main" id="{02EC9160-679B-A905-AE54-FFDA7D887675}"/>
              </a:ext>
            </a:extLst>
          </p:cNvPr>
          <p:cNvPicPr>
            <a:picLocks noChangeAspect="1"/>
          </p:cNvPicPr>
          <p:nvPr/>
        </p:nvPicPr>
        <p:blipFill>
          <a:blip r:embed="rId4"/>
          <a:stretch>
            <a:fillRect/>
          </a:stretch>
        </p:blipFill>
        <p:spPr>
          <a:xfrm>
            <a:off x="4350850" y="1"/>
            <a:ext cx="479315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Project Objectives</a:t>
            </a:r>
            <a:endParaRPr lang="en-US" sz="2025" dirty="0"/>
          </a:p>
        </p:txBody>
      </p:sp>
      <p:pic>
        <p:nvPicPr>
          <p:cNvPr id="4" name="Image 1" descr="preencoded.png"/>
          <p:cNvPicPr>
            <a:picLocks noChangeAspect="1"/>
          </p:cNvPicPr>
          <p:nvPr/>
        </p:nvPicPr>
        <p:blipFill>
          <a:blip r:embed="rId4"/>
          <a:stretch>
            <a:fillRect/>
          </a:stretch>
        </p:blipFill>
        <p:spPr>
          <a:xfrm>
            <a:off x="285750" y="942975"/>
            <a:ext cx="171450" cy="171450"/>
          </a:xfrm>
          <a:prstGeom prst="rect">
            <a:avLst/>
          </a:prstGeom>
        </p:spPr>
      </p:pic>
      <p:sp>
        <p:nvSpPr>
          <p:cNvPr id="5" name="Text 1"/>
          <p:cNvSpPr/>
          <p:nvPr/>
        </p:nvSpPr>
        <p:spPr>
          <a:xfrm>
            <a:off x="564356" y="885825"/>
            <a:ext cx="3757613" cy="428625"/>
          </a:xfrm>
          <a:prstGeom prst="rect">
            <a:avLst/>
          </a:prstGeom>
          <a:noFill/>
          <a:ln/>
        </p:spPr>
        <p:txBody>
          <a:bodyPr wrap="squar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Simulate cyberattacks to analyze behavior patterns and understand attack methodologies </a:t>
            </a:r>
            <a:endParaRPr lang="en-US" sz="1046" dirty="0"/>
          </a:p>
        </p:txBody>
      </p:sp>
      <p:pic>
        <p:nvPicPr>
          <p:cNvPr id="6" name="Image 2" descr="preencoded.png"/>
          <p:cNvPicPr>
            <a:picLocks noChangeAspect="1"/>
          </p:cNvPicPr>
          <p:nvPr/>
        </p:nvPicPr>
        <p:blipFill>
          <a:blip r:embed="rId5"/>
          <a:stretch>
            <a:fillRect/>
          </a:stretch>
        </p:blipFill>
        <p:spPr>
          <a:xfrm>
            <a:off x="285750" y="1550194"/>
            <a:ext cx="171450" cy="171450"/>
          </a:xfrm>
          <a:prstGeom prst="rect">
            <a:avLst/>
          </a:prstGeom>
        </p:spPr>
      </p:pic>
      <p:sp>
        <p:nvSpPr>
          <p:cNvPr id="7" name="Text 2"/>
          <p:cNvSpPr/>
          <p:nvPr/>
        </p:nvSpPr>
        <p:spPr>
          <a:xfrm>
            <a:off x="564356" y="1493044"/>
            <a:ext cx="3757613" cy="428625"/>
          </a:xfrm>
          <a:prstGeom prst="rect">
            <a:avLst/>
          </a:prstGeom>
          <a:noFill/>
          <a:ln/>
        </p:spPr>
        <p:txBody>
          <a:bodyPr wrap="squar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Identify vulnerabilities in network infrastructure and endpoint security </a:t>
            </a:r>
            <a:endParaRPr lang="en-US" sz="1046" dirty="0"/>
          </a:p>
        </p:txBody>
      </p:sp>
      <p:pic>
        <p:nvPicPr>
          <p:cNvPr id="8" name="Image 3" descr="preencoded.png"/>
          <p:cNvPicPr>
            <a:picLocks noChangeAspect="1"/>
          </p:cNvPicPr>
          <p:nvPr/>
        </p:nvPicPr>
        <p:blipFill>
          <a:blip r:embed="rId6"/>
          <a:stretch>
            <a:fillRect/>
          </a:stretch>
        </p:blipFill>
        <p:spPr>
          <a:xfrm>
            <a:off x="285750" y="2157413"/>
            <a:ext cx="192881" cy="171450"/>
          </a:xfrm>
          <a:prstGeom prst="rect">
            <a:avLst/>
          </a:prstGeom>
        </p:spPr>
      </p:pic>
      <p:sp>
        <p:nvSpPr>
          <p:cNvPr id="9" name="Text 3"/>
          <p:cNvSpPr/>
          <p:nvPr/>
        </p:nvSpPr>
        <p:spPr>
          <a:xfrm>
            <a:off x="585788" y="2100263"/>
            <a:ext cx="3736181" cy="428625"/>
          </a:xfrm>
          <a:prstGeom prst="rect">
            <a:avLst/>
          </a:prstGeom>
          <a:noFill/>
          <a:ln/>
        </p:spPr>
        <p:txBody>
          <a:bodyPr wrap="squar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Test detection capabilities of security monitoring tools in a controlled environment </a:t>
            </a:r>
            <a:endParaRPr lang="en-US" sz="1046" dirty="0"/>
          </a:p>
        </p:txBody>
      </p:sp>
      <p:pic>
        <p:nvPicPr>
          <p:cNvPr id="10" name="Image 4" descr="preencoded.png"/>
          <p:cNvPicPr>
            <a:picLocks noChangeAspect="1"/>
          </p:cNvPicPr>
          <p:nvPr/>
        </p:nvPicPr>
        <p:blipFill>
          <a:blip r:embed="rId7"/>
          <a:stretch>
            <a:fillRect/>
          </a:stretch>
        </p:blipFill>
        <p:spPr>
          <a:xfrm>
            <a:off x="285750" y="2764631"/>
            <a:ext cx="128588" cy="171450"/>
          </a:xfrm>
          <a:prstGeom prst="rect">
            <a:avLst/>
          </a:prstGeom>
        </p:spPr>
      </p:pic>
      <p:sp>
        <p:nvSpPr>
          <p:cNvPr id="11" name="Text 4"/>
          <p:cNvSpPr/>
          <p:nvPr/>
        </p:nvSpPr>
        <p:spPr>
          <a:xfrm>
            <a:off x="521494" y="2707481"/>
            <a:ext cx="3800475" cy="428625"/>
          </a:xfrm>
          <a:prstGeom prst="rect">
            <a:avLst/>
          </a:prstGeom>
          <a:noFill/>
          <a:ln/>
        </p:spPr>
        <p:txBody>
          <a:bodyPr wrap="square" lIns="0" tIns="0" rIns="0" bIns="0" rtlCol="0" anchor="ctr">
            <a:spAutoFit/>
          </a:bodyPr>
          <a:lstStyle/>
          <a:p>
            <a:pPr marL="0" indent="0">
              <a:buNone/>
            </a:pPr>
            <a:r>
              <a:rPr lang="en-US" sz="1046" dirty="0">
                <a:solidFill>
                  <a:srgbClr val="FFFFFF"/>
                </a:solidFill>
                <a:latin typeface="Noto Sans" pitchFamily="34" charset="0"/>
                <a:ea typeface="Noto Sans" pitchFamily="34" charset="-122"/>
                <a:cs typeface="Noto Sans" pitchFamily="34" charset="-120"/>
              </a:rPr>
              <a:t> Develop and recommend protections and security improvements based on findings </a:t>
            </a:r>
            <a:endParaRPr lang="en-US" sz="1046" dirty="0"/>
          </a:p>
        </p:txBody>
      </p:sp>
      <p:sp>
        <p:nvSpPr>
          <p:cNvPr id="12" name="Shape 5"/>
          <p:cNvSpPr/>
          <p:nvPr/>
        </p:nvSpPr>
        <p:spPr>
          <a:xfrm>
            <a:off x="4536281" y="885825"/>
            <a:ext cx="4321969" cy="2428875"/>
          </a:xfrm>
          <a:prstGeom prst="rect">
            <a:avLst/>
          </a:prstGeom>
          <a:solidFill>
            <a:srgbClr val="FFFFFF">
              <a:alpha val="5000"/>
            </a:srgbClr>
          </a:solidFill>
          <a:ln/>
        </p:spPr>
      </p:sp>
      <p:sp>
        <p:nvSpPr>
          <p:cNvPr id="13" name="Text 6"/>
          <p:cNvSpPr/>
          <p:nvPr/>
        </p:nvSpPr>
        <p:spPr>
          <a:xfrm>
            <a:off x="4679156" y="1028700"/>
            <a:ext cx="4036219" cy="257175"/>
          </a:xfrm>
          <a:prstGeom prst="rect">
            <a:avLst/>
          </a:prstGeom>
          <a:noFill/>
          <a:ln/>
        </p:spPr>
        <p:txBody>
          <a:bodyPr wrap="none" lIns="0" tIns="0" rIns="0" bIns="0" rtlCol="0" anchor="ctr">
            <a:spAutoFit/>
          </a:bodyPr>
          <a:lstStyle/>
          <a:p>
            <a:pPr marL="0" indent="0">
              <a:buNone/>
            </a:pPr>
            <a:r>
              <a:rPr lang="en-US" sz="1350" b="1" dirty="0">
                <a:solidFill>
                  <a:srgbClr val="FFD166"/>
                </a:solidFill>
                <a:latin typeface="Noto Sans" pitchFamily="34" charset="0"/>
                <a:ea typeface="Noto Sans" pitchFamily="34" charset="-122"/>
                <a:cs typeface="Noto Sans" pitchFamily="34" charset="-120"/>
              </a:rPr>
              <a:t>Primary Tools Used</a:t>
            </a:r>
            <a:endParaRPr lang="en-US" sz="1350" dirty="0"/>
          </a:p>
        </p:txBody>
      </p:sp>
      <p:pic>
        <p:nvPicPr>
          <p:cNvPr id="14" name="Image 5" descr="preencoded.png"/>
          <p:cNvPicPr>
            <a:picLocks noChangeAspect="1"/>
          </p:cNvPicPr>
          <p:nvPr/>
        </p:nvPicPr>
        <p:blipFill>
          <a:blip r:embed="rId8"/>
          <a:stretch>
            <a:fillRect/>
          </a:stretch>
        </p:blipFill>
        <p:spPr>
          <a:xfrm>
            <a:off x="4679156" y="1539478"/>
            <a:ext cx="178594" cy="142875"/>
          </a:xfrm>
          <a:prstGeom prst="rect">
            <a:avLst/>
          </a:prstGeom>
        </p:spPr>
      </p:pic>
      <p:sp>
        <p:nvSpPr>
          <p:cNvPr id="15" name="Text 7"/>
          <p:cNvSpPr/>
          <p:nvPr/>
        </p:nvSpPr>
        <p:spPr>
          <a:xfrm>
            <a:off x="4929188" y="1428750"/>
            <a:ext cx="931227" cy="192881"/>
          </a:xfrm>
          <a:prstGeom prst="rect">
            <a:avLst/>
          </a:prstGeom>
          <a:noFill/>
          <a:ln/>
        </p:spPr>
        <p:txBody>
          <a:bodyPr wrap="none" lIns="0" tIns="0" rIns="0" bIns="0" rtlCol="0" anchor="ctr">
            <a:spAutoFit/>
          </a:bodyPr>
          <a:lstStyle/>
          <a:p>
            <a:pPr marL="0" indent="0">
              <a:buNone/>
            </a:pPr>
            <a:r>
              <a:rPr lang="en-US" sz="942" b="1" dirty="0">
                <a:solidFill>
                  <a:srgbClr val="FFFFFF"/>
                </a:solidFill>
                <a:latin typeface="Noto Sans" pitchFamily="34" charset="0"/>
                <a:ea typeface="Noto Sans" pitchFamily="34" charset="-122"/>
                <a:cs typeface="Noto Sans" pitchFamily="34" charset="-120"/>
              </a:rPr>
              <a:t>Kali Linux</a:t>
            </a:r>
            <a:endParaRPr lang="en-US" sz="942" dirty="0"/>
          </a:p>
        </p:txBody>
      </p:sp>
      <p:sp>
        <p:nvSpPr>
          <p:cNvPr id="16" name="Text 8"/>
          <p:cNvSpPr/>
          <p:nvPr/>
        </p:nvSpPr>
        <p:spPr>
          <a:xfrm>
            <a:off x="4929188" y="1621631"/>
            <a:ext cx="931227" cy="171450"/>
          </a:xfrm>
          <a:prstGeom prst="rect">
            <a:avLst/>
          </a:prstGeom>
          <a:noFill/>
          <a:ln/>
        </p:spPr>
        <p:txBody>
          <a:bodyPr wrap="none" lIns="0" tIns="0" rIns="0" bIns="0" rtlCol="0" anchor="ctr">
            <a:spAutoFit/>
          </a:bodyPr>
          <a:lstStyle/>
          <a:p>
            <a:pPr marL="0" indent="0">
              <a:buNone/>
            </a:pPr>
            <a:r>
              <a:rPr lang="en-US" sz="837" dirty="0">
                <a:solidFill>
                  <a:srgbClr val="CCCCCC"/>
                </a:solidFill>
                <a:latin typeface="Noto Sans" pitchFamily="34" charset="0"/>
                <a:ea typeface="Noto Sans" pitchFamily="34" charset="-122"/>
                <a:cs typeface="Noto Sans" pitchFamily="34" charset="-120"/>
              </a:rPr>
              <a:t>Attack simulation</a:t>
            </a:r>
            <a:endParaRPr lang="en-US" sz="837" dirty="0"/>
          </a:p>
        </p:txBody>
      </p:sp>
      <p:pic>
        <p:nvPicPr>
          <p:cNvPr id="17" name="Image 6" descr="preencoded.png"/>
          <p:cNvPicPr>
            <a:picLocks noChangeAspect="1"/>
          </p:cNvPicPr>
          <p:nvPr/>
        </p:nvPicPr>
        <p:blipFill>
          <a:blip r:embed="rId9"/>
          <a:stretch>
            <a:fillRect/>
          </a:stretch>
        </p:blipFill>
        <p:spPr>
          <a:xfrm>
            <a:off x="6750844" y="1539478"/>
            <a:ext cx="160734" cy="142875"/>
          </a:xfrm>
          <a:prstGeom prst="rect">
            <a:avLst/>
          </a:prstGeom>
        </p:spPr>
      </p:pic>
      <p:sp>
        <p:nvSpPr>
          <p:cNvPr id="18" name="Text 9"/>
          <p:cNvSpPr/>
          <p:nvPr/>
        </p:nvSpPr>
        <p:spPr>
          <a:xfrm>
            <a:off x="6983016" y="1428750"/>
            <a:ext cx="856580" cy="192881"/>
          </a:xfrm>
          <a:prstGeom prst="rect">
            <a:avLst/>
          </a:prstGeom>
          <a:noFill/>
          <a:ln/>
        </p:spPr>
        <p:txBody>
          <a:bodyPr wrap="none" lIns="0" tIns="0" rIns="0" bIns="0" rtlCol="0" anchor="ctr">
            <a:spAutoFit/>
          </a:bodyPr>
          <a:lstStyle/>
          <a:p>
            <a:pPr marL="0" indent="0">
              <a:buNone/>
            </a:pPr>
            <a:r>
              <a:rPr lang="en-US" sz="942" b="1" dirty="0">
                <a:solidFill>
                  <a:srgbClr val="FFFFFF"/>
                </a:solidFill>
                <a:latin typeface="Noto Sans" pitchFamily="34" charset="0"/>
                <a:ea typeface="Noto Sans" pitchFamily="34" charset="-122"/>
                <a:cs typeface="Noto Sans" pitchFamily="34" charset="-120"/>
              </a:rPr>
              <a:t>Windows 10</a:t>
            </a:r>
            <a:endParaRPr lang="en-US" sz="942" dirty="0"/>
          </a:p>
        </p:txBody>
      </p:sp>
      <p:sp>
        <p:nvSpPr>
          <p:cNvPr id="19" name="Text 10"/>
          <p:cNvSpPr/>
          <p:nvPr/>
        </p:nvSpPr>
        <p:spPr>
          <a:xfrm>
            <a:off x="6983016" y="1621631"/>
            <a:ext cx="856580" cy="171450"/>
          </a:xfrm>
          <a:prstGeom prst="rect">
            <a:avLst/>
          </a:prstGeom>
          <a:noFill/>
          <a:ln/>
        </p:spPr>
        <p:txBody>
          <a:bodyPr wrap="none" lIns="0" tIns="0" rIns="0" bIns="0" rtlCol="0" anchor="ctr">
            <a:spAutoFit/>
          </a:bodyPr>
          <a:lstStyle/>
          <a:p>
            <a:pPr marL="0" indent="0">
              <a:buNone/>
            </a:pPr>
            <a:r>
              <a:rPr lang="en-US" sz="837" dirty="0">
                <a:solidFill>
                  <a:srgbClr val="CCCCCC"/>
                </a:solidFill>
                <a:latin typeface="Noto Sans" pitchFamily="34" charset="0"/>
                <a:ea typeface="Noto Sans" pitchFamily="34" charset="-122"/>
                <a:cs typeface="Noto Sans" pitchFamily="34" charset="-120"/>
              </a:rPr>
              <a:t>Target endpoint</a:t>
            </a:r>
            <a:endParaRPr lang="en-US" sz="837" dirty="0"/>
          </a:p>
        </p:txBody>
      </p:sp>
      <p:pic>
        <p:nvPicPr>
          <p:cNvPr id="20" name="Image 7" descr="preencoded.png"/>
          <p:cNvPicPr>
            <a:picLocks noChangeAspect="1"/>
          </p:cNvPicPr>
          <p:nvPr/>
        </p:nvPicPr>
        <p:blipFill>
          <a:blip r:embed="rId10"/>
          <a:stretch>
            <a:fillRect/>
          </a:stretch>
        </p:blipFill>
        <p:spPr>
          <a:xfrm>
            <a:off x="4679156" y="2010966"/>
            <a:ext cx="139303" cy="142875"/>
          </a:xfrm>
          <a:prstGeom prst="rect">
            <a:avLst/>
          </a:prstGeom>
        </p:spPr>
      </p:pic>
      <p:sp>
        <p:nvSpPr>
          <p:cNvPr id="21" name="Text 11"/>
          <p:cNvSpPr/>
          <p:nvPr/>
        </p:nvSpPr>
        <p:spPr>
          <a:xfrm>
            <a:off x="4889897" y="1900238"/>
            <a:ext cx="876477" cy="192881"/>
          </a:xfrm>
          <a:prstGeom prst="rect">
            <a:avLst/>
          </a:prstGeom>
          <a:noFill/>
          <a:ln/>
        </p:spPr>
        <p:txBody>
          <a:bodyPr wrap="none" lIns="0" tIns="0" rIns="0" bIns="0" rtlCol="0" anchor="ctr">
            <a:spAutoFit/>
          </a:bodyPr>
          <a:lstStyle/>
          <a:p>
            <a:pPr marL="0" indent="0">
              <a:buNone/>
            </a:pPr>
            <a:r>
              <a:rPr lang="en-US" sz="942" b="1" dirty="0">
                <a:solidFill>
                  <a:srgbClr val="FFFFFF"/>
                </a:solidFill>
                <a:latin typeface="Noto Sans" pitchFamily="34" charset="0"/>
                <a:ea typeface="Noto Sans" pitchFamily="34" charset="-122"/>
                <a:cs typeface="Noto Sans" pitchFamily="34" charset="-120"/>
              </a:rPr>
              <a:t>Ubuntu Linux</a:t>
            </a:r>
            <a:endParaRPr lang="en-US" sz="942" dirty="0"/>
          </a:p>
        </p:txBody>
      </p:sp>
      <p:sp>
        <p:nvSpPr>
          <p:cNvPr id="22" name="Text 12"/>
          <p:cNvSpPr/>
          <p:nvPr/>
        </p:nvSpPr>
        <p:spPr>
          <a:xfrm>
            <a:off x="4889897" y="2093119"/>
            <a:ext cx="876477" cy="171450"/>
          </a:xfrm>
          <a:prstGeom prst="rect">
            <a:avLst/>
          </a:prstGeom>
          <a:noFill/>
          <a:ln/>
        </p:spPr>
        <p:txBody>
          <a:bodyPr wrap="none" lIns="0" tIns="0" rIns="0" bIns="0" rtlCol="0" anchor="ctr">
            <a:spAutoFit/>
          </a:bodyPr>
          <a:lstStyle/>
          <a:p>
            <a:pPr marL="0" indent="0">
              <a:buNone/>
            </a:pPr>
            <a:r>
              <a:rPr lang="en-US" sz="837" dirty="0">
                <a:solidFill>
                  <a:srgbClr val="CCCCCC"/>
                </a:solidFill>
                <a:latin typeface="Noto Sans" pitchFamily="34" charset="0"/>
                <a:ea typeface="Noto Sans" pitchFamily="34" charset="-122"/>
                <a:cs typeface="Noto Sans" pitchFamily="34" charset="-120"/>
              </a:rPr>
              <a:t>Target endpoint</a:t>
            </a:r>
            <a:endParaRPr lang="en-US" sz="837" dirty="0"/>
          </a:p>
        </p:txBody>
      </p:sp>
      <p:pic>
        <p:nvPicPr>
          <p:cNvPr id="23" name="Image 8" descr="preencoded.png"/>
          <p:cNvPicPr>
            <a:picLocks noChangeAspect="1"/>
          </p:cNvPicPr>
          <p:nvPr/>
        </p:nvPicPr>
        <p:blipFill>
          <a:blip r:embed="rId11"/>
          <a:stretch>
            <a:fillRect/>
          </a:stretch>
        </p:blipFill>
        <p:spPr>
          <a:xfrm>
            <a:off x="6750844" y="2010966"/>
            <a:ext cx="142875" cy="142875"/>
          </a:xfrm>
          <a:prstGeom prst="rect">
            <a:avLst/>
          </a:prstGeom>
        </p:spPr>
      </p:pic>
      <p:sp>
        <p:nvSpPr>
          <p:cNvPr id="24" name="Text 13"/>
          <p:cNvSpPr/>
          <p:nvPr/>
        </p:nvSpPr>
        <p:spPr>
          <a:xfrm>
            <a:off x="6965156" y="1900238"/>
            <a:ext cx="1062884" cy="192881"/>
          </a:xfrm>
          <a:prstGeom prst="rect">
            <a:avLst/>
          </a:prstGeom>
          <a:noFill/>
          <a:ln/>
        </p:spPr>
        <p:txBody>
          <a:bodyPr wrap="none" lIns="0" tIns="0" rIns="0" bIns="0" rtlCol="0" anchor="ctr">
            <a:spAutoFit/>
          </a:bodyPr>
          <a:lstStyle/>
          <a:p>
            <a:pPr marL="0" indent="0">
              <a:buNone/>
            </a:pPr>
            <a:r>
              <a:rPr lang="en-US" sz="942" b="1" dirty="0">
                <a:solidFill>
                  <a:srgbClr val="FFFFFF"/>
                </a:solidFill>
                <a:latin typeface="Noto Sans" pitchFamily="34" charset="0"/>
                <a:ea typeface="Noto Sans" pitchFamily="34" charset="-122"/>
                <a:cs typeface="Noto Sans" pitchFamily="34" charset="-120"/>
              </a:rPr>
              <a:t>Wazuh SIEM</a:t>
            </a:r>
            <a:endParaRPr lang="en-US" sz="942" dirty="0"/>
          </a:p>
        </p:txBody>
      </p:sp>
      <p:sp>
        <p:nvSpPr>
          <p:cNvPr id="25" name="Text 14"/>
          <p:cNvSpPr/>
          <p:nvPr/>
        </p:nvSpPr>
        <p:spPr>
          <a:xfrm>
            <a:off x="6965156" y="2093119"/>
            <a:ext cx="1062884" cy="171450"/>
          </a:xfrm>
          <a:prstGeom prst="rect">
            <a:avLst/>
          </a:prstGeom>
          <a:noFill/>
          <a:ln/>
        </p:spPr>
        <p:txBody>
          <a:bodyPr wrap="none" lIns="0" tIns="0" rIns="0" bIns="0" rtlCol="0" anchor="ctr">
            <a:spAutoFit/>
          </a:bodyPr>
          <a:lstStyle/>
          <a:p>
            <a:pPr marL="0" indent="0">
              <a:buNone/>
            </a:pPr>
            <a:r>
              <a:rPr lang="en-US" sz="837" dirty="0">
                <a:solidFill>
                  <a:srgbClr val="CCCCCC"/>
                </a:solidFill>
                <a:latin typeface="Noto Sans" pitchFamily="34" charset="0"/>
                <a:ea typeface="Noto Sans" pitchFamily="34" charset="-122"/>
                <a:cs typeface="Noto Sans" pitchFamily="34" charset="-120"/>
              </a:rPr>
              <a:t>Security monitoring</a:t>
            </a:r>
            <a:endParaRPr lang="en-US" sz="837" dirty="0"/>
          </a:p>
        </p:txBody>
      </p:sp>
      <p:pic>
        <p:nvPicPr>
          <p:cNvPr id="26" name="Image 9" descr="preencoded.png"/>
          <p:cNvPicPr>
            <a:picLocks noChangeAspect="1"/>
          </p:cNvPicPr>
          <p:nvPr/>
        </p:nvPicPr>
        <p:blipFill>
          <a:blip r:embed="rId12"/>
          <a:stretch>
            <a:fillRect/>
          </a:stretch>
        </p:blipFill>
        <p:spPr>
          <a:xfrm>
            <a:off x="4679156" y="2482453"/>
            <a:ext cx="178594" cy="142875"/>
          </a:xfrm>
          <a:prstGeom prst="rect">
            <a:avLst/>
          </a:prstGeom>
        </p:spPr>
      </p:pic>
      <p:sp>
        <p:nvSpPr>
          <p:cNvPr id="27" name="Text 15"/>
          <p:cNvSpPr/>
          <p:nvPr/>
        </p:nvSpPr>
        <p:spPr>
          <a:xfrm>
            <a:off x="4929188" y="2371725"/>
            <a:ext cx="1236957" cy="192881"/>
          </a:xfrm>
          <a:prstGeom prst="rect">
            <a:avLst/>
          </a:prstGeom>
          <a:noFill/>
          <a:ln/>
        </p:spPr>
        <p:txBody>
          <a:bodyPr wrap="none" lIns="0" tIns="0" rIns="0" bIns="0" rtlCol="0" anchor="ctr">
            <a:spAutoFit/>
          </a:bodyPr>
          <a:lstStyle/>
          <a:p>
            <a:pPr marL="0" indent="0">
              <a:buNone/>
            </a:pPr>
            <a:r>
              <a:rPr lang="en-US" sz="942" b="1" dirty="0">
                <a:solidFill>
                  <a:srgbClr val="FFFFFF"/>
                </a:solidFill>
                <a:latin typeface="Noto Sans" pitchFamily="34" charset="0"/>
                <a:ea typeface="Noto Sans" pitchFamily="34" charset="-122"/>
                <a:cs typeface="Noto Sans" pitchFamily="34" charset="-120"/>
              </a:rPr>
              <a:t>pfSense</a:t>
            </a:r>
            <a:endParaRPr lang="en-US" sz="942" dirty="0"/>
          </a:p>
        </p:txBody>
      </p:sp>
      <p:sp>
        <p:nvSpPr>
          <p:cNvPr id="28" name="Text 16"/>
          <p:cNvSpPr/>
          <p:nvPr/>
        </p:nvSpPr>
        <p:spPr>
          <a:xfrm>
            <a:off x="4929188" y="2564606"/>
            <a:ext cx="1236957" cy="171450"/>
          </a:xfrm>
          <a:prstGeom prst="rect">
            <a:avLst/>
          </a:prstGeom>
          <a:noFill/>
          <a:ln/>
        </p:spPr>
        <p:txBody>
          <a:bodyPr wrap="none" lIns="0" tIns="0" rIns="0" bIns="0" rtlCol="0" anchor="ctr">
            <a:spAutoFit/>
          </a:bodyPr>
          <a:lstStyle/>
          <a:p>
            <a:pPr marL="0" indent="0">
              <a:buNone/>
            </a:pPr>
            <a:r>
              <a:rPr lang="en-US" sz="837" dirty="0">
                <a:solidFill>
                  <a:srgbClr val="CCCCCC"/>
                </a:solidFill>
                <a:latin typeface="Noto Sans" pitchFamily="34" charset="0"/>
                <a:ea typeface="Noto Sans" pitchFamily="34" charset="-122"/>
                <a:cs typeface="Noto Sans" pitchFamily="34" charset="-120"/>
              </a:rPr>
              <a:t>Network segmentation</a:t>
            </a:r>
            <a:endParaRPr lang="en-US" sz="837" dirty="0"/>
          </a:p>
        </p:txBody>
      </p:sp>
      <p:pic>
        <p:nvPicPr>
          <p:cNvPr id="29" name="Image 10" descr="preencoded.png"/>
          <p:cNvPicPr>
            <a:picLocks noChangeAspect="1"/>
          </p:cNvPicPr>
          <p:nvPr/>
        </p:nvPicPr>
        <p:blipFill>
          <a:blip r:embed="rId13"/>
          <a:stretch>
            <a:fillRect/>
          </a:stretch>
        </p:blipFill>
        <p:spPr>
          <a:xfrm>
            <a:off x="6750844" y="2482453"/>
            <a:ext cx="142875" cy="142875"/>
          </a:xfrm>
          <a:prstGeom prst="rect">
            <a:avLst/>
          </a:prstGeom>
        </p:spPr>
      </p:pic>
      <p:sp>
        <p:nvSpPr>
          <p:cNvPr id="30" name="Text 17"/>
          <p:cNvSpPr/>
          <p:nvPr/>
        </p:nvSpPr>
        <p:spPr>
          <a:xfrm>
            <a:off x="6965156" y="2371725"/>
            <a:ext cx="1239943" cy="192881"/>
          </a:xfrm>
          <a:prstGeom prst="rect">
            <a:avLst/>
          </a:prstGeom>
          <a:noFill/>
          <a:ln/>
        </p:spPr>
        <p:txBody>
          <a:bodyPr wrap="none" lIns="0" tIns="0" rIns="0" bIns="0" rtlCol="0" anchor="ctr">
            <a:spAutoFit/>
          </a:bodyPr>
          <a:lstStyle/>
          <a:p>
            <a:pPr marL="0" indent="0">
              <a:buNone/>
            </a:pPr>
            <a:r>
              <a:rPr lang="en-US" sz="942" b="1" dirty="0">
                <a:solidFill>
                  <a:srgbClr val="FFFFFF"/>
                </a:solidFill>
                <a:latin typeface="Noto Sans" pitchFamily="34" charset="0"/>
                <a:ea typeface="Noto Sans" pitchFamily="34" charset="-122"/>
                <a:cs typeface="Noto Sans" pitchFamily="34" charset="-120"/>
              </a:rPr>
              <a:t>Nmap &amp; Hydra</a:t>
            </a:r>
            <a:endParaRPr lang="en-US" sz="942" dirty="0"/>
          </a:p>
        </p:txBody>
      </p:sp>
      <p:sp>
        <p:nvSpPr>
          <p:cNvPr id="31" name="Text 18"/>
          <p:cNvSpPr/>
          <p:nvPr/>
        </p:nvSpPr>
        <p:spPr>
          <a:xfrm>
            <a:off x="6965156" y="2564606"/>
            <a:ext cx="1239943" cy="171450"/>
          </a:xfrm>
          <a:prstGeom prst="rect">
            <a:avLst/>
          </a:prstGeom>
          <a:noFill/>
          <a:ln/>
        </p:spPr>
        <p:txBody>
          <a:bodyPr wrap="none" lIns="0" tIns="0" rIns="0" bIns="0" rtlCol="0" anchor="ctr">
            <a:spAutoFit/>
          </a:bodyPr>
          <a:lstStyle/>
          <a:p>
            <a:pPr marL="0" indent="0">
              <a:buNone/>
            </a:pPr>
            <a:r>
              <a:rPr lang="en-US" sz="837" dirty="0">
                <a:solidFill>
                  <a:srgbClr val="CCCCCC"/>
                </a:solidFill>
                <a:latin typeface="Noto Sans" pitchFamily="34" charset="0"/>
                <a:ea typeface="Noto Sans" pitchFamily="34" charset="-122"/>
                <a:cs typeface="Noto Sans" pitchFamily="34" charset="-120"/>
              </a:rPr>
              <a:t>Scanning &amp; brute-force</a:t>
            </a:r>
            <a:endParaRPr lang="en-US" sz="83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432096"/>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Case Study Overview &amp; Problem Statement</a:t>
            </a:r>
            <a:endParaRPr lang="en-US" sz="2025" dirty="0"/>
          </a:p>
        </p:txBody>
      </p:sp>
      <p:pic>
        <p:nvPicPr>
          <p:cNvPr id="4" name="Image 1" descr="preencoded.png"/>
          <p:cNvPicPr>
            <a:picLocks noChangeAspect="1"/>
          </p:cNvPicPr>
          <p:nvPr/>
        </p:nvPicPr>
        <p:blipFill>
          <a:blip r:embed="rId4"/>
          <a:stretch>
            <a:fillRect/>
          </a:stretch>
        </p:blipFill>
        <p:spPr>
          <a:xfrm>
            <a:off x="262533" y="657225"/>
            <a:ext cx="117872" cy="157163"/>
          </a:xfrm>
          <a:prstGeom prst="rect">
            <a:avLst/>
          </a:prstGeom>
        </p:spPr>
      </p:pic>
      <p:sp>
        <p:nvSpPr>
          <p:cNvPr id="5" name="Text 1"/>
          <p:cNvSpPr/>
          <p:nvPr/>
        </p:nvSpPr>
        <p:spPr>
          <a:xfrm>
            <a:off x="475059" y="638202"/>
            <a:ext cx="1411058"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Company Profile </a:t>
            </a:r>
            <a:endParaRPr lang="en-US" sz="1350" dirty="0"/>
          </a:p>
        </p:txBody>
      </p:sp>
      <p:sp>
        <p:nvSpPr>
          <p:cNvPr id="6" name="Shape 2"/>
          <p:cNvSpPr/>
          <p:nvPr/>
        </p:nvSpPr>
        <p:spPr>
          <a:xfrm>
            <a:off x="371475" y="882853"/>
            <a:ext cx="4179094" cy="709549"/>
          </a:xfrm>
          <a:prstGeom prst="rect">
            <a:avLst/>
          </a:prstGeom>
          <a:solidFill>
            <a:srgbClr val="FFFFFF">
              <a:alpha val="5000"/>
            </a:srgbClr>
          </a:solidFill>
          <a:ln/>
        </p:spPr>
      </p:sp>
      <p:sp>
        <p:nvSpPr>
          <p:cNvPr id="7" name="Text 3"/>
          <p:cNvSpPr/>
          <p:nvPr/>
        </p:nvSpPr>
        <p:spPr>
          <a:xfrm>
            <a:off x="371475" y="830932"/>
            <a:ext cx="4179094" cy="786113"/>
          </a:xfrm>
          <a:prstGeom prst="rect">
            <a:avLst/>
          </a:prstGeom>
          <a:noFill/>
          <a:ln/>
        </p:spPr>
        <p:txBody>
          <a:bodyPr wrap="square" lIns="102108" tIns="102108" rIns="102108" bIns="102108" rtlCol="0" anchor="ctr">
            <a:spAutoFit/>
          </a:bodyPr>
          <a:lstStyle/>
          <a:p>
            <a:r>
              <a:rPr lang="en-US" sz="942" dirty="0" err="1">
                <a:solidFill>
                  <a:srgbClr val="FFFFFF"/>
                </a:solidFill>
                <a:latin typeface="Noto Sans" pitchFamily="34" charset="0"/>
                <a:ea typeface="Noto Sans" pitchFamily="34" charset="-122"/>
                <a:cs typeface="Noto Sans" pitchFamily="34" charset="-120"/>
              </a:rPr>
              <a:t>MMCTech</a:t>
            </a:r>
            <a:r>
              <a:rPr lang="en-US" sz="942" dirty="0">
                <a:solidFill>
                  <a:srgbClr val="FFFFFF"/>
                </a:solidFill>
                <a:latin typeface="Noto Sans" pitchFamily="34" charset="0"/>
                <a:ea typeface="Noto Sans" pitchFamily="34" charset="-122"/>
                <a:cs typeface="Noto Sans" pitchFamily="34" charset="-120"/>
              </a:rPr>
              <a:t> is a mid-sized technology consulting firm providing cloud services, web hosting, and IT support to small businesses across Africa. With recent growth in remote access, the company has become increasingly concerned about cyberattacks. </a:t>
            </a:r>
            <a:endParaRPr lang="en-US" sz="942" dirty="0"/>
          </a:p>
        </p:txBody>
      </p:sp>
      <p:pic>
        <p:nvPicPr>
          <p:cNvPr id="8" name="Image 2" descr="preencoded.png"/>
          <p:cNvPicPr>
            <a:picLocks noChangeAspect="1"/>
          </p:cNvPicPr>
          <p:nvPr/>
        </p:nvPicPr>
        <p:blipFill>
          <a:blip r:embed="rId5"/>
          <a:stretch>
            <a:fillRect/>
          </a:stretch>
        </p:blipFill>
        <p:spPr>
          <a:xfrm>
            <a:off x="142874" y="1682353"/>
            <a:ext cx="157163" cy="157163"/>
          </a:xfrm>
          <a:prstGeom prst="rect">
            <a:avLst/>
          </a:prstGeom>
        </p:spPr>
      </p:pic>
      <p:sp>
        <p:nvSpPr>
          <p:cNvPr id="9" name="Text 4"/>
          <p:cNvSpPr/>
          <p:nvPr/>
        </p:nvSpPr>
        <p:spPr>
          <a:xfrm>
            <a:off x="364331" y="1675488"/>
            <a:ext cx="1668233"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Problem Statement </a:t>
            </a:r>
            <a:endParaRPr lang="en-US" sz="1350" dirty="0"/>
          </a:p>
        </p:txBody>
      </p:sp>
      <p:sp>
        <p:nvSpPr>
          <p:cNvPr id="10" name="Shape 5"/>
          <p:cNvSpPr/>
          <p:nvPr/>
        </p:nvSpPr>
        <p:spPr>
          <a:xfrm>
            <a:off x="339023" y="1874863"/>
            <a:ext cx="4179094" cy="750094"/>
          </a:xfrm>
          <a:prstGeom prst="rect">
            <a:avLst/>
          </a:prstGeom>
          <a:solidFill>
            <a:srgbClr val="FFFFFF">
              <a:alpha val="5000"/>
            </a:srgbClr>
          </a:solidFill>
          <a:ln/>
        </p:spPr>
      </p:sp>
      <p:sp>
        <p:nvSpPr>
          <p:cNvPr id="11" name="Text 6"/>
          <p:cNvSpPr/>
          <p:nvPr/>
        </p:nvSpPr>
        <p:spPr>
          <a:xfrm>
            <a:off x="300037" y="1911681"/>
            <a:ext cx="4179094" cy="641138"/>
          </a:xfrm>
          <a:prstGeom prst="rect">
            <a:avLst/>
          </a:prstGeom>
          <a:noFill/>
          <a:ln/>
        </p:spPr>
        <p:txBody>
          <a:bodyPr wrap="square" lIns="102108" tIns="102108" rIns="102108" bIns="102108"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 </a:t>
            </a:r>
            <a:r>
              <a:rPr lang="en-US" sz="942" dirty="0" err="1">
                <a:solidFill>
                  <a:srgbClr val="FFFFFF"/>
                </a:solidFill>
                <a:latin typeface="Noto Sans" pitchFamily="34" charset="0"/>
                <a:ea typeface="Noto Sans" pitchFamily="34" charset="-122"/>
                <a:cs typeface="Noto Sans" pitchFamily="34" charset="-120"/>
              </a:rPr>
              <a:t>MMCtech's</a:t>
            </a:r>
            <a:r>
              <a:rPr lang="en-US" sz="942" dirty="0">
                <a:solidFill>
                  <a:srgbClr val="FFFFFF"/>
                </a:solidFill>
                <a:latin typeface="Noto Sans" pitchFamily="34" charset="0"/>
                <a:ea typeface="Noto Sans" pitchFamily="34" charset="-122"/>
                <a:cs typeface="Noto Sans" pitchFamily="34" charset="-120"/>
              </a:rPr>
              <a:t> Wazuh dashboard has detected irregular behavior on several endpoints, including failed login attempts and unusual traffic from an internal IP address. </a:t>
            </a:r>
            <a:endParaRPr lang="en-US" sz="942" dirty="0"/>
          </a:p>
        </p:txBody>
      </p:sp>
      <p:sp>
        <p:nvSpPr>
          <p:cNvPr id="13" name="Text 7"/>
          <p:cNvSpPr/>
          <p:nvPr/>
        </p:nvSpPr>
        <p:spPr>
          <a:xfrm>
            <a:off x="1154404" y="5128551"/>
            <a:ext cx="2156039" cy="128818"/>
          </a:xfrm>
          <a:prstGeom prst="rect">
            <a:avLst/>
          </a:prstGeom>
          <a:noFill/>
          <a:ln/>
        </p:spPr>
        <p:txBody>
          <a:bodyPr wrap="none" lIns="0" tIns="0" rIns="0" bIns="0" rtlCol="0" anchor="ctr">
            <a:spAutoFit/>
          </a:bodyPr>
          <a:lstStyle/>
          <a:p>
            <a:pPr marL="0" indent="0" algn="ctr">
              <a:buNone/>
            </a:pPr>
            <a:r>
              <a:rPr lang="en-US" sz="837" dirty="0" err="1">
                <a:solidFill>
                  <a:srgbClr val="FFD166"/>
                </a:solidFill>
                <a:latin typeface="Noto Sans" pitchFamily="34" charset="0"/>
                <a:ea typeface="Noto Sans" pitchFamily="34" charset="-122"/>
                <a:cs typeface="Noto Sans" pitchFamily="34" charset="-120"/>
              </a:rPr>
              <a:t>Pfsense</a:t>
            </a:r>
            <a:r>
              <a:rPr lang="en-US" sz="837" dirty="0">
                <a:solidFill>
                  <a:srgbClr val="FFD166"/>
                </a:solidFill>
                <a:latin typeface="Noto Sans" pitchFamily="34" charset="0"/>
                <a:ea typeface="Noto Sans" pitchFamily="34" charset="-122"/>
                <a:cs typeface="Noto Sans" pitchFamily="34" charset="-120"/>
              </a:rPr>
              <a:t> image of network  </a:t>
            </a:r>
            <a:r>
              <a:rPr lang="en-US" sz="837" dirty="0" err="1">
                <a:solidFill>
                  <a:srgbClr val="FFD166"/>
                </a:solidFill>
                <a:latin typeface="Noto Sans" pitchFamily="34" charset="0"/>
                <a:ea typeface="Noto Sans" pitchFamily="34" charset="-122"/>
                <a:cs typeface="Noto Sans" pitchFamily="34" charset="-120"/>
              </a:rPr>
              <a:t>segementation</a:t>
            </a:r>
            <a:r>
              <a:rPr lang="en-US" sz="837" dirty="0">
                <a:solidFill>
                  <a:srgbClr val="FFD166"/>
                </a:solidFill>
                <a:latin typeface="Noto Sans" pitchFamily="34" charset="0"/>
                <a:ea typeface="Noto Sans" pitchFamily="34" charset="-122"/>
                <a:cs typeface="Noto Sans" pitchFamily="34" charset="-120"/>
              </a:rPr>
              <a:t> </a:t>
            </a:r>
            <a:endParaRPr lang="en-US" sz="837" dirty="0"/>
          </a:p>
        </p:txBody>
      </p:sp>
      <p:pic>
        <p:nvPicPr>
          <p:cNvPr id="14" name="Image 4" descr="preencoded.png"/>
          <p:cNvPicPr>
            <a:picLocks noChangeAspect="1"/>
          </p:cNvPicPr>
          <p:nvPr/>
        </p:nvPicPr>
        <p:blipFill>
          <a:blip r:embed="rId6"/>
          <a:stretch>
            <a:fillRect/>
          </a:stretch>
        </p:blipFill>
        <p:spPr>
          <a:xfrm>
            <a:off x="4679156" y="866180"/>
            <a:ext cx="157163" cy="157163"/>
          </a:xfrm>
          <a:prstGeom prst="rect">
            <a:avLst/>
          </a:prstGeom>
        </p:spPr>
      </p:pic>
      <p:sp>
        <p:nvSpPr>
          <p:cNvPr id="15" name="Text 8"/>
          <p:cNvSpPr/>
          <p:nvPr/>
        </p:nvSpPr>
        <p:spPr>
          <a:xfrm>
            <a:off x="4907756" y="814388"/>
            <a:ext cx="1536381"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Security Concerns </a:t>
            </a:r>
            <a:endParaRPr lang="en-US" sz="1350" dirty="0"/>
          </a:p>
        </p:txBody>
      </p:sp>
      <p:sp>
        <p:nvSpPr>
          <p:cNvPr id="16" name="Shape 9"/>
          <p:cNvSpPr/>
          <p:nvPr/>
        </p:nvSpPr>
        <p:spPr>
          <a:xfrm>
            <a:off x="4679156" y="1143000"/>
            <a:ext cx="4179094" cy="1750219"/>
          </a:xfrm>
          <a:prstGeom prst="rect">
            <a:avLst/>
          </a:prstGeom>
          <a:solidFill>
            <a:srgbClr val="FFFFFF">
              <a:alpha val="5000"/>
            </a:srgbClr>
          </a:solidFill>
          <a:ln/>
        </p:spPr>
      </p:sp>
      <p:sp>
        <p:nvSpPr>
          <p:cNvPr id="17" name="Text 10"/>
          <p:cNvSpPr/>
          <p:nvPr/>
        </p:nvSpPr>
        <p:spPr>
          <a:xfrm>
            <a:off x="4764881" y="1252678"/>
            <a:ext cx="3685304" cy="144976"/>
          </a:xfrm>
          <a:prstGeom prst="rect">
            <a:avLst/>
          </a:prstGeom>
          <a:noFill/>
          <a:ln/>
        </p:spPr>
        <p:txBody>
          <a:bodyPr wrap="non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 </a:t>
            </a:r>
            <a:r>
              <a:rPr lang="en-US" sz="942" dirty="0" err="1">
                <a:solidFill>
                  <a:srgbClr val="FFFFFF"/>
                </a:solidFill>
                <a:latin typeface="Noto Sans" pitchFamily="34" charset="0"/>
                <a:ea typeface="Noto Sans" pitchFamily="34" charset="-122"/>
                <a:cs typeface="Noto Sans" pitchFamily="34" charset="-120"/>
              </a:rPr>
              <a:t>MMCtech</a:t>
            </a:r>
            <a:r>
              <a:rPr lang="en-US" sz="942" dirty="0">
                <a:solidFill>
                  <a:srgbClr val="FFFFFF"/>
                </a:solidFill>
                <a:latin typeface="Noto Sans" pitchFamily="34" charset="0"/>
                <a:ea typeface="Noto Sans" pitchFamily="34" charset="-122"/>
                <a:cs typeface="Noto Sans" pitchFamily="34" charset="-120"/>
              </a:rPr>
              <a:t> must ensure the continuous availability, integrity, and </a:t>
            </a:r>
            <a:endParaRPr lang="en-US" sz="942" dirty="0"/>
          </a:p>
        </p:txBody>
      </p:sp>
      <p:sp>
        <p:nvSpPr>
          <p:cNvPr id="18" name="Text 11"/>
          <p:cNvSpPr/>
          <p:nvPr/>
        </p:nvSpPr>
        <p:spPr>
          <a:xfrm>
            <a:off x="4764881" y="1430536"/>
            <a:ext cx="3308310" cy="175022"/>
          </a:xfrm>
          <a:prstGeom prst="rect">
            <a:avLst/>
          </a:prstGeom>
          <a:noFill/>
          <a:ln/>
        </p:spPr>
        <p:txBody>
          <a:bodyPr wrap="non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confidentiality of its internal services and client data by </a:t>
            </a:r>
            <a:endParaRPr lang="en-US" sz="942" dirty="0"/>
          </a:p>
        </p:txBody>
      </p:sp>
      <p:sp>
        <p:nvSpPr>
          <p:cNvPr id="19" name="Text 12"/>
          <p:cNvSpPr/>
          <p:nvPr/>
        </p:nvSpPr>
        <p:spPr>
          <a:xfrm>
            <a:off x="4764881" y="1623417"/>
            <a:ext cx="714180" cy="175022"/>
          </a:xfrm>
          <a:prstGeom prst="rect">
            <a:avLst/>
          </a:prstGeom>
          <a:noFill/>
          <a:ln/>
        </p:spPr>
        <p:txBody>
          <a:bodyPr wrap="non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monitoring: </a:t>
            </a:r>
            <a:endParaRPr lang="en-US" sz="942" dirty="0"/>
          </a:p>
        </p:txBody>
      </p:sp>
      <p:pic>
        <p:nvPicPr>
          <p:cNvPr id="20" name="Image 5" descr="preencoded.png"/>
          <p:cNvPicPr>
            <a:picLocks noChangeAspect="1"/>
          </p:cNvPicPr>
          <p:nvPr/>
        </p:nvPicPr>
        <p:blipFill>
          <a:blip r:embed="rId7"/>
          <a:stretch>
            <a:fillRect/>
          </a:stretch>
        </p:blipFill>
        <p:spPr>
          <a:xfrm>
            <a:off x="4764881" y="1839516"/>
            <a:ext cx="112514" cy="128588"/>
          </a:xfrm>
          <a:prstGeom prst="rect">
            <a:avLst/>
          </a:prstGeom>
        </p:spPr>
      </p:pic>
      <p:sp>
        <p:nvSpPr>
          <p:cNvPr id="21" name="Text 13"/>
          <p:cNvSpPr/>
          <p:nvPr/>
        </p:nvSpPr>
        <p:spPr>
          <a:xfrm>
            <a:off x="4948833" y="1807369"/>
            <a:ext cx="2186657" cy="192881"/>
          </a:xfrm>
          <a:prstGeom prst="rect">
            <a:avLst/>
          </a:prstGeom>
          <a:noFill/>
          <a:ln/>
        </p:spPr>
        <p:txBody>
          <a:bodyPr wrap="non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Internal and external login attempts</a:t>
            </a:r>
            <a:endParaRPr lang="en-US" sz="942" dirty="0"/>
          </a:p>
        </p:txBody>
      </p:sp>
      <p:pic>
        <p:nvPicPr>
          <p:cNvPr id="22" name="Image 6" descr="preencoded.png"/>
          <p:cNvPicPr>
            <a:picLocks noChangeAspect="1"/>
          </p:cNvPicPr>
          <p:nvPr/>
        </p:nvPicPr>
        <p:blipFill>
          <a:blip r:embed="rId8"/>
          <a:stretch>
            <a:fillRect/>
          </a:stretch>
        </p:blipFill>
        <p:spPr>
          <a:xfrm>
            <a:off x="4764881" y="2089547"/>
            <a:ext cx="128588" cy="128588"/>
          </a:xfrm>
          <a:prstGeom prst="rect">
            <a:avLst/>
          </a:prstGeom>
        </p:spPr>
      </p:pic>
      <p:sp>
        <p:nvSpPr>
          <p:cNvPr id="23" name="Text 14"/>
          <p:cNvSpPr/>
          <p:nvPr/>
        </p:nvSpPr>
        <p:spPr>
          <a:xfrm>
            <a:off x="4964906" y="2057400"/>
            <a:ext cx="1425401" cy="192881"/>
          </a:xfrm>
          <a:prstGeom prst="rect">
            <a:avLst/>
          </a:prstGeom>
          <a:noFill/>
          <a:ln/>
        </p:spPr>
        <p:txBody>
          <a:bodyPr wrap="non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Exploitable web servers</a:t>
            </a:r>
            <a:endParaRPr lang="en-US" sz="942" dirty="0"/>
          </a:p>
        </p:txBody>
      </p:sp>
      <p:pic>
        <p:nvPicPr>
          <p:cNvPr id="24" name="Image 7" descr="preencoded.png"/>
          <p:cNvPicPr>
            <a:picLocks noChangeAspect="1"/>
          </p:cNvPicPr>
          <p:nvPr/>
        </p:nvPicPr>
        <p:blipFill>
          <a:blip r:embed="rId9"/>
          <a:stretch>
            <a:fillRect/>
          </a:stretch>
        </p:blipFill>
        <p:spPr>
          <a:xfrm>
            <a:off x="4764881" y="2339578"/>
            <a:ext cx="128588" cy="128588"/>
          </a:xfrm>
          <a:prstGeom prst="rect">
            <a:avLst/>
          </a:prstGeom>
        </p:spPr>
      </p:pic>
      <p:sp>
        <p:nvSpPr>
          <p:cNvPr id="25" name="Text 15"/>
          <p:cNvSpPr/>
          <p:nvPr/>
        </p:nvSpPr>
        <p:spPr>
          <a:xfrm>
            <a:off x="4964906" y="2307431"/>
            <a:ext cx="1145846" cy="192881"/>
          </a:xfrm>
          <a:prstGeom prst="rect">
            <a:avLst/>
          </a:prstGeom>
          <a:noFill/>
          <a:ln/>
        </p:spPr>
        <p:txBody>
          <a:bodyPr wrap="non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Brute-force attacks</a:t>
            </a:r>
            <a:endParaRPr lang="en-US" sz="942" dirty="0"/>
          </a:p>
        </p:txBody>
      </p:sp>
      <p:pic>
        <p:nvPicPr>
          <p:cNvPr id="26" name="Image 8" descr="preencoded.png"/>
          <p:cNvPicPr>
            <a:picLocks noChangeAspect="1"/>
          </p:cNvPicPr>
          <p:nvPr/>
        </p:nvPicPr>
        <p:blipFill>
          <a:blip r:embed="rId10"/>
          <a:stretch>
            <a:fillRect/>
          </a:stretch>
        </p:blipFill>
        <p:spPr>
          <a:xfrm>
            <a:off x="4764881" y="2589609"/>
            <a:ext cx="144661" cy="128588"/>
          </a:xfrm>
          <a:prstGeom prst="rect">
            <a:avLst/>
          </a:prstGeom>
        </p:spPr>
      </p:pic>
      <p:sp>
        <p:nvSpPr>
          <p:cNvPr id="27" name="Text 16"/>
          <p:cNvSpPr/>
          <p:nvPr/>
        </p:nvSpPr>
        <p:spPr>
          <a:xfrm>
            <a:off x="4980980" y="2557463"/>
            <a:ext cx="2479942" cy="192881"/>
          </a:xfrm>
          <a:prstGeom prst="rect">
            <a:avLst/>
          </a:prstGeom>
          <a:noFill/>
          <a:ln/>
        </p:spPr>
        <p:txBody>
          <a:bodyPr wrap="non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Unauthorized access to shared resources</a:t>
            </a:r>
            <a:endParaRPr lang="en-US" sz="942" dirty="0"/>
          </a:p>
        </p:txBody>
      </p:sp>
      <p:pic>
        <p:nvPicPr>
          <p:cNvPr id="28" name="Image 9" descr="preencoded.png"/>
          <p:cNvPicPr>
            <a:picLocks noChangeAspect="1"/>
          </p:cNvPicPr>
          <p:nvPr/>
        </p:nvPicPr>
        <p:blipFill>
          <a:blip r:embed="rId11"/>
          <a:stretch>
            <a:fillRect/>
          </a:stretch>
        </p:blipFill>
        <p:spPr>
          <a:xfrm>
            <a:off x="4679156" y="3052167"/>
            <a:ext cx="157163" cy="157163"/>
          </a:xfrm>
          <a:prstGeom prst="rect">
            <a:avLst/>
          </a:prstGeom>
        </p:spPr>
      </p:pic>
      <p:sp>
        <p:nvSpPr>
          <p:cNvPr id="29" name="Text 17"/>
          <p:cNvSpPr/>
          <p:nvPr/>
        </p:nvSpPr>
        <p:spPr>
          <a:xfrm>
            <a:off x="4907756" y="3000375"/>
            <a:ext cx="1468320"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Project Rationale </a:t>
            </a:r>
            <a:endParaRPr lang="en-US" sz="1350" dirty="0"/>
          </a:p>
        </p:txBody>
      </p:sp>
      <p:sp>
        <p:nvSpPr>
          <p:cNvPr id="30" name="Shape 18"/>
          <p:cNvSpPr/>
          <p:nvPr/>
        </p:nvSpPr>
        <p:spPr>
          <a:xfrm>
            <a:off x="4679156" y="3328988"/>
            <a:ext cx="4179094" cy="942975"/>
          </a:xfrm>
          <a:prstGeom prst="rect">
            <a:avLst/>
          </a:prstGeom>
          <a:solidFill>
            <a:srgbClr val="FFFFFF">
              <a:alpha val="5000"/>
            </a:srgbClr>
          </a:solidFill>
          <a:ln/>
        </p:spPr>
      </p:sp>
      <p:sp>
        <p:nvSpPr>
          <p:cNvPr id="31" name="Text 19"/>
          <p:cNvSpPr/>
          <p:nvPr/>
        </p:nvSpPr>
        <p:spPr>
          <a:xfrm>
            <a:off x="4679156" y="3407419"/>
            <a:ext cx="4179094" cy="786113"/>
          </a:xfrm>
          <a:prstGeom prst="rect">
            <a:avLst/>
          </a:prstGeom>
          <a:noFill/>
          <a:ln/>
        </p:spPr>
        <p:txBody>
          <a:bodyPr wrap="square" lIns="102108" tIns="102108" rIns="102108" bIns="102108"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 This project strengthens </a:t>
            </a:r>
            <a:r>
              <a:rPr lang="en-US" sz="942" dirty="0" err="1">
                <a:solidFill>
                  <a:srgbClr val="FFFFFF"/>
                </a:solidFill>
                <a:latin typeface="Noto Sans" pitchFamily="34" charset="0"/>
                <a:ea typeface="Noto Sans" pitchFamily="34" charset="-122"/>
                <a:cs typeface="Noto Sans" pitchFamily="34" charset="-120"/>
              </a:rPr>
              <a:t>MMCtech's</a:t>
            </a:r>
            <a:r>
              <a:rPr lang="en-US" sz="942" dirty="0">
                <a:solidFill>
                  <a:srgbClr val="FFFFFF"/>
                </a:solidFill>
                <a:latin typeface="Noto Sans" pitchFamily="34" charset="0"/>
                <a:ea typeface="Noto Sans" pitchFamily="34" charset="-122"/>
                <a:cs typeface="Noto Sans" pitchFamily="34" charset="-120"/>
              </a:rPr>
              <a:t> cybersecurity posture by developing practical skills of SOC Analysts in a controlled environment, supporting the business's ability to detect and mitigate real-world incidents. </a:t>
            </a:r>
            <a:endParaRPr lang="en-US" sz="942" dirty="0"/>
          </a:p>
        </p:txBody>
      </p:sp>
      <p:pic>
        <p:nvPicPr>
          <p:cNvPr id="33" name="Picture 32">
            <a:extLst>
              <a:ext uri="{FF2B5EF4-FFF2-40B4-BE49-F238E27FC236}">
                <a16:creationId xmlns:a16="http://schemas.microsoft.com/office/drawing/2014/main" id="{CD68FCD3-2DD5-0775-B4DD-FD081B62662C}"/>
              </a:ext>
            </a:extLst>
          </p:cNvPr>
          <p:cNvPicPr>
            <a:picLocks noChangeAspect="1"/>
          </p:cNvPicPr>
          <p:nvPr/>
        </p:nvPicPr>
        <p:blipFill>
          <a:blip r:embed="rId12"/>
          <a:stretch>
            <a:fillRect/>
          </a:stretch>
        </p:blipFill>
        <p:spPr>
          <a:xfrm>
            <a:off x="269837" y="2901916"/>
            <a:ext cx="4288036" cy="2183569"/>
          </a:xfrm>
          <a:prstGeom prst="rect">
            <a:avLst/>
          </a:prstGeom>
        </p:spPr>
      </p:pic>
      <p:sp>
        <p:nvSpPr>
          <p:cNvPr id="34" name="Text 1">
            <a:extLst>
              <a:ext uri="{FF2B5EF4-FFF2-40B4-BE49-F238E27FC236}">
                <a16:creationId xmlns:a16="http://schemas.microsoft.com/office/drawing/2014/main" id="{1C536B97-ED92-FDD7-83E1-3B0A0C3A47F4}"/>
              </a:ext>
            </a:extLst>
          </p:cNvPr>
          <p:cNvSpPr/>
          <p:nvPr/>
        </p:nvSpPr>
        <p:spPr>
          <a:xfrm>
            <a:off x="321469" y="2674340"/>
            <a:ext cx="2829301" cy="207749"/>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a:t>
            </a:r>
            <a:r>
              <a:rPr lang="en-US" sz="1350" b="1" dirty="0" err="1">
                <a:solidFill>
                  <a:srgbClr val="4ECDC4"/>
                </a:solidFill>
                <a:latin typeface="Noto Sans" pitchFamily="34" charset="0"/>
                <a:ea typeface="Noto Sans" pitchFamily="34" charset="-122"/>
                <a:cs typeface="Noto Sans" pitchFamily="34" charset="-120"/>
              </a:rPr>
              <a:t>Pfsense</a:t>
            </a:r>
            <a:r>
              <a:rPr lang="en-US" sz="1350" b="1" dirty="0">
                <a:solidFill>
                  <a:srgbClr val="4ECDC4"/>
                </a:solidFill>
                <a:latin typeface="Noto Sans" pitchFamily="34" charset="0"/>
                <a:ea typeface="Noto Sans" pitchFamily="34" charset="-122"/>
                <a:cs typeface="Noto Sans" pitchFamily="34" charset="-120"/>
              </a:rPr>
              <a:t> Network Segmentation </a:t>
            </a:r>
            <a:endParaRPr lang="en-US" sz="1350" dirty="0"/>
          </a:p>
        </p:txBody>
      </p:sp>
      <p:pic>
        <p:nvPicPr>
          <p:cNvPr id="35" name="Image 1" descr="preencoded.png">
            <a:extLst>
              <a:ext uri="{FF2B5EF4-FFF2-40B4-BE49-F238E27FC236}">
                <a16:creationId xmlns:a16="http://schemas.microsoft.com/office/drawing/2014/main" id="{DBD98A58-718F-36E7-0946-ACF9DC73C9CA}"/>
              </a:ext>
            </a:extLst>
          </p:cNvPr>
          <p:cNvPicPr>
            <a:picLocks noChangeAspect="1"/>
          </p:cNvPicPr>
          <p:nvPr/>
        </p:nvPicPr>
        <p:blipFill>
          <a:blip r:embed="rId4"/>
          <a:stretch>
            <a:fillRect/>
          </a:stretch>
        </p:blipFill>
        <p:spPr>
          <a:xfrm>
            <a:off x="139304" y="2689151"/>
            <a:ext cx="117872" cy="1571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Tools and Technologies Used</a:t>
            </a:r>
            <a:endParaRPr lang="en-US" sz="2025" dirty="0"/>
          </a:p>
        </p:txBody>
      </p:sp>
      <p:sp>
        <p:nvSpPr>
          <p:cNvPr id="4" name="Shape 1"/>
          <p:cNvSpPr/>
          <p:nvPr/>
        </p:nvSpPr>
        <p:spPr>
          <a:xfrm>
            <a:off x="285750" y="885825"/>
            <a:ext cx="2418159" cy="1935956"/>
          </a:xfrm>
          <a:prstGeom prst="rect">
            <a:avLst/>
          </a:prstGeom>
          <a:solidFill>
            <a:srgbClr val="FFFFFF">
              <a:alpha val="5000"/>
            </a:srgbClr>
          </a:solidFill>
          <a:ln/>
        </p:spPr>
      </p:sp>
      <p:sp>
        <p:nvSpPr>
          <p:cNvPr id="5" name="Shape 2"/>
          <p:cNvSpPr/>
          <p:nvPr/>
        </p:nvSpPr>
        <p:spPr>
          <a:xfrm>
            <a:off x="428625" y="1028700"/>
            <a:ext cx="357188" cy="357188"/>
          </a:xfrm>
          <a:prstGeom prst="ellipse">
            <a:avLst/>
          </a:prstGeom>
          <a:solidFill>
            <a:srgbClr val="4ECDC4"/>
          </a:solidFill>
          <a:ln/>
        </p:spPr>
      </p:sp>
      <p:pic>
        <p:nvPicPr>
          <p:cNvPr id="6" name="Image 1" descr="preencoded.png"/>
          <p:cNvPicPr>
            <a:picLocks noChangeAspect="1"/>
          </p:cNvPicPr>
          <p:nvPr/>
        </p:nvPicPr>
        <p:blipFill>
          <a:blip r:embed="rId4"/>
          <a:stretch>
            <a:fillRect/>
          </a:stretch>
        </p:blipFill>
        <p:spPr>
          <a:xfrm>
            <a:off x="500063" y="1121569"/>
            <a:ext cx="214313" cy="171450"/>
          </a:xfrm>
          <a:prstGeom prst="rect">
            <a:avLst/>
          </a:prstGeom>
        </p:spPr>
      </p:pic>
      <p:sp>
        <p:nvSpPr>
          <p:cNvPr id="7" name="Text 3"/>
          <p:cNvSpPr/>
          <p:nvPr/>
        </p:nvSpPr>
        <p:spPr>
          <a:xfrm>
            <a:off x="892969" y="1089422"/>
            <a:ext cx="770102" cy="235744"/>
          </a:xfrm>
          <a:prstGeom prst="rect">
            <a:avLst/>
          </a:prstGeom>
          <a:noFill/>
          <a:ln/>
        </p:spPr>
        <p:txBody>
          <a:bodyPr wrap="none" lIns="0" tIns="0" rIns="0" bIns="0" rtlCol="0" anchor="ctr">
            <a:spAutoFit/>
          </a:bodyPr>
          <a:lstStyle/>
          <a:p>
            <a:pPr marL="0" indent="0">
              <a:buNone/>
            </a:pPr>
            <a:r>
              <a:rPr lang="en-US" sz="1238" b="1" dirty="0">
                <a:solidFill>
                  <a:srgbClr val="FFFFFF"/>
                </a:solidFill>
                <a:latin typeface="Noto Sans" pitchFamily="34" charset="0"/>
                <a:ea typeface="Noto Sans" pitchFamily="34" charset="-122"/>
                <a:cs typeface="Noto Sans" pitchFamily="34" charset="-120"/>
              </a:rPr>
              <a:t>Kali Linux</a:t>
            </a:r>
            <a:endParaRPr lang="en-US" sz="1238" dirty="0"/>
          </a:p>
        </p:txBody>
      </p:sp>
      <p:sp>
        <p:nvSpPr>
          <p:cNvPr id="8" name="Text 4"/>
          <p:cNvSpPr/>
          <p:nvPr/>
        </p:nvSpPr>
        <p:spPr>
          <a:xfrm>
            <a:off x="428625" y="1493044"/>
            <a:ext cx="2132409" cy="771525"/>
          </a:xfrm>
          <a:prstGeom prst="rect">
            <a:avLst/>
          </a:prstGeom>
          <a:noFill/>
          <a:ln/>
        </p:spPr>
        <p:txBody>
          <a:bodyPr wrap="squar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 Penetration testing distribution with pre-installed security tools for ethical hacking and security assessments. </a:t>
            </a:r>
            <a:endParaRPr lang="en-US" sz="942" dirty="0"/>
          </a:p>
        </p:txBody>
      </p:sp>
      <p:sp>
        <p:nvSpPr>
          <p:cNvPr id="9" name="Text 5"/>
          <p:cNvSpPr/>
          <p:nvPr/>
        </p:nvSpPr>
        <p:spPr>
          <a:xfrm>
            <a:off x="428625" y="2336006"/>
            <a:ext cx="2132409" cy="342900"/>
          </a:xfrm>
          <a:prstGeom prst="rect">
            <a:avLst/>
          </a:prstGeom>
          <a:noFill/>
          <a:ln/>
        </p:spPr>
        <p:txBody>
          <a:bodyPr wrap="square" lIns="0" tIns="0" rIns="0" bIns="0" rtlCol="0" anchor="ctr">
            <a:spAutoFit/>
          </a:bodyPr>
          <a:lstStyle/>
          <a:p>
            <a:pPr marL="0" indent="0">
              <a:buNone/>
            </a:pPr>
            <a:r>
              <a:rPr lang="en-US" sz="837" dirty="0">
                <a:solidFill>
                  <a:srgbClr val="FFD166"/>
                </a:solidFill>
                <a:latin typeface="Noto Sans" pitchFamily="34" charset="0"/>
                <a:ea typeface="Noto Sans" pitchFamily="34" charset="-122"/>
                <a:cs typeface="Noto Sans" pitchFamily="34" charset="-120"/>
              </a:rPr>
              <a:t> Used for: Attack simulation, port scanning, brute-force attempts </a:t>
            </a:r>
            <a:endParaRPr lang="en-US" sz="837" dirty="0"/>
          </a:p>
        </p:txBody>
      </p:sp>
      <p:sp>
        <p:nvSpPr>
          <p:cNvPr id="10" name="Shape 6"/>
          <p:cNvSpPr/>
          <p:nvPr/>
        </p:nvSpPr>
        <p:spPr>
          <a:xfrm>
            <a:off x="2882503" y="885825"/>
            <a:ext cx="2418159" cy="1935956"/>
          </a:xfrm>
          <a:prstGeom prst="rect">
            <a:avLst/>
          </a:prstGeom>
          <a:solidFill>
            <a:srgbClr val="FFFFFF">
              <a:alpha val="5000"/>
            </a:srgbClr>
          </a:solidFill>
          <a:ln/>
        </p:spPr>
      </p:sp>
      <p:sp>
        <p:nvSpPr>
          <p:cNvPr id="11" name="Shape 7"/>
          <p:cNvSpPr/>
          <p:nvPr/>
        </p:nvSpPr>
        <p:spPr>
          <a:xfrm>
            <a:off x="3025378" y="1028700"/>
            <a:ext cx="357188" cy="357188"/>
          </a:xfrm>
          <a:prstGeom prst="ellipse">
            <a:avLst/>
          </a:prstGeom>
          <a:solidFill>
            <a:srgbClr val="4ECDC4"/>
          </a:solidFill>
          <a:ln/>
        </p:spPr>
      </p:sp>
      <p:pic>
        <p:nvPicPr>
          <p:cNvPr id="12" name="Image 2" descr="preencoded.png"/>
          <p:cNvPicPr>
            <a:picLocks noChangeAspect="1"/>
          </p:cNvPicPr>
          <p:nvPr/>
        </p:nvPicPr>
        <p:blipFill>
          <a:blip r:embed="rId5"/>
          <a:stretch>
            <a:fillRect/>
          </a:stretch>
        </p:blipFill>
        <p:spPr>
          <a:xfrm>
            <a:off x="3120926" y="1121569"/>
            <a:ext cx="166092" cy="171450"/>
          </a:xfrm>
          <a:prstGeom prst="rect">
            <a:avLst/>
          </a:prstGeom>
        </p:spPr>
      </p:pic>
      <p:sp>
        <p:nvSpPr>
          <p:cNvPr id="13" name="Text 8"/>
          <p:cNvSpPr/>
          <p:nvPr/>
        </p:nvSpPr>
        <p:spPr>
          <a:xfrm>
            <a:off x="3489722" y="1089422"/>
            <a:ext cx="1071228" cy="235744"/>
          </a:xfrm>
          <a:prstGeom prst="rect">
            <a:avLst/>
          </a:prstGeom>
          <a:noFill/>
          <a:ln/>
        </p:spPr>
        <p:txBody>
          <a:bodyPr wrap="none" lIns="0" tIns="0" rIns="0" bIns="0" rtlCol="0" anchor="ctr">
            <a:spAutoFit/>
          </a:bodyPr>
          <a:lstStyle/>
          <a:p>
            <a:pPr marL="0" indent="0">
              <a:buNone/>
            </a:pPr>
            <a:r>
              <a:rPr lang="en-US" sz="1238" b="1" dirty="0">
                <a:solidFill>
                  <a:srgbClr val="FFFFFF"/>
                </a:solidFill>
                <a:latin typeface="Noto Sans" pitchFamily="34" charset="0"/>
                <a:ea typeface="Noto Sans" pitchFamily="34" charset="-122"/>
                <a:cs typeface="Noto Sans" pitchFamily="34" charset="-120"/>
              </a:rPr>
              <a:t>Ubuntu Linux</a:t>
            </a:r>
            <a:endParaRPr lang="en-US" sz="1238" dirty="0"/>
          </a:p>
        </p:txBody>
      </p:sp>
      <p:sp>
        <p:nvSpPr>
          <p:cNvPr id="14" name="Text 9"/>
          <p:cNvSpPr/>
          <p:nvPr/>
        </p:nvSpPr>
        <p:spPr>
          <a:xfrm>
            <a:off x="3025378" y="1493044"/>
            <a:ext cx="2132409" cy="771525"/>
          </a:xfrm>
          <a:prstGeom prst="rect">
            <a:avLst/>
          </a:prstGeom>
          <a:noFill/>
          <a:ln/>
        </p:spPr>
        <p:txBody>
          <a:bodyPr wrap="squar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 Linux distribution serving as a target endpoint with various services installed for testing. </a:t>
            </a:r>
            <a:endParaRPr lang="en-US" sz="942" dirty="0"/>
          </a:p>
        </p:txBody>
      </p:sp>
      <p:sp>
        <p:nvSpPr>
          <p:cNvPr id="15" name="Text 10"/>
          <p:cNvSpPr/>
          <p:nvPr/>
        </p:nvSpPr>
        <p:spPr>
          <a:xfrm>
            <a:off x="3025378" y="2336006"/>
            <a:ext cx="2132409" cy="342900"/>
          </a:xfrm>
          <a:prstGeom prst="rect">
            <a:avLst/>
          </a:prstGeom>
          <a:noFill/>
          <a:ln/>
        </p:spPr>
        <p:txBody>
          <a:bodyPr wrap="square" lIns="0" tIns="0" rIns="0" bIns="0" rtlCol="0" anchor="ctr">
            <a:spAutoFit/>
          </a:bodyPr>
          <a:lstStyle/>
          <a:p>
            <a:pPr marL="0" indent="0">
              <a:buNone/>
            </a:pPr>
            <a:r>
              <a:rPr lang="en-US" sz="837" dirty="0">
                <a:solidFill>
                  <a:srgbClr val="FFD166"/>
                </a:solidFill>
                <a:latin typeface="Noto Sans" pitchFamily="34" charset="0"/>
                <a:ea typeface="Noto Sans" pitchFamily="34" charset="-122"/>
                <a:cs typeface="Noto Sans" pitchFamily="34" charset="-120"/>
              </a:rPr>
              <a:t> Used for: Target endpoint with Apache, SSH services </a:t>
            </a:r>
            <a:endParaRPr lang="en-US" sz="837" dirty="0"/>
          </a:p>
        </p:txBody>
      </p:sp>
      <p:sp>
        <p:nvSpPr>
          <p:cNvPr id="16" name="Shape 11"/>
          <p:cNvSpPr/>
          <p:nvPr/>
        </p:nvSpPr>
        <p:spPr>
          <a:xfrm>
            <a:off x="285750" y="3000375"/>
            <a:ext cx="2418159" cy="1743075"/>
          </a:xfrm>
          <a:prstGeom prst="rect">
            <a:avLst/>
          </a:prstGeom>
          <a:solidFill>
            <a:srgbClr val="FFFFFF">
              <a:alpha val="5000"/>
            </a:srgbClr>
          </a:solidFill>
          <a:ln/>
        </p:spPr>
      </p:sp>
      <p:sp>
        <p:nvSpPr>
          <p:cNvPr id="17" name="Shape 12"/>
          <p:cNvSpPr/>
          <p:nvPr/>
        </p:nvSpPr>
        <p:spPr>
          <a:xfrm>
            <a:off x="428625" y="3143250"/>
            <a:ext cx="357188" cy="357188"/>
          </a:xfrm>
          <a:prstGeom prst="ellipse">
            <a:avLst/>
          </a:prstGeom>
          <a:solidFill>
            <a:srgbClr val="4ECDC4"/>
          </a:solidFill>
          <a:ln/>
        </p:spPr>
      </p:sp>
      <p:pic>
        <p:nvPicPr>
          <p:cNvPr id="18" name="Image 3" descr="preencoded.png"/>
          <p:cNvPicPr>
            <a:picLocks noChangeAspect="1"/>
          </p:cNvPicPr>
          <p:nvPr/>
        </p:nvPicPr>
        <p:blipFill>
          <a:blip r:embed="rId6"/>
          <a:stretch>
            <a:fillRect/>
          </a:stretch>
        </p:blipFill>
        <p:spPr>
          <a:xfrm>
            <a:off x="532209" y="3236119"/>
            <a:ext cx="150019" cy="171450"/>
          </a:xfrm>
          <a:prstGeom prst="rect">
            <a:avLst/>
          </a:prstGeom>
        </p:spPr>
      </p:pic>
      <p:sp>
        <p:nvSpPr>
          <p:cNvPr id="19" name="Text 13"/>
          <p:cNvSpPr/>
          <p:nvPr/>
        </p:nvSpPr>
        <p:spPr>
          <a:xfrm>
            <a:off x="892969" y="3203972"/>
            <a:ext cx="930111" cy="235744"/>
          </a:xfrm>
          <a:prstGeom prst="rect">
            <a:avLst/>
          </a:prstGeom>
          <a:noFill/>
          <a:ln/>
        </p:spPr>
        <p:txBody>
          <a:bodyPr wrap="none" lIns="0" tIns="0" rIns="0" bIns="0" rtlCol="0" anchor="ctr">
            <a:spAutoFit/>
          </a:bodyPr>
          <a:lstStyle/>
          <a:p>
            <a:pPr marL="0" indent="0">
              <a:buNone/>
            </a:pPr>
            <a:r>
              <a:rPr lang="en-US" sz="1238" b="1" dirty="0">
                <a:solidFill>
                  <a:srgbClr val="FFFFFF"/>
                </a:solidFill>
                <a:latin typeface="Noto Sans" pitchFamily="34" charset="0"/>
                <a:ea typeface="Noto Sans" pitchFamily="34" charset="-122"/>
                <a:cs typeface="Noto Sans" pitchFamily="34" charset="-120"/>
              </a:rPr>
              <a:t>Windows 10</a:t>
            </a:r>
            <a:endParaRPr lang="en-US" sz="1238" dirty="0"/>
          </a:p>
        </p:txBody>
      </p:sp>
      <p:sp>
        <p:nvSpPr>
          <p:cNvPr id="20" name="Text 14"/>
          <p:cNvSpPr/>
          <p:nvPr/>
        </p:nvSpPr>
        <p:spPr>
          <a:xfrm>
            <a:off x="428625" y="3607594"/>
            <a:ext cx="2132409" cy="578644"/>
          </a:xfrm>
          <a:prstGeom prst="rect">
            <a:avLst/>
          </a:prstGeom>
          <a:noFill/>
          <a:ln/>
        </p:spPr>
        <p:txBody>
          <a:bodyPr wrap="squar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 Microsoft operating system serving as a target endpoint with various services for testing. </a:t>
            </a:r>
            <a:endParaRPr lang="en-US" sz="942" dirty="0"/>
          </a:p>
        </p:txBody>
      </p:sp>
      <p:sp>
        <p:nvSpPr>
          <p:cNvPr id="21" name="Text 15"/>
          <p:cNvSpPr/>
          <p:nvPr/>
        </p:nvSpPr>
        <p:spPr>
          <a:xfrm>
            <a:off x="428625" y="4257675"/>
            <a:ext cx="2132409" cy="342900"/>
          </a:xfrm>
          <a:prstGeom prst="rect">
            <a:avLst/>
          </a:prstGeom>
          <a:noFill/>
          <a:ln/>
        </p:spPr>
        <p:txBody>
          <a:bodyPr wrap="square" lIns="0" tIns="0" rIns="0" bIns="0" rtlCol="0" anchor="ctr">
            <a:spAutoFit/>
          </a:bodyPr>
          <a:lstStyle/>
          <a:p>
            <a:pPr marL="0" indent="0">
              <a:buNone/>
            </a:pPr>
            <a:r>
              <a:rPr lang="en-US" sz="837" dirty="0">
                <a:solidFill>
                  <a:srgbClr val="FFD166"/>
                </a:solidFill>
                <a:latin typeface="Noto Sans" pitchFamily="34" charset="0"/>
                <a:ea typeface="Noto Sans" pitchFamily="34" charset="-122"/>
                <a:cs typeface="Noto Sans" pitchFamily="34" charset="-120"/>
              </a:rPr>
              <a:t> Used for: Target endpoint with FileZilla services </a:t>
            </a:r>
            <a:endParaRPr lang="en-US" sz="837" dirty="0"/>
          </a:p>
        </p:txBody>
      </p:sp>
      <p:sp>
        <p:nvSpPr>
          <p:cNvPr id="22" name="Shape 16"/>
          <p:cNvSpPr/>
          <p:nvPr/>
        </p:nvSpPr>
        <p:spPr>
          <a:xfrm>
            <a:off x="2882503" y="3000375"/>
            <a:ext cx="2418159" cy="1743075"/>
          </a:xfrm>
          <a:prstGeom prst="rect">
            <a:avLst/>
          </a:prstGeom>
          <a:solidFill>
            <a:srgbClr val="FFFFFF">
              <a:alpha val="5000"/>
            </a:srgbClr>
          </a:solidFill>
          <a:ln/>
        </p:spPr>
      </p:sp>
      <p:sp>
        <p:nvSpPr>
          <p:cNvPr id="23" name="Shape 17"/>
          <p:cNvSpPr/>
          <p:nvPr/>
        </p:nvSpPr>
        <p:spPr>
          <a:xfrm>
            <a:off x="3025378" y="3143250"/>
            <a:ext cx="357188" cy="357188"/>
          </a:xfrm>
          <a:prstGeom prst="ellipse">
            <a:avLst/>
          </a:prstGeom>
          <a:solidFill>
            <a:srgbClr val="4ECDC4"/>
          </a:solidFill>
          <a:ln/>
        </p:spPr>
      </p:sp>
      <p:pic>
        <p:nvPicPr>
          <p:cNvPr id="24" name="Image 4" descr="preencoded.png"/>
          <p:cNvPicPr>
            <a:picLocks noChangeAspect="1"/>
          </p:cNvPicPr>
          <p:nvPr/>
        </p:nvPicPr>
        <p:blipFill>
          <a:blip r:embed="rId7"/>
          <a:stretch>
            <a:fillRect/>
          </a:stretch>
        </p:blipFill>
        <p:spPr>
          <a:xfrm>
            <a:off x="3118247" y="3236119"/>
            <a:ext cx="171450" cy="171450"/>
          </a:xfrm>
          <a:prstGeom prst="rect">
            <a:avLst/>
          </a:prstGeom>
        </p:spPr>
      </p:pic>
      <p:sp>
        <p:nvSpPr>
          <p:cNvPr id="25" name="Text 18"/>
          <p:cNvSpPr/>
          <p:nvPr/>
        </p:nvSpPr>
        <p:spPr>
          <a:xfrm>
            <a:off x="3489722" y="3203972"/>
            <a:ext cx="951793" cy="235744"/>
          </a:xfrm>
          <a:prstGeom prst="rect">
            <a:avLst/>
          </a:prstGeom>
          <a:noFill/>
          <a:ln/>
        </p:spPr>
        <p:txBody>
          <a:bodyPr wrap="none" lIns="0" tIns="0" rIns="0" bIns="0" rtlCol="0" anchor="ctr">
            <a:spAutoFit/>
          </a:bodyPr>
          <a:lstStyle/>
          <a:p>
            <a:pPr marL="0" indent="0">
              <a:buNone/>
            </a:pPr>
            <a:r>
              <a:rPr lang="en-US" sz="1238" b="1" dirty="0">
                <a:solidFill>
                  <a:srgbClr val="FFFFFF"/>
                </a:solidFill>
                <a:latin typeface="Noto Sans" pitchFamily="34" charset="0"/>
                <a:ea typeface="Noto Sans" pitchFamily="34" charset="-122"/>
                <a:cs typeface="Noto Sans" pitchFamily="34" charset="-120"/>
              </a:rPr>
              <a:t>Wazuh SIEM</a:t>
            </a:r>
            <a:endParaRPr lang="en-US" sz="1238" dirty="0"/>
          </a:p>
        </p:txBody>
      </p:sp>
      <p:sp>
        <p:nvSpPr>
          <p:cNvPr id="26" name="Text 19"/>
          <p:cNvSpPr/>
          <p:nvPr/>
        </p:nvSpPr>
        <p:spPr>
          <a:xfrm>
            <a:off x="3025378" y="3607594"/>
            <a:ext cx="2132409" cy="578644"/>
          </a:xfrm>
          <a:prstGeom prst="rect">
            <a:avLst/>
          </a:prstGeom>
          <a:noFill/>
          <a:ln/>
        </p:spPr>
        <p:txBody>
          <a:bodyPr wrap="square" lIns="0" tIns="0" rIns="0" bIns="0" rtlCol="0" anchor="ctr">
            <a:spAutoFit/>
          </a:bodyPr>
          <a:lstStyle/>
          <a:p>
            <a:pPr marL="0" indent="0">
              <a:buNone/>
            </a:pPr>
            <a:r>
              <a:rPr lang="en-US" sz="942" dirty="0">
                <a:solidFill>
                  <a:srgbClr val="FFFFFF"/>
                </a:solidFill>
                <a:latin typeface="Noto Sans" pitchFamily="34" charset="0"/>
                <a:ea typeface="Noto Sans" pitchFamily="34" charset="-122"/>
                <a:cs typeface="Noto Sans" pitchFamily="34" charset="-120"/>
              </a:rPr>
              <a:t> Security Information and Event Management solution for real-time monitoring and alert detection. </a:t>
            </a:r>
            <a:endParaRPr lang="en-US" sz="942" dirty="0"/>
          </a:p>
        </p:txBody>
      </p:sp>
      <p:sp>
        <p:nvSpPr>
          <p:cNvPr id="27" name="Text 20"/>
          <p:cNvSpPr/>
          <p:nvPr/>
        </p:nvSpPr>
        <p:spPr>
          <a:xfrm>
            <a:off x="3025378" y="4257675"/>
            <a:ext cx="2132409" cy="342900"/>
          </a:xfrm>
          <a:prstGeom prst="rect">
            <a:avLst/>
          </a:prstGeom>
          <a:noFill/>
          <a:ln/>
        </p:spPr>
        <p:txBody>
          <a:bodyPr wrap="square" lIns="0" tIns="0" rIns="0" bIns="0" rtlCol="0" anchor="ctr">
            <a:spAutoFit/>
          </a:bodyPr>
          <a:lstStyle/>
          <a:p>
            <a:pPr marL="0" indent="0">
              <a:buNone/>
            </a:pPr>
            <a:r>
              <a:rPr lang="en-US" sz="837" dirty="0">
                <a:solidFill>
                  <a:srgbClr val="FFD166"/>
                </a:solidFill>
                <a:latin typeface="Noto Sans" pitchFamily="34" charset="0"/>
                <a:ea typeface="Noto Sans" pitchFamily="34" charset="-122"/>
                <a:cs typeface="Noto Sans" pitchFamily="34" charset="-120"/>
              </a:rPr>
              <a:t> Used for: Log analysis, alert generation, security monitoring </a:t>
            </a:r>
            <a:endParaRPr lang="en-US" sz="837" dirty="0"/>
          </a:p>
        </p:txBody>
      </p:sp>
      <p:sp>
        <p:nvSpPr>
          <p:cNvPr id="29" name="Text 21"/>
          <p:cNvSpPr/>
          <p:nvPr/>
        </p:nvSpPr>
        <p:spPr>
          <a:xfrm>
            <a:off x="6254548" y="3568303"/>
            <a:ext cx="1864128" cy="171450"/>
          </a:xfrm>
          <a:prstGeom prst="rect">
            <a:avLst/>
          </a:prstGeom>
          <a:noFill/>
          <a:ln/>
        </p:spPr>
        <p:txBody>
          <a:bodyPr wrap="none" lIns="0" tIns="0" rIns="0" bIns="0" rtlCol="0" anchor="ctr">
            <a:spAutoFit/>
          </a:bodyPr>
          <a:lstStyle/>
          <a:p>
            <a:pPr marL="0" indent="0" algn="ctr">
              <a:buNone/>
            </a:pPr>
            <a:r>
              <a:rPr lang="en-US" sz="837" dirty="0">
                <a:solidFill>
                  <a:srgbClr val="FFD166"/>
                </a:solidFill>
                <a:latin typeface="Noto Sans" pitchFamily="34" charset="0"/>
                <a:ea typeface="Noto Sans" pitchFamily="34" charset="-122"/>
                <a:cs typeface="Noto Sans" pitchFamily="34" charset="-120"/>
              </a:rPr>
              <a:t>Common Cybersecurity Tool Logos</a:t>
            </a:r>
            <a:endParaRPr lang="en-US" sz="837" dirty="0"/>
          </a:p>
        </p:txBody>
      </p:sp>
      <p:pic>
        <p:nvPicPr>
          <p:cNvPr id="1028" name="Picture 4" descr="Top SOC Tools: An Exhaustive Guide to the Most Popular Security Operations  Center Solutions | by Okan Yıldız | Medium">
            <a:extLst>
              <a:ext uri="{FF2B5EF4-FFF2-40B4-BE49-F238E27FC236}">
                <a16:creationId xmlns:a16="http://schemas.microsoft.com/office/drawing/2014/main" id="{63EFE7B3-E7AB-1836-9951-84EB01DFA9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7818" y="885825"/>
            <a:ext cx="3629026" cy="3857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Network Setup &amp; Simulation Environment</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IP Address Configuration</a:t>
            </a:r>
            <a:endParaRPr lang="en-US" sz="1350" dirty="0"/>
          </a:p>
        </p:txBody>
      </p:sp>
      <p:sp>
        <p:nvSpPr>
          <p:cNvPr id="5" name="Shape 2"/>
          <p:cNvSpPr/>
          <p:nvPr/>
        </p:nvSpPr>
        <p:spPr>
          <a:xfrm>
            <a:off x="285750" y="1250156"/>
            <a:ext cx="1034281" cy="357188"/>
          </a:xfrm>
          <a:prstGeom prst="rect">
            <a:avLst/>
          </a:prstGeom>
          <a:solidFill>
            <a:srgbClr val="4ECDC4">
              <a:alpha val="20000"/>
            </a:srgbClr>
          </a:solidFill>
          <a:ln w="99">
            <a:solidFill>
              <a:srgbClr val="4ECDC4"/>
            </a:solidFill>
            <a:prstDash val="solid"/>
          </a:ln>
        </p:spPr>
      </p:sp>
      <p:sp>
        <p:nvSpPr>
          <p:cNvPr id="6" name="Text 3"/>
          <p:cNvSpPr/>
          <p:nvPr/>
        </p:nvSpPr>
        <p:spPr>
          <a:xfrm>
            <a:off x="285750" y="1250156"/>
            <a:ext cx="1034281" cy="357188"/>
          </a:xfrm>
          <a:prstGeom prst="rect">
            <a:avLst/>
          </a:prstGeom>
          <a:noFill/>
          <a:ln/>
        </p:spPr>
        <p:txBody>
          <a:bodyPr wrap="square" lIns="102108" tIns="102108" rIns="102108" bIns="102108" rtlCol="0" anchor="ctr">
            <a:spAutoFit/>
          </a:bodyPr>
          <a:lstStyle/>
          <a:p>
            <a:pPr marL="0" indent="0" algn="l">
              <a:buNone/>
            </a:pPr>
            <a:r>
              <a:rPr lang="en-US" sz="837" b="1" dirty="0">
                <a:solidFill>
                  <a:srgbClr val="FFFFFF"/>
                </a:solidFill>
                <a:latin typeface="Noto Sans" pitchFamily="34" charset="0"/>
                <a:ea typeface="Noto Sans" pitchFamily="34" charset="-122"/>
                <a:cs typeface="Noto Sans" pitchFamily="34" charset="-120"/>
              </a:rPr>
              <a:t>Machine</a:t>
            </a:r>
            <a:endParaRPr lang="en-US" sz="837" dirty="0"/>
          </a:p>
        </p:txBody>
      </p:sp>
      <p:sp>
        <p:nvSpPr>
          <p:cNvPr id="7" name="Shape 4"/>
          <p:cNvSpPr/>
          <p:nvPr/>
        </p:nvSpPr>
        <p:spPr>
          <a:xfrm>
            <a:off x="1320031" y="1250156"/>
            <a:ext cx="1599391" cy="357188"/>
          </a:xfrm>
          <a:prstGeom prst="rect">
            <a:avLst/>
          </a:prstGeom>
          <a:solidFill>
            <a:srgbClr val="4ECDC4">
              <a:alpha val="20000"/>
            </a:srgbClr>
          </a:solidFill>
          <a:ln w="99">
            <a:solidFill>
              <a:srgbClr val="4ECDC4"/>
            </a:solidFill>
            <a:prstDash val="solid"/>
          </a:ln>
        </p:spPr>
      </p:sp>
      <p:sp>
        <p:nvSpPr>
          <p:cNvPr id="8" name="Text 5"/>
          <p:cNvSpPr/>
          <p:nvPr/>
        </p:nvSpPr>
        <p:spPr>
          <a:xfrm>
            <a:off x="1320031" y="1250156"/>
            <a:ext cx="1599391" cy="357188"/>
          </a:xfrm>
          <a:prstGeom prst="rect">
            <a:avLst/>
          </a:prstGeom>
          <a:noFill/>
          <a:ln/>
        </p:spPr>
        <p:txBody>
          <a:bodyPr wrap="square" lIns="102108" tIns="102108" rIns="102108" bIns="102108" rtlCol="0" anchor="ctr">
            <a:spAutoFit/>
          </a:bodyPr>
          <a:lstStyle/>
          <a:p>
            <a:pPr marL="0" indent="0" algn="l">
              <a:buNone/>
            </a:pPr>
            <a:r>
              <a:rPr lang="en-US" sz="837" b="1" dirty="0">
                <a:solidFill>
                  <a:srgbClr val="FFFFFF"/>
                </a:solidFill>
                <a:latin typeface="Noto Sans" pitchFamily="34" charset="0"/>
                <a:ea typeface="Noto Sans" pitchFamily="34" charset="-122"/>
                <a:cs typeface="Noto Sans" pitchFamily="34" charset="-120"/>
              </a:rPr>
              <a:t>IP Address</a:t>
            </a:r>
            <a:endParaRPr lang="en-US" sz="837" dirty="0"/>
          </a:p>
        </p:txBody>
      </p:sp>
      <p:sp>
        <p:nvSpPr>
          <p:cNvPr id="9" name="Shape 6"/>
          <p:cNvSpPr/>
          <p:nvPr/>
        </p:nvSpPr>
        <p:spPr>
          <a:xfrm>
            <a:off x="2919422" y="1250156"/>
            <a:ext cx="1545422" cy="357188"/>
          </a:xfrm>
          <a:prstGeom prst="rect">
            <a:avLst/>
          </a:prstGeom>
          <a:solidFill>
            <a:srgbClr val="4ECDC4">
              <a:alpha val="20000"/>
            </a:srgbClr>
          </a:solidFill>
          <a:ln w="99">
            <a:solidFill>
              <a:srgbClr val="4ECDC4"/>
            </a:solidFill>
            <a:prstDash val="solid"/>
          </a:ln>
        </p:spPr>
      </p:sp>
      <p:sp>
        <p:nvSpPr>
          <p:cNvPr id="10" name="Text 7"/>
          <p:cNvSpPr/>
          <p:nvPr/>
        </p:nvSpPr>
        <p:spPr>
          <a:xfrm>
            <a:off x="2919422" y="1250156"/>
            <a:ext cx="1545422" cy="357188"/>
          </a:xfrm>
          <a:prstGeom prst="rect">
            <a:avLst/>
          </a:prstGeom>
          <a:noFill/>
          <a:ln/>
        </p:spPr>
        <p:txBody>
          <a:bodyPr wrap="square" lIns="102108" tIns="102108" rIns="102108" bIns="102108" rtlCol="0" anchor="ctr">
            <a:spAutoFit/>
          </a:bodyPr>
          <a:lstStyle/>
          <a:p>
            <a:pPr marL="0" indent="0" algn="l">
              <a:buNone/>
            </a:pPr>
            <a:r>
              <a:rPr lang="en-US" sz="837" b="1" dirty="0">
                <a:solidFill>
                  <a:srgbClr val="FFFFFF"/>
                </a:solidFill>
                <a:latin typeface="Noto Sans" pitchFamily="34" charset="0"/>
                <a:ea typeface="Noto Sans" pitchFamily="34" charset="-122"/>
                <a:cs typeface="Noto Sans" pitchFamily="34" charset="-120"/>
              </a:rPr>
              <a:t>Role</a:t>
            </a:r>
            <a:endParaRPr lang="en-US" sz="837" dirty="0"/>
          </a:p>
        </p:txBody>
      </p:sp>
      <p:sp>
        <p:nvSpPr>
          <p:cNvPr id="11" name="Text 8"/>
          <p:cNvSpPr/>
          <p:nvPr/>
        </p:nvSpPr>
        <p:spPr>
          <a:xfrm>
            <a:off x="285750" y="1593056"/>
            <a:ext cx="1034281" cy="350044"/>
          </a:xfrm>
          <a:prstGeom prst="rect">
            <a:avLst/>
          </a:prstGeom>
          <a:noFill/>
          <a:ln/>
        </p:spPr>
        <p:txBody>
          <a:bodyPr wrap="square" lIns="102108" tIns="102108" rIns="102108" bIns="102108"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Windows</a:t>
            </a:r>
            <a:endParaRPr lang="en-US" sz="837" dirty="0"/>
          </a:p>
        </p:txBody>
      </p:sp>
      <p:sp>
        <p:nvSpPr>
          <p:cNvPr id="12" name="Text 9"/>
          <p:cNvSpPr/>
          <p:nvPr/>
        </p:nvSpPr>
        <p:spPr>
          <a:xfrm>
            <a:off x="1320031" y="1600564"/>
            <a:ext cx="1599391" cy="335028"/>
          </a:xfrm>
          <a:prstGeom prst="rect">
            <a:avLst/>
          </a:prstGeom>
          <a:noFill/>
          <a:ln/>
        </p:spPr>
        <p:txBody>
          <a:bodyPr wrap="square" lIns="102108" tIns="102108" rIns="102108" bIns="102108" rtlCol="0" anchor="ctr">
            <a:spAutoFit/>
          </a:bodyPr>
          <a:lstStyle/>
          <a:p>
            <a:pPr marL="0" indent="0">
              <a:buNone/>
            </a:pPr>
            <a:r>
              <a:rPr lang="en-US" sz="837" dirty="0">
                <a:solidFill>
                  <a:srgbClr val="FFFFFF"/>
                </a:solidFill>
                <a:latin typeface="monospace" pitchFamily="34" charset="0"/>
                <a:ea typeface="monospace" pitchFamily="34" charset="-122"/>
                <a:cs typeface="monospace" pitchFamily="34" charset="-120"/>
              </a:rPr>
              <a:t>192.168.2.14</a:t>
            </a:r>
            <a:endParaRPr lang="en-US" sz="837" dirty="0"/>
          </a:p>
        </p:txBody>
      </p:sp>
      <p:sp>
        <p:nvSpPr>
          <p:cNvPr id="13" name="Text 10"/>
          <p:cNvSpPr/>
          <p:nvPr/>
        </p:nvSpPr>
        <p:spPr>
          <a:xfrm>
            <a:off x="2919422" y="1593056"/>
            <a:ext cx="1545422" cy="350044"/>
          </a:xfrm>
          <a:prstGeom prst="rect">
            <a:avLst/>
          </a:prstGeom>
          <a:noFill/>
          <a:ln/>
        </p:spPr>
        <p:txBody>
          <a:bodyPr wrap="square" lIns="102108" tIns="102108" rIns="102108" bIns="102108"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Target Endpoint</a:t>
            </a:r>
            <a:endParaRPr lang="en-US" sz="837" dirty="0"/>
          </a:p>
        </p:txBody>
      </p:sp>
      <p:sp>
        <p:nvSpPr>
          <p:cNvPr id="14" name="Text 11"/>
          <p:cNvSpPr/>
          <p:nvPr/>
        </p:nvSpPr>
        <p:spPr>
          <a:xfrm>
            <a:off x="285750" y="1943100"/>
            <a:ext cx="1034281" cy="350044"/>
          </a:xfrm>
          <a:prstGeom prst="rect">
            <a:avLst/>
          </a:prstGeom>
          <a:noFill/>
          <a:ln/>
        </p:spPr>
        <p:txBody>
          <a:bodyPr wrap="square" lIns="102108" tIns="102108" rIns="102108" bIns="102108"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Ubuntu</a:t>
            </a:r>
            <a:endParaRPr lang="en-US" sz="837" dirty="0"/>
          </a:p>
        </p:txBody>
      </p:sp>
      <p:sp>
        <p:nvSpPr>
          <p:cNvPr id="15" name="Text 12"/>
          <p:cNvSpPr/>
          <p:nvPr/>
        </p:nvSpPr>
        <p:spPr>
          <a:xfrm>
            <a:off x="1320031" y="1950608"/>
            <a:ext cx="1599391" cy="335028"/>
          </a:xfrm>
          <a:prstGeom prst="rect">
            <a:avLst/>
          </a:prstGeom>
          <a:noFill/>
          <a:ln/>
        </p:spPr>
        <p:txBody>
          <a:bodyPr wrap="square" lIns="102108" tIns="102108" rIns="102108" bIns="102108" rtlCol="0" anchor="ctr">
            <a:spAutoFit/>
          </a:bodyPr>
          <a:lstStyle/>
          <a:p>
            <a:pPr marL="0" indent="0">
              <a:buNone/>
            </a:pPr>
            <a:r>
              <a:rPr lang="en-US" sz="837" dirty="0">
                <a:solidFill>
                  <a:srgbClr val="FFFFFF"/>
                </a:solidFill>
                <a:latin typeface="monospace" pitchFamily="34" charset="0"/>
                <a:ea typeface="monospace" pitchFamily="34" charset="-122"/>
                <a:cs typeface="monospace" pitchFamily="34" charset="-120"/>
              </a:rPr>
              <a:t>192.168.3.10</a:t>
            </a:r>
            <a:endParaRPr lang="en-US" sz="837" dirty="0"/>
          </a:p>
        </p:txBody>
      </p:sp>
      <p:sp>
        <p:nvSpPr>
          <p:cNvPr id="16" name="Text 13"/>
          <p:cNvSpPr/>
          <p:nvPr/>
        </p:nvSpPr>
        <p:spPr>
          <a:xfrm>
            <a:off x="2919422" y="1943100"/>
            <a:ext cx="1545422" cy="350044"/>
          </a:xfrm>
          <a:prstGeom prst="rect">
            <a:avLst/>
          </a:prstGeom>
          <a:noFill/>
          <a:ln/>
        </p:spPr>
        <p:txBody>
          <a:bodyPr wrap="square" lIns="102108" tIns="102108" rIns="102108" bIns="102108"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Target Endpoint</a:t>
            </a:r>
            <a:endParaRPr lang="en-US" sz="837" dirty="0"/>
          </a:p>
        </p:txBody>
      </p:sp>
      <p:sp>
        <p:nvSpPr>
          <p:cNvPr id="17" name="Text 14"/>
          <p:cNvSpPr/>
          <p:nvPr/>
        </p:nvSpPr>
        <p:spPr>
          <a:xfrm>
            <a:off x="285750" y="2293144"/>
            <a:ext cx="1034281" cy="350044"/>
          </a:xfrm>
          <a:prstGeom prst="rect">
            <a:avLst/>
          </a:prstGeom>
          <a:noFill/>
          <a:ln/>
        </p:spPr>
        <p:txBody>
          <a:bodyPr wrap="square" lIns="102108" tIns="102108" rIns="102108" bIns="102108"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Wazuh</a:t>
            </a:r>
            <a:endParaRPr lang="en-US" sz="837" dirty="0"/>
          </a:p>
        </p:txBody>
      </p:sp>
      <p:sp>
        <p:nvSpPr>
          <p:cNvPr id="18" name="Text 15"/>
          <p:cNvSpPr/>
          <p:nvPr/>
        </p:nvSpPr>
        <p:spPr>
          <a:xfrm>
            <a:off x="1320031" y="2300652"/>
            <a:ext cx="1599391" cy="335028"/>
          </a:xfrm>
          <a:prstGeom prst="rect">
            <a:avLst/>
          </a:prstGeom>
          <a:noFill/>
          <a:ln/>
        </p:spPr>
        <p:txBody>
          <a:bodyPr wrap="square" lIns="102108" tIns="102108" rIns="102108" bIns="102108" rtlCol="0" anchor="ctr">
            <a:spAutoFit/>
          </a:bodyPr>
          <a:lstStyle/>
          <a:p>
            <a:pPr marL="0" indent="0">
              <a:buNone/>
            </a:pPr>
            <a:r>
              <a:rPr lang="en-US" sz="837" dirty="0">
                <a:solidFill>
                  <a:srgbClr val="FFFFFF"/>
                </a:solidFill>
                <a:latin typeface="monospace" pitchFamily="34" charset="0"/>
                <a:ea typeface="monospace" pitchFamily="34" charset="-122"/>
                <a:cs typeface="monospace" pitchFamily="34" charset="-120"/>
              </a:rPr>
              <a:t>192.168.2.10</a:t>
            </a:r>
            <a:endParaRPr lang="en-US" sz="837" dirty="0"/>
          </a:p>
        </p:txBody>
      </p:sp>
      <p:sp>
        <p:nvSpPr>
          <p:cNvPr id="19" name="Text 16"/>
          <p:cNvSpPr/>
          <p:nvPr/>
        </p:nvSpPr>
        <p:spPr>
          <a:xfrm>
            <a:off x="2919422" y="2293144"/>
            <a:ext cx="1545422" cy="350044"/>
          </a:xfrm>
          <a:prstGeom prst="rect">
            <a:avLst/>
          </a:prstGeom>
          <a:noFill/>
          <a:ln/>
        </p:spPr>
        <p:txBody>
          <a:bodyPr wrap="square" lIns="102108" tIns="102108" rIns="102108" bIns="102108"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SIEM Server</a:t>
            </a:r>
            <a:endParaRPr lang="en-US" sz="837" dirty="0"/>
          </a:p>
        </p:txBody>
      </p:sp>
      <p:sp>
        <p:nvSpPr>
          <p:cNvPr id="20" name="Text 17"/>
          <p:cNvSpPr/>
          <p:nvPr/>
        </p:nvSpPr>
        <p:spPr>
          <a:xfrm>
            <a:off x="285750" y="2643188"/>
            <a:ext cx="1034281" cy="342900"/>
          </a:xfrm>
          <a:prstGeom prst="rect">
            <a:avLst/>
          </a:prstGeom>
          <a:noFill/>
          <a:ln/>
        </p:spPr>
        <p:txBody>
          <a:bodyPr wrap="square" lIns="102108" tIns="102108" rIns="102108" bIns="102108"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Kali</a:t>
            </a:r>
            <a:endParaRPr lang="en-US" sz="837" dirty="0"/>
          </a:p>
        </p:txBody>
      </p:sp>
      <p:sp>
        <p:nvSpPr>
          <p:cNvPr id="21" name="Text 18"/>
          <p:cNvSpPr/>
          <p:nvPr/>
        </p:nvSpPr>
        <p:spPr>
          <a:xfrm>
            <a:off x="1320031" y="2643188"/>
            <a:ext cx="1599391" cy="342900"/>
          </a:xfrm>
          <a:prstGeom prst="rect">
            <a:avLst/>
          </a:prstGeom>
          <a:noFill/>
          <a:ln/>
        </p:spPr>
        <p:txBody>
          <a:bodyPr wrap="square" lIns="102108" tIns="102108" rIns="102108" bIns="102108" rtlCol="0" anchor="ctr">
            <a:spAutoFit/>
          </a:bodyPr>
          <a:lstStyle/>
          <a:p>
            <a:pPr marL="0" indent="0">
              <a:buNone/>
            </a:pPr>
            <a:r>
              <a:rPr lang="en-US" sz="837" dirty="0">
                <a:solidFill>
                  <a:srgbClr val="FFFFFF"/>
                </a:solidFill>
                <a:latin typeface="monospace" pitchFamily="34" charset="0"/>
                <a:ea typeface="monospace" pitchFamily="34" charset="-122"/>
                <a:cs typeface="monospace" pitchFamily="34" charset="-120"/>
              </a:rPr>
              <a:t>192.168.2.11</a:t>
            </a:r>
            <a:endParaRPr lang="en-US" sz="837" dirty="0"/>
          </a:p>
        </p:txBody>
      </p:sp>
      <p:sp>
        <p:nvSpPr>
          <p:cNvPr id="22" name="Text 19"/>
          <p:cNvSpPr/>
          <p:nvPr/>
        </p:nvSpPr>
        <p:spPr>
          <a:xfrm>
            <a:off x="2919422" y="2643188"/>
            <a:ext cx="1545422" cy="342900"/>
          </a:xfrm>
          <a:prstGeom prst="rect">
            <a:avLst/>
          </a:prstGeom>
          <a:noFill/>
          <a:ln/>
        </p:spPr>
        <p:txBody>
          <a:bodyPr wrap="square" lIns="102108" tIns="102108" rIns="102108" bIns="102108"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Attack Machine</a:t>
            </a:r>
            <a:endParaRPr lang="en-US" sz="837" dirty="0"/>
          </a:p>
        </p:txBody>
      </p:sp>
      <p:sp>
        <p:nvSpPr>
          <p:cNvPr id="23" name="Shape 20"/>
          <p:cNvSpPr/>
          <p:nvPr/>
        </p:nvSpPr>
        <p:spPr>
          <a:xfrm>
            <a:off x="285750" y="3128963"/>
            <a:ext cx="4179094" cy="607219"/>
          </a:xfrm>
          <a:prstGeom prst="rect">
            <a:avLst/>
          </a:prstGeom>
          <a:solidFill>
            <a:srgbClr val="E63946">
              <a:alpha val="20000"/>
            </a:srgbClr>
          </a:solidFill>
          <a:ln w="99">
            <a:solidFill>
              <a:srgbClr val="E63946"/>
            </a:solidFill>
            <a:prstDash val="solid"/>
          </a:ln>
        </p:spPr>
      </p:sp>
      <p:sp>
        <p:nvSpPr>
          <p:cNvPr id="24" name="Text 21"/>
          <p:cNvSpPr/>
          <p:nvPr/>
        </p:nvSpPr>
        <p:spPr>
          <a:xfrm>
            <a:off x="392906" y="3236119"/>
            <a:ext cx="3964781" cy="171450"/>
          </a:xfrm>
          <a:prstGeom prst="rect">
            <a:avLst/>
          </a:prstGeom>
          <a:noFill/>
          <a:ln/>
        </p:spPr>
        <p:txBody>
          <a:bodyPr wrap="none" lIns="0" tIns="0" rIns="0" bIns="0" rtlCol="0" anchor="ctr">
            <a:spAutoFit/>
          </a:bodyPr>
          <a:lstStyle/>
          <a:p>
            <a:pPr marL="0" indent="0">
              <a:buNone/>
            </a:pPr>
            <a:r>
              <a:rPr lang="en-US" sz="837" b="1" dirty="0">
                <a:solidFill>
                  <a:srgbClr val="E63946"/>
                </a:solidFill>
                <a:latin typeface="Noto Sans" pitchFamily="34" charset="0"/>
                <a:ea typeface="Noto Sans" pitchFamily="34" charset="-122"/>
                <a:cs typeface="Noto Sans" pitchFamily="34" charset="-120"/>
              </a:rPr>
              <a:t>Connection Type</a:t>
            </a:r>
            <a:endParaRPr lang="en-US" sz="837" dirty="0"/>
          </a:p>
        </p:txBody>
      </p:sp>
      <p:sp>
        <p:nvSpPr>
          <p:cNvPr id="25" name="Text 22"/>
          <p:cNvSpPr/>
          <p:nvPr/>
        </p:nvSpPr>
        <p:spPr>
          <a:xfrm>
            <a:off x="392906" y="3443288"/>
            <a:ext cx="3964781"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Local Area Network (LAN) with network segmentation via pfSense</a:t>
            </a:r>
            <a:endParaRPr lang="en-US" sz="837" dirty="0"/>
          </a:p>
        </p:txBody>
      </p:sp>
      <p:sp>
        <p:nvSpPr>
          <p:cNvPr id="26" name="Text 23"/>
          <p:cNvSpPr/>
          <p:nvPr/>
        </p:nvSpPr>
        <p:spPr>
          <a:xfrm>
            <a:off x="4679156" y="910538"/>
            <a:ext cx="2186496" cy="207749"/>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Network Communication</a:t>
            </a:r>
            <a:endParaRPr lang="en-US" sz="1350" dirty="0"/>
          </a:p>
        </p:txBody>
      </p:sp>
      <p:pic>
        <p:nvPicPr>
          <p:cNvPr id="32" name="Picture 31">
            <a:extLst>
              <a:ext uri="{FF2B5EF4-FFF2-40B4-BE49-F238E27FC236}">
                <a16:creationId xmlns:a16="http://schemas.microsoft.com/office/drawing/2014/main" id="{5A871A30-B3D1-92DE-D148-3B894ADC9DEC}"/>
              </a:ext>
            </a:extLst>
          </p:cNvPr>
          <p:cNvPicPr>
            <a:picLocks noChangeAspect="1"/>
          </p:cNvPicPr>
          <p:nvPr/>
        </p:nvPicPr>
        <p:blipFill>
          <a:blip r:embed="rId4"/>
          <a:stretch>
            <a:fillRect/>
          </a:stretch>
        </p:blipFill>
        <p:spPr>
          <a:xfrm>
            <a:off x="4518813" y="1226063"/>
            <a:ext cx="4625187" cy="391743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200650"/>
          </a:xfrm>
          <a:prstGeom prst="rect">
            <a:avLst/>
          </a:prstGeom>
        </p:spPr>
      </p:pic>
      <p:sp>
        <p:nvSpPr>
          <p:cNvPr id="3" name="Text 0"/>
          <p:cNvSpPr/>
          <p:nvPr/>
        </p:nvSpPr>
        <p:spPr>
          <a:xfrm>
            <a:off x="300037" y="46434"/>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Attack Simulation &amp; Scanning Summary</a:t>
            </a:r>
            <a:endParaRPr lang="en-US" sz="2025" dirty="0"/>
          </a:p>
        </p:txBody>
      </p:sp>
      <p:pic>
        <p:nvPicPr>
          <p:cNvPr id="4" name="Image 1" descr="preencoded.png"/>
          <p:cNvPicPr>
            <a:picLocks noChangeAspect="1"/>
          </p:cNvPicPr>
          <p:nvPr/>
        </p:nvPicPr>
        <p:blipFill>
          <a:blip r:embed="rId4"/>
          <a:stretch>
            <a:fillRect/>
          </a:stretch>
        </p:blipFill>
        <p:spPr>
          <a:xfrm>
            <a:off x="328612" y="380403"/>
            <a:ext cx="157163" cy="157163"/>
          </a:xfrm>
          <a:prstGeom prst="rect">
            <a:avLst/>
          </a:prstGeom>
        </p:spPr>
      </p:pic>
      <p:sp>
        <p:nvSpPr>
          <p:cNvPr id="5" name="Text 1"/>
          <p:cNvSpPr/>
          <p:nvPr/>
        </p:nvSpPr>
        <p:spPr>
          <a:xfrm>
            <a:off x="514350" y="330398"/>
            <a:ext cx="1349332"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Nmap Scanning </a:t>
            </a:r>
            <a:endParaRPr lang="en-US" sz="1350" dirty="0"/>
          </a:p>
        </p:txBody>
      </p:sp>
      <p:sp>
        <p:nvSpPr>
          <p:cNvPr id="6" name="Shape 2"/>
          <p:cNvSpPr/>
          <p:nvPr/>
        </p:nvSpPr>
        <p:spPr>
          <a:xfrm>
            <a:off x="285750" y="544443"/>
            <a:ext cx="4179094" cy="721519"/>
          </a:xfrm>
          <a:prstGeom prst="rect">
            <a:avLst/>
          </a:prstGeom>
          <a:solidFill>
            <a:srgbClr val="000000">
              <a:alpha val="30000"/>
            </a:srgbClr>
          </a:solidFill>
          <a:ln/>
        </p:spPr>
      </p:sp>
      <p:sp>
        <p:nvSpPr>
          <p:cNvPr id="7" name="Shape 3"/>
          <p:cNvSpPr/>
          <p:nvPr/>
        </p:nvSpPr>
        <p:spPr>
          <a:xfrm>
            <a:off x="357187" y="525065"/>
            <a:ext cx="28575" cy="721519"/>
          </a:xfrm>
          <a:prstGeom prst="rect">
            <a:avLst/>
          </a:prstGeom>
          <a:solidFill>
            <a:srgbClr val="E63946"/>
          </a:solidFill>
          <a:ln/>
        </p:spPr>
      </p:sp>
      <p:sp>
        <p:nvSpPr>
          <p:cNvPr id="8" name="Text 4"/>
          <p:cNvSpPr/>
          <p:nvPr/>
        </p:nvSpPr>
        <p:spPr>
          <a:xfrm>
            <a:off x="457200" y="553235"/>
            <a:ext cx="4007644" cy="171450"/>
          </a:xfrm>
          <a:prstGeom prst="rect">
            <a:avLst/>
          </a:prstGeom>
          <a:noFill/>
          <a:ln/>
        </p:spPr>
        <p:txBody>
          <a:bodyPr wrap="none" lIns="0" tIns="0" rIns="0" bIns="0"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Windows Endpoint Scanning:</a:t>
            </a:r>
            <a:endParaRPr lang="en-US" sz="837" dirty="0"/>
          </a:p>
        </p:txBody>
      </p:sp>
      <p:sp>
        <p:nvSpPr>
          <p:cNvPr id="9" name="Text 5"/>
          <p:cNvSpPr/>
          <p:nvPr/>
        </p:nvSpPr>
        <p:spPr>
          <a:xfrm>
            <a:off x="457200" y="759589"/>
            <a:ext cx="4007644"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nmap 192.168.30.1</a:t>
            </a:r>
            <a:endParaRPr lang="en-US" sz="837" dirty="0"/>
          </a:p>
        </p:txBody>
      </p:sp>
      <p:sp>
        <p:nvSpPr>
          <p:cNvPr id="10" name="Text 6"/>
          <p:cNvSpPr/>
          <p:nvPr/>
        </p:nvSpPr>
        <p:spPr>
          <a:xfrm>
            <a:off x="457200" y="991739"/>
            <a:ext cx="4007644"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nmap 192.168.30.11</a:t>
            </a:r>
            <a:endParaRPr lang="en-US" sz="837" dirty="0"/>
          </a:p>
        </p:txBody>
      </p:sp>
      <p:sp>
        <p:nvSpPr>
          <p:cNvPr id="11" name="Shape 7"/>
          <p:cNvSpPr/>
          <p:nvPr/>
        </p:nvSpPr>
        <p:spPr>
          <a:xfrm>
            <a:off x="272135" y="1314680"/>
            <a:ext cx="4179094" cy="721519"/>
          </a:xfrm>
          <a:prstGeom prst="rect">
            <a:avLst/>
          </a:prstGeom>
          <a:solidFill>
            <a:srgbClr val="000000">
              <a:alpha val="30000"/>
            </a:srgbClr>
          </a:solidFill>
          <a:ln/>
        </p:spPr>
      </p:sp>
      <p:sp>
        <p:nvSpPr>
          <p:cNvPr id="12" name="Shape 8"/>
          <p:cNvSpPr/>
          <p:nvPr/>
        </p:nvSpPr>
        <p:spPr>
          <a:xfrm>
            <a:off x="348490" y="1292258"/>
            <a:ext cx="28575" cy="721519"/>
          </a:xfrm>
          <a:prstGeom prst="rect">
            <a:avLst/>
          </a:prstGeom>
          <a:solidFill>
            <a:srgbClr val="E63946"/>
          </a:solidFill>
          <a:ln/>
        </p:spPr>
      </p:sp>
      <p:sp>
        <p:nvSpPr>
          <p:cNvPr id="13" name="Text 9"/>
          <p:cNvSpPr/>
          <p:nvPr/>
        </p:nvSpPr>
        <p:spPr>
          <a:xfrm>
            <a:off x="453420" y="1309962"/>
            <a:ext cx="4007644" cy="171450"/>
          </a:xfrm>
          <a:prstGeom prst="rect">
            <a:avLst/>
          </a:prstGeom>
          <a:noFill/>
          <a:ln/>
        </p:spPr>
        <p:txBody>
          <a:bodyPr wrap="none" lIns="0" tIns="0" rIns="0" bIns="0"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Ubuntu Endpoint Scanning:</a:t>
            </a:r>
            <a:endParaRPr lang="en-US" sz="837" dirty="0"/>
          </a:p>
        </p:txBody>
      </p:sp>
      <p:sp>
        <p:nvSpPr>
          <p:cNvPr id="14" name="Text 10"/>
          <p:cNvSpPr/>
          <p:nvPr/>
        </p:nvSpPr>
        <p:spPr>
          <a:xfrm>
            <a:off x="430786" y="1530313"/>
            <a:ext cx="881652" cy="128818"/>
          </a:xfrm>
          <a:prstGeom prst="rect">
            <a:avLst/>
          </a:prstGeom>
          <a:noFill/>
          <a:ln/>
        </p:spPr>
        <p:txBody>
          <a:bodyPr wrap="none" lIns="0" tIns="0" rIns="0" bIns="0" rtlCol="0" anchor="ctr">
            <a:spAutoFit/>
          </a:bodyPr>
          <a:lstStyle/>
          <a:p>
            <a:pPr marL="0" indent="0">
              <a:buNone/>
            </a:pPr>
            <a:r>
              <a:rPr lang="en-US" sz="837" dirty="0" err="1">
                <a:solidFill>
                  <a:srgbClr val="FFFFFF"/>
                </a:solidFill>
                <a:latin typeface="Noto Sans" pitchFamily="34" charset="0"/>
                <a:ea typeface="Noto Sans" pitchFamily="34" charset="-122"/>
                <a:cs typeface="Noto Sans" pitchFamily="34" charset="-120"/>
              </a:rPr>
              <a:t>nmap</a:t>
            </a:r>
            <a:r>
              <a:rPr lang="en-US" sz="837" dirty="0">
                <a:solidFill>
                  <a:srgbClr val="FFFFFF"/>
                </a:solidFill>
                <a:latin typeface="Noto Sans" pitchFamily="34" charset="0"/>
                <a:ea typeface="Noto Sans" pitchFamily="34" charset="-122"/>
                <a:cs typeface="Noto Sans" pitchFamily="34" charset="-120"/>
              </a:rPr>
              <a:t> 192.168.3.1</a:t>
            </a:r>
            <a:endParaRPr lang="en-US" sz="837" dirty="0"/>
          </a:p>
        </p:txBody>
      </p:sp>
      <p:sp>
        <p:nvSpPr>
          <p:cNvPr id="15" name="Text 11"/>
          <p:cNvSpPr/>
          <p:nvPr/>
        </p:nvSpPr>
        <p:spPr>
          <a:xfrm>
            <a:off x="442913" y="1757327"/>
            <a:ext cx="940963" cy="128818"/>
          </a:xfrm>
          <a:prstGeom prst="rect">
            <a:avLst/>
          </a:prstGeom>
          <a:noFill/>
          <a:ln/>
        </p:spPr>
        <p:txBody>
          <a:bodyPr wrap="none" lIns="0" tIns="0" rIns="0" bIns="0" rtlCol="0" anchor="ctr">
            <a:spAutoFit/>
          </a:bodyPr>
          <a:lstStyle/>
          <a:p>
            <a:pPr marL="0" indent="0">
              <a:buNone/>
            </a:pPr>
            <a:r>
              <a:rPr lang="en-US" sz="837" dirty="0" err="1">
                <a:solidFill>
                  <a:srgbClr val="FFFFFF"/>
                </a:solidFill>
                <a:latin typeface="Noto Sans" pitchFamily="34" charset="0"/>
                <a:ea typeface="Noto Sans" pitchFamily="34" charset="-122"/>
                <a:cs typeface="Noto Sans" pitchFamily="34" charset="-120"/>
              </a:rPr>
              <a:t>nmap</a:t>
            </a:r>
            <a:r>
              <a:rPr lang="en-US" sz="837" dirty="0">
                <a:solidFill>
                  <a:srgbClr val="FFFFFF"/>
                </a:solidFill>
                <a:latin typeface="Noto Sans" pitchFamily="34" charset="0"/>
                <a:ea typeface="Noto Sans" pitchFamily="34" charset="-122"/>
                <a:cs typeface="Noto Sans" pitchFamily="34" charset="-120"/>
              </a:rPr>
              <a:t> 192.168.3.10</a:t>
            </a:r>
            <a:endParaRPr lang="en-US" sz="837" dirty="0"/>
          </a:p>
        </p:txBody>
      </p:sp>
      <p:pic>
        <p:nvPicPr>
          <p:cNvPr id="16" name="Image 2" descr="preencoded.png"/>
          <p:cNvPicPr>
            <a:picLocks noChangeAspect="1"/>
          </p:cNvPicPr>
          <p:nvPr/>
        </p:nvPicPr>
        <p:blipFill>
          <a:blip r:embed="rId5"/>
          <a:stretch>
            <a:fillRect/>
          </a:stretch>
        </p:blipFill>
        <p:spPr>
          <a:xfrm>
            <a:off x="269908" y="2102048"/>
            <a:ext cx="157163" cy="157163"/>
          </a:xfrm>
          <a:prstGeom prst="rect">
            <a:avLst/>
          </a:prstGeom>
        </p:spPr>
      </p:pic>
      <p:sp>
        <p:nvSpPr>
          <p:cNvPr id="17" name="Text 12"/>
          <p:cNvSpPr/>
          <p:nvPr/>
        </p:nvSpPr>
        <p:spPr>
          <a:xfrm>
            <a:off x="457200" y="2070817"/>
            <a:ext cx="2255444"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Hydra Brute-Force Attacks </a:t>
            </a:r>
            <a:endParaRPr lang="en-US" sz="1350" dirty="0"/>
          </a:p>
        </p:txBody>
      </p:sp>
      <p:sp>
        <p:nvSpPr>
          <p:cNvPr id="18" name="Shape 13"/>
          <p:cNvSpPr/>
          <p:nvPr/>
        </p:nvSpPr>
        <p:spPr>
          <a:xfrm>
            <a:off x="265033" y="2276568"/>
            <a:ext cx="4179094" cy="550069"/>
          </a:xfrm>
          <a:prstGeom prst="rect">
            <a:avLst/>
          </a:prstGeom>
          <a:solidFill>
            <a:srgbClr val="000000">
              <a:alpha val="30000"/>
            </a:srgbClr>
          </a:solidFill>
          <a:ln/>
        </p:spPr>
      </p:sp>
      <p:sp>
        <p:nvSpPr>
          <p:cNvPr id="19" name="Shape 14"/>
          <p:cNvSpPr/>
          <p:nvPr/>
        </p:nvSpPr>
        <p:spPr>
          <a:xfrm>
            <a:off x="344763" y="2237838"/>
            <a:ext cx="28575" cy="550069"/>
          </a:xfrm>
          <a:prstGeom prst="rect">
            <a:avLst/>
          </a:prstGeom>
          <a:solidFill>
            <a:srgbClr val="E63946"/>
          </a:solidFill>
          <a:ln/>
        </p:spPr>
      </p:sp>
      <p:sp>
        <p:nvSpPr>
          <p:cNvPr id="20" name="Text 15"/>
          <p:cNvSpPr/>
          <p:nvPr/>
        </p:nvSpPr>
        <p:spPr>
          <a:xfrm>
            <a:off x="453068" y="2303864"/>
            <a:ext cx="4007644" cy="171450"/>
          </a:xfrm>
          <a:prstGeom prst="rect">
            <a:avLst/>
          </a:prstGeom>
          <a:noFill/>
          <a:ln/>
        </p:spPr>
        <p:txBody>
          <a:bodyPr wrap="none" lIns="0" tIns="0" rIns="0" bIns="0"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Windows SSH Brute-Force:</a:t>
            </a:r>
            <a:endParaRPr lang="en-US" sz="837" dirty="0"/>
          </a:p>
        </p:txBody>
      </p:sp>
      <p:sp>
        <p:nvSpPr>
          <p:cNvPr id="21" name="Text 16"/>
          <p:cNvSpPr/>
          <p:nvPr/>
        </p:nvSpPr>
        <p:spPr>
          <a:xfrm>
            <a:off x="441907" y="2552247"/>
            <a:ext cx="3407984" cy="128818"/>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hydra -l &lt;user&gt; -P /usr/share/wordlists/rockyou.txt ssh 192.168.2.14</a:t>
            </a:r>
            <a:endParaRPr lang="en-US" sz="837" dirty="0"/>
          </a:p>
        </p:txBody>
      </p:sp>
      <p:sp>
        <p:nvSpPr>
          <p:cNvPr id="22" name="Shape 17"/>
          <p:cNvSpPr/>
          <p:nvPr/>
        </p:nvSpPr>
        <p:spPr>
          <a:xfrm>
            <a:off x="272135" y="2896148"/>
            <a:ext cx="4179094" cy="550069"/>
          </a:xfrm>
          <a:prstGeom prst="rect">
            <a:avLst/>
          </a:prstGeom>
          <a:solidFill>
            <a:srgbClr val="000000">
              <a:alpha val="30000"/>
            </a:srgbClr>
          </a:solidFill>
          <a:ln/>
        </p:spPr>
      </p:sp>
      <p:sp>
        <p:nvSpPr>
          <p:cNvPr id="23" name="Shape 18"/>
          <p:cNvSpPr/>
          <p:nvPr/>
        </p:nvSpPr>
        <p:spPr>
          <a:xfrm>
            <a:off x="344763" y="2878750"/>
            <a:ext cx="28575" cy="550069"/>
          </a:xfrm>
          <a:prstGeom prst="rect">
            <a:avLst/>
          </a:prstGeom>
          <a:solidFill>
            <a:srgbClr val="E63946"/>
          </a:solidFill>
          <a:ln/>
        </p:spPr>
      </p:sp>
      <p:sp>
        <p:nvSpPr>
          <p:cNvPr id="24" name="Text 19"/>
          <p:cNvSpPr/>
          <p:nvPr/>
        </p:nvSpPr>
        <p:spPr>
          <a:xfrm>
            <a:off x="479662" y="2912292"/>
            <a:ext cx="4007644" cy="171450"/>
          </a:xfrm>
          <a:prstGeom prst="rect">
            <a:avLst/>
          </a:prstGeom>
          <a:noFill/>
          <a:ln/>
        </p:spPr>
        <p:txBody>
          <a:bodyPr wrap="none" lIns="0" tIns="0" rIns="0" bIns="0"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Linux SSH Brute-Force:</a:t>
            </a:r>
            <a:endParaRPr lang="en-US" sz="837" dirty="0"/>
          </a:p>
        </p:txBody>
      </p:sp>
      <p:sp>
        <p:nvSpPr>
          <p:cNvPr id="25" name="Text 20"/>
          <p:cNvSpPr/>
          <p:nvPr/>
        </p:nvSpPr>
        <p:spPr>
          <a:xfrm>
            <a:off x="468717" y="3179955"/>
            <a:ext cx="3433632" cy="128818"/>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hydra -l ubuntu -P /usr/share/wordlists/rockyou.txt ssh 192.168.3.10</a:t>
            </a:r>
            <a:endParaRPr lang="en-US" sz="837" dirty="0"/>
          </a:p>
        </p:txBody>
      </p:sp>
      <p:pic>
        <p:nvPicPr>
          <p:cNvPr id="26" name="Image 3" descr="preencoded.png"/>
          <p:cNvPicPr>
            <a:picLocks noChangeAspect="1"/>
          </p:cNvPicPr>
          <p:nvPr/>
        </p:nvPicPr>
        <p:blipFill>
          <a:blip r:embed="rId6"/>
          <a:stretch>
            <a:fillRect/>
          </a:stretch>
        </p:blipFill>
        <p:spPr>
          <a:xfrm>
            <a:off x="295905" y="3556321"/>
            <a:ext cx="157163" cy="157163"/>
          </a:xfrm>
          <a:prstGeom prst="rect">
            <a:avLst/>
          </a:prstGeom>
        </p:spPr>
      </p:pic>
      <p:sp>
        <p:nvSpPr>
          <p:cNvPr id="27" name="Text 21"/>
          <p:cNvSpPr/>
          <p:nvPr/>
        </p:nvSpPr>
        <p:spPr>
          <a:xfrm>
            <a:off x="468717" y="3500356"/>
            <a:ext cx="2149487"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 Port Services Installation </a:t>
            </a:r>
            <a:endParaRPr lang="en-US" sz="1350" dirty="0"/>
          </a:p>
        </p:txBody>
      </p:sp>
      <p:sp>
        <p:nvSpPr>
          <p:cNvPr id="28" name="Shape 22"/>
          <p:cNvSpPr/>
          <p:nvPr/>
        </p:nvSpPr>
        <p:spPr>
          <a:xfrm>
            <a:off x="265033" y="3814260"/>
            <a:ext cx="4179094" cy="721519"/>
          </a:xfrm>
          <a:prstGeom prst="rect">
            <a:avLst/>
          </a:prstGeom>
          <a:solidFill>
            <a:srgbClr val="000000">
              <a:alpha val="30000"/>
            </a:srgbClr>
          </a:solidFill>
          <a:ln/>
        </p:spPr>
      </p:sp>
      <p:sp>
        <p:nvSpPr>
          <p:cNvPr id="29" name="Shape 23"/>
          <p:cNvSpPr/>
          <p:nvPr/>
        </p:nvSpPr>
        <p:spPr>
          <a:xfrm>
            <a:off x="346316" y="3807111"/>
            <a:ext cx="28575" cy="721519"/>
          </a:xfrm>
          <a:prstGeom prst="rect">
            <a:avLst/>
          </a:prstGeom>
          <a:solidFill>
            <a:srgbClr val="E63946"/>
          </a:solidFill>
          <a:ln/>
        </p:spPr>
      </p:sp>
      <p:sp>
        <p:nvSpPr>
          <p:cNvPr id="30" name="Text 24"/>
          <p:cNvSpPr/>
          <p:nvPr/>
        </p:nvSpPr>
        <p:spPr>
          <a:xfrm>
            <a:off x="468717" y="3832791"/>
            <a:ext cx="4007644" cy="171450"/>
          </a:xfrm>
          <a:prstGeom prst="rect">
            <a:avLst/>
          </a:prstGeom>
          <a:noFill/>
          <a:ln/>
        </p:spPr>
        <p:txBody>
          <a:bodyPr wrap="none" lIns="0" tIns="0" rIns="0" bIns="0"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Ubuntu Linux Services:</a:t>
            </a:r>
            <a:endParaRPr lang="en-US" sz="837" dirty="0"/>
          </a:p>
        </p:txBody>
      </p:sp>
      <p:sp>
        <p:nvSpPr>
          <p:cNvPr id="31" name="Text 25"/>
          <p:cNvSpPr/>
          <p:nvPr/>
        </p:nvSpPr>
        <p:spPr>
          <a:xfrm>
            <a:off x="468717" y="3979998"/>
            <a:ext cx="4007644"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sudo apt-get install apache2 -y</a:t>
            </a:r>
            <a:endParaRPr lang="en-US" sz="837" dirty="0"/>
          </a:p>
        </p:txBody>
      </p:sp>
      <p:sp>
        <p:nvSpPr>
          <p:cNvPr id="32" name="Text 26"/>
          <p:cNvSpPr/>
          <p:nvPr/>
        </p:nvSpPr>
        <p:spPr>
          <a:xfrm>
            <a:off x="452600" y="4258718"/>
            <a:ext cx="4007644"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sudo apt-get install openssh-server -y</a:t>
            </a:r>
            <a:endParaRPr lang="en-US" sz="837" dirty="0"/>
          </a:p>
        </p:txBody>
      </p:sp>
      <p:sp>
        <p:nvSpPr>
          <p:cNvPr id="33" name="Shape 27"/>
          <p:cNvSpPr/>
          <p:nvPr/>
        </p:nvSpPr>
        <p:spPr>
          <a:xfrm>
            <a:off x="265033" y="4585964"/>
            <a:ext cx="4179094" cy="550069"/>
          </a:xfrm>
          <a:prstGeom prst="rect">
            <a:avLst/>
          </a:prstGeom>
          <a:solidFill>
            <a:srgbClr val="000000">
              <a:alpha val="30000"/>
            </a:srgbClr>
          </a:solidFill>
          <a:ln/>
        </p:spPr>
      </p:sp>
      <p:sp>
        <p:nvSpPr>
          <p:cNvPr id="34" name="Shape 28"/>
          <p:cNvSpPr/>
          <p:nvPr/>
        </p:nvSpPr>
        <p:spPr>
          <a:xfrm>
            <a:off x="345384" y="4624202"/>
            <a:ext cx="28575" cy="550069"/>
          </a:xfrm>
          <a:prstGeom prst="rect">
            <a:avLst/>
          </a:prstGeom>
          <a:solidFill>
            <a:srgbClr val="E63946"/>
          </a:solidFill>
          <a:ln/>
        </p:spPr>
      </p:sp>
      <p:sp>
        <p:nvSpPr>
          <p:cNvPr id="35" name="Text 29"/>
          <p:cNvSpPr/>
          <p:nvPr/>
        </p:nvSpPr>
        <p:spPr>
          <a:xfrm>
            <a:off x="441907" y="4618806"/>
            <a:ext cx="4007644" cy="171450"/>
          </a:xfrm>
          <a:prstGeom prst="rect">
            <a:avLst/>
          </a:prstGeom>
          <a:noFill/>
          <a:ln/>
        </p:spPr>
        <p:txBody>
          <a:bodyPr wrap="none" lIns="0" tIns="0" rIns="0" bIns="0"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Windows Services:</a:t>
            </a:r>
            <a:endParaRPr lang="en-US" sz="837" dirty="0"/>
          </a:p>
        </p:txBody>
      </p:sp>
      <p:sp>
        <p:nvSpPr>
          <p:cNvPr id="36" name="Text 30"/>
          <p:cNvSpPr/>
          <p:nvPr/>
        </p:nvSpPr>
        <p:spPr>
          <a:xfrm>
            <a:off x="439195" y="4846482"/>
            <a:ext cx="4007644"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FileZilla installation</a:t>
            </a:r>
            <a:endParaRPr lang="en-US" sz="837" dirty="0"/>
          </a:p>
        </p:txBody>
      </p:sp>
      <p:pic>
        <p:nvPicPr>
          <p:cNvPr id="38" name="Picture 37">
            <a:extLst>
              <a:ext uri="{FF2B5EF4-FFF2-40B4-BE49-F238E27FC236}">
                <a16:creationId xmlns:a16="http://schemas.microsoft.com/office/drawing/2014/main" id="{715EF788-1010-74E9-4030-2BB8AD330392}"/>
              </a:ext>
            </a:extLst>
          </p:cNvPr>
          <p:cNvPicPr>
            <a:picLocks noChangeAspect="1"/>
          </p:cNvPicPr>
          <p:nvPr/>
        </p:nvPicPr>
        <p:blipFill>
          <a:blip r:embed="rId7"/>
          <a:stretch>
            <a:fillRect/>
          </a:stretch>
        </p:blipFill>
        <p:spPr>
          <a:xfrm>
            <a:off x="4572000" y="814106"/>
            <a:ext cx="4497220" cy="4282960"/>
          </a:xfrm>
          <a:prstGeom prst="rect">
            <a:avLst/>
          </a:prstGeom>
        </p:spPr>
      </p:pic>
      <p:sp>
        <p:nvSpPr>
          <p:cNvPr id="39" name="Text 1">
            <a:extLst>
              <a:ext uri="{FF2B5EF4-FFF2-40B4-BE49-F238E27FC236}">
                <a16:creationId xmlns:a16="http://schemas.microsoft.com/office/drawing/2014/main" id="{D9007234-E06D-9C4C-D811-94A072E4C375}"/>
              </a:ext>
            </a:extLst>
          </p:cNvPr>
          <p:cNvSpPr/>
          <p:nvPr/>
        </p:nvSpPr>
        <p:spPr>
          <a:xfrm>
            <a:off x="4871539" y="492553"/>
            <a:ext cx="2478243" cy="207749"/>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Server scanning using </a:t>
            </a:r>
            <a:r>
              <a:rPr lang="en-US" sz="1350" b="1" dirty="0" err="1">
                <a:solidFill>
                  <a:srgbClr val="4ECDC4"/>
                </a:solidFill>
                <a:latin typeface="Noto Sans" pitchFamily="34" charset="0"/>
                <a:ea typeface="Noto Sans" pitchFamily="34" charset="-122"/>
                <a:cs typeface="Noto Sans" pitchFamily="34" charset="-120"/>
              </a:rPr>
              <a:t>Nikto</a:t>
            </a:r>
            <a:r>
              <a:rPr lang="en-US" sz="1350" b="1" dirty="0">
                <a:solidFill>
                  <a:srgbClr val="4ECDC4"/>
                </a:solidFill>
                <a:latin typeface="Noto Sans" pitchFamily="34" charset="0"/>
                <a:ea typeface="Noto Sans" pitchFamily="34" charset="-122"/>
                <a:cs typeface="Noto Sans" pitchFamily="34" charset="-120"/>
              </a:rPr>
              <a:t> </a:t>
            </a:r>
            <a:endParaRPr lang="en-US" sz="1350" dirty="0"/>
          </a:p>
        </p:txBody>
      </p:sp>
      <p:pic>
        <p:nvPicPr>
          <p:cNvPr id="40" name="Image 3" descr="preencoded.png">
            <a:extLst>
              <a:ext uri="{FF2B5EF4-FFF2-40B4-BE49-F238E27FC236}">
                <a16:creationId xmlns:a16="http://schemas.microsoft.com/office/drawing/2014/main" id="{AC93180D-4DBE-636D-A405-171ADAF1D73D}"/>
              </a:ext>
            </a:extLst>
          </p:cNvPr>
          <p:cNvPicPr>
            <a:picLocks noChangeAspect="1"/>
          </p:cNvPicPr>
          <p:nvPr/>
        </p:nvPicPr>
        <p:blipFill>
          <a:blip r:embed="rId6"/>
          <a:stretch>
            <a:fillRect/>
          </a:stretch>
        </p:blipFill>
        <p:spPr>
          <a:xfrm>
            <a:off x="4623474" y="523519"/>
            <a:ext cx="157163" cy="1571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444933"/>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Monitoring &amp; Detection (Wazuh)</a:t>
            </a:r>
            <a:endParaRPr lang="en-US" sz="2025" dirty="0"/>
          </a:p>
        </p:txBody>
      </p:sp>
      <p:sp>
        <p:nvSpPr>
          <p:cNvPr id="4" name="Text 1"/>
          <p:cNvSpPr/>
          <p:nvPr/>
        </p:nvSpPr>
        <p:spPr>
          <a:xfrm>
            <a:off x="207072" y="598070"/>
            <a:ext cx="4179094"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Wazuh SIEM Features</a:t>
            </a:r>
            <a:endParaRPr lang="en-US" sz="1350" dirty="0"/>
          </a:p>
        </p:txBody>
      </p:sp>
      <p:sp>
        <p:nvSpPr>
          <p:cNvPr id="5" name="Shape 2"/>
          <p:cNvSpPr/>
          <p:nvPr/>
        </p:nvSpPr>
        <p:spPr>
          <a:xfrm>
            <a:off x="207072" y="969729"/>
            <a:ext cx="4179094" cy="481876"/>
          </a:xfrm>
          <a:prstGeom prst="rect">
            <a:avLst/>
          </a:prstGeom>
          <a:solidFill>
            <a:srgbClr val="FFFFFF">
              <a:alpha val="5000"/>
            </a:srgbClr>
          </a:solidFill>
          <a:ln/>
        </p:spPr>
      </p:sp>
      <p:pic>
        <p:nvPicPr>
          <p:cNvPr id="6" name="Image 1" descr="preencoded.png"/>
          <p:cNvPicPr>
            <a:picLocks noChangeAspect="1"/>
          </p:cNvPicPr>
          <p:nvPr/>
        </p:nvPicPr>
        <p:blipFill>
          <a:blip r:embed="rId4"/>
          <a:stretch>
            <a:fillRect/>
          </a:stretch>
        </p:blipFill>
        <p:spPr>
          <a:xfrm>
            <a:off x="262532" y="982181"/>
            <a:ext cx="225028" cy="200025"/>
          </a:xfrm>
          <a:prstGeom prst="rect">
            <a:avLst/>
          </a:prstGeom>
        </p:spPr>
      </p:pic>
      <p:sp>
        <p:nvSpPr>
          <p:cNvPr id="7" name="Text 3"/>
          <p:cNvSpPr/>
          <p:nvPr/>
        </p:nvSpPr>
        <p:spPr>
          <a:xfrm>
            <a:off x="542925" y="1005603"/>
            <a:ext cx="3632597" cy="214313"/>
          </a:xfrm>
          <a:prstGeom prst="rect">
            <a:avLst/>
          </a:prstGeom>
          <a:noFill/>
          <a:ln/>
        </p:spPr>
        <p:txBody>
          <a:bodyPr wrap="none" lIns="0" tIns="0" rIns="0" bIns="0" rtlCol="0" anchor="ctr">
            <a:spAutoFit/>
          </a:bodyPr>
          <a:lstStyle/>
          <a:p>
            <a:pPr marL="0" indent="0">
              <a:buNone/>
            </a:pPr>
            <a:r>
              <a:rPr lang="en-US" sz="1046" b="1" dirty="0">
                <a:solidFill>
                  <a:srgbClr val="FFFFFF"/>
                </a:solidFill>
                <a:latin typeface="Noto Sans" pitchFamily="34" charset="0"/>
                <a:ea typeface="Noto Sans" pitchFamily="34" charset="-122"/>
                <a:cs typeface="Noto Sans" pitchFamily="34" charset="-120"/>
              </a:rPr>
              <a:t>Real-time Visibility</a:t>
            </a:r>
            <a:endParaRPr lang="en-US" sz="1046" dirty="0"/>
          </a:p>
        </p:txBody>
      </p:sp>
      <p:sp>
        <p:nvSpPr>
          <p:cNvPr id="8" name="Text 4"/>
          <p:cNvSpPr/>
          <p:nvPr/>
        </p:nvSpPr>
        <p:spPr>
          <a:xfrm>
            <a:off x="487560" y="1207390"/>
            <a:ext cx="3632597" cy="160009"/>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Continuous monitoring of endpoint activities and network traffic </a:t>
            </a:r>
            <a:endParaRPr lang="en-US" sz="837" dirty="0"/>
          </a:p>
        </p:txBody>
      </p:sp>
      <p:sp>
        <p:nvSpPr>
          <p:cNvPr id="9" name="Shape 5"/>
          <p:cNvSpPr/>
          <p:nvPr/>
        </p:nvSpPr>
        <p:spPr>
          <a:xfrm>
            <a:off x="230712" y="1560664"/>
            <a:ext cx="4179094" cy="349563"/>
          </a:xfrm>
          <a:prstGeom prst="rect">
            <a:avLst/>
          </a:prstGeom>
          <a:solidFill>
            <a:srgbClr val="FFFFFF">
              <a:alpha val="5000"/>
            </a:srgbClr>
          </a:solidFill>
          <a:ln/>
        </p:spPr>
      </p:sp>
      <p:pic>
        <p:nvPicPr>
          <p:cNvPr id="10" name="Image 2" descr="preencoded.png"/>
          <p:cNvPicPr>
            <a:picLocks noChangeAspect="1"/>
          </p:cNvPicPr>
          <p:nvPr/>
        </p:nvPicPr>
        <p:blipFill>
          <a:blip r:embed="rId5"/>
          <a:stretch>
            <a:fillRect/>
          </a:stretch>
        </p:blipFill>
        <p:spPr>
          <a:xfrm>
            <a:off x="322994" y="1644383"/>
            <a:ext cx="150019" cy="200025"/>
          </a:xfrm>
          <a:prstGeom prst="rect">
            <a:avLst/>
          </a:prstGeom>
        </p:spPr>
      </p:pic>
      <p:sp>
        <p:nvSpPr>
          <p:cNvPr id="11" name="Text 6"/>
          <p:cNvSpPr/>
          <p:nvPr/>
        </p:nvSpPr>
        <p:spPr>
          <a:xfrm>
            <a:off x="542925" y="1558761"/>
            <a:ext cx="3707606" cy="214313"/>
          </a:xfrm>
          <a:prstGeom prst="rect">
            <a:avLst/>
          </a:prstGeom>
          <a:noFill/>
          <a:ln/>
        </p:spPr>
        <p:txBody>
          <a:bodyPr wrap="none" lIns="0" tIns="0" rIns="0" bIns="0" rtlCol="0" anchor="ctr">
            <a:spAutoFit/>
          </a:bodyPr>
          <a:lstStyle/>
          <a:p>
            <a:pPr marL="0" indent="0">
              <a:buNone/>
            </a:pPr>
            <a:r>
              <a:rPr lang="en-US" sz="1046" b="1" dirty="0">
                <a:solidFill>
                  <a:srgbClr val="FFFFFF"/>
                </a:solidFill>
                <a:latin typeface="Noto Sans" pitchFamily="34" charset="0"/>
                <a:ea typeface="Noto Sans" pitchFamily="34" charset="-122"/>
                <a:cs typeface="Noto Sans" pitchFamily="34" charset="-120"/>
              </a:rPr>
              <a:t>Log Capture</a:t>
            </a:r>
            <a:endParaRPr lang="en-US" sz="1046" dirty="0"/>
          </a:p>
        </p:txBody>
      </p:sp>
      <p:sp>
        <p:nvSpPr>
          <p:cNvPr id="12" name="Text 7"/>
          <p:cNvSpPr/>
          <p:nvPr/>
        </p:nvSpPr>
        <p:spPr>
          <a:xfrm>
            <a:off x="521494" y="1750218"/>
            <a:ext cx="3707606" cy="160009"/>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Collection and centralization of system and application logs </a:t>
            </a:r>
            <a:endParaRPr lang="en-US" sz="837" dirty="0"/>
          </a:p>
        </p:txBody>
      </p:sp>
      <p:sp>
        <p:nvSpPr>
          <p:cNvPr id="13" name="Shape 8"/>
          <p:cNvSpPr/>
          <p:nvPr/>
        </p:nvSpPr>
        <p:spPr>
          <a:xfrm>
            <a:off x="225307" y="2099782"/>
            <a:ext cx="4179094" cy="378712"/>
          </a:xfrm>
          <a:prstGeom prst="rect">
            <a:avLst/>
          </a:prstGeom>
          <a:solidFill>
            <a:srgbClr val="FFFFFF">
              <a:alpha val="5000"/>
            </a:srgbClr>
          </a:solidFill>
          <a:ln/>
        </p:spPr>
      </p:sp>
      <p:pic>
        <p:nvPicPr>
          <p:cNvPr id="14" name="Image 3" descr="preencoded.png"/>
          <p:cNvPicPr>
            <a:picLocks noChangeAspect="1"/>
          </p:cNvPicPr>
          <p:nvPr/>
        </p:nvPicPr>
        <p:blipFill>
          <a:blip r:embed="rId6"/>
          <a:stretch>
            <a:fillRect/>
          </a:stretch>
        </p:blipFill>
        <p:spPr>
          <a:xfrm>
            <a:off x="284831" y="2109067"/>
            <a:ext cx="175022" cy="200025"/>
          </a:xfrm>
          <a:prstGeom prst="rect">
            <a:avLst/>
          </a:prstGeom>
        </p:spPr>
      </p:pic>
      <p:sp>
        <p:nvSpPr>
          <p:cNvPr id="15" name="Text 9"/>
          <p:cNvSpPr/>
          <p:nvPr/>
        </p:nvSpPr>
        <p:spPr>
          <a:xfrm>
            <a:off x="542925" y="2109067"/>
            <a:ext cx="3682603" cy="214313"/>
          </a:xfrm>
          <a:prstGeom prst="rect">
            <a:avLst/>
          </a:prstGeom>
          <a:noFill/>
          <a:ln/>
        </p:spPr>
        <p:txBody>
          <a:bodyPr wrap="none" lIns="0" tIns="0" rIns="0" bIns="0" rtlCol="0" anchor="ctr">
            <a:spAutoFit/>
          </a:bodyPr>
          <a:lstStyle/>
          <a:p>
            <a:pPr marL="0" indent="0">
              <a:buNone/>
            </a:pPr>
            <a:r>
              <a:rPr lang="en-US" sz="1046" b="1" dirty="0">
                <a:solidFill>
                  <a:srgbClr val="FFFFFF"/>
                </a:solidFill>
                <a:latin typeface="Noto Sans" pitchFamily="34" charset="0"/>
                <a:ea typeface="Noto Sans" pitchFamily="34" charset="-122"/>
                <a:cs typeface="Noto Sans" pitchFamily="34" charset="-120"/>
              </a:rPr>
              <a:t>Alert Generation</a:t>
            </a:r>
            <a:endParaRPr lang="en-US" sz="1046" dirty="0"/>
          </a:p>
        </p:txBody>
      </p:sp>
      <p:sp>
        <p:nvSpPr>
          <p:cNvPr id="16" name="Text 10"/>
          <p:cNvSpPr/>
          <p:nvPr/>
        </p:nvSpPr>
        <p:spPr>
          <a:xfrm>
            <a:off x="498277" y="2298802"/>
            <a:ext cx="3682603" cy="160009"/>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 Automated detection and alerting of suspicious activities </a:t>
            </a:r>
            <a:endParaRPr lang="en-US" sz="837" dirty="0"/>
          </a:p>
        </p:txBody>
      </p:sp>
      <p:sp>
        <p:nvSpPr>
          <p:cNvPr id="17" name="Text 11"/>
          <p:cNvSpPr/>
          <p:nvPr/>
        </p:nvSpPr>
        <p:spPr>
          <a:xfrm>
            <a:off x="4572000" y="613756"/>
            <a:ext cx="4179094" cy="257175"/>
          </a:xfrm>
          <a:prstGeom prst="rect">
            <a:avLst/>
          </a:prstGeom>
          <a:noFill/>
          <a:ln/>
        </p:spPr>
        <p:txBody>
          <a:bodyPr wrap="none" lIns="0" tIns="0" rIns="0" bIns="0" rtlCol="0" anchor="ctr">
            <a:spAutoFit/>
          </a:bodyPr>
          <a:lstStyle/>
          <a:p>
            <a:pPr marL="0" indent="0">
              <a:buNone/>
            </a:pPr>
            <a:r>
              <a:rPr lang="en-US" sz="1350" b="1" dirty="0">
                <a:solidFill>
                  <a:srgbClr val="4ECDC4"/>
                </a:solidFill>
                <a:latin typeface="Noto Sans" pitchFamily="34" charset="0"/>
                <a:ea typeface="Noto Sans" pitchFamily="34" charset="-122"/>
                <a:cs typeface="Noto Sans" pitchFamily="34" charset="-120"/>
              </a:rPr>
              <a:t>Detected Alert Types</a:t>
            </a:r>
            <a:endParaRPr lang="en-US" sz="1350" dirty="0"/>
          </a:p>
        </p:txBody>
      </p:sp>
      <p:sp>
        <p:nvSpPr>
          <p:cNvPr id="18" name="Shape 12"/>
          <p:cNvSpPr/>
          <p:nvPr/>
        </p:nvSpPr>
        <p:spPr>
          <a:xfrm>
            <a:off x="4572000" y="982181"/>
            <a:ext cx="4179094" cy="342900"/>
          </a:xfrm>
          <a:prstGeom prst="rect">
            <a:avLst/>
          </a:prstGeom>
          <a:solidFill>
            <a:srgbClr val="E63946">
              <a:alpha val="20000"/>
            </a:srgbClr>
          </a:solidFill>
          <a:ln/>
        </p:spPr>
      </p:sp>
      <p:sp>
        <p:nvSpPr>
          <p:cNvPr id="19" name="Shape 13"/>
          <p:cNvSpPr/>
          <p:nvPr/>
        </p:nvSpPr>
        <p:spPr>
          <a:xfrm>
            <a:off x="4663177" y="1002080"/>
            <a:ext cx="28575" cy="342900"/>
          </a:xfrm>
          <a:prstGeom prst="rect">
            <a:avLst/>
          </a:prstGeom>
          <a:solidFill>
            <a:srgbClr val="E63946"/>
          </a:solidFill>
          <a:ln/>
        </p:spPr>
      </p:sp>
      <p:sp>
        <p:nvSpPr>
          <p:cNvPr id="20" name="Text 14"/>
          <p:cNvSpPr/>
          <p:nvPr/>
        </p:nvSpPr>
        <p:spPr>
          <a:xfrm>
            <a:off x="4811504" y="1067906"/>
            <a:ext cx="1071563" cy="171450"/>
          </a:xfrm>
          <a:prstGeom prst="rect">
            <a:avLst/>
          </a:prstGeom>
          <a:noFill/>
          <a:ln/>
        </p:spPr>
        <p:txBody>
          <a:bodyPr wrap="none" lIns="0" tIns="0" rIns="0" bIns="0" rtlCol="0" anchor="ctr">
            <a:spAutoFit/>
          </a:bodyPr>
          <a:lstStyle/>
          <a:p>
            <a:pPr marL="0" indent="0">
              <a:buNone/>
            </a:pPr>
            <a:r>
              <a:rPr lang="en-US" sz="837" b="1" dirty="0">
                <a:solidFill>
                  <a:srgbClr val="E63946"/>
                </a:solidFill>
                <a:latin typeface="Noto Sans" pitchFamily="34" charset="0"/>
                <a:ea typeface="Noto Sans" pitchFamily="34" charset="-122"/>
                <a:cs typeface="Noto Sans" pitchFamily="34" charset="-120"/>
              </a:rPr>
              <a:t>High Severity</a:t>
            </a:r>
            <a:endParaRPr lang="en-US" sz="837" dirty="0"/>
          </a:p>
        </p:txBody>
      </p:sp>
      <p:sp>
        <p:nvSpPr>
          <p:cNvPr id="21" name="Text 15"/>
          <p:cNvSpPr/>
          <p:nvPr/>
        </p:nvSpPr>
        <p:spPr>
          <a:xfrm>
            <a:off x="5664994" y="1090009"/>
            <a:ext cx="2936081"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Brute-force attempts, Authentication failures</a:t>
            </a:r>
            <a:endParaRPr lang="en-US" sz="837" dirty="0"/>
          </a:p>
        </p:txBody>
      </p:sp>
      <p:sp>
        <p:nvSpPr>
          <p:cNvPr id="22" name="Shape 16"/>
          <p:cNvSpPr/>
          <p:nvPr/>
        </p:nvSpPr>
        <p:spPr>
          <a:xfrm>
            <a:off x="4580271" y="1560664"/>
            <a:ext cx="4179094" cy="342900"/>
          </a:xfrm>
          <a:prstGeom prst="rect">
            <a:avLst/>
          </a:prstGeom>
          <a:solidFill>
            <a:srgbClr val="FFD166">
              <a:alpha val="20000"/>
            </a:srgbClr>
          </a:solidFill>
          <a:ln/>
        </p:spPr>
      </p:sp>
      <p:sp>
        <p:nvSpPr>
          <p:cNvPr id="23" name="Shape 17"/>
          <p:cNvSpPr/>
          <p:nvPr/>
        </p:nvSpPr>
        <p:spPr>
          <a:xfrm flipH="1">
            <a:off x="4646033" y="1536226"/>
            <a:ext cx="45719" cy="342900"/>
          </a:xfrm>
          <a:prstGeom prst="rect">
            <a:avLst/>
          </a:prstGeom>
          <a:solidFill>
            <a:srgbClr val="FFD166"/>
          </a:solidFill>
          <a:ln/>
        </p:spPr>
      </p:sp>
      <p:sp>
        <p:nvSpPr>
          <p:cNvPr id="24" name="Text 18"/>
          <p:cNvSpPr/>
          <p:nvPr/>
        </p:nvSpPr>
        <p:spPr>
          <a:xfrm>
            <a:off x="4722019" y="1637146"/>
            <a:ext cx="1071563" cy="171450"/>
          </a:xfrm>
          <a:prstGeom prst="rect">
            <a:avLst/>
          </a:prstGeom>
          <a:noFill/>
          <a:ln/>
        </p:spPr>
        <p:txBody>
          <a:bodyPr wrap="none" lIns="0" tIns="0" rIns="0" bIns="0" rtlCol="0" anchor="ctr">
            <a:spAutoFit/>
          </a:bodyPr>
          <a:lstStyle/>
          <a:p>
            <a:pPr marL="0" indent="0">
              <a:buNone/>
            </a:pPr>
            <a:r>
              <a:rPr lang="en-US" sz="837" b="1" dirty="0">
                <a:solidFill>
                  <a:srgbClr val="FFD166"/>
                </a:solidFill>
                <a:latin typeface="Noto Sans" pitchFamily="34" charset="0"/>
                <a:ea typeface="Noto Sans" pitchFamily="34" charset="-122"/>
                <a:cs typeface="Noto Sans" pitchFamily="34" charset="-120"/>
              </a:rPr>
              <a:t>Medium Severity</a:t>
            </a:r>
            <a:endParaRPr lang="en-US" sz="837" dirty="0"/>
          </a:p>
        </p:txBody>
      </p:sp>
      <p:sp>
        <p:nvSpPr>
          <p:cNvPr id="25" name="Text 19"/>
          <p:cNvSpPr/>
          <p:nvPr/>
        </p:nvSpPr>
        <p:spPr>
          <a:xfrm>
            <a:off x="5664994" y="1622721"/>
            <a:ext cx="2936081"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Port scanning, Unusual network connections</a:t>
            </a:r>
            <a:endParaRPr lang="en-US" sz="837" dirty="0"/>
          </a:p>
        </p:txBody>
      </p:sp>
      <p:sp>
        <p:nvSpPr>
          <p:cNvPr id="26" name="Shape 20"/>
          <p:cNvSpPr/>
          <p:nvPr/>
        </p:nvSpPr>
        <p:spPr>
          <a:xfrm>
            <a:off x="4610538" y="2118549"/>
            <a:ext cx="4179094" cy="342900"/>
          </a:xfrm>
          <a:prstGeom prst="rect">
            <a:avLst/>
          </a:prstGeom>
          <a:solidFill>
            <a:srgbClr val="4ECDC4">
              <a:alpha val="20000"/>
            </a:srgbClr>
          </a:solidFill>
          <a:ln/>
        </p:spPr>
      </p:sp>
      <p:sp>
        <p:nvSpPr>
          <p:cNvPr id="27" name="Shape 21"/>
          <p:cNvSpPr/>
          <p:nvPr/>
        </p:nvSpPr>
        <p:spPr>
          <a:xfrm>
            <a:off x="4663083" y="2118549"/>
            <a:ext cx="28575" cy="342900"/>
          </a:xfrm>
          <a:prstGeom prst="rect">
            <a:avLst/>
          </a:prstGeom>
          <a:solidFill>
            <a:srgbClr val="4ECDC4"/>
          </a:solidFill>
          <a:ln/>
        </p:spPr>
      </p:sp>
      <p:sp>
        <p:nvSpPr>
          <p:cNvPr id="28" name="Text 22"/>
          <p:cNvSpPr/>
          <p:nvPr/>
        </p:nvSpPr>
        <p:spPr>
          <a:xfrm>
            <a:off x="4751721" y="2209079"/>
            <a:ext cx="1071563" cy="171450"/>
          </a:xfrm>
          <a:prstGeom prst="rect">
            <a:avLst/>
          </a:prstGeom>
          <a:noFill/>
          <a:ln/>
        </p:spPr>
        <p:txBody>
          <a:bodyPr wrap="none" lIns="0" tIns="0" rIns="0" bIns="0" rtlCol="0" anchor="ctr">
            <a:spAutoFit/>
          </a:bodyPr>
          <a:lstStyle/>
          <a:p>
            <a:pPr marL="0" indent="0">
              <a:buNone/>
            </a:pPr>
            <a:r>
              <a:rPr lang="en-US" sz="837" b="1" dirty="0">
                <a:solidFill>
                  <a:srgbClr val="4ECDC4"/>
                </a:solidFill>
                <a:latin typeface="Noto Sans" pitchFamily="34" charset="0"/>
                <a:ea typeface="Noto Sans" pitchFamily="34" charset="-122"/>
                <a:cs typeface="Noto Sans" pitchFamily="34" charset="-120"/>
              </a:rPr>
              <a:t>Low Severity</a:t>
            </a:r>
            <a:endParaRPr lang="en-US" sz="837" dirty="0"/>
          </a:p>
        </p:txBody>
      </p:sp>
      <p:sp>
        <p:nvSpPr>
          <p:cNvPr id="29" name="Text 23"/>
          <p:cNvSpPr/>
          <p:nvPr/>
        </p:nvSpPr>
        <p:spPr>
          <a:xfrm>
            <a:off x="5664993" y="2216223"/>
            <a:ext cx="2936081" cy="171450"/>
          </a:xfrm>
          <a:prstGeom prst="rect">
            <a:avLst/>
          </a:prstGeom>
          <a:noFill/>
          <a:ln/>
        </p:spPr>
        <p:txBody>
          <a:bodyPr wrap="none" lIns="0" tIns="0" rIns="0" bIns="0" rtlCol="0" anchor="ctr">
            <a:spAutoFit/>
          </a:bodyPr>
          <a:lstStyle/>
          <a:p>
            <a:pPr marL="0" indent="0">
              <a:buNone/>
            </a:pPr>
            <a:r>
              <a:rPr lang="en-US" sz="837" dirty="0">
                <a:solidFill>
                  <a:srgbClr val="FFFFFF"/>
                </a:solidFill>
                <a:latin typeface="Noto Sans" pitchFamily="34" charset="0"/>
                <a:ea typeface="Noto Sans" pitchFamily="34" charset="-122"/>
                <a:cs typeface="Noto Sans" pitchFamily="34" charset="-120"/>
              </a:rPr>
              <a:t>Service installations, Configuration changes</a:t>
            </a:r>
            <a:endParaRPr lang="en-US" sz="837" dirty="0"/>
          </a:p>
        </p:txBody>
      </p:sp>
      <p:sp>
        <p:nvSpPr>
          <p:cNvPr id="30" name="Text 24"/>
          <p:cNvSpPr/>
          <p:nvPr/>
        </p:nvSpPr>
        <p:spPr>
          <a:xfrm>
            <a:off x="3688460" y="2629110"/>
            <a:ext cx="1569340" cy="207749"/>
          </a:xfrm>
          <a:prstGeom prst="rect">
            <a:avLst/>
          </a:prstGeom>
          <a:noFill/>
          <a:ln/>
        </p:spPr>
        <p:txBody>
          <a:bodyPr wrap="none" lIns="0" tIns="0" rIns="0" bIns="0" rtlCol="0" anchor="ctr">
            <a:spAutoFit/>
          </a:bodyPr>
          <a:lstStyle/>
          <a:p>
            <a:pPr marL="0" indent="0" algn="ctr">
              <a:buNone/>
            </a:pPr>
            <a:r>
              <a:rPr lang="en-US" sz="1350" b="1" dirty="0">
                <a:solidFill>
                  <a:srgbClr val="4ECDC4"/>
                </a:solidFill>
                <a:latin typeface="Noto Sans" pitchFamily="34" charset="0"/>
                <a:ea typeface="Noto Sans" pitchFamily="34" charset="-122"/>
                <a:cs typeface="Noto Sans" pitchFamily="34" charset="-120"/>
              </a:rPr>
              <a:t>Wazuh Dashboard</a:t>
            </a:r>
            <a:endParaRPr lang="en-US" sz="1350" dirty="0"/>
          </a:p>
        </p:txBody>
      </p:sp>
      <p:pic>
        <p:nvPicPr>
          <p:cNvPr id="36" name="Picture 35">
            <a:extLst>
              <a:ext uri="{FF2B5EF4-FFF2-40B4-BE49-F238E27FC236}">
                <a16:creationId xmlns:a16="http://schemas.microsoft.com/office/drawing/2014/main" id="{7F3EB09A-4A31-DD90-46FB-D0E337E83D48}"/>
              </a:ext>
            </a:extLst>
          </p:cNvPr>
          <p:cNvPicPr>
            <a:picLocks noChangeAspect="1"/>
          </p:cNvPicPr>
          <p:nvPr/>
        </p:nvPicPr>
        <p:blipFill>
          <a:blip r:embed="rId7"/>
          <a:stretch>
            <a:fillRect/>
          </a:stretch>
        </p:blipFill>
        <p:spPr>
          <a:xfrm>
            <a:off x="96254" y="2934824"/>
            <a:ext cx="8951494" cy="24192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857875"/>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Attack Detection Timeline</a:t>
            </a:r>
            <a:endParaRPr lang="en-US" sz="2025" dirty="0"/>
          </a:p>
        </p:txBody>
      </p:sp>
      <p:sp>
        <p:nvSpPr>
          <p:cNvPr id="4" name="Shape 1"/>
          <p:cNvSpPr/>
          <p:nvPr/>
        </p:nvSpPr>
        <p:spPr>
          <a:xfrm>
            <a:off x="119992" y="642938"/>
            <a:ext cx="8572500" cy="1371600"/>
          </a:xfrm>
          <a:prstGeom prst="rect">
            <a:avLst/>
          </a:prstGeom>
          <a:solidFill>
            <a:srgbClr val="FFFFFF">
              <a:alpha val="5000"/>
            </a:srgbClr>
          </a:solidFill>
          <a:ln/>
        </p:spPr>
        <p:txBody>
          <a:bodyPr/>
          <a:lstStyle/>
          <a:p>
            <a:endParaRPr lang="en-GB" dirty="0"/>
          </a:p>
        </p:txBody>
      </p:sp>
      <p:sp>
        <p:nvSpPr>
          <p:cNvPr id="5" name="Shape 2"/>
          <p:cNvSpPr/>
          <p:nvPr/>
        </p:nvSpPr>
        <p:spPr>
          <a:xfrm>
            <a:off x="428625" y="1064419"/>
            <a:ext cx="8286750" cy="14288"/>
          </a:xfrm>
          <a:prstGeom prst="rect">
            <a:avLst/>
          </a:prstGeom>
          <a:solidFill>
            <a:srgbClr val="4ECDC4"/>
          </a:solidFill>
          <a:ln/>
        </p:spPr>
      </p:sp>
      <p:sp>
        <p:nvSpPr>
          <p:cNvPr id="6" name="Text 3"/>
          <p:cNvSpPr/>
          <p:nvPr/>
        </p:nvSpPr>
        <p:spPr>
          <a:xfrm>
            <a:off x="428625" y="1293019"/>
            <a:ext cx="1823079" cy="192881"/>
          </a:xfrm>
          <a:prstGeom prst="rect">
            <a:avLst/>
          </a:prstGeom>
          <a:noFill/>
          <a:ln/>
        </p:spPr>
        <p:txBody>
          <a:bodyPr wrap="none" lIns="0" tIns="0" rIns="0" bIns="0" rtlCol="0" anchor="ctr">
            <a:spAutoFit/>
          </a:bodyPr>
          <a:lstStyle/>
          <a:p>
            <a:pPr marL="0" indent="0" algn="ctr">
              <a:buNone/>
            </a:pPr>
            <a:r>
              <a:rPr lang="en-US" sz="942" b="1" dirty="0">
                <a:solidFill>
                  <a:srgbClr val="E63946"/>
                </a:solidFill>
                <a:latin typeface="Noto Sans" pitchFamily="34" charset="0"/>
                <a:ea typeface="Noto Sans" pitchFamily="34" charset="-122"/>
                <a:cs typeface="Noto Sans" pitchFamily="34" charset="-120"/>
              </a:rPr>
              <a:t>1. Reconnaissance</a:t>
            </a:r>
            <a:endParaRPr lang="en-US" sz="942" dirty="0"/>
          </a:p>
        </p:txBody>
      </p:sp>
      <p:sp>
        <p:nvSpPr>
          <p:cNvPr id="7" name="Text 4"/>
          <p:cNvSpPr/>
          <p:nvPr/>
        </p:nvSpPr>
        <p:spPr>
          <a:xfrm>
            <a:off x="428625" y="1521619"/>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09:15 AM</a:t>
            </a:r>
            <a:endParaRPr lang="en-US" sz="732" dirty="0"/>
          </a:p>
        </p:txBody>
      </p:sp>
      <p:sp>
        <p:nvSpPr>
          <p:cNvPr id="8" name="Text 5"/>
          <p:cNvSpPr/>
          <p:nvPr/>
        </p:nvSpPr>
        <p:spPr>
          <a:xfrm>
            <a:off x="428625" y="1671638"/>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Nmap scanning from Kali</a:t>
            </a:r>
            <a:endParaRPr lang="en-US" sz="732" dirty="0"/>
          </a:p>
        </p:txBody>
      </p:sp>
      <p:sp>
        <p:nvSpPr>
          <p:cNvPr id="9" name="Text 6"/>
          <p:cNvSpPr/>
          <p:nvPr/>
        </p:nvSpPr>
        <p:spPr>
          <a:xfrm>
            <a:off x="428625" y="1821656"/>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IP: 192.168.30.12</a:t>
            </a:r>
            <a:endParaRPr lang="en-US" sz="732" dirty="0"/>
          </a:p>
        </p:txBody>
      </p:sp>
      <p:sp>
        <p:nvSpPr>
          <p:cNvPr id="10" name="Text 7"/>
          <p:cNvSpPr/>
          <p:nvPr/>
        </p:nvSpPr>
        <p:spPr>
          <a:xfrm>
            <a:off x="2583163" y="1293019"/>
            <a:ext cx="1823079" cy="192881"/>
          </a:xfrm>
          <a:prstGeom prst="rect">
            <a:avLst/>
          </a:prstGeom>
          <a:noFill/>
          <a:ln/>
        </p:spPr>
        <p:txBody>
          <a:bodyPr wrap="none" lIns="0" tIns="0" rIns="0" bIns="0" rtlCol="0" anchor="ctr">
            <a:spAutoFit/>
          </a:bodyPr>
          <a:lstStyle/>
          <a:p>
            <a:pPr marL="0" indent="0" algn="ctr">
              <a:buNone/>
            </a:pPr>
            <a:r>
              <a:rPr lang="en-US" sz="942" b="1" dirty="0">
                <a:solidFill>
                  <a:srgbClr val="E63946"/>
                </a:solidFill>
                <a:latin typeface="Noto Sans" pitchFamily="34" charset="0"/>
                <a:ea typeface="Noto Sans" pitchFamily="34" charset="-122"/>
                <a:cs typeface="Noto Sans" pitchFamily="34" charset="-120"/>
              </a:rPr>
              <a:t>2. Exploitation</a:t>
            </a:r>
            <a:endParaRPr lang="en-US" sz="942" dirty="0"/>
          </a:p>
        </p:txBody>
      </p:sp>
      <p:sp>
        <p:nvSpPr>
          <p:cNvPr id="11" name="Text 8"/>
          <p:cNvSpPr/>
          <p:nvPr/>
        </p:nvSpPr>
        <p:spPr>
          <a:xfrm>
            <a:off x="2583163" y="1521619"/>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09:45 AM</a:t>
            </a:r>
            <a:endParaRPr lang="en-US" sz="732" dirty="0"/>
          </a:p>
        </p:txBody>
      </p:sp>
      <p:sp>
        <p:nvSpPr>
          <p:cNvPr id="12" name="Text 9"/>
          <p:cNvSpPr/>
          <p:nvPr/>
        </p:nvSpPr>
        <p:spPr>
          <a:xfrm>
            <a:off x="2583163" y="1671638"/>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Hydra brute-force</a:t>
            </a:r>
            <a:endParaRPr lang="en-US" sz="732" dirty="0"/>
          </a:p>
        </p:txBody>
      </p:sp>
      <p:sp>
        <p:nvSpPr>
          <p:cNvPr id="13" name="Text 10"/>
          <p:cNvSpPr/>
          <p:nvPr/>
        </p:nvSpPr>
        <p:spPr>
          <a:xfrm>
            <a:off x="2583163" y="1821656"/>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SSH service targeted</a:t>
            </a:r>
            <a:endParaRPr lang="en-US" sz="732" dirty="0"/>
          </a:p>
        </p:txBody>
      </p:sp>
      <p:sp>
        <p:nvSpPr>
          <p:cNvPr id="14" name="Text 11"/>
          <p:cNvSpPr/>
          <p:nvPr/>
        </p:nvSpPr>
        <p:spPr>
          <a:xfrm>
            <a:off x="4737702" y="1293019"/>
            <a:ext cx="1823079" cy="192881"/>
          </a:xfrm>
          <a:prstGeom prst="rect">
            <a:avLst/>
          </a:prstGeom>
          <a:noFill/>
          <a:ln/>
        </p:spPr>
        <p:txBody>
          <a:bodyPr wrap="none" lIns="0" tIns="0" rIns="0" bIns="0" rtlCol="0" anchor="ctr">
            <a:spAutoFit/>
          </a:bodyPr>
          <a:lstStyle/>
          <a:p>
            <a:pPr marL="0" indent="0" algn="ctr">
              <a:buNone/>
            </a:pPr>
            <a:r>
              <a:rPr lang="en-US" sz="942" b="1" dirty="0">
                <a:solidFill>
                  <a:srgbClr val="4ECDC4"/>
                </a:solidFill>
                <a:latin typeface="Noto Sans" pitchFamily="34" charset="0"/>
                <a:ea typeface="Noto Sans" pitchFamily="34" charset="-122"/>
                <a:cs typeface="Noto Sans" pitchFamily="34" charset="-120"/>
              </a:rPr>
              <a:t>3. Detection</a:t>
            </a:r>
            <a:endParaRPr lang="en-US" sz="942" dirty="0"/>
          </a:p>
        </p:txBody>
      </p:sp>
      <p:sp>
        <p:nvSpPr>
          <p:cNvPr id="15" name="Text 12"/>
          <p:cNvSpPr/>
          <p:nvPr/>
        </p:nvSpPr>
        <p:spPr>
          <a:xfrm>
            <a:off x="4737702" y="1521619"/>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09:47 AM</a:t>
            </a:r>
            <a:endParaRPr lang="en-US" sz="732" dirty="0"/>
          </a:p>
        </p:txBody>
      </p:sp>
      <p:sp>
        <p:nvSpPr>
          <p:cNvPr id="16" name="Text 13"/>
          <p:cNvSpPr/>
          <p:nvPr/>
        </p:nvSpPr>
        <p:spPr>
          <a:xfrm>
            <a:off x="4737702" y="1671638"/>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Wazuh alerts triggered</a:t>
            </a:r>
            <a:endParaRPr lang="en-US" sz="732" dirty="0"/>
          </a:p>
        </p:txBody>
      </p:sp>
      <p:sp>
        <p:nvSpPr>
          <p:cNvPr id="17" name="Text 14"/>
          <p:cNvSpPr/>
          <p:nvPr/>
        </p:nvSpPr>
        <p:spPr>
          <a:xfrm>
            <a:off x="4737702" y="1821656"/>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Failed login attempts</a:t>
            </a:r>
            <a:endParaRPr lang="en-US" sz="732" dirty="0"/>
          </a:p>
        </p:txBody>
      </p:sp>
      <p:sp>
        <p:nvSpPr>
          <p:cNvPr id="18" name="Text 15"/>
          <p:cNvSpPr/>
          <p:nvPr/>
        </p:nvSpPr>
        <p:spPr>
          <a:xfrm>
            <a:off x="6892240" y="1293019"/>
            <a:ext cx="1823079" cy="192881"/>
          </a:xfrm>
          <a:prstGeom prst="rect">
            <a:avLst/>
          </a:prstGeom>
          <a:noFill/>
          <a:ln/>
        </p:spPr>
        <p:txBody>
          <a:bodyPr wrap="none" lIns="0" tIns="0" rIns="0" bIns="0" rtlCol="0" anchor="ctr">
            <a:spAutoFit/>
          </a:bodyPr>
          <a:lstStyle/>
          <a:p>
            <a:pPr marL="0" indent="0" algn="ctr">
              <a:buNone/>
            </a:pPr>
            <a:r>
              <a:rPr lang="en-US" sz="942" b="1" dirty="0">
                <a:solidFill>
                  <a:srgbClr val="4ECDC4"/>
                </a:solidFill>
                <a:latin typeface="Noto Sans" pitchFamily="34" charset="0"/>
                <a:ea typeface="Noto Sans" pitchFamily="34" charset="-122"/>
                <a:cs typeface="Noto Sans" pitchFamily="34" charset="-120"/>
              </a:rPr>
              <a:t>4. Response</a:t>
            </a:r>
            <a:endParaRPr lang="en-US" sz="942" dirty="0"/>
          </a:p>
        </p:txBody>
      </p:sp>
      <p:sp>
        <p:nvSpPr>
          <p:cNvPr id="19" name="Text 16"/>
          <p:cNvSpPr/>
          <p:nvPr/>
        </p:nvSpPr>
        <p:spPr>
          <a:xfrm>
            <a:off x="6892240" y="1521619"/>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10:05 AM</a:t>
            </a:r>
            <a:endParaRPr lang="en-US" sz="732" dirty="0"/>
          </a:p>
        </p:txBody>
      </p:sp>
      <p:sp>
        <p:nvSpPr>
          <p:cNvPr id="20" name="Text 17"/>
          <p:cNvSpPr/>
          <p:nvPr/>
        </p:nvSpPr>
        <p:spPr>
          <a:xfrm>
            <a:off x="6892240" y="1671638"/>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IP 192.168.30.12 blocked</a:t>
            </a:r>
            <a:endParaRPr lang="en-US" sz="732" dirty="0"/>
          </a:p>
        </p:txBody>
      </p:sp>
      <p:sp>
        <p:nvSpPr>
          <p:cNvPr id="21" name="Text 18"/>
          <p:cNvSpPr/>
          <p:nvPr/>
        </p:nvSpPr>
        <p:spPr>
          <a:xfrm>
            <a:off x="6892240" y="1821656"/>
            <a:ext cx="1823079" cy="150019"/>
          </a:xfrm>
          <a:prstGeom prst="rect">
            <a:avLst/>
          </a:prstGeom>
          <a:noFill/>
          <a:ln/>
        </p:spPr>
        <p:txBody>
          <a:bodyPr wrap="none" lIns="0" tIns="0" rIns="0" bIns="0" rtlCol="0" anchor="ctr">
            <a:spAutoFit/>
          </a:bodyPr>
          <a:lstStyle/>
          <a:p>
            <a:pPr marL="0" indent="0" algn="ctr">
              <a:buNone/>
            </a:pPr>
            <a:r>
              <a:rPr lang="en-US" sz="732" dirty="0">
                <a:solidFill>
                  <a:srgbClr val="FFFFFF"/>
                </a:solidFill>
                <a:latin typeface="Noto Sans" pitchFamily="34" charset="0"/>
                <a:ea typeface="Noto Sans" pitchFamily="34" charset="-122"/>
                <a:cs typeface="Noto Sans" pitchFamily="34" charset="-120"/>
              </a:rPr>
              <a:t>pfSense rules applied</a:t>
            </a:r>
            <a:endParaRPr lang="en-US" sz="732" dirty="0"/>
          </a:p>
        </p:txBody>
      </p:sp>
      <p:sp>
        <p:nvSpPr>
          <p:cNvPr id="22" name="Text 19"/>
          <p:cNvSpPr/>
          <p:nvPr/>
        </p:nvSpPr>
        <p:spPr>
          <a:xfrm>
            <a:off x="119992" y="2085139"/>
            <a:ext cx="1689565" cy="161583"/>
          </a:xfrm>
          <a:prstGeom prst="rect">
            <a:avLst/>
          </a:prstGeom>
          <a:noFill/>
          <a:ln/>
        </p:spPr>
        <p:txBody>
          <a:bodyPr wrap="none" lIns="0" tIns="0" rIns="0" bIns="0" rtlCol="0" anchor="ctr">
            <a:spAutoFit/>
          </a:bodyPr>
          <a:lstStyle/>
          <a:p>
            <a:pPr marL="0" indent="0">
              <a:buNone/>
            </a:pPr>
            <a:r>
              <a:rPr lang="en-US" sz="1050" b="1" dirty="0">
                <a:solidFill>
                  <a:srgbClr val="E63946"/>
                </a:solidFill>
                <a:latin typeface="Noto Sans" pitchFamily="34" charset="0"/>
                <a:ea typeface="Noto Sans" pitchFamily="34" charset="-122"/>
                <a:cs typeface="Noto Sans" pitchFamily="34" charset="-120"/>
              </a:rPr>
              <a:t>Nmap Scanning Evidence</a:t>
            </a:r>
            <a:endParaRPr lang="en-US" sz="1050" dirty="0"/>
          </a:p>
        </p:txBody>
      </p:sp>
      <p:sp>
        <p:nvSpPr>
          <p:cNvPr id="26" name="Text 23"/>
          <p:cNvSpPr/>
          <p:nvPr/>
        </p:nvSpPr>
        <p:spPr>
          <a:xfrm>
            <a:off x="4572000" y="2090909"/>
            <a:ext cx="1867499" cy="161583"/>
          </a:xfrm>
          <a:prstGeom prst="rect">
            <a:avLst/>
          </a:prstGeom>
          <a:noFill/>
          <a:ln/>
        </p:spPr>
        <p:txBody>
          <a:bodyPr wrap="none" lIns="0" tIns="0" rIns="0" bIns="0" rtlCol="0" anchor="ctr">
            <a:spAutoFit/>
          </a:bodyPr>
          <a:lstStyle/>
          <a:p>
            <a:pPr marL="0" indent="0">
              <a:buNone/>
            </a:pPr>
            <a:r>
              <a:rPr lang="en-US" sz="1050" b="1" dirty="0">
                <a:solidFill>
                  <a:srgbClr val="E63946"/>
                </a:solidFill>
                <a:latin typeface="Noto Sans" pitchFamily="34" charset="0"/>
                <a:ea typeface="Noto Sans" pitchFamily="34" charset="-122"/>
                <a:cs typeface="Noto Sans" pitchFamily="34" charset="-120"/>
              </a:rPr>
              <a:t>Hydra Brute-Force Evidence</a:t>
            </a:r>
            <a:endParaRPr lang="en-US" sz="1050" dirty="0"/>
          </a:p>
        </p:txBody>
      </p:sp>
      <p:pic>
        <p:nvPicPr>
          <p:cNvPr id="41" name="Picture 40">
            <a:extLst>
              <a:ext uri="{FF2B5EF4-FFF2-40B4-BE49-F238E27FC236}">
                <a16:creationId xmlns:a16="http://schemas.microsoft.com/office/drawing/2014/main" id="{55964471-4CD0-4ADB-AD9A-EA8FFFA3AE8F}"/>
              </a:ext>
            </a:extLst>
          </p:cNvPr>
          <p:cNvPicPr>
            <a:picLocks noChangeAspect="1"/>
          </p:cNvPicPr>
          <p:nvPr/>
        </p:nvPicPr>
        <p:blipFill>
          <a:blip r:embed="rId4"/>
          <a:stretch>
            <a:fillRect/>
          </a:stretch>
        </p:blipFill>
        <p:spPr>
          <a:xfrm>
            <a:off x="22828" y="2287792"/>
            <a:ext cx="4477736" cy="3570083"/>
          </a:xfrm>
          <a:prstGeom prst="rect">
            <a:avLst/>
          </a:prstGeom>
        </p:spPr>
      </p:pic>
      <p:pic>
        <p:nvPicPr>
          <p:cNvPr id="43" name="Picture 42">
            <a:extLst>
              <a:ext uri="{FF2B5EF4-FFF2-40B4-BE49-F238E27FC236}">
                <a16:creationId xmlns:a16="http://schemas.microsoft.com/office/drawing/2014/main" id="{CD72BCBE-41A7-4FC1-2E9F-7015CDD47EBB}"/>
              </a:ext>
            </a:extLst>
          </p:cNvPr>
          <p:cNvPicPr>
            <a:picLocks noChangeAspect="1"/>
          </p:cNvPicPr>
          <p:nvPr/>
        </p:nvPicPr>
        <p:blipFill>
          <a:blip r:embed="rId5"/>
          <a:stretch>
            <a:fillRect/>
          </a:stretch>
        </p:blipFill>
        <p:spPr>
          <a:xfrm>
            <a:off x="4572000" y="2287792"/>
            <a:ext cx="4477736" cy="357008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1216</Words>
  <Application>Microsoft Office PowerPoint</Application>
  <PresentationFormat>On-screen Show (16:9)</PresentationFormat>
  <Paragraphs>232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monospace</vt:lpstr>
      <vt:lpstr>Noto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Yemisi Adeleye</cp:lastModifiedBy>
  <cp:revision>11</cp:revision>
  <dcterms:created xsi:type="dcterms:W3CDTF">2025-08-11T07:33:21Z</dcterms:created>
  <dcterms:modified xsi:type="dcterms:W3CDTF">2025-08-11T11:34:09Z</dcterms:modified>
</cp:coreProperties>
</file>