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8.xml"/>
  <Override ContentType="application/vnd.openxmlformats-officedocument.presentationml.slide+xml" PartName="/ppt/slides/slide10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2" Type="http://schemas.openxmlformats.org/officeDocument/2006/relationships/slide" Target="slides/slide7.xml"/><Relationship Id="rId2" Type="http://schemas.openxmlformats.org/officeDocument/2006/relationships/presProps" Target="presProps.xml"/><Relationship Id="rId13" Type="http://schemas.openxmlformats.org/officeDocument/2006/relationships/slide" Target="slides/slide8.xml"/><Relationship Id="rId1" Type="http://schemas.openxmlformats.org/officeDocument/2006/relationships/theme" Target="theme/theme2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3" Type="http://schemas.openxmlformats.org/officeDocument/2006/relationships/tableStyles" Target="tableStyles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" name="Shape 3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" name="Shape 4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" name="Shape 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ZA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Z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Shape 27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Z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Shape 282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Z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Z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Z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Shape 16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Z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Z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Shape 19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Z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Shape 21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Z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Shape 23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Z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Shape 254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Z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2" Type="http://schemas.openxmlformats.org/officeDocument/2006/relationships/image" Target="../media/image0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2" Type="http://schemas.openxmlformats.org/officeDocument/2006/relationships/image" Target="../media/image0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2" Type="http://schemas.openxmlformats.org/officeDocument/2006/relationships/image" Target="../media/image0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2" Type="http://schemas.openxmlformats.org/officeDocument/2006/relationships/image" Target="../media/image0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640"/>
              </a:spcBef>
              <a:buClr>
                <a:schemeClr val="lt1"/>
              </a:buClr>
              <a:buFont typeface="Arial"/>
              <a:buNone/>
              <a:defRPr/>
            </a:lvl1pPr>
            <a:lvl2pPr indent="0" marL="457200" marR="0" rtl="0" algn="ctr">
              <a:spcBef>
                <a:spcPts val="560"/>
              </a:spcBef>
              <a:buClr>
                <a:srgbClr val="8E8E8E"/>
              </a:buClr>
              <a:buFont typeface="Arial"/>
              <a:buNone/>
              <a:defRPr/>
            </a:lvl2pPr>
            <a:lvl3pPr indent="0" marL="914400" marR="0" rtl="0" algn="ctr">
              <a:spcBef>
                <a:spcPts val="480"/>
              </a:spcBef>
              <a:buClr>
                <a:srgbClr val="8E8E8E"/>
              </a:buClr>
              <a:buFont typeface="Arial"/>
              <a:buNone/>
              <a:defRPr/>
            </a:lvl3pPr>
            <a:lvl4pPr indent="0" marL="1371600" marR="0" rtl="0" algn="ctr">
              <a:spcBef>
                <a:spcPts val="400"/>
              </a:spcBef>
              <a:buClr>
                <a:srgbClr val="8E8E8E"/>
              </a:buClr>
              <a:buFont typeface="Arial"/>
              <a:buNone/>
              <a:defRPr/>
            </a:lvl4pPr>
            <a:lvl5pPr indent="0" marL="1828800" marR="0" rtl="0" algn="ctr">
              <a:spcBef>
                <a:spcPts val="400"/>
              </a:spcBef>
              <a:buClr>
                <a:srgbClr val="8E8E8E"/>
              </a:buClr>
              <a:buFont typeface="Arial"/>
              <a:buNone/>
              <a:defRPr/>
            </a:lvl5pPr>
            <a:lvl6pPr indent="0" marL="2286000" marR="0" rtl="0" algn="ctr">
              <a:spcBef>
                <a:spcPts val="400"/>
              </a:spcBef>
              <a:buClr>
                <a:srgbClr val="8E8E8E"/>
              </a:buClr>
              <a:buFont typeface="Arial"/>
              <a:buNone/>
              <a:defRPr/>
            </a:lvl6pPr>
            <a:lvl7pPr indent="0" marL="2743200" marR="0" rtl="0" algn="ctr">
              <a:spcBef>
                <a:spcPts val="400"/>
              </a:spcBef>
              <a:buClr>
                <a:srgbClr val="8E8E8E"/>
              </a:buClr>
              <a:buFont typeface="Arial"/>
              <a:buNone/>
              <a:defRPr/>
            </a:lvl7pPr>
            <a:lvl8pPr indent="0" marL="3200400" marR="0" rtl="0" algn="ctr">
              <a:spcBef>
                <a:spcPts val="400"/>
              </a:spcBef>
              <a:buClr>
                <a:srgbClr val="8E8E8E"/>
              </a:buClr>
              <a:buFont typeface="Arial"/>
              <a:buNone/>
              <a:defRPr/>
            </a:lvl8pPr>
            <a:lvl9pPr indent="0" marL="3657600" marR="0" rtl="0" algn="ctr">
              <a:spcBef>
                <a:spcPts val="400"/>
              </a:spcBef>
              <a:buClr>
                <a:srgbClr val="8E8E8E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E8E8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ZA"/>
              <a:t>‹#›</a:t>
            </a:fld>
          </a:p>
        </p:txBody>
      </p:sp>
      <p:pic>
        <p:nvPicPr>
          <p:cNvPr id="20" name="Shape 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7968" y="6595885"/>
            <a:ext cx="837971" cy="177974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1"/>
          <p:cNvSpPr txBox="1"/>
          <p:nvPr/>
        </p:nvSpPr>
        <p:spPr>
          <a:xfrm>
            <a:off x="954016" y="6567154"/>
            <a:ext cx="187220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ZA" sz="1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The Smart Mobile Messenger</a:t>
            </a:r>
          </a:p>
        </p:txBody>
      </p:sp>
      <p:sp>
        <p:nvSpPr>
          <p:cNvPr id="22" name="Shape 22"/>
          <p:cNvSpPr txBox="1"/>
          <p:nvPr/>
        </p:nvSpPr>
        <p:spPr>
          <a:xfrm>
            <a:off x="6584488" y="6567154"/>
            <a:ext cx="187220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en-ZA" sz="1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© Copyright 2014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None/>
              <a:defRPr/>
            </a:lvl1pPr>
            <a:lvl2pPr indent="0" marL="457200" rtl="0">
              <a:spcBef>
                <a:spcPts val="0"/>
              </a:spcBef>
              <a:buNone/>
              <a:defRPr/>
            </a:lvl2pPr>
            <a:lvl3pPr indent="0" marL="914400" rtl="0">
              <a:spcBef>
                <a:spcPts val="0"/>
              </a:spcBef>
              <a:buNone/>
              <a:defRPr/>
            </a:lvl3pPr>
            <a:lvl4pPr indent="0" marL="1371600" rtl="0">
              <a:spcBef>
                <a:spcPts val="0"/>
              </a:spcBef>
              <a:buNone/>
              <a:defRPr/>
            </a:lvl4pPr>
            <a:lvl5pPr indent="0" marL="1828800" rtl="0">
              <a:spcBef>
                <a:spcPts val="0"/>
              </a:spcBef>
              <a:buNone/>
              <a:defRPr/>
            </a:lvl5pPr>
            <a:lvl6pPr indent="0" marL="2286000" rtl="0">
              <a:spcBef>
                <a:spcPts val="0"/>
              </a:spcBef>
              <a:buNone/>
              <a:defRPr/>
            </a:lvl6pPr>
            <a:lvl7pPr indent="0" marL="2743200" rtl="0">
              <a:spcBef>
                <a:spcPts val="0"/>
              </a:spcBef>
              <a:buNone/>
              <a:defRPr/>
            </a:lvl7pPr>
            <a:lvl8pPr indent="0" marL="3200400" rtl="0">
              <a:spcBef>
                <a:spcPts val="0"/>
              </a:spcBef>
              <a:buNone/>
              <a:defRPr/>
            </a:lvl8pPr>
            <a:lvl9pPr indent="0" marL="3657600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E8E8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ZA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6" name="Shape 86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None/>
              <a:defRPr/>
            </a:lvl1pPr>
            <a:lvl2pPr indent="0" marL="457200" rtl="0">
              <a:spcBef>
                <a:spcPts val="0"/>
              </a:spcBef>
              <a:buNone/>
              <a:defRPr/>
            </a:lvl2pPr>
            <a:lvl3pPr indent="0" marL="914400" rtl="0">
              <a:spcBef>
                <a:spcPts val="0"/>
              </a:spcBef>
              <a:buNone/>
              <a:defRPr/>
            </a:lvl3pPr>
            <a:lvl4pPr indent="0" marL="1371600" rtl="0">
              <a:spcBef>
                <a:spcPts val="0"/>
              </a:spcBef>
              <a:buNone/>
              <a:defRPr/>
            </a:lvl4pPr>
            <a:lvl5pPr indent="0" marL="1828800" rtl="0">
              <a:spcBef>
                <a:spcPts val="0"/>
              </a:spcBef>
              <a:buNone/>
              <a:defRPr/>
            </a:lvl5pPr>
            <a:lvl6pPr indent="0" marL="2286000" rtl="0">
              <a:spcBef>
                <a:spcPts val="0"/>
              </a:spcBef>
              <a:buNone/>
              <a:defRPr/>
            </a:lvl6pPr>
            <a:lvl7pPr indent="0" marL="2743200" rtl="0">
              <a:spcBef>
                <a:spcPts val="0"/>
              </a:spcBef>
              <a:buNone/>
              <a:defRPr/>
            </a:lvl7pPr>
            <a:lvl8pPr indent="0" marL="3200400" rtl="0">
              <a:spcBef>
                <a:spcPts val="0"/>
              </a:spcBef>
              <a:buNone/>
              <a:defRPr/>
            </a:lvl8pPr>
            <a:lvl9pPr indent="0" marL="3657600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88" name="Shape 8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E8E8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ZA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94" name="Shape 9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5" name="Shape 9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E8E8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ZA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00" name="Shape 10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1" name="Shape 10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E8E8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ZA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E8E8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ZA"/>
              <a:t>‹#›</a:t>
            </a:fld>
          </a:p>
        </p:txBody>
      </p:sp>
      <p:pic>
        <p:nvPicPr>
          <p:cNvPr id="29" name="Shape 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7968" y="6595885"/>
            <a:ext cx="837971" cy="177974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Shape 30"/>
          <p:cNvSpPr txBox="1"/>
          <p:nvPr/>
        </p:nvSpPr>
        <p:spPr>
          <a:xfrm>
            <a:off x="954016" y="6567154"/>
            <a:ext cx="187220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ZA" sz="1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The Smart Mobile Messenger</a:t>
            </a:r>
          </a:p>
        </p:txBody>
      </p:sp>
      <p:sp>
        <p:nvSpPr>
          <p:cNvPr id="31" name="Shape 31"/>
          <p:cNvSpPr txBox="1"/>
          <p:nvPr/>
        </p:nvSpPr>
        <p:spPr>
          <a:xfrm>
            <a:off x="6584488" y="6567154"/>
            <a:ext cx="187220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en-ZA" sz="1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© Copyright 2014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Title Slid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Shape 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7968" y="6595885"/>
            <a:ext cx="837971" cy="177974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Shape 34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640"/>
              </a:spcBef>
              <a:buClr>
                <a:schemeClr val="dk2"/>
              </a:buClr>
              <a:buFont typeface="Arial"/>
              <a:buNone/>
              <a:defRPr/>
            </a:lvl1pPr>
            <a:lvl2pPr indent="0" marL="457200" marR="0" rtl="0" algn="ctr">
              <a:spcBef>
                <a:spcPts val="560"/>
              </a:spcBef>
              <a:buClr>
                <a:srgbClr val="8E8E8E"/>
              </a:buClr>
              <a:buFont typeface="Arial"/>
              <a:buNone/>
              <a:defRPr/>
            </a:lvl2pPr>
            <a:lvl3pPr indent="0" marL="914400" marR="0" rtl="0" algn="ctr">
              <a:spcBef>
                <a:spcPts val="480"/>
              </a:spcBef>
              <a:buClr>
                <a:srgbClr val="8E8E8E"/>
              </a:buClr>
              <a:buFont typeface="Arial"/>
              <a:buNone/>
              <a:defRPr/>
            </a:lvl3pPr>
            <a:lvl4pPr indent="0" marL="1371600" marR="0" rtl="0" algn="ctr">
              <a:spcBef>
                <a:spcPts val="400"/>
              </a:spcBef>
              <a:buClr>
                <a:srgbClr val="8E8E8E"/>
              </a:buClr>
              <a:buFont typeface="Arial"/>
              <a:buNone/>
              <a:defRPr/>
            </a:lvl4pPr>
            <a:lvl5pPr indent="0" marL="1828800" marR="0" rtl="0" algn="ctr">
              <a:spcBef>
                <a:spcPts val="400"/>
              </a:spcBef>
              <a:buClr>
                <a:srgbClr val="8E8E8E"/>
              </a:buClr>
              <a:buFont typeface="Arial"/>
              <a:buNone/>
              <a:defRPr/>
            </a:lvl5pPr>
            <a:lvl6pPr indent="0" marL="2286000" marR="0" rtl="0" algn="ctr">
              <a:spcBef>
                <a:spcPts val="400"/>
              </a:spcBef>
              <a:buClr>
                <a:srgbClr val="8E8E8E"/>
              </a:buClr>
              <a:buFont typeface="Arial"/>
              <a:buNone/>
              <a:defRPr/>
            </a:lvl6pPr>
            <a:lvl7pPr indent="0" marL="2743200" marR="0" rtl="0" algn="ctr">
              <a:spcBef>
                <a:spcPts val="400"/>
              </a:spcBef>
              <a:buClr>
                <a:srgbClr val="8E8E8E"/>
              </a:buClr>
              <a:buFont typeface="Arial"/>
              <a:buNone/>
              <a:defRPr/>
            </a:lvl7pPr>
            <a:lvl8pPr indent="0" marL="3200400" marR="0" rtl="0" algn="ctr">
              <a:spcBef>
                <a:spcPts val="400"/>
              </a:spcBef>
              <a:buClr>
                <a:srgbClr val="8E8E8E"/>
              </a:buClr>
              <a:buFont typeface="Arial"/>
              <a:buNone/>
              <a:defRPr/>
            </a:lvl8pPr>
            <a:lvl9pPr indent="0" marL="3657600" marR="0" rtl="0" algn="ctr">
              <a:spcBef>
                <a:spcPts val="400"/>
              </a:spcBef>
              <a:buClr>
                <a:srgbClr val="8E8E8E"/>
              </a:buClr>
              <a:buFont typeface="Arial"/>
              <a:buNone/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E8E8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ZA"/>
              <a:t>‹#›</a:t>
            </a:fld>
          </a:p>
        </p:txBody>
      </p:sp>
      <p:sp>
        <p:nvSpPr>
          <p:cNvPr id="39" name="Shape 39"/>
          <p:cNvSpPr txBox="1"/>
          <p:nvPr/>
        </p:nvSpPr>
        <p:spPr>
          <a:xfrm>
            <a:off x="954016" y="6567154"/>
            <a:ext cx="187220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ZA" sz="1000" u="none" cap="none" strike="noStrike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rPr>
              <a:t>The Smart Mobile Messenger</a:t>
            </a:r>
          </a:p>
        </p:txBody>
      </p:sp>
      <p:sp>
        <p:nvSpPr>
          <p:cNvPr id="40" name="Shape 40"/>
          <p:cNvSpPr txBox="1"/>
          <p:nvPr/>
        </p:nvSpPr>
        <p:spPr>
          <a:xfrm>
            <a:off x="6584488" y="6567154"/>
            <a:ext cx="187220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en-ZA" sz="1000" u="none" cap="none" strike="noStrike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rPr>
              <a:t>© Copyright 2014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Title and Conte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pic>
        <p:nvPicPr>
          <p:cNvPr id="43" name="Shape 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7968" y="6595885"/>
            <a:ext cx="837971" cy="177974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Shape 44"/>
          <p:cNvSpPr txBox="1"/>
          <p:nvPr/>
        </p:nvSpPr>
        <p:spPr>
          <a:xfrm>
            <a:off x="954016" y="6567154"/>
            <a:ext cx="187220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ZA" sz="1000" u="none" cap="none" strike="noStrike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rPr>
              <a:t>The Smart Mobile Messenger</a:t>
            </a:r>
          </a:p>
        </p:txBody>
      </p:sp>
      <p:sp>
        <p:nvSpPr>
          <p:cNvPr id="45" name="Shape 45"/>
          <p:cNvSpPr txBox="1"/>
          <p:nvPr/>
        </p:nvSpPr>
        <p:spPr>
          <a:xfrm>
            <a:off x="6584488" y="6567154"/>
            <a:ext cx="187220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en-ZA" sz="1000" u="none" cap="none" strike="noStrike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rPr>
              <a:t>© Copyright 2014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Clr>
                <a:srgbClr val="8E8E8E"/>
              </a:buClr>
              <a:buNone/>
              <a:defRPr/>
            </a:lvl1pPr>
            <a:lvl2pPr indent="0" marL="457200" rtl="0">
              <a:spcBef>
                <a:spcPts val="0"/>
              </a:spcBef>
              <a:buClr>
                <a:srgbClr val="8E8E8E"/>
              </a:buClr>
              <a:buNone/>
              <a:defRPr/>
            </a:lvl2pPr>
            <a:lvl3pPr indent="0" marL="914400" rtl="0">
              <a:spcBef>
                <a:spcPts val="0"/>
              </a:spcBef>
              <a:buClr>
                <a:srgbClr val="8E8E8E"/>
              </a:buClr>
              <a:buNone/>
              <a:defRPr/>
            </a:lvl3pPr>
            <a:lvl4pPr indent="0" marL="1371600" rtl="0">
              <a:spcBef>
                <a:spcPts val="0"/>
              </a:spcBef>
              <a:buClr>
                <a:srgbClr val="8E8E8E"/>
              </a:buClr>
              <a:buNone/>
              <a:defRPr/>
            </a:lvl4pPr>
            <a:lvl5pPr indent="0" marL="1828800" rtl="0">
              <a:spcBef>
                <a:spcPts val="0"/>
              </a:spcBef>
              <a:buClr>
                <a:srgbClr val="8E8E8E"/>
              </a:buClr>
              <a:buNone/>
              <a:defRPr/>
            </a:lvl5pPr>
            <a:lvl6pPr indent="0" marL="2286000" rtl="0">
              <a:spcBef>
                <a:spcPts val="0"/>
              </a:spcBef>
              <a:buClr>
                <a:srgbClr val="8E8E8E"/>
              </a:buClr>
              <a:buNone/>
              <a:defRPr/>
            </a:lvl6pPr>
            <a:lvl7pPr indent="0" marL="2743200" rtl="0">
              <a:spcBef>
                <a:spcPts val="0"/>
              </a:spcBef>
              <a:buClr>
                <a:srgbClr val="8E8E8E"/>
              </a:buClr>
              <a:buNone/>
              <a:defRPr/>
            </a:lvl7pPr>
            <a:lvl8pPr indent="0" marL="3200400" rtl="0">
              <a:spcBef>
                <a:spcPts val="0"/>
              </a:spcBef>
              <a:buClr>
                <a:srgbClr val="8E8E8E"/>
              </a:buClr>
              <a:buNone/>
              <a:defRPr/>
            </a:lvl8pPr>
            <a:lvl9pPr indent="0" marL="3657600" rtl="0">
              <a:spcBef>
                <a:spcPts val="0"/>
              </a:spcBef>
              <a:buClr>
                <a:srgbClr val="8E8E8E"/>
              </a:buClr>
              <a:buNone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E8E8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ZA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E8E8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ZA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None/>
              <a:defRPr/>
            </a:lvl1pPr>
            <a:lvl2pPr indent="0" marL="457200" rtl="0">
              <a:spcBef>
                <a:spcPts val="0"/>
              </a:spcBef>
              <a:buNone/>
              <a:defRPr/>
            </a:lvl2pPr>
            <a:lvl3pPr indent="0" marL="914400" rtl="0">
              <a:spcBef>
                <a:spcPts val="0"/>
              </a:spcBef>
              <a:buNone/>
              <a:defRPr/>
            </a:lvl3pPr>
            <a:lvl4pPr indent="0" marL="1371600" rtl="0">
              <a:spcBef>
                <a:spcPts val="0"/>
              </a:spcBef>
              <a:buNone/>
              <a:defRPr/>
            </a:lvl4pPr>
            <a:lvl5pPr indent="0" marL="1828800" rtl="0">
              <a:spcBef>
                <a:spcPts val="0"/>
              </a:spcBef>
              <a:buNone/>
              <a:defRPr/>
            </a:lvl5pPr>
            <a:lvl6pPr indent="0" marL="2286000" rtl="0">
              <a:spcBef>
                <a:spcPts val="0"/>
              </a:spcBef>
              <a:buNone/>
              <a:defRPr/>
            </a:lvl6pPr>
            <a:lvl7pPr indent="0" marL="2743200" rtl="0">
              <a:spcBef>
                <a:spcPts val="0"/>
              </a:spcBef>
              <a:buNone/>
              <a:defRPr/>
            </a:lvl7pPr>
            <a:lvl8pPr indent="0" marL="3200400" rtl="0">
              <a:spcBef>
                <a:spcPts val="0"/>
              </a:spcBef>
              <a:buNone/>
              <a:defRPr/>
            </a:lvl8pPr>
            <a:lvl9pPr indent="0" marL="3657600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None/>
              <a:defRPr/>
            </a:lvl1pPr>
            <a:lvl2pPr indent="0" marL="457200" rtl="0">
              <a:spcBef>
                <a:spcPts val="0"/>
              </a:spcBef>
              <a:buNone/>
              <a:defRPr/>
            </a:lvl2pPr>
            <a:lvl3pPr indent="0" marL="914400" rtl="0">
              <a:spcBef>
                <a:spcPts val="0"/>
              </a:spcBef>
              <a:buNone/>
              <a:defRPr/>
            </a:lvl3pPr>
            <a:lvl4pPr indent="0" marL="1371600" rtl="0">
              <a:spcBef>
                <a:spcPts val="0"/>
              </a:spcBef>
              <a:buNone/>
              <a:defRPr/>
            </a:lvl4pPr>
            <a:lvl5pPr indent="0" marL="1828800" rtl="0">
              <a:spcBef>
                <a:spcPts val="0"/>
              </a:spcBef>
              <a:buNone/>
              <a:defRPr/>
            </a:lvl5pPr>
            <a:lvl6pPr indent="0" marL="2286000" rtl="0">
              <a:spcBef>
                <a:spcPts val="0"/>
              </a:spcBef>
              <a:buNone/>
              <a:defRPr/>
            </a:lvl6pPr>
            <a:lvl7pPr indent="0" marL="2743200" rtl="0">
              <a:spcBef>
                <a:spcPts val="0"/>
              </a:spcBef>
              <a:buNone/>
              <a:defRPr/>
            </a:lvl7pPr>
            <a:lvl8pPr indent="0" marL="3200400" rtl="0">
              <a:spcBef>
                <a:spcPts val="0"/>
              </a:spcBef>
              <a:buNone/>
              <a:defRPr/>
            </a:lvl8pPr>
            <a:lvl9pPr indent="0" marL="3657600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E8E8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ZA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E8E8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ZA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E8E8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ZA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4" Type="http://schemas.openxmlformats.org/officeDocument/2006/relationships/theme" Target="../theme/theme3.xml"/><Relationship Id="rId2" Type="http://schemas.openxmlformats.org/officeDocument/2006/relationships/slideLayout" Target="../slideLayouts/slideLayout2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1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5F5F5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marR="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marL="742950" marR="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marL="1143000" marR="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marL="1600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marL="20574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marL="25146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marL="29718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marL="34290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marL="3886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1" name="Shape 1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E8E8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ZA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01.png"/><Relationship Id="rId3" Type="http://schemas.openxmlformats.org/officeDocument/2006/relationships/image" Target="../media/image05.png"/><Relationship Id="rId5" Type="http://schemas.openxmlformats.org/officeDocument/2006/relationships/image" Target="../media/image02.png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4.png"/><Relationship Id="rId3" Type="http://schemas.openxmlformats.org/officeDocument/2006/relationships/image" Target="../media/image06.png"/><Relationship Id="rId6" Type="http://schemas.openxmlformats.org/officeDocument/2006/relationships/image" Target="../media/image09.png"/><Relationship Id="rId5" Type="http://schemas.openxmlformats.org/officeDocument/2006/relationships/image" Target="../media/image11.png"/><Relationship Id="rId7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4.png"/><Relationship Id="rId3" Type="http://schemas.openxmlformats.org/officeDocument/2006/relationships/image" Target="../media/image06.png"/><Relationship Id="rId5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4.png"/><Relationship Id="rId3" Type="http://schemas.openxmlformats.org/officeDocument/2006/relationships/image" Target="../media/image06.png"/><Relationship Id="rId6" Type="http://schemas.openxmlformats.org/officeDocument/2006/relationships/image" Target="../media/image12.png"/><Relationship Id="rId5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4.png"/><Relationship Id="rId3" Type="http://schemas.openxmlformats.org/officeDocument/2006/relationships/image" Target="../media/image06.png"/><Relationship Id="rId6" Type="http://schemas.openxmlformats.org/officeDocument/2006/relationships/image" Target="../media/image07.png"/><Relationship Id="rId5" Type="http://schemas.openxmlformats.org/officeDocument/2006/relationships/image" Target="../media/image11.png"/><Relationship Id="rId7" Type="http://schemas.openxmlformats.org/officeDocument/2006/relationships/image" Target="../media/image09.pn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4.png"/><Relationship Id="rId3" Type="http://schemas.openxmlformats.org/officeDocument/2006/relationships/image" Target="../media/image06.png"/><Relationship Id="rId6" Type="http://schemas.openxmlformats.org/officeDocument/2006/relationships/image" Target="../media/image08.png"/><Relationship Id="rId5" Type="http://schemas.openxmlformats.org/officeDocument/2006/relationships/image" Target="../media/image07.pn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4.png"/><Relationship Id="rId3" Type="http://schemas.openxmlformats.org/officeDocument/2006/relationships/image" Target="../media/image06.png"/><Relationship Id="rId6" Type="http://schemas.openxmlformats.org/officeDocument/2006/relationships/image" Target="../media/image17.png"/><Relationship Id="rId5" Type="http://schemas.openxmlformats.org/officeDocument/2006/relationships/image" Target="../media/image07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4.png"/><Relationship Id="rId3" Type="http://schemas.openxmlformats.org/officeDocument/2006/relationships/image" Target="../media/image06.png"/><Relationship Id="rId6" Type="http://schemas.openxmlformats.org/officeDocument/2006/relationships/image" Target="../media/image13.png"/><Relationship Id="rId5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4.png"/><Relationship Id="rId3" Type="http://schemas.openxmlformats.org/officeDocument/2006/relationships/image" Target="../media/image06.png"/><Relationship Id="rId6" Type="http://schemas.openxmlformats.org/officeDocument/2006/relationships/image" Target="../media/image15.png"/><Relationship Id="rId5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4.png"/><Relationship Id="rId3" Type="http://schemas.openxmlformats.org/officeDocument/2006/relationships/image" Target="../media/image06.png"/><Relationship Id="rId5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0" y="0"/>
            <a:ext cx="9144000" cy="68568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Shape 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94546" y="1670848"/>
            <a:ext cx="1354905" cy="3516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59832" y="3142955"/>
            <a:ext cx="2483995" cy="526907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>
            <p:ph type="ctrTitle"/>
          </p:nvPr>
        </p:nvSpPr>
        <p:spPr>
          <a:xfrm>
            <a:off x="3256425" y="3435233"/>
            <a:ext cx="2724178" cy="4258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baseline="0" i="0" lang="en-ZA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Smart Mobile Messenger.</a:t>
            </a:r>
          </a:p>
        </p:txBody>
      </p:sp>
      <p:pic>
        <p:nvPicPr>
          <p:cNvPr id="108" name="Shape 10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30360" y="6376623"/>
            <a:ext cx="606136" cy="480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745231" y="26064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086CA"/>
              </a:buClr>
              <a:buSzPct val="25000"/>
              <a:buFont typeface="Calibri"/>
              <a:buNone/>
            </a:pPr>
            <a:br>
              <a:rPr b="1" baseline="0" i="0" lang="en-ZA" sz="3600" u="none" cap="none" strike="noStrike">
                <a:solidFill>
                  <a:srgbClr val="0086CA"/>
                </a:solidFill>
                <a:latin typeface="Calibri"/>
                <a:ea typeface="Calibri"/>
                <a:cs typeface="Calibri"/>
                <a:sym typeface="Calibri"/>
              </a:rPr>
            </a:br>
          </a:p>
        </p:txBody>
      </p:sp>
      <p:sp>
        <p:nvSpPr>
          <p:cNvPr id="257" name="Shape 257"/>
          <p:cNvSpPr txBox="1"/>
          <p:nvPr/>
        </p:nvSpPr>
        <p:spPr>
          <a:xfrm>
            <a:off x="442341" y="260647"/>
            <a:ext cx="8117400" cy="1052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lnSpc>
                <a:spcPct val="80000"/>
              </a:lnSpc>
              <a:spcBef>
                <a:spcPts val="0"/>
              </a:spcBef>
              <a:buClr>
                <a:srgbClr val="0086CA"/>
              </a:buClr>
              <a:buSzPct val="25000"/>
              <a:buFont typeface="Calibri"/>
              <a:buNone/>
            </a:pPr>
            <a:r>
              <a:rPr b="1" lang="en-ZA" sz="3200">
                <a:solidFill>
                  <a:srgbClr val="0086CA"/>
                </a:solidFill>
                <a:latin typeface="Calibri"/>
                <a:ea typeface="Calibri"/>
                <a:cs typeface="Calibri"/>
                <a:sym typeface="Calibri"/>
              </a:rPr>
              <a:t>To view all previous meetings.</a:t>
            </a:r>
          </a:p>
        </p:txBody>
      </p:sp>
      <p:pic>
        <p:nvPicPr>
          <p:cNvPr id="258" name="Shape 2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59824" y="6309319"/>
            <a:ext cx="476699" cy="476699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Shape 259"/>
          <p:cNvSpPr/>
          <p:nvPr/>
        </p:nvSpPr>
        <p:spPr>
          <a:xfrm>
            <a:off x="6980611" y="1981573"/>
            <a:ext cx="914400" cy="258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0" name="Shape 2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2349" y="1190947"/>
            <a:ext cx="2609399" cy="551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Shape 261"/>
          <p:cNvSpPr txBox="1"/>
          <p:nvPr/>
        </p:nvSpPr>
        <p:spPr>
          <a:xfrm>
            <a:off x="261325" y="4648550"/>
            <a:ext cx="13068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62" name="Shape 2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273" y="1758851"/>
            <a:ext cx="2295575" cy="420717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Shape 263"/>
          <p:cNvSpPr/>
          <p:nvPr/>
        </p:nvSpPr>
        <p:spPr>
          <a:xfrm>
            <a:off x="633375" y="4368150"/>
            <a:ext cx="2220599" cy="127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64" name="Shape 26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93822" y="1981566"/>
            <a:ext cx="1740911" cy="3094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Shape 2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76800" y="1105747"/>
            <a:ext cx="2609399" cy="551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Shape 2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3698" y="1844064"/>
            <a:ext cx="2295575" cy="4207175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Shape 267"/>
          <p:cNvSpPr/>
          <p:nvPr/>
        </p:nvSpPr>
        <p:spPr>
          <a:xfrm>
            <a:off x="6271200" y="2387925"/>
            <a:ext cx="2220599" cy="339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68" name="Shape 26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33700" y="2387918"/>
            <a:ext cx="2295574" cy="201438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9" name="Shape 269"/>
          <p:cNvCxnSpPr>
            <a:stCxn id="262" idx="3"/>
            <a:endCxn id="264" idx="0"/>
          </p:cNvCxnSpPr>
          <p:nvPr/>
        </p:nvCxnSpPr>
        <p:spPr>
          <a:xfrm flipH="1" rot="10800000">
            <a:off x="2894848" y="1981439"/>
            <a:ext cx="1669500" cy="1881000"/>
          </a:xfrm>
          <a:prstGeom prst="bentConnector4">
            <a:avLst>
              <a:gd fmla="val 23929" name="adj1"/>
              <a:gd fmla="val 112653" name="adj2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70" name="Shape 270"/>
          <p:cNvSpPr txBox="1"/>
          <p:nvPr/>
        </p:nvSpPr>
        <p:spPr>
          <a:xfrm>
            <a:off x="3448125" y="1266725"/>
            <a:ext cx="1986599" cy="476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ZA" sz="1000">
                <a:solidFill>
                  <a:srgbClr val="7F7F7F"/>
                </a:solidFill>
              </a:rPr>
              <a:t>Select ‘View previous meeting’</a:t>
            </a:r>
          </a:p>
        </p:txBody>
      </p:sp>
      <p:cxnSp>
        <p:nvCxnSpPr>
          <p:cNvPr id="271" name="Shape 271"/>
          <p:cNvCxnSpPr>
            <a:stCxn id="264" idx="2"/>
            <a:endCxn id="268" idx="1"/>
          </p:cNvCxnSpPr>
          <p:nvPr/>
        </p:nvCxnSpPr>
        <p:spPr>
          <a:xfrm rot="-5400000">
            <a:off x="4558278" y="3401015"/>
            <a:ext cx="1681500" cy="1669500"/>
          </a:xfrm>
          <a:prstGeom prst="bentConnector4">
            <a:avLst>
              <a:gd fmla="val -14161" name="adj1"/>
              <a:gd fmla="val 76067" name="adj2"/>
            </a:avLst>
          </a:prstGeom>
          <a:noFill/>
          <a:ln cap="flat" cmpd="sng" w="9525">
            <a:solidFill>
              <a:srgbClr val="98B954"/>
            </a:solidFill>
            <a:prstDash val="solid"/>
            <a:round/>
            <a:headEnd len="lg" w="lg" type="none"/>
            <a:tailEnd len="lg" w="lg" type="stealth"/>
          </a:ln>
        </p:spPr>
      </p:cxn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3059832" y="2934072"/>
            <a:ext cx="276156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0086CA"/>
              </a:buClr>
              <a:buSzPct val="25000"/>
              <a:buFont typeface="Arial"/>
              <a:buNone/>
            </a:pPr>
            <a:r>
              <a:rPr b="0" baseline="0" i="0" lang="en-ZA" sz="3950" u="none" cap="none" strike="noStrike">
                <a:solidFill>
                  <a:srgbClr val="0086CA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</a:p>
        </p:txBody>
      </p:sp>
      <p:pic>
        <p:nvPicPr>
          <p:cNvPr id="278" name="Shape 278"/>
          <p:cNvPicPr preferRelativeResize="0"/>
          <p:nvPr/>
        </p:nvPicPr>
        <p:blipFill rotWithShape="1">
          <a:blip r:embed="rId3">
            <a:alphaModFix/>
          </a:blip>
          <a:srcRect b="25479" l="0" r="0" t="25289"/>
          <a:stretch/>
        </p:blipFill>
        <p:spPr>
          <a:xfrm>
            <a:off x="2627783" y="2307101"/>
            <a:ext cx="3600399" cy="886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59824" y="6309319"/>
            <a:ext cx="476671" cy="476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31651" y="1561117"/>
            <a:ext cx="2369399" cy="5006399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>
            <p:ph type="title"/>
          </p:nvPr>
        </p:nvSpPr>
        <p:spPr>
          <a:xfrm>
            <a:off x="204133" y="22691"/>
            <a:ext cx="8860864" cy="1466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Clr>
                <a:srgbClr val="0086CA"/>
              </a:buClr>
              <a:buSzPct val="25000"/>
              <a:buFont typeface="Calibri"/>
              <a:buNone/>
            </a:pPr>
            <a:r>
              <a:rPr b="1" baseline="0" i="0" lang="en-ZA" sz="3200" u="none" cap="none" strike="noStrike">
                <a:solidFill>
                  <a:srgbClr val="0086CA"/>
                </a:solidFill>
                <a:latin typeface="Calibri"/>
                <a:ea typeface="Calibri"/>
                <a:cs typeface="Calibri"/>
                <a:sym typeface="Calibri"/>
              </a:rPr>
              <a:t>Teamchat App introduces "Gotomeeting" integration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4760250" y="887500"/>
            <a:ext cx="4268699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858585"/>
              </a:buClr>
              <a:buSzPct val="25000"/>
              <a:buFont typeface="Arial"/>
              <a:buNone/>
            </a:pPr>
            <a:r>
              <a:rPr b="0" baseline="0" i="0" lang="en-ZA" sz="2000" u="none" cap="none" strike="noStrike">
                <a:solidFill>
                  <a:srgbClr val="858585"/>
                </a:solidFill>
                <a:latin typeface="Calibri"/>
                <a:ea typeface="Calibri"/>
                <a:cs typeface="Calibri"/>
                <a:sym typeface="Calibri"/>
              </a:rPr>
              <a:t>Now with "Gotomeeting" integration on Teamchat be more connected and engaged in your meetings than ever before.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0" y="3227200"/>
            <a:ext cx="1637699" cy="476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ZA" sz="1200">
                <a:solidFill>
                  <a:srgbClr val="7F7F7F"/>
                </a:solidFill>
              </a:rPr>
              <a:t>User has to type “help” to get started.</a:t>
            </a:r>
          </a:p>
        </p:txBody>
      </p:sp>
      <p:pic>
        <p:nvPicPr>
          <p:cNvPr id="119" name="Shape 1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50425" y="2130425"/>
            <a:ext cx="2131849" cy="378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/>
          <p:nvPr/>
        </p:nvSpPr>
        <p:spPr>
          <a:xfrm>
            <a:off x="2275250" y="5155600"/>
            <a:ext cx="2041200" cy="4766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21" name="Shape 121"/>
          <p:cNvCxnSpPr>
            <a:stCxn id="118" idx="2"/>
            <a:endCxn id="115" idx="1"/>
          </p:cNvCxnSpPr>
          <p:nvPr/>
        </p:nvCxnSpPr>
        <p:spPr>
          <a:xfrm flipH="1" rot="-5400000">
            <a:off x="1295099" y="3227649"/>
            <a:ext cx="360300" cy="1312799"/>
          </a:xfrm>
          <a:prstGeom prst="bentConnector2">
            <a:avLst/>
          </a:prstGeom>
          <a:noFill/>
          <a:ln cap="flat" cmpd="sng" w="9525">
            <a:solidFill>
              <a:srgbClr val="98B954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22" name="Shape 122"/>
          <p:cNvCxnSpPr>
            <a:endCxn id="118" idx="0"/>
          </p:cNvCxnSpPr>
          <p:nvPr/>
        </p:nvCxnSpPr>
        <p:spPr>
          <a:xfrm flipH="1">
            <a:off x="818849" y="3033700"/>
            <a:ext cx="1488600" cy="193500"/>
          </a:xfrm>
          <a:prstGeom prst="bentConnector2">
            <a:avLst/>
          </a:prstGeom>
          <a:noFill/>
          <a:ln cap="flat" cmpd="sng" w="9525">
            <a:solidFill>
              <a:srgbClr val="98B954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Shape 1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59824" y="6309319"/>
            <a:ext cx="476671" cy="476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8813" y="1377355"/>
            <a:ext cx="2369399" cy="5006399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/>
          <p:nvPr>
            <p:ph type="title"/>
          </p:nvPr>
        </p:nvSpPr>
        <p:spPr>
          <a:xfrm>
            <a:off x="204133" y="22691"/>
            <a:ext cx="8860864" cy="1466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Clr>
                <a:srgbClr val="0086CA"/>
              </a:buClr>
              <a:buSzPct val="25000"/>
              <a:buFont typeface="Calibri"/>
              <a:buNone/>
            </a:pPr>
            <a:r>
              <a:rPr b="1" baseline="0" i="0" lang="en-ZA" sz="3200" u="none" cap="none" strike="noStrike">
                <a:solidFill>
                  <a:srgbClr val="0086CA"/>
                </a:solidFill>
                <a:latin typeface="Calibri"/>
                <a:ea typeface="Calibri"/>
                <a:cs typeface="Calibri"/>
                <a:sym typeface="Calibri"/>
              </a:rPr>
              <a:t>Teamchat App introduces "Gotomeeting" integration</a:t>
            </a:r>
          </a:p>
        </p:txBody>
      </p:sp>
      <p:pic>
        <p:nvPicPr>
          <p:cNvPr id="131" name="Shape 1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33300" y="1952250"/>
            <a:ext cx="2093974" cy="3760027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/>
          <p:nvPr/>
        </p:nvSpPr>
        <p:spPr>
          <a:xfrm>
            <a:off x="1159700" y="4744125"/>
            <a:ext cx="2041200" cy="6623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3" name="Shape 1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74850" y="1970950"/>
            <a:ext cx="2093974" cy="37226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" name="Shape 134"/>
          <p:cNvCxnSpPr/>
          <p:nvPr/>
        </p:nvCxnSpPr>
        <p:spPr>
          <a:xfrm flipH="1" rot="10800000">
            <a:off x="1871825" y="2251124"/>
            <a:ext cx="3178799" cy="2339700"/>
          </a:xfrm>
          <a:prstGeom prst="bentConnector3">
            <a:avLst>
              <a:gd fmla="val 68276" name="adj1"/>
            </a:avLst>
          </a:prstGeom>
          <a:noFill/>
          <a:ln cap="flat" cmpd="sng" w="9525">
            <a:solidFill>
              <a:srgbClr val="98B954"/>
            </a:solidFill>
            <a:prstDash val="solid"/>
            <a:round/>
            <a:headEnd len="lg" w="lg" type="none"/>
            <a:tailEnd len="lg" w="lg" type="stealth"/>
          </a:ln>
        </p:spPr>
      </p:cxn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745231" y="26064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086CA"/>
              </a:buClr>
              <a:buSzPct val="25000"/>
              <a:buFont typeface="Calibri"/>
              <a:buNone/>
            </a:pPr>
            <a:br>
              <a:rPr b="1" baseline="0" i="0" lang="en-ZA" sz="3600" u="none" cap="none" strike="noStrike">
                <a:solidFill>
                  <a:srgbClr val="0086CA"/>
                </a:solidFill>
                <a:latin typeface="Calibri"/>
                <a:ea typeface="Calibri"/>
                <a:cs typeface="Calibri"/>
                <a:sym typeface="Calibri"/>
              </a:rPr>
            </a:br>
          </a:p>
        </p:txBody>
      </p:sp>
      <p:sp>
        <p:nvSpPr>
          <p:cNvPr id="141" name="Shape 141"/>
          <p:cNvSpPr txBox="1"/>
          <p:nvPr/>
        </p:nvSpPr>
        <p:spPr>
          <a:xfrm>
            <a:off x="442341" y="260647"/>
            <a:ext cx="8117483" cy="10527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lnSpc>
                <a:spcPct val="80000"/>
              </a:lnSpc>
              <a:spcBef>
                <a:spcPts val="0"/>
              </a:spcBef>
              <a:buClr>
                <a:srgbClr val="0086CA"/>
              </a:buClr>
              <a:buSzPct val="25000"/>
              <a:buFont typeface="Calibri"/>
              <a:buNone/>
            </a:pPr>
            <a:r>
              <a:rPr b="1" lang="en-ZA" sz="3200">
                <a:solidFill>
                  <a:srgbClr val="0086CA"/>
                </a:solidFill>
                <a:latin typeface="Calibri"/>
                <a:ea typeface="Calibri"/>
                <a:cs typeface="Calibri"/>
                <a:sym typeface="Calibri"/>
              </a:rPr>
              <a:t>Teamchat App introduces "Gotomeeting" integration</a:t>
            </a: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Clr>
                <a:srgbClr val="0086CA"/>
              </a:buClr>
              <a:buFont typeface="Calibri"/>
              <a:buNone/>
            </a:pPr>
            <a:r>
              <a:t/>
            </a:r>
            <a:endParaRPr b="1" sz="3200">
              <a:solidFill>
                <a:srgbClr val="0086C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Shape 1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59824" y="6309319"/>
            <a:ext cx="476671" cy="476671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/>
          <p:nvPr/>
        </p:nvSpPr>
        <p:spPr>
          <a:xfrm>
            <a:off x="6980611" y="1981573"/>
            <a:ext cx="914400" cy="25885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Shape 1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24875" y="1614374"/>
            <a:ext cx="1953599" cy="41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37280" y="2033032"/>
            <a:ext cx="1728861" cy="3168537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/>
          <p:nvPr/>
        </p:nvSpPr>
        <p:spPr>
          <a:xfrm>
            <a:off x="1348267" y="4017400"/>
            <a:ext cx="1669799" cy="94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47" name="Shape 147"/>
          <p:cNvCxnSpPr/>
          <p:nvPr/>
        </p:nvCxnSpPr>
        <p:spPr>
          <a:xfrm flipH="1" rot="10800000">
            <a:off x="1955604" y="2336109"/>
            <a:ext cx="2495100" cy="1487399"/>
          </a:xfrm>
          <a:prstGeom prst="bentConnector3">
            <a:avLst>
              <a:gd fmla="val 54608" name="adj1"/>
            </a:avLst>
          </a:prstGeom>
          <a:noFill/>
          <a:ln cap="flat" cmpd="sng" w="9525">
            <a:solidFill>
              <a:srgbClr val="98B954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48" name="Shape 148"/>
          <p:cNvSpPr txBox="1"/>
          <p:nvPr/>
        </p:nvSpPr>
        <p:spPr>
          <a:xfrm>
            <a:off x="0" y="2706850"/>
            <a:ext cx="12249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ZA" sz="1000">
                <a:solidFill>
                  <a:srgbClr val="7F7F7F"/>
                </a:solidFill>
              </a:rPr>
              <a:t>Correct login credential leads to successful registration.</a:t>
            </a:r>
          </a:p>
        </p:txBody>
      </p:sp>
      <p:cxnSp>
        <p:nvCxnSpPr>
          <p:cNvPr id="149" name="Shape 149"/>
          <p:cNvCxnSpPr>
            <a:stCxn id="148" idx="0"/>
          </p:cNvCxnSpPr>
          <p:nvPr/>
        </p:nvCxnSpPr>
        <p:spPr>
          <a:xfrm rot="-5400000">
            <a:off x="1016550" y="2149750"/>
            <a:ext cx="153000" cy="961200"/>
          </a:xfrm>
          <a:prstGeom prst="bentConnector2">
            <a:avLst/>
          </a:prstGeom>
          <a:noFill/>
          <a:ln cap="flat" cmpd="sng" w="9525">
            <a:solidFill>
              <a:srgbClr val="98B954"/>
            </a:solidFill>
            <a:prstDash val="solid"/>
            <a:round/>
            <a:headEnd len="lg" w="lg" type="stealth"/>
            <a:tailEnd len="lg" w="lg" type="none"/>
          </a:ln>
        </p:spPr>
      </p:cxnSp>
      <p:pic>
        <p:nvPicPr>
          <p:cNvPr id="150" name="Shape 1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75062" y="1571600"/>
            <a:ext cx="1953599" cy="41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09092" y="2089305"/>
            <a:ext cx="1728861" cy="307353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/>
          <p:nvPr/>
        </p:nvSpPr>
        <p:spPr>
          <a:xfrm>
            <a:off x="4639125" y="3871537"/>
            <a:ext cx="1698899" cy="104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 txBox="1"/>
          <p:nvPr/>
        </p:nvSpPr>
        <p:spPr>
          <a:xfrm>
            <a:off x="3246225" y="1270625"/>
            <a:ext cx="1295099" cy="123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ZA" sz="1000">
                <a:solidFill>
                  <a:srgbClr val="7F7F7F"/>
                </a:solidFill>
              </a:rPr>
              <a:t>After entering the subject a personal message from the bot asks user to select the operation to be performed.</a:t>
            </a:r>
          </a:p>
        </p:txBody>
      </p:sp>
      <p:pic>
        <p:nvPicPr>
          <p:cNvPr id="154" name="Shape 1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69110" y="1557200"/>
            <a:ext cx="1967399" cy="415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182347" y="2069816"/>
            <a:ext cx="1740911" cy="30949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6" name="Shape 156"/>
          <p:cNvCxnSpPr/>
          <p:nvPr/>
        </p:nvCxnSpPr>
        <p:spPr>
          <a:xfrm flipH="1" rot="10800000">
            <a:off x="5377125" y="2312475"/>
            <a:ext cx="1686900" cy="1441199"/>
          </a:xfrm>
          <a:prstGeom prst="bentConnector3">
            <a:avLst>
              <a:gd fmla="val 69008" name="adj1"/>
            </a:avLst>
          </a:prstGeom>
          <a:noFill/>
          <a:ln cap="flat" cmpd="sng" w="9525">
            <a:solidFill>
              <a:srgbClr val="98B954"/>
            </a:solidFill>
            <a:prstDash val="solid"/>
            <a:round/>
            <a:headEnd len="lg" w="lg" type="none"/>
            <a:tailEnd len="lg" w="lg" type="stealth"/>
          </a:ln>
        </p:spPr>
      </p:cxn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745231" y="26064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086CA"/>
              </a:buClr>
              <a:buSzPct val="25000"/>
              <a:buFont typeface="Calibri"/>
              <a:buNone/>
            </a:pPr>
            <a:br>
              <a:rPr b="1" baseline="0" i="0" lang="en-ZA" sz="3600" u="none" cap="none" strike="noStrike">
                <a:solidFill>
                  <a:srgbClr val="0086CA"/>
                </a:solidFill>
                <a:latin typeface="Calibri"/>
                <a:ea typeface="Calibri"/>
                <a:cs typeface="Calibri"/>
                <a:sym typeface="Calibri"/>
              </a:rPr>
            </a:br>
          </a:p>
        </p:txBody>
      </p:sp>
      <p:sp>
        <p:nvSpPr>
          <p:cNvPr id="163" name="Shape 163"/>
          <p:cNvSpPr txBox="1"/>
          <p:nvPr/>
        </p:nvSpPr>
        <p:spPr>
          <a:xfrm>
            <a:off x="442341" y="260647"/>
            <a:ext cx="8117400" cy="1052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lnSpc>
                <a:spcPct val="80000"/>
              </a:lnSpc>
              <a:spcBef>
                <a:spcPts val="0"/>
              </a:spcBef>
              <a:buClr>
                <a:srgbClr val="0086CA"/>
              </a:buClr>
              <a:buSzPct val="25000"/>
              <a:buFont typeface="Calibri"/>
              <a:buNone/>
            </a:pPr>
            <a:r>
              <a:rPr b="1" lang="en-ZA" sz="3200">
                <a:solidFill>
                  <a:srgbClr val="0086CA"/>
                </a:solidFill>
                <a:latin typeface="Calibri"/>
                <a:ea typeface="Calibri"/>
                <a:cs typeface="Calibri"/>
                <a:sym typeface="Calibri"/>
              </a:rPr>
              <a:t>Teamchat App introduces "Gotomeeting" integration</a:t>
            </a: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Clr>
                <a:srgbClr val="0086CA"/>
              </a:buClr>
              <a:buFont typeface="Calibri"/>
              <a:buNone/>
            </a:pPr>
            <a:r>
              <a:t/>
            </a:r>
            <a:endParaRPr b="1" sz="3200">
              <a:solidFill>
                <a:srgbClr val="0086C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Shape 1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59824" y="6309319"/>
            <a:ext cx="476699" cy="47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/>
          <p:nvPr/>
        </p:nvSpPr>
        <p:spPr>
          <a:xfrm>
            <a:off x="6980611" y="1981573"/>
            <a:ext cx="914400" cy="258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Shape 1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0550" y="1234722"/>
            <a:ext cx="2609399" cy="551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Shape 1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40700" y="1809075"/>
            <a:ext cx="2309099" cy="4225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Shape 1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33096" y="1105060"/>
            <a:ext cx="2609399" cy="551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80825" y="1876200"/>
            <a:ext cx="2309099" cy="3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/>
          <p:nvPr/>
        </p:nvSpPr>
        <p:spPr>
          <a:xfrm>
            <a:off x="1958100" y="5242300"/>
            <a:ext cx="2309099" cy="506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 txBox="1"/>
          <p:nvPr/>
        </p:nvSpPr>
        <p:spPr>
          <a:xfrm>
            <a:off x="261325" y="4648550"/>
            <a:ext cx="13068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 txBox="1"/>
          <p:nvPr/>
        </p:nvSpPr>
        <p:spPr>
          <a:xfrm>
            <a:off x="95125" y="4973250"/>
            <a:ext cx="1639200" cy="11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ZA" sz="1200">
                <a:solidFill>
                  <a:srgbClr val="7F7F7F"/>
                </a:solidFill>
              </a:rPr>
              <a:t>By selecting ‘instant meeting’ a personal message from bot ask the organiser to start the meeting.</a:t>
            </a:r>
          </a:p>
        </p:txBody>
      </p:sp>
      <p:cxnSp>
        <p:nvCxnSpPr>
          <p:cNvPr id="173" name="Shape 173"/>
          <p:cNvCxnSpPr>
            <a:stCxn id="172" idx="0"/>
          </p:cNvCxnSpPr>
          <p:nvPr/>
        </p:nvCxnSpPr>
        <p:spPr>
          <a:xfrm rot="-5400000">
            <a:off x="1225375" y="4155600"/>
            <a:ext cx="507000" cy="1128300"/>
          </a:xfrm>
          <a:prstGeom prst="bentConnector2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lg" w="lg" type="stealth"/>
            <a:tailEnd len="lg" w="lg" type="none"/>
          </a:ln>
        </p:spPr>
      </p:cxnSp>
      <p:sp>
        <p:nvSpPr>
          <p:cNvPr id="174" name="Shape 174"/>
          <p:cNvSpPr/>
          <p:nvPr/>
        </p:nvSpPr>
        <p:spPr>
          <a:xfrm>
            <a:off x="6327425" y="4759425"/>
            <a:ext cx="2232299" cy="783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 txBox="1"/>
          <p:nvPr/>
        </p:nvSpPr>
        <p:spPr>
          <a:xfrm>
            <a:off x="4596850" y="4400325"/>
            <a:ext cx="1481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ZA" sz="1200">
                <a:solidFill>
                  <a:srgbClr val="7F7F7F"/>
                </a:solidFill>
              </a:rPr>
              <a:t>As well as a link to join meeting is posted in the group.</a:t>
            </a:r>
          </a:p>
        </p:txBody>
      </p:sp>
      <p:cxnSp>
        <p:nvCxnSpPr>
          <p:cNvPr id="176" name="Shape 176"/>
          <p:cNvCxnSpPr>
            <a:stCxn id="175" idx="0"/>
          </p:cNvCxnSpPr>
          <p:nvPr/>
        </p:nvCxnSpPr>
        <p:spPr>
          <a:xfrm rot="-5400000">
            <a:off x="5752449" y="3608325"/>
            <a:ext cx="377400" cy="12066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stealth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745231" y="26064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086CA"/>
              </a:buClr>
              <a:buSzPct val="25000"/>
              <a:buFont typeface="Calibri"/>
              <a:buNone/>
            </a:pPr>
            <a:br>
              <a:rPr b="1" baseline="0" i="0" lang="en-ZA" sz="3600" u="none" cap="none" strike="noStrike">
                <a:solidFill>
                  <a:srgbClr val="0086CA"/>
                </a:solidFill>
                <a:latin typeface="Calibri"/>
                <a:ea typeface="Calibri"/>
                <a:cs typeface="Calibri"/>
                <a:sym typeface="Calibri"/>
              </a:rPr>
            </a:br>
          </a:p>
        </p:txBody>
      </p:sp>
      <p:sp>
        <p:nvSpPr>
          <p:cNvPr id="183" name="Shape 183"/>
          <p:cNvSpPr txBox="1"/>
          <p:nvPr/>
        </p:nvSpPr>
        <p:spPr>
          <a:xfrm>
            <a:off x="442341" y="260647"/>
            <a:ext cx="8117400" cy="1052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lnSpc>
                <a:spcPct val="80000"/>
              </a:lnSpc>
              <a:spcBef>
                <a:spcPts val="0"/>
              </a:spcBef>
              <a:buClr>
                <a:srgbClr val="0086CA"/>
              </a:buClr>
              <a:buSzPct val="25000"/>
              <a:buFont typeface="Calibri"/>
              <a:buNone/>
            </a:pPr>
            <a:r>
              <a:rPr b="1" lang="en-ZA" sz="3200">
                <a:solidFill>
                  <a:srgbClr val="0086CA"/>
                </a:solidFill>
                <a:latin typeface="Calibri"/>
                <a:ea typeface="Calibri"/>
                <a:cs typeface="Calibri"/>
                <a:sym typeface="Calibri"/>
              </a:rPr>
              <a:t>Teamchat App introduces "Gotomeeting" integration</a:t>
            </a: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Clr>
                <a:srgbClr val="0086CA"/>
              </a:buClr>
              <a:buFont typeface="Calibri"/>
              <a:buNone/>
            </a:pPr>
            <a:r>
              <a:t/>
            </a:r>
            <a:endParaRPr b="1" sz="3200">
              <a:solidFill>
                <a:srgbClr val="0086C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Shape 1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59824" y="6309319"/>
            <a:ext cx="476699" cy="47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Shape 185"/>
          <p:cNvSpPr/>
          <p:nvPr/>
        </p:nvSpPr>
        <p:spPr>
          <a:xfrm>
            <a:off x="6980611" y="1981573"/>
            <a:ext cx="914400" cy="258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Shape 1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2349" y="1190947"/>
            <a:ext cx="2609399" cy="551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Shape 18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2500" y="1765300"/>
            <a:ext cx="2309099" cy="4225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Shape 1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33096" y="1105060"/>
            <a:ext cx="2609399" cy="551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Shape 189"/>
          <p:cNvSpPr/>
          <p:nvPr/>
        </p:nvSpPr>
        <p:spPr>
          <a:xfrm>
            <a:off x="609900" y="5198525"/>
            <a:ext cx="2309099" cy="506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 txBox="1"/>
          <p:nvPr/>
        </p:nvSpPr>
        <p:spPr>
          <a:xfrm>
            <a:off x="261325" y="4648550"/>
            <a:ext cx="13068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 txBox="1"/>
          <p:nvPr/>
        </p:nvSpPr>
        <p:spPr>
          <a:xfrm>
            <a:off x="4079550" y="2553925"/>
            <a:ext cx="1961400" cy="167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ZA">
                <a:solidFill>
                  <a:srgbClr val="7F7F7F"/>
                </a:solidFill>
              </a:rPr>
              <a:t>Clicking on the link takes you to GoToMeeting app</a:t>
            </a:r>
          </a:p>
        </p:txBody>
      </p:sp>
      <p:pic>
        <p:nvPicPr>
          <p:cNvPr id="192" name="Shape 19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49424" y="1743825"/>
            <a:ext cx="2376750" cy="42253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3" name="Shape 193"/>
          <p:cNvCxnSpPr/>
          <p:nvPr/>
        </p:nvCxnSpPr>
        <p:spPr>
          <a:xfrm flipH="1" rot="10800000">
            <a:off x="2006325" y="2363725"/>
            <a:ext cx="4121999" cy="2553599"/>
          </a:xfrm>
          <a:prstGeom prst="bentConnector3">
            <a:avLst>
              <a:gd fmla="val 43718" name="adj1"/>
            </a:avLst>
          </a:prstGeom>
          <a:noFill/>
          <a:ln cap="flat" cmpd="sng" w="9525">
            <a:solidFill>
              <a:srgbClr val="98B954"/>
            </a:solidFill>
            <a:prstDash val="solid"/>
            <a:round/>
            <a:headEnd len="lg" w="lg" type="none"/>
            <a:tailEnd len="lg" w="lg" type="stealth"/>
          </a:ln>
        </p:spPr>
      </p:cxn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745231" y="26064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086CA"/>
              </a:buClr>
              <a:buSzPct val="25000"/>
              <a:buFont typeface="Calibri"/>
              <a:buNone/>
            </a:pPr>
            <a:br>
              <a:rPr b="1" baseline="0" i="0" lang="en-ZA" sz="3600" u="none" cap="none" strike="noStrike">
                <a:solidFill>
                  <a:srgbClr val="0086CA"/>
                </a:solidFill>
                <a:latin typeface="Calibri"/>
                <a:ea typeface="Calibri"/>
                <a:cs typeface="Calibri"/>
                <a:sym typeface="Calibri"/>
              </a:rPr>
            </a:br>
          </a:p>
        </p:txBody>
      </p:sp>
      <p:sp>
        <p:nvSpPr>
          <p:cNvPr id="200" name="Shape 200"/>
          <p:cNvSpPr txBox="1"/>
          <p:nvPr/>
        </p:nvSpPr>
        <p:spPr>
          <a:xfrm>
            <a:off x="442341" y="260647"/>
            <a:ext cx="8117400" cy="1052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lnSpc>
                <a:spcPct val="80000"/>
              </a:lnSpc>
              <a:spcBef>
                <a:spcPts val="0"/>
              </a:spcBef>
              <a:buClr>
                <a:srgbClr val="0086CA"/>
              </a:buClr>
              <a:buSzPct val="25000"/>
              <a:buFont typeface="Calibri"/>
              <a:buNone/>
            </a:pPr>
            <a:r>
              <a:rPr b="1" lang="en-ZA" sz="3200">
                <a:solidFill>
                  <a:srgbClr val="0086CA"/>
                </a:solidFill>
                <a:latin typeface="Calibri"/>
                <a:ea typeface="Calibri"/>
                <a:cs typeface="Calibri"/>
                <a:sym typeface="Calibri"/>
              </a:rPr>
              <a:t>To schedule a meeting</a:t>
            </a: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Clr>
                <a:srgbClr val="0086CA"/>
              </a:buClr>
              <a:buFont typeface="Calibri"/>
              <a:buNone/>
            </a:pPr>
            <a:r>
              <a:t/>
            </a:r>
            <a:endParaRPr b="1" sz="3200">
              <a:solidFill>
                <a:srgbClr val="0086C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1" name="Shape 2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59824" y="6309319"/>
            <a:ext cx="476699" cy="476699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/>
          <p:nvPr/>
        </p:nvSpPr>
        <p:spPr>
          <a:xfrm>
            <a:off x="6980611" y="1981573"/>
            <a:ext cx="914400" cy="258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Shape 2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2349" y="1190947"/>
            <a:ext cx="2609399" cy="551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Shape 20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87046" y="1093623"/>
            <a:ext cx="2609399" cy="551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Shape 205"/>
          <p:cNvSpPr txBox="1"/>
          <p:nvPr/>
        </p:nvSpPr>
        <p:spPr>
          <a:xfrm>
            <a:off x="261325" y="4648550"/>
            <a:ext cx="13068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06" name="Shape 20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900" y="1818725"/>
            <a:ext cx="2308400" cy="415042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Shape 207"/>
          <p:cNvSpPr/>
          <p:nvPr/>
        </p:nvSpPr>
        <p:spPr>
          <a:xfrm>
            <a:off x="649325" y="4406625"/>
            <a:ext cx="2210699" cy="123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08" name="Shape 208"/>
          <p:cNvCxnSpPr/>
          <p:nvPr/>
        </p:nvCxnSpPr>
        <p:spPr>
          <a:xfrm flipH="1" rot="10800000">
            <a:off x="1517525" y="2057350"/>
            <a:ext cx="3399899" cy="2144999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98B954"/>
            </a:solidFill>
            <a:prstDash val="solid"/>
            <a:round/>
            <a:headEnd len="lg" w="lg" type="none"/>
            <a:tailEnd len="lg" w="lg" type="stealth"/>
          </a:ln>
        </p:spPr>
      </p:cxnSp>
      <p:pic>
        <p:nvPicPr>
          <p:cNvPr id="209" name="Shape 20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30876" y="1759425"/>
            <a:ext cx="2308400" cy="4103812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Shape 210"/>
          <p:cNvSpPr txBox="1"/>
          <p:nvPr/>
        </p:nvSpPr>
        <p:spPr>
          <a:xfrm>
            <a:off x="3560325" y="2210600"/>
            <a:ext cx="1238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ZA" sz="1200">
                <a:solidFill>
                  <a:srgbClr val="7F7F7F"/>
                </a:solidFill>
              </a:rPr>
              <a:t>The bot ask the operation to be performed via a personal message.</a:t>
            </a:r>
          </a:p>
        </p:txBody>
      </p:sp>
      <p:cxnSp>
        <p:nvCxnSpPr>
          <p:cNvPr id="211" name="Shape 211"/>
          <p:cNvCxnSpPr>
            <a:stCxn id="212" idx="3"/>
            <a:endCxn id="213" idx="3"/>
          </p:cNvCxnSpPr>
          <p:nvPr/>
        </p:nvCxnSpPr>
        <p:spPr>
          <a:xfrm flipH="1">
            <a:off x="6566324" y="2422174"/>
            <a:ext cx="153000" cy="1174500"/>
          </a:xfrm>
          <a:prstGeom prst="bentConnector3">
            <a:avLst>
              <a:gd fmla="val -734379" name="adj1"/>
            </a:avLst>
          </a:prstGeom>
          <a:noFill/>
          <a:ln cap="flat" cmpd="sng" w="9525">
            <a:solidFill>
              <a:srgbClr val="98B954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213" name="Shape 213"/>
          <p:cNvSpPr/>
          <p:nvPr/>
        </p:nvSpPr>
        <p:spPr>
          <a:xfrm>
            <a:off x="6412950" y="3538425"/>
            <a:ext cx="153300" cy="1166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/>
          <p:nvPr/>
        </p:nvSpPr>
        <p:spPr>
          <a:xfrm>
            <a:off x="6485925" y="2363825"/>
            <a:ext cx="233399" cy="1166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 txBox="1"/>
          <p:nvPr/>
        </p:nvSpPr>
        <p:spPr>
          <a:xfrm>
            <a:off x="7850225" y="2684825"/>
            <a:ext cx="1404599" cy="12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ZA" sz="1200">
                <a:solidFill>
                  <a:srgbClr val="7F7F7F"/>
                </a:solidFill>
              </a:rPr>
              <a:t>Select schedule meeting from the dropdown.</a:t>
            </a:r>
          </a:p>
        </p:txBody>
      </p:sp>
      <p:sp>
        <p:nvSpPr>
          <p:cNvPr id="215" name="Shape 215"/>
          <p:cNvSpPr/>
          <p:nvPr/>
        </p:nvSpPr>
        <p:spPr>
          <a:xfrm>
            <a:off x="5172675" y="4465000"/>
            <a:ext cx="2210699" cy="11015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745231" y="26064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086CA"/>
              </a:buClr>
              <a:buSzPct val="25000"/>
              <a:buFont typeface="Calibri"/>
              <a:buNone/>
            </a:pPr>
            <a:br>
              <a:rPr b="1" baseline="0" i="0" lang="en-ZA" sz="3600" u="none" cap="none" strike="noStrike">
                <a:solidFill>
                  <a:srgbClr val="0086CA"/>
                </a:solidFill>
                <a:latin typeface="Calibri"/>
                <a:ea typeface="Calibri"/>
                <a:cs typeface="Calibri"/>
                <a:sym typeface="Calibri"/>
              </a:rPr>
            </a:br>
          </a:p>
        </p:txBody>
      </p:sp>
      <p:sp>
        <p:nvSpPr>
          <p:cNvPr id="222" name="Shape 222"/>
          <p:cNvSpPr txBox="1"/>
          <p:nvPr/>
        </p:nvSpPr>
        <p:spPr>
          <a:xfrm>
            <a:off x="442341" y="260647"/>
            <a:ext cx="8117400" cy="1052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lnSpc>
                <a:spcPct val="80000"/>
              </a:lnSpc>
              <a:spcBef>
                <a:spcPts val="0"/>
              </a:spcBef>
              <a:buClr>
                <a:srgbClr val="0086CA"/>
              </a:buClr>
              <a:buSzPct val="25000"/>
              <a:buFont typeface="Calibri"/>
              <a:buNone/>
            </a:pPr>
            <a:r>
              <a:rPr b="1" lang="en-ZA" sz="3200">
                <a:solidFill>
                  <a:srgbClr val="0086CA"/>
                </a:solidFill>
                <a:latin typeface="Calibri"/>
                <a:ea typeface="Calibri"/>
                <a:cs typeface="Calibri"/>
                <a:sym typeface="Calibri"/>
              </a:rPr>
              <a:t>To schedule a meeting</a:t>
            </a: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Clr>
                <a:srgbClr val="0086CA"/>
              </a:buClr>
              <a:buFont typeface="Calibri"/>
              <a:buNone/>
            </a:pPr>
            <a:r>
              <a:t/>
            </a:r>
            <a:endParaRPr b="1" sz="3200">
              <a:solidFill>
                <a:srgbClr val="0086C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3" name="Shape 2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59824" y="6309319"/>
            <a:ext cx="476699" cy="476699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Shape 224"/>
          <p:cNvSpPr/>
          <p:nvPr/>
        </p:nvSpPr>
        <p:spPr>
          <a:xfrm>
            <a:off x="6980611" y="1981573"/>
            <a:ext cx="914400" cy="258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" name="Shape 2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2349" y="1190947"/>
            <a:ext cx="2609399" cy="551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Shape 226"/>
          <p:cNvSpPr txBox="1"/>
          <p:nvPr/>
        </p:nvSpPr>
        <p:spPr>
          <a:xfrm>
            <a:off x="261325" y="4648550"/>
            <a:ext cx="13068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27" name="Shape 2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2850" y="1949125"/>
            <a:ext cx="2308400" cy="4103812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634725" y="5530175"/>
            <a:ext cx="2195999" cy="226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29" name="Shape 2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71474" y="1981574"/>
            <a:ext cx="1826026" cy="32462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0" name="Shape 230"/>
          <p:cNvCxnSpPr>
            <a:endCxn id="229" idx="0"/>
          </p:cNvCxnSpPr>
          <p:nvPr/>
        </p:nvCxnSpPr>
        <p:spPr>
          <a:xfrm flipH="1" rot="10800000">
            <a:off x="1502887" y="1981574"/>
            <a:ext cx="4281600" cy="2549100"/>
          </a:xfrm>
          <a:prstGeom prst="bentConnector4">
            <a:avLst>
              <a:gd fmla="val 39338" name="adj1"/>
              <a:gd fmla="val 109342" name="adj2"/>
            </a:avLst>
          </a:prstGeom>
          <a:noFill/>
          <a:ln cap="flat" cmpd="sng" w="9525">
            <a:solidFill>
              <a:srgbClr val="98B954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231" name="Shape 231"/>
          <p:cNvCxnSpPr>
            <a:stCxn id="229" idx="2"/>
          </p:cNvCxnSpPr>
          <p:nvPr/>
        </p:nvCxnSpPr>
        <p:spPr>
          <a:xfrm rot="5400000">
            <a:off x="4214737" y="3770874"/>
            <a:ext cx="112800" cy="3026699"/>
          </a:xfrm>
          <a:prstGeom prst="bentConnector2">
            <a:avLst/>
          </a:prstGeom>
          <a:noFill/>
          <a:ln cap="flat" cmpd="sng" w="9525">
            <a:solidFill>
              <a:srgbClr val="98B954"/>
            </a:solidFill>
            <a:prstDash val="solid"/>
            <a:round/>
            <a:headEnd len="lg" w="lg" type="none"/>
            <a:tailEnd len="lg" w="lg" type="stealth"/>
          </a:ln>
        </p:spPr>
      </p:cxn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745231" y="26064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086CA"/>
              </a:buClr>
              <a:buSzPct val="25000"/>
              <a:buFont typeface="Calibri"/>
              <a:buNone/>
            </a:pPr>
            <a:br>
              <a:rPr b="1" baseline="0" i="0" lang="en-ZA" sz="3600" u="none" cap="none" strike="noStrike">
                <a:solidFill>
                  <a:srgbClr val="0086CA"/>
                </a:solidFill>
                <a:latin typeface="Calibri"/>
                <a:ea typeface="Calibri"/>
                <a:cs typeface="Calibri"/>
                <a:sym typeface="Calibri"/>
              </a:rPr>
            </a:br>
          </a:p>
        </p:txBody>
      </p:sp>
      <p:sp>
        <p:nvSpPr>
          <p:cNvPr id="238" name="Shape 238"/>
          <p:cNvSpPr txBox="1"/>
          <p:nvPr/>
        </p:nvSpPr>
        <p:spPr>
          <a:xfrm>
            <a:off x="442341" y="260647"/>
            <a:ext cx="8117400" cy="1052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lnSpc>
                <a:spcPct val="80000"/>
              </a:lnSpc>
              <a:spcBef>
                <a:spcPts val="0"/>
              </a:spcBef>
              <a:buClr>
                <a:srgbClr val="0086CA"/>
              </a:buClr>
              <a:buSzPct val="25000"/>
              <a:buFont typeface="Calibri"/>
              <a:buNone/>
            </a:pPr>
            <a:r>
              <a:rPr b="1" lang="en-ZA" sz="3200">
                <a:solidFill>
                  <a:srgbClr val="0086CA"/>
                </a:solidFill>
                <a:latin typeface="Calibri"/>
                <a:ea typeface="Calibri"/>
                <a:cs typeface="Calibri"/>
                <a:sym typeface="Calibri"/>
              </a:rPr>
              <a:t>To schedule a meeting</a:t>
            </a: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Clr>
                <a:srgbClr val="0086CA"/>
              </a:buClr>
              <a:buFont typeface="Calibri"/>
              <a:buNone/>
            </a:pPr>
            <a:r>
              <a:t/>
            </a:r>
            <a:endParaRPr b="1" sz="3200">
              <a:solidFill>
                <a:srgbClr val="0086C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9" name="Shape 2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59824" y="6309319"/>
            <a:ext cx="476699" cy="476699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Shape 240"/>
          <p:cNvSpPr/>
          <p:nvPr/>
        </p:nvSpPr>
        <p:spPr>
          <a:xfrm>
            <a:off x="6980611" y="1981573"/>
            <a:ext cx="914400" cy="258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1" name="Shape 2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2349" y="1190947"/>
            <a:ext cx="2609399" cy="551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Shape 242"/>
          <p:cNvSpPr txBox="1"/>
          <p:nvPr/>
        </p:nvSpPr>
        <p:spPr>
          <a:xfrm>
            <a:off x="261325" y="4648550"/>
            <a:ext cx="13068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43" name="Shape 2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4064" y="1852250"/>
            <a:ext cx="2285973" cy="4063948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Shape 244"/>
          <p:cNvSpPr/>
          <p:nvPr/>
        </p:nvSpPr>
        <p:spPr>
          <a:xfrm>
            <a:off x="1550700" y="2875700"/>
            <a:ext cx="1124700" cy="1092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 txBox="1"/>
          <p:nvPr/>
        </p:nvSpPr>
        <p:spPr>
          <a:xfrm>
            <a:off x="1037425" y="2784675"/>
            <a:ext cx="2165699" cy="5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ZA" sz="600">
                <a:solidFill>
                  <a:srgbClr val="434343"/>
                </a:solidFill>
              </a:rPr>
              <a:t>                    ‘Sales meeting Tomorrow’.        </a:t>
            </a:r>
          </a:p>
          <a:p>
            <a:pPr lvl="0" rtl="0">
              <a:spcBef>
                <a:spcPts val="0"/>
              </a:spcBef>
              <a:buNone/>
            </a:pPr>
            <a:r>
              <a:rPr lang="en-ZA" sz="600">
                <a:solidFill>
                  <a:srgbClr val="434343"/>
                </a:solidFill>
              </a:rPr>
              <a:t>Meeting ID :498781173</a:t>
            </a:r>
          </a:p>
        </p:txBody>
      </p:sp>
      <p:sp>
        <p:nvSpPr>
          <p:cNvPr id="246" name="Shape 246"/>
          <p:cNvSpPr/>
          <p:nvPr/>
        </p:nvSpPr>
        <p:spPr>
          <a:xfrm>
            <a:off x="2042100" y="4484625"/>
            <a:ext cx="214799" cy="1092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" name="Shape 247"/>
          <p:cNvSpPr txBox="1"/>
          <p:nvPr/>
        </p:nvSpPr>
        <p:spPr>
          <a:xfrm>
            <a:off x="978700" y="4393975"/>
            <a:ext cx="2444699" cy="24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ZA" sz="600">
                <a:solidFill>
                  <a:srgbClr val="434343"/>
                </a:solidFill>
              </a:rPr>
              <a:t> 		   ‘‘Sales meeting </a:t>
            </a:r>
          </a:p>
          <a:p>
            <a:pPr lvl="0" rtl="0">
              <a:spcBef>
                <a:spcPts val="0"/>
              </a:spcBef>
              <a:buNone/>
            </a:pPr>
            <a:r>
              <a:rPr lang="en-ZA" sz="600">
                <a:solidFill>
                  <a:srgbClr val="434343"/>
                </a:solidFill>
              </a:rPr>
              <a:t>     Tomorrow’.</a:t>
            </a:r>
          </a:p>
        </p:txBody>
      </p:sp>
      <p:sp>
        <p:nvSpPr>
          <p:cNvPr id="248" name="Shape 248"/>
          <p:cNvSpPr/>
          <p:nvPr/>
        </p:nvSpPr>
        <p:spPr>
          <a:xfrm>
            <a:off x="647950" y="4717600"/>
            <a:ext cx="2242199" cy="92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 txBox="1"/>
          <p:nvPr/>
        </p:nvSpPr>
        <p:spPr>
          <a:xfrm>
            <a:off x="4455525" y="3290675"/>
            <a:ext cx="29268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ZA" sz="1200"/>
              <a:t>Once the meeting is scheduled user will get remainder for the meeting 10min and 2hrs before the set time.</a:t>
            </a:r>
          </a:p>
        </p:txBody>
      </p:sp>
      <p:cxnSp>
        <p:nvCxnSpPr>
          <p:cNvPr id="250" name="Shape 250"/>
          <p:cNvCxnSpPr/>
          <p:nvPr/>
        </p:nvCxnSpPr>
        <p:spPr>
          <a:xfrm>
            <a:off x="2708250" y="3574600"/>
            <a:ext cx="1623599" cy="0"/>
          </a:xfrm>
          <a:prstGeom prst="straightConnector1">
            <a:avLst/>
          </a:prstGeom>
          <a:noFill/>
          <a:ln cap="flat" cmpd="sng" w="9525">
            <a:solidFill>
              <a:srgbClr val="98B954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TeamChat">
      <a:dk1>
        <a:srgbClr val="0C0C0C"/>
      </a:dk1>
      <a:lt1>
        <a:srgbClr val="FFFFFF"/>
      </a:lt1>
      <a:dk2>
        <a:srgbClr val="3998D4"/>
      </a:dk2>
      <a:lt2>
        <a:srgbClr val="EEECE1"/>
      </a:lt2>
      <a:accent1>
        <a:srgbClr val="3998D4"/>
      </a:accent1>
      <a:accent2>
        <a:srgbClr val="424A56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998D4"/>
      </a:hlink>
      <a:folHlink>
        <a:srgbClr val="3998D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