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2" Type="http://schemas.openxmlformats.org/officeDocument/2006/relationships/image" Target="../media/image0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2" Type="http://schemas.openxmlformats.org/officeDocument/2006/relationships/image" Target="../media/image0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640"/>
              </a:spcBef>
              <a:buClr>
                <a:schemeClr val="lt1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8E8E8E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8E8E8E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7968" y="6595885"/>
            <a:ext cx="837971" cy="17797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/>
          <p:nvPr/>
        </p:nvSpPr>
        <p:spPr>
          <a:xfrm>
            <a:off x="954016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Smart Mobile Messenger</a:t>
            </a:r>
          </a:p>
        </p:txBody>
      </p:sp>
      <p:sp>
        <p:nvSpPr>
          <p:cNvPr id="22" name="Shape 22"/>
          <p:cNvSpPr txBox="1"/>
          <p:nvPr/>
        </p:nvSpPr>
        <p:spPr>
          <a:xfrm>
            <a:off x="6584488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© Copyright 2014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indent="0" marL="2286000" rtl="0">
              <a:spcBef>
                <a:spcPts val="0"/>
              </a:spcBef>
              <a:buNone/>
              <a:defRPr/>
            </a:lvl6pPr>
            <a:lvl7pPr indent="0" marL="2743200" rtl="0">
              <a:spcBef>
                <a:spcPts val="0"/>
              </a:spcBef>
              <a:buNone/>
              <a:defRPr/>
            </a:lvl7pPr>
            <a:lvl8pPr indent="0" marL="3200400" rtl="0">
              <a:spcBef>
                <a:spcPts val="0"/>
              </a:spcBef>
              <a:buNone/>
              <a:defRPr/>
            </a:lvl8pPr>
            <a:lvl9pPr indent="0" marL="3657600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indent="0" marL="2286000" rtl="0">
              <a:spcBef>
                <a:spcPts val="0"/>
              </a:spcBef>
              <a:buNone/>
              <a:defRPr/>
            </a:lvl6pPr>
            <a:lvl7pPr indent="0" marL="2743200" rtl="0">
              <a:spcBef>
                <a:spcPts val="0"/>
              </a:spcBef>
              <a:buNone/>
              <a:defRPr/>
            </a:lvl7pPr>
            <a:lvl8pPr indent="0" marL="3200400" rtl="0">
              <a:spcBef>
                <a:spcPts val="0"/>
              </a:spcBef>
              <a:buNone/>
              <a:defRPr/>
            </a:lvl8pPr>
            <a:lvl9pPr indent="0" marL="3657600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7968" y="6595885"/>
            <a:ext cx="837971" cy="17797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/>
          <p:nvPr/>
        </p:nvSpPr>
        <p:spPr>
          <a:xfrm>
            <a:off x="954016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Smart Mobile Messenger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x="6584488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© Copyright 2014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7968" y="6595885"/>
            <a:ext cx="837971" cy="17797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640"/>
              </a:spcBef>
              <a:buClr>
                <a:schemeClr val="dk2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8E8E8E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8E8E8E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  <p:sp>
        <p:nvSpPr>
          <p:cNvPr id="39" name="Shape 39"/>
          <p:cNvSpPr txBox="1"/>
          <p:nvPr/>
        </p:nvSpPr>
        <p:spPr>
          <a:xfrm>
            <a:off x="954016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The Smart Mobile Messenger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6584488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© Copyright 2014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and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43" name="Shape 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7968" y="6595885"/>
            <a:ext cx="837971" cy="17797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/>
        </p:nvSpPr>
        <p:spPr>
          <a:xfrm>
            <a:off x="954016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The Smart Mobile Messenger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6584488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© Copyright 2014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E8E8E"/>
              </a:buClr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E8E8E"/>
              </a:buClr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E8E8E"/>
              </a:buClr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E8E8E"/>
              </a:buClr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E8E8E"/>
              </a:buClr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E8E8E"/>
              </a:buClr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E8E8E"/>
              </a:buClr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E8E8E"/>
              </a:buClr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E8E8E"/>
              </a:buClr>
              <a:buNone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indent="0" marL="2286000" rtl="0">
              <a:spcBef>
                <a:spcPts val="0"/>
              </a:spcBef>
              <a:buNone/>
              <a:defRPr/>
            </a:lvl6pPr>
            <a:lvl7pPr indent="0" marL="2743200" rtl="0">
              <a:spcBef>
                <a:spcPts val="0"/>
              </a:spcBef>
              <a:buNone/>
              <a:defRPr/>
            </a:lvl7pPr>
            <a:lvl8pPr indent="0" marL="3200400" rtl="0">
              <a:spcBef>
                <a:spcPts val="0"/>
              </a:spcBef>
              <a:buNone/>
              <a:defRPr/>
            </a:lvl8pPr>
            <a:lvl9pPr indent="0" marL="3657600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indent="0" marL="2286000" rtl="0">
              <a:spcBef>
                <a:spcPts val="0"/>
              </a:spcBef>
              <a:buNone/>
              <a:defRPr/>
            </a:lvl6pPr>
            <a:lvl7pPr indent="0" marL="2743200" rtl="0">
              <a:spcBef>
                <a:spcPts val="0"/>
              </a:spcBef>
              <a:buNone/>
              <a:defRPr/>
            </a:lvl7pPr>
            <a:lvl8pPr indent="0" marL="3200400" rtl="0">
              <a:spcBef>
                <a:spcPts val="0"/>
              </a:spcBef>
              <a:buNone/>
              <a:defRPr/>
            </a:lvl8pPr>
            <a:lvl9pPr indent="0" marL="3657600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4" Type="http://schemas.openxmlformats.org/officeDocument/2006/relationships/theme" Target="../theme/theme3.xml"/><Relationship Id="rId2" Type="http://schemas.openxmlformats.org/officeDocument/2006/relationships/slideLayout" Target="../slideLayouts/slideLayout2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1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5F5F5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2.png"/><Relationship Id="rId3" Type="http://schemas.openxmlformats.org/officeDocument/2006/relationships/image" Target="../media/image01.png"/><Relationship Id="rId5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6.png"/><Relationship Id="rId3" Type="http://schemas.openxmlformats.org/officeDocument/2006/relationships/image" Target="../media/image04.png"/><Relationship Id="rId5" Type="http://schemas.openxmlformats.org/officeDocument/2006/relationships/image" Target="../media/image07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6.png"/><Relationship Id="rId3" Type="http://schemas.openxmlformats.org/officeDocument/2006/relationships/image" Target="../media/image04.png"/><Relationship Id="rId6" Type="http://schemas.openxmlformats.org/officeDocument/2006/relationships/image" Target="../media/image10.png"/><Relationship Id="rId5" Type="http://schemas.openxmlformats.org/officeDocument/2006/relationships/image" Target="../media/image09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0"/>
            <a:ext cx="9144000" cy="6856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4546" y="1670848"/>
            <a:ext cx="1354799" cy="351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59832" y="3142955"/>
            <a:ext cx="2484000" cy="5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>
            <p:ph type="ctrTitle"/>
          </p:nvPr>
        </p:nvSpPr>
        <p:spPr>
          <a:xfrm>
            <a:off x="3256425" y="3435233"/>
            <a:ext cx="27243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ZA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Smart Mobile Messenger.</a:t>
            </a: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30360" y="6376623"/>
            <a:ext cx="606000" cy="48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9824" y="6309319"/>
            <a:ext cx="476699" cy="47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6076" y="1020379"/>
            <a:ext cx="2369399" cy="500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>
            <p:ph type="title"/>
          </p:nvPr>
        </p:nvSpPr>
        <p:spPr>
          <a:xfrm>
            <a:off x="204133" y="22691"/>
            <a:ext cx="8860799" cy="146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086CA"/>
              </a:buClr>
              <a:buSzPct val="25000"/>
              <a:buFont typeface="Calibri"/>
              <a:buNone/>
            </a:pPr>
            <a:r>
              <a:rPr b="1" baseline="0" i="0" lang="en-ZA" sz="3200" u="none" cap="none" strike="noStrike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Teamchat App introduces "</a:t>
            </a:r>
            <a:r>
              <a:rPr b="1" lang="en-ZA" sz="3200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Appear.in</a:t>
            </a:r>
            <a:r>
              <a:rPr b="1" baseline="0" i="0" lang="en-ZA" sz="3200" u="none" cap="none" strike="noStrike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" integration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4898" y="2094650"/>
            <a:ext cx="1370099" cy="46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ZA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Entering the keyword "</a:t>
            </a:r>
            <a:r>
              <a:rPr lang="en-ZA" sz="1200">
                <a:solidFill>
                  <a:srgbClr val="7F7F7F"/>
                </a:solidFill>
              </a:rPr>
              <a:t>help</a:t>
            </a:r>
            <a:r>
              <a:rPr b="0" baseline="0" i="0" lang="en-ZA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post a chatlet.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4207975" y="1079400"/>
            <a:ext cx="4856999" cy="97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858585"/>
              </a:buClr>
              <a:buSzPct val="25000"/>
              <a:buFont typeface="Arial"/>
              <a:buNone/>
            </a:pPr>
            <a:r>
              <a:rPr b="0" baseline="0" i="0" lang="en-ZA" sz="2000" u="none" cap="none" strike="noStrike">
                <a:solidFill>
                  <a:srgbClr val="858585"/>
                </a:solidFill>
                <a:latin typeface="Calibri"/>
                <a:ea typeface="Calibri"/>
                <a:cs typeface="Calibri"/>
                <a:sym typeface="Calibri"/>
              </a:rPr>
              <a:t>Now with </a:t>
            </a:r>
            <a:r>
              <a:rPr lang="en-ZA" sz="2000">
                <a:solidFill>
                  <a:srgbClr val="858585"/>
                </a:solidFill>
                <a:latin typeface="Calibri"/>
                <a:ea typeface="Calibri"/>
                <a:cs typeface="Calibri"/>
                <a:sym typeface="Calibri"/>
              </a:rPr>
              <a:t>“apper.in</a:t>
            </a:r>
            <a:r>
              <a:rPr b="0" baseline="0" i="0" lang="en-ZA" sz="2000" u="none" cap="none" strike="noStrike">
                <a:solidFill>
                  <a:srgbClr val="858585"/>
                </a:solidFill>
                <a:latin typeface="Calibri"/>
                <a:ea typeface="Calibri"/>
                <a:cs typeface="Calibri"/>
                <a:sym typeface="Calibri"/>
              </a:rPr>
              <a:t>" integration on Teamchat </a:t>
            </a:r>
            <a:r>
              <a:rPr lang="en-ZA" sz="2000">
                <a:solidFill>
                  <a:srgbClr val="858585"/>
                </a:solidFill>
                <a:latin typeface="Calibri"/>
                <a:ea typeface="Calibri"/>
                <a:cs typeface="Calibri"/>
                <a:sym typeface="Calibri"/>
              </a:rPr>
              <a:t>conduct online meeting instantly through teamchat.</a:t>
            </a:r>
          </a:p>
        </p:txBody>
      </p:sp>
      <p:cxnSp>
        <p:nvCxnSpPr>
          <p:cNvPr id="119" name="Shape 119"/>
          <p:cNvCxnSpPr/>
          <p:nvPr/>
        </p:nvCxnSpPr>
        <p:spPr>
          <a:xfrm flipH="1">
            <a:off x="1441846" y="2225680"/>
            <a:ext cx="514499" cy="6599"/>
          </a:xfrm>
          <a:prstGeom prst="straightConnector1">
            <a:avLst/>
          </a:prstGeom>
          <a:noFill/>
          <a:ln cap="flat" cmpd="sng" w="9525">
            <a:solidFill>
              <a:srgbClr val="98B954"/>
            </a:solidFill>
            <a:prstDash val="solid"/>
            <a:round/>
            <a:headEnd len="med" w="med" type="none"/>
            <a:tailEnd len="lg" w="lg" type="stealth"/>
          </a:ln>
        </p:spPr>
      </p:cxnSp>
      <p:pic>
        <p:nvPicPr>
          <p:cNvPr id="120" name="Shape 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1500" y="1588936"/>
            <a:ext cx="2136599" cy="379843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/>
          <p:nvPr/>
        </p:nvSpPr>
        <p:spPr>
          <a:xfrm>
            <a:off x="1900150" y="2992175"/>
            <a:ext cx="2038499" cy="214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9824" y="6309319"/>
            <a:ext cx="476699" cy="47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6076" y="1020379"/>
            <a:ext cx="2369399" cy="500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>
            <p:ph type="title"/>
          </p:nvPr>
        </p:nvSpPr>
        <p:spPr>
          <a:xfrm>
            <a:off x="204133" y="22691"/>
            <a:ext cx="8860799" cy="146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086CA"/>
              </a:buClr>
              <a:buSzPct val="25000"/>
              <a:buFont typeface="Calibri"/>
              <a:buNone/>
            </a:pPr>
            <a:r>
              <a:rPr b="1" baseline="0" i="0" lang="en-ZA" sz="3200" u="none" cap="none" strike="noStrike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Teamchat App introduces "</a:t>
            </a:r>
            <a:r>
              <a:rPr b="1" lang="en-ZA" sz="3200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Appear.in</a:t>
            </a:r>
            <a:r>
              <a:rPr b="1" baseline="0" i="0" lang="en-ZA" sz="3200" u="none" cap="none" strike="noStrike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" integration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34898" y="2094650"/>
            <a:ext cx="1370099" cy="46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ZA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Entering the keyword "</a:t>
            </a:r>
            <a:r>
              <a:rPr lang="en-ZA" sz="1200">
                <a:solidFill>
                  <a:srgbClr val="7F7F7F"/>
                </a:solidFill>
              </a:rPr>
              <a:t>help</a:t>
            </a:r>
            <a:r>
              <a:rPr b="0" baseline="0" i="0" lang="en-ZA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post a chatlet.</a:t>
            </a:r>
          </a:p>
        </p:txBody>
      </p:sp>
      <p:cxnSp>
        <p:nvCxnSpPr>
          <p:cNvPr id="131" name="Shape 131"/>
          <p:cNvCxnSpPr/>
          <p:nvPr/>
        </p:nvCxnSpPr>
        <p:spPr>
          <a:xfrm flipH="1">
            <a:off x="1441846" y="2225680"/>
            <a:ext cx="514499" cy="6599"/>
          </a:xfrm>
          <a:prstGeom prst="straightConnector1">
            <a:avLst/>
          </a:prstGeom>
          <a:noFill/>
          <a:ln cap="flat" cmpd="sng" w="9525">
            <a:solidFill>
              <a:srgbClr val="98B954"/>
            </a:solidFill>
            <a:prstDash val="solid"/>
            <a:round/>
            <a:headEnd len="med" w="med" type="none"/>
            <a:tailEnd len="lg" w="lg" type="stealth"/>
          </a:ln>
        </p:spPr>
      </p:cxnSp>
      <p:pic>
        <p:nvPicPr>
          <p:cNvPr id="132" name="Shape 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8794" y="1688950"/>
            <a:ext cx="2063950" cy="366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6249" y="2278825"/>
            <a:ext cx="2063950" cy="366925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/>
          <p:nvPr/>
        </p:nvSpPr>
        <p:spPr>
          <a:xfrm>
            <a:off x="1944475" y="4484625"/>
            <a:ext cx="1992600" cy="611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6871600" y="1184725"/>
            <a:ext cx="1281300" cy="109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ZA" sz="1200">
                <a:solidFill>
                  <a:srgbClr val="7F7F7F"/>
                </a:solidFill>
              </a:rPr>
              <a:t>Click on the links start video conferencing in the browser or on teamchat.</a:t>
            </a:r>
          </a:p>
        </p:txBody>
      </p:sp>
      <p:cxnSp>
        <p:nvCxnSpPr>
          <p:cNvPr id="136" name="Shape 136"/>
          <p:cNvCxnSpPr>
            <a:endCxn id="133" idx="0"/>
          </p:cNvCxnSpPr>
          <p:nvPr/>
        </p:nvCxnSpPr>
        <p:spPr>
          <a:xfrm flipH="1" rot="10800000">
            <a:off x="3232324" y="2278824"/>
            <a:ext cx="3405900" cy="1710900"/>
          </a:xfrm>
          <a:prstGeom prst="bentConnector4">
            <a:avLst>
              <a:gd fmla="val 34850" name="adj1"/>
              <a:gd fmla="val 113918" name="adj2"/>
            </a:avLst>
          </a:prstGeom>
          <a:noFill/>
          <a:ln cap="flat" cmpd="sng" w="9525">
            <a:solidFill>
              <a:srgbClr val="98B954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059832" y="2934072"/>
            <a:ext cx="27615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0086CA"/>
              </a:buClr>
              <a:buSzPct val="25000"/>
              <a:buFont typeface="Arial"/>
              <a:buNone/>
            </a:pPr>
            <a:r>
              <a:rPr b="0" baseline="0" i="0" lang="en-ZA" sz="3950" u="none" cap="none" strike="noStrike">
                <a:solidFill>
                  <a:srgbClr val="0086CA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25479" l="0" r="0" t="25289"/>
          <a:stretch/>
        </p:blipFill>
        <p:spPr>
          <a:xfrm>
            <a:off x="2627783" y="2307101"/>
            <a:ext cx="3600399" cy="886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TeamChat">
      <a:dk1>
        <a:srgbClr val="0C0C0C"/>
      </a:dk1>
      <a:lt1>
        <a:srgbClr val="FFFFFF"/>
      </a:lt1>
      <a:dk2>
        <a:srgbClr val="3998D4"/>
      </a:dk2>
      <a:lt2>
        <a:srgbClr val="EEECE1"/>
      </a:lt2>
      <a:accent1>
        <a:srgbClr val="3998D4"/>
      </a:accent1>
      <a:accent2>
        <a:srgbClr val="424A56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998D4"/>
      </a:hlink>
      <a:folHlink>
        <a:srgbClr val="3998D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