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48" r:id="rId5"/>
  </p:sldMasterIdLst>
  <p:notesMasterIdLst>
    <p:notesMasterId r:id="rId20"/>
  </p:notesMasterIdLst>
  <p:sldIdLst>
    <p:sldId id="257" r:id="rId6"/>
    <p:sldId id="488" r:id="rId7"/>
    <p:sldId id="489" r:id="rId8"/>
    <p:sldId id="491" r:id="rId9"/>
    <p:sldId id="492" r:id="rId10"/>
    <p:sldId id="495" r:id="rId11"/>
    <p:sldId id="497" r:id="rId12"/>
    <p:sldId id="300" r:id="rId13"/>
    <p:sldId id="500" r:id="rId14"/>
    <p:sldId id="498" r:id="rId15"/>
    <p:sldId id="499" r:id="rId16"/>
    <p:sldId id="501" r:id="rId17"/>
    <p:sldId id="504" r:id="rId18"/>
    <p:sldId id="50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9" autoAdjust="0"/>
    <p:restoredTop sz="94660"/>
  </p:normalViewPr>
  <p:slideViewPr>
    <p:cSldViewPr snapToGrid="0">
      <p:cViewPr varScale="1">
        <p:scale>
          <a:sx n="137" d="100"/>
          <a:sy n="137" d="100"/>
        </p:scale>
        <p:origin x="20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52C582-5EA4-4CF7-BE22-0B67433ACE1C}"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59C8DA1E-1692-41D0-AFA4-8C3C04B818F7}">
      <dgm:prSet custT="1"/>
      <dgm:spPr/>
      <dgm:t>
        <a:bodyPr/>
        <a:lstStyle/>
        <a:p>
          <a:pPr algn="ctr"/>
          <a:r>
            <a:rPr lang="en-US" sz="2800" b="1" dirty="0">
              <a:latin typeface="Times New Roman" panose="02020603050405020304" pitchFamily="18" charset="0"/>
              <a:cs typeface="Times New Roman" panose="02020603050405020304" pitchFamily="18" charset="0"/>
            </a:rPr>
            <a:t>Data understanding</a:t>
          </a:r>
        </a:p>
      </dgm:t>
    </dgm:pt>
    <dgm:pt modelId="{B0C12DC0-6C7D-4F24-8212-CE9197C668EB}" type="parTrans" cxnId="{F8901B5C-E17A-41D4-8BF3-93CBEA7682E4}">
      <dgm:prSet/>
      <dgm:spPr/>
      <dgm:t>
        <a:bodyPr/>
        <a:lstStyle/>
        <a:p>
          <a:endParaRPr lang="en-US" sz="1800">
            <a:latin typeface="Times New Roman" panose="02020603050405020304" pitchFamily="18" charset="0"/>
            <a:cs typeface="Times New Roman" panose="02020603050405020304" pitchFamily="18" charset="0"/>
          </a:endParaRPr>
        </a:p>
      </dgm:t>
    </dgm:pt>
    <dgm:pt modelId="{E791D868-E37F-4D68-AEF0-F313B14772C6}" type="sibTrans" cxnId="{F8901B5C-E17A-41D4-8BF3-93CBEA7682E4}">
      <dgm:prSet/>
      <dgm:spPr/>
      <dgm:t>
        <a:bodyPr/>
        <a:lstStyle/>
        <a:p>
          <a:endParaRPr lang="en-US" sz="1800">
            <a:latin typeface="Times New Roman" panose="02020603050405020304" pitchFamily="18" charset="0"/>
            <a:cs typeface="Times New Roman" panose="02020603050405020304" pitchFamily="18" charset="0"/>
          </a:endParaRPr>
        </a:p>
      </dgm:t>
    </dgm:pt>
    <dgm:pt modelId="{9E756963-CCDA-4AEB-A864-5894576E8F7A}">
      <dgm:prSet custT="1"/>
      <dgm:spPr/>
      <dgm:t>
        <a:bodyPr/>
        <a:lstStyle/>
        <a:p>
          <a:pPr marL="0" lvl="0" indent="0" algn="ctr" defTabSz="1422400">
            <a:lnSpc>
              <a:spcPct val="90000"/>
            </a:lnSpc>
            <a:spcBef>
              <a:spcPct val="0"/>
            </a:spcBef>
            <a:spcAft>
              <a:spcPct val="35000"/>
            </a:spcAft>
            <a:buNone/>
          </a:pPr>
          <a:r>
            <a:rPr lang="en-US" sz="2800" b="1" kern="1200" dirty="0">
              <a:solidFill>
                <a:prstClr val="white"/>
              </a:solidFill>
              <a:latin typeface="Times New Roman" panose="02020603050405020304" pitchFamily="18" charset="0"/>
              <a:ea typeface="+mn-ea"/>
              <a:cs typeface="Times New Roman" panose="02020603050405020304" pitchFamily="18" charset="0"/>
            </a:rPr>
            <a:t>Data processing</a:t>
          </a:r>
        </a:p>
      </dgm:t>
    </dgm:pt>
    <dgm:pt modelId="{28E5A151-F962-4545-AF10-C3FDC478517E}" type="parTrans" cxnId="{0C58C2DD-46F8-45CA-BE32-1FB613B37C67}">
      <dgm:prSet/>
      <dgm:spPr/>
      <dgm:t>
        <a:bodyPr/>
        <a:lstStyle/>
        <a:p>
          <a:endParaRPr lang="en-US" sz="1800">
            <a:latin typeface="Times New Roman" panose="02020603050405020304" pitchFamily="18" charset="0"/>
            <a:cs typeface="Times New Roman" panose="02020603050405020304" pitchFamily="18" charset="0"/>
          </a:endParaRPr>
        </a:p>
      </dgm:t>
    </dgm:pt>
    <dgm:pt modelId="{796154DE-D496-4D34-8891-3422D2780C8F}" type="sibTrans" cxnId="{0C58C2DD-46F8-45CA-BE32-1FB613B37C67}">
      <dgm:prSet/>
      <dgm:spPr/>
      <dgm:t>
        <a:bodyPr/>
        <a:lstStyle/>
        <a:p>
          <a:endParaRPr lang="en-US" sz="1800">
            <a:latin typeface="Times New Roman" panose="02020603050405020304" pitchFamily="18" charset="0"/>
            <a:cs typeface="Times New Roman" panose="02020603050405020304" pitchFamily="18" charset="0"/>
          </a:endParaRPr>
        </a:p>
      </dgm:t>
    </dgm:pt>
    <dgm:pt modelId="{C82458CD-AC89-40ED-A967-4780FF0B8417}">
      <dgm:prSet custT="1"/>
      <dgm:spPr/>
      <dgm:t>
        <a:bodyPr/>
        <a:lstStyle/>
        <a:p>
          <a:pPr marL="0" lvl="0" indent="0" algn="ctr" defTabSz="1422400">
            <a:lnSpc>
              <a:spcPct val="90000"/>
            </a:lnSpc>
            <a:spcBef>
              <a:spcPct val="0"/>
            </a:spcBef>
            <a:spcAft>
              <a:spcPct val="35000"/>
            </a:spcAft>
            <a:buNone/>
          </a:pPr>
          <a:r>
            <a:rPr lang="en-US" sz="2800" b="1" kern="1200" dirty="0">
              <a:solidFill>
                <a:prstClr val="white"/>
              </a:solidFill>
              <a:latin typeface="Times New Roman" panose="02020603050405020304" pitchFamily="18" charset="0"/>
              <a:ea typeface="+mn-ea"/>
              <a:cs typeface="Times New Roman" panose="02020603050405020304" pitchFamily="18" charset="0"/>
            </a:rPr>
            <a:t>Exploratory data analysis</a:t>
          </a:r>
        </a:p>
      </dgm:t>
    </dgm:pt>
    <dgm:pt modelId="{E50F016C-2293-41CB-BCFF-4064F7D39D60}" type="parTrans" cxnId="{29C5A797-82B4-4F26-BA1B-CEF43A01CA1D}">
      <dgm:prSet/>
      <dgm:spPr/>
      <dgm:t>
        <a:bodyPr/>
        <a:lstStyle/>
        <a:p>
          <a:endParaRPr lang="en-US" sz="1800">
            <a:latin typeface="Times New Roman" panose="02020603050405020304" pitchFamily="18" charset="0"/>
            <a:cs typeface="Times New Roman" panose="02020603050405020304" pitchFamily="18" charset="0"/>
          </a:endParaRPr>
        </a:p>
      </dgm:t>
    </dgm:pt>
    <dgm:pt modelId="{36920972-1014-4F97-BFDC-A855037DE62C}" type="sibTrans" cxnId="{29C5A797-82B4-4F26-BA1B-CEF43A01CA1D}">
      <dgm:prSet/>
      <dgm:spPr/>
      <dgm:t>
        <a:bodyPr/>
        <a:lstStyle/>
        <a:p>
          <a:endParaRPr lang="en-US" sz="1800">
            <a:latin typeface="Times New Roman" panose="02020603050405020304" pitchFamily="18" charset="0"/>
            <a:cs typeface="Times New Roman" panose="02020603050405020304" pitchFamily="18" charset="0"/>
          </a:endParaRPr>
        </a:p>
      </dgm:t>
    </dgm:pt>
    <dgm:pt modelId="{91307666-714B-4538-85A6-2552F7FD28C8}">
      <dgm:prSet custT="1"/>
      <dgm:spPr/>
      <dgm:t>
        <a:bodyPr/>
        <a:lstStyle/>
        <a:p>
          <a:pPr marL="0" lvl="0" indent="0" algn="ctr" defTabSz="1422400">
            <a:lnSpc>
              <a:spcPct val="90000"/>
            </a:lnSpc>
            <a:spcBef>
              <a:spcPct val="0"/>
            </a:spcBef>
            <a:spcAft>
              <a:spcPct val="35000"/>
            </a:spcAft>
            <a:buNone/>
          </a:pPr>
          <a:r>
            <a:rPr lang="en-US" sz="2800" b="1" kern="1200" dirty="0">
              <a:solidFill>
                <a:prstClr val="white"/>
              </a:solidFill>
              <a:latin typeface="Times New Roman" panose="02020603050405020304" pitchFamily="18" charset="0"/>
              <a:ea typeface="+mn-ea"/>
              <a:cs typeface="Times New Roman" panose="02020603050405020304" pitchFamily="18" charset="0"/>
            </a:rPr>
            <a:t>Model building</a:t>
          </a:r>
        </a:p>
      </dgm:t>
    </dgm:pt>
    <dgm:pt modelId="{3D731BBB-B99A-4F04-A35B-EF440B3A20F1}" type="parTrans" cxnId="{8DBCEF8B-4A83-4456-9F53-DBB34054A894}">
      <dgm:prSet/>
      <dgm:spPr/>
      <dgm:t>
        <a:bodyPr/>
        <a:lstStyle/>
        <a:p>
          <a:endParaRPr lang="en-US" sz="1800">
            <a:latin typeface="Times New Roman" panose="02020603050405020304" pitchFamily="18" charset="0"/>
            <a:cs typeface="Times New Roman" panose="02020603050405020304" pitchFamily="18" charset="0"/>
          </a:endParaRPr>
        </a:p>
      </dgm:t>
    </dgm:pt>
    <dgm:pt modelId="{19968197-E797-4822-B52C-95B89F9770C0}" type="sibTrans" cxnId="{8DBCEF8B-4A83-4456-9F53-DBB34054A894}">
      <dgm:prSet/>
      <dgm:spPr/>
      <dgm:t>
        <a:bodyPr/>
        <a:lstStyle/>
        <a:p>
          <a:endParaRPr lang="en-US" sz="1800">
            <a:latin typeface="Times New Roman" panose="02020603050405020304" pitchFamily="18" charset="0"/>
            <a:cs typeface="Times New Roman" panose="02020603050405020304" pitchFamily="18" charset="0"/>
          </a:endParaRPr>
        </a:p>
      </dgm:t>
    </dgm:pt>
    <dgm:pt modelId="{5053461D-B12F-4166-A81D-5FB63F41566F}">
      <dgm:prSet custT="1"/>
      <dgm:spPr/>
      <dgm:t>
        <a:bodyPr/>
        <a:lstStyle/>
        <a:p>
          <a:pPr marL="0" lvl="0" indent="0" algn="ctr" defTabSz="1422400">
            <a:lnSpc>
              <a:spcPct val="90000"/>
            </a:lnSpc>
            <a:spcBef>
              <a:spcPct val="0"/>
            </a:spcBef>
            <a:spcAft>
              <a:spcPct val="35000"/>
            </a:spcAft>
            <a:buNone/>
          </a:pPr>
          <a:r>
            <a:rPr lang="en-US" sz="2800" b="1" kern="1200" dirty="0">
              <a:solidFill>
                <a:prstClr val="white"/>
              </a:solidFill>
              <a:latin typeface="Times New Roman" panose="02020603050405020304" pitchFamily="18" charset="0"/>
              <a:ea typeface="+mn-ea"/>
              <a:cs typeface="Times New Roman" panose="02020603050405020304" pitchFamily="18" charset="0"/>
            </a:rPr>
            <a:t>Comparison of models</a:t>
          </a:r>
        </a:p>
      </dgm:t>
    </dgm:pt>
    <dgm:pt modelId="{5FE47761-1AFC-4CE7-9196-508B0C6C9019}" type="parTrans" cxnId="{96915931-9426-4A9E-910C-B45B52E986D2}">
      <dgm:prSet/>
      <dgm:spPr/>
      <dgm:t>
        <a:bodyPr/>
        <a:lstStyle/>
        <a:p>
          <a:endParaRPr lang="en-US" sz="1800">
            <a:latin typeface="Times New Roman" panose="02020603050405020304" pitchFamily="18" charset="0"/>
            <a:cs typeface="Times New Roman" panose="02020603050405020304" pitchFamily="18" charset="0"/>
          </a:endParaRPr>
        </a:p>
      </dgm:t>
    </dgm:pt>
    <dgm:pt modelId="{9BD84AA0-0B64-49D9-AF62-138C8087FEE7}" type="sibTrans" cxnId="{96915931-9426-4A9E-910C-B45B52E986D2}">
      <dgm:prSet/>
      <dgm:spPr/>
      <dgm:t>
        <a:bodyPr/>
        <a:lstStyle/>
        <a:p>
          <a:endParaRPr lang="en-US" sz="1800">
            <a:latin typeface="Times New Roman" panose="02020603050405020304" pitchFamily="18" charset="0"/>
            <a:cs typeface="Times New Roman" panose="02020603050405020304" pitchFamily="18" charset="0"/>
          </a:endParaRPr>
        </a:p>
      </dgm:t>
    </dgm:pt>
    <dgm:pt modelId="{5216D389-D1E3-485C-A238-849C54821F01}" type="pres">
      <dgm:prSet presAssocID="{EA52C582-5EA4-4CF7-BE22-0B67433ACE1C}" presName="linear" presStyleCnt="0">
        <dgm:presLayoutVars>
          <dgm:dir/>
          <dgm:animLvl val="lvl"/>
          <dgm:resizeHandles val="exact"/>
        </dgm:presLayoutVars>
      </dgm:prSet>
      <dgm:spPr/>
    </dgm:pt>
    <dgm:pt modelId="{BD517EFA-052B-4926-94C7-E678F7680E9B}" type="pres">
      <dgm:prSet presAssocID="{59C8DA1E-1692-41D0-AFA4-8C3C04B818F7}" presName="parentLin" presStyleCnt="0"/>
      <dgm:spPr/>
    </dgm:pt>
    <dgm:pt modelId="{5BA107D5-8FFD-42FD-8ECF-B5A65FA4BAC3}" type="pres">
      <dgm:prSet presAssocID="{59C8DA1E-1692-41D0-AFA4-8C3C04B818F7}" presName="parentLeftMargin" presStyleLbl="node1" presStyleIdx="0" presStyleCnt="5"/>
      <dgm:spPr/>
    </dgm:pt>
    <dgm:pt modelId="{9548BE66-57E5-4DFC-86FA-6978BABBE211}" type="pres">
      <dgm:prSet presAssocID="{59C8DA1E-1692-41D0-AFA4-8C3C04B818F7}" presName="parentText" presStyleLbl="node1" presStyleIdx="0" presStyleCnt="5" custScaleX="126279">
        <dgm:presLayoutVars>
          <dgm:chMax val="0"/>
          <dgm:bulletEnabled val="1"/>
        </dgm:presLayoutVars>
      </dgm:prSet>
      <dgm:spPr/>
    </dgm:pt>
    <dgm:pt modelId="{96DB0558-A0DE-4526-B959-6A2DA20A8856}" type="pres">
      <dgm:prSet presAssocID="{59C8DA1E-1692-41D0-AFA4-8C3C04B818F7}" presName="negativeSpace" presStyleCnt="0"/>
      <dgm:spPr/>
    </dgm:pt>
    <dgm:pt modelId="{10C6BCBC-EBFC-4FF4-B25C-0D8EAD808773}" type="pres">
      <dgm:prSet presAssocID="{59C8DA1E-1692-41D0-AFA4-8C3C04B818F7}" presName="childText" presStyleLbl="conFgAcc1" presStyleIdx="0" presStyleCnt="5">
        <dgm:presLayoutVars>
          <dgm:bulletEnabled val="1"/>
        </dgm:presLayoutVars>
      </dgm:prSet>
      <dgm:spPr/>
    </dgm:pt>
    <dgm:pt modelId="{6FCC32EA-E5A0-4E66-9141-B1216F696922}" type="pres">
      <dgm:prSet presAssocID="{E791D868-E37F-4D68-AEF0-F313B14772C6}" presName="spaceBetweenRectangles" presStyleCnt="0"/>
      <dgm:spPr/>
    </dgm:pt>
    <dgm:pt modelId="{CDB71FE5-0973-4981-A738-F2C851B0CF28}" type="pres">
      <dgm:prSet presAssocID="{9E756963-CCDA-4AEB-A864-5894576E8F7A}" presName="parentLin" presStyleCnt="0"/>
      <dgm:spPr/>
    </dgm:pt>
    <dgm:pt modelId="{EBD2011C-413E-45A4-BA01-9CB3F00A17A1}" type="pres">
      <dgm:prSet presAssocID="{9E756963-CCDA-4AEB-A864-5894576E8F7A}" presName="parentLeftMargin" presStyleLbl="node1" presStyleIdx="0" presStyleCnt="5"/>
      <dgm:spPr/>
    </dgm:pt>
    <dgm:pt modelId="{4707675E-8068-4029-B61B-AAB7E804AAEE}" type="pres">
      <dgm:prSet presAssocID="{9E756963-CCDA-4AEB-A864-5894576E8F7A}" presName="parentText" presStyleLbl="node1" presStyleIdx="1" presStyleCnt="5" custScaleX="126246">
        <dgm:presLayoutVars>
          <dgm:chMax val="0"/>
          <dgm:bulletEnabled val="1"/>
        </dgm:presLayoutVars>
      </dgm:prSet>
      <dgm:spPr/>
    </dgm:pt>
    <dgm:pt modelId="{A41BEB81-D03E-41F6-A444-53B7F429A509}" type="pres">
      <dgm:prSet presAssocID="{9E756963-CCDA-4AEB-A864-5894576E8F7A}" presName="negativeSpace" presStyleCnt="0"/>
      <dgm:spPr/>
    </dgm:pt>
    <dgm:pt modelId="{57F5AD1D-8DF8-47C1-A102-D06552B5658B}" type="pres">
      <dgm:prSet presAssocID="{9E756963-CCDA-4AEB-A864-5894576E8F7A}" presName="childText" presStyleLbl="conFgAcc1" presStyleIdx="1" presStyleCnt="5">
        <dgm:presLayoutVars>
          <dgm:bulletEnabled val="1"/>
        </dgm:presLayoutVars>
      </dgm:prSet>
      <dgm:spPr/>
    </dgm:pt>
    <dgm:pt modelId="{2D27F38A-E1E9-4FB3-A2EA-573CDDB24A5A}" type="pres">
      <dgm:prSet presAssocID="{796154DE-D496-4D34-8891-3422D2780C8F}" presName="spaceBetweenRectangles" presStyleCnt="0"/>
      <dgm:spPr/>
    </dgm:pt>
    <dgm:pt modelId="{D2426E17-2C2E-4BBC-9AAB-B35823540C19}" type="pres">
      <dgm:prSet presAssocID="{C82458CD-AC89-40ED-A967-4780FF0B8417}" presName="parentLin" presStyleCnt="0"/>
      <dgm:spPr/>
    </dgm:pt>
    <dgm:pt modelId="{39911DD6-9E5A-4058-9E2C-6C34B91D78E9}" type="pres">
      <dgm:prSet presAssocID="{C82458CD-AC89-40ED-A967-4780FF0B8417}" presName="parentLeftMargin" presStyleLbl="node1" presStyleIdx="1" presStyleCnt="5"/>
      <dgm:spPr/>
    </dgm:pt>
    <dgm:pt modelId="{C4B4B634-4C46-4B6E-8C09-3B6134CDCFC0}" type="pres">
      <dgm:prSet presAssocID="{C82458CD-AC89-40ED-A967-4780FF0B8417}" presName="parentText" presStyleLbl="node1" presStyleIdx="2" presStyleCnt="5" custScaleX="126246">
        <dgm:presLayoutVars>
          <dgm:chMax val="0"/>
          <dgm:bulletEnabled val="1"/>
        </dgm:presLayoutVars>
      </dgm:prSet>
      <dgm:spPr/>
    </dgm:pt>
    <dgm:pt modelId="{24A71ECB-6C06-4387-B5D6-9BF091D2DEDA}" type="pres">
      <dgm:prSet presAssocID="{C82458CD-AC89-40ED-A967-4780FF0B8417}" presName="negativeSpace" presStyleCnt="0"/>
      <dgm:spPr/>
    </dgm:pt>
    <dgm:pt modelId="{0D1C95C1-50E8-4F63-919E-8607E0973489}" type="pres">
      <dgm:prSet presAssocID="{C82458CD-AC89-40ED-A967-4780FF0B8417}" presName="childText" presStyleLbl="conFgAcc1" presStyleIdx="2" presStyleCnt="5">
        <dgm:presLayoutVars>
          <dgm:bulletEnabled val="1"/>
        </dgm:presLayoutVars>
      </dgm:prSet>
      <dgm:spPr/>
    </dgm:pt>
    <dgm:pt modelId="{ED1B732A-22EA-4BE2-B428-1523B2E9CD6C}" type="pres">
      <dgm:prSet presAssocID="{36920972-1014-4F97-BFDC-A855037DE62C}" presName="spaceBetweenRectangles" presStyleCnt="0"/>
      <dgm:spPr/>
    </dgm:pt>
    <dgm:pt modelId="{15BC3893-724D-4D59-A769-66F2AE0C6851}" type="pres">
      <dgm:prSet presAssocID="{91307666-714B-4538-85A6-2552F7FD28C8}" presName="parentLin" presStyleCnt="0"/>
      <dgm:spPr/>
    </dgm:pt>
    <dgm:pt modelId="{98469C6F-B736-47AF-816D-1068DFDC1A66}" type="pres">
      <dgm:prSet presAssocID="{91307666-714B-4538-85A6-2552F7FD28C8}" presName="parentLeftMargin" presStyleLbl="node1" presStyleIdx="2" presStyleCnt="5"/>
      <dgm:spPr/>
    </dgm:pt>
    <dgm:pt modelId="{17029035-DCAC-401B-8038-EBC90B6F3F83}" type="pres">
      <dgm:prSet presAssocID="{91307666-714B-4538-85A6-2552F7FD28C8}" presName="parentText" presStyleLbl="node1" presStyleIdx="3" presStyleCnt="5" custScaleX="126246">
        <dgm:presLayoutVars>
          <dgm:chMax val="0"/>
          <dgm:bulletEnabled val="1"/>
        </dgm:presLayoutVars>
      </dgm:prSet>
      <dgm:spPr/>
    </dgm:pt>
    <dgm:pt modelId="{39C86736-DC63-4895-83F8-E7201A8F5A85}" type="pres">
      <dgm:prSet presAssocID="{91307666-714B-4538-85A6-2552F7FD28C8}" presName="negativeSpace" presStyleCnt="0"/>
      <dgm:spPr/>
    </dgm:pt>
    <dgm:pt modelId="{8BD6E1A1-BC34-41B3-AE00-0742C694D530}" type="pres">
      <dgm:prSet presAssocID="{91307666-714B-4538-85A6-2552F7FD28C8}" presName="childText" presStyleLbl="conFgAcc1" presStyleIdx="3" presStyleCnt="5">
        <dgm:presLayoutVars>
          <dgm:bulletEnabled val="1"/>
        </dgm:presLayoutVars>
      </dgm:prSet>
      <dgm:spPr/>
    </dgm:pt>
    <dgm:pt modelId="{F8397430-E049-4938-AACA-B047AA2853E2}" type="pres">
      <dgm:prSet presAssocID="{19968197-E797-4822-B52C-95B89F9770C0}" presName="spaceBetweenRectangles" presStyleCnt="0"/>
      <dgm:spPr/>
    </dgm:pt>
    <dgm:pt modelId="{E5562B15-35B8-42C4-8608-42044DD45C3C}" type="pres">
      <dgm:prSet presAssocID="{5053461D-B12F-4166-A81D-5FB63F41566F}" presName="parentLin" presStyleCnt="0"/>
      <dgm:spPr/>
    </dgm:pt>
    <dgm:pt modelId="{A9D03826-9F5E-46F7-92A8-9826641D6B54}" type="pres">
      <dgm:prSet presAssocID="{5053461D-B12F-4166-A81D-5FB63F41566F}" presName="parentLeftMargin" presStyleLbl="node1" presStyleIdx="3" presStyleCnt="5"/>
      <dgm:spPr/>
    </dgm:pt>
    <dgm:pt modelId="{693780DF-0AB0-4CB3-818C-AF3588D23571}" type="pres">
      <dgm:prSet presAssocID="{5053461D-B12F-4166-A81D-5FB63F41566F}" presName="parentText" presStyleLbl="node1" presStyleIdx="4" presStyleCnt="5" custScaleX="126246">
        <dgm:presLayoutVars>
          <dgm:chMax val="0"/>
          <dgm:bulletEnabled val="1"/>
        </dgm:presLayoutVars>
      </dgm:prSet>
      <dgm:spPr/>
    </dgm:pt>
    <dgm:pt modelId="{8971E8FC-A385-465F-9F4E-0ACF07CB4EF6}" type="pres">
      <dgm:prSet presAssocID="{5053461D-B12F-4166-A81D-5FB63F41566F}" presName="negativeSpace" presStyleCnt="0"/>
      <dgm:spPr/>
    </dgm:pt>
    <dgm:pt modelId="{2C53E954-AB5D-48D0-9C92-5C6FC80A9ACA}" type="pres">
      <dgm:prSet presAssocID="{5053461D-B12F-4166-A81D-5FB63F41566F}" presName="childText" presStyleLbl="conFgAcc1" presStyleIdx="4" presStyleCnt="5">
        <dgm:presLayoutVars>
          <dgm:bulletEnabled val="1"/>
        </dgm:presLayoutVars>
      </dgm:prSet>
      <dgm:spPr/>
    </dgm:pt>
  </dgm:ptLst>
  <dgm:cxnLst>
    <dgm:cxn modelId="{89B7090A-D023-4D0C-BE48-31225FC589F3}" type="presOf" srcId="{91307666-714B-4538-85A6-2552F7FD28C8}" destId="{98469C6F-B736-47AF-816D-1068DFDC1A66}" srcOrd="0" destOrd="0" presId="urn:microsoft.com/office/officeart/2005/8/layout/list1"/>
    <dgm:cxn modelId="{96915931-9426-4A9E-910C-B45B52E986D2}" srcId="{EA52C582-5EA4-4CF7-BE22-0B67433ACE1C}" destId="{5053461D-B12F-4166-A81D-5FB63F41566F}" srcOrd="4" destOrd="0" parTransId="{5FE47761-1AFC-4CE7-9196-508B0C6C9019}" sibTransId="{9BD84AA0-0B64-49D9-AF62-138C8087FEE7}"/>
    <dgm:cxn modelId="{2862F839-1FFF-4F80-B7D9-10B626469A29}" type="presOf" srcId="{EA52C582-5EA4-4CF7-BE22-0B67433ACE1C}" destId="{5216D389-D1E3-485C-A238-849C54821F01}" srcOrd="0" destOrd="0" presId="urn:microsoft.com/office/officeart/2005/8/layout/list1"/>
    <dgm:cxn modelId="{F13F4D55-6209-46D0-841A-15D655058268}" type="presOf" srcId="{59C8DA1E-1692-41D0-AFA4-8C3C04B818F7}" destId="{5BA107D5-8FFD-42FD-8ECF-B5A65FA4BAC3}" srcOrd="0" destOrd="0" presId="urn:microsoft.com/office/officeart/2005/8/layout/list1"/>
    <dgm:cxn modelId="{C719C75B-592B-4C4C-8039-0306958AF31F}" type="presOf" srcId="{C82458CD-AC89-40ED-A967-4780FF0B8417}" destId="{C4B4B634-4C46-4B6E-8C09-3B6134CDCFC0}" srcOrd="1" destOrd="0" presId="urn:microsoft.com/office/officeart/2005/8/layout/list1"/>
    <dgm:cxn modelId="{F8901B5C-E17A-41D4-8BF3-93CBEA7682E4}" srcId="{EA52C582-5EA4-4CF7-BE22-0B67433ACE1C}" destId="{59C8DA1E-1692-41D0-AFA4-8C3C04B818F7}" srcOrd="0" destOrd="0" parTransId="{B0C12DC0-6C7D-4F24-8212-CE9197C668EB}" sibTransId="{E791D868-E37F-4D68-AEF0-F313B14772C6}"/>
    <dgm:cxn modelId="{01789065-E9CB-47F4-BCB5-E9BF270AAC41}" type="presOf" srcId="{C82458CD-AC89-40ED-A967-4780FF0B8417}" destId="{39911DD6-9E5A-4058-9E2C-6C34B91D78E9}" srcOrd="0" destOrd="0" presId="urn:microsoft.com/office/officeart/2005/8/layout/list1"/>
    <dgm:cxn modelId="{0715AE7E-57D8-4DFA-9E86-9E4FD4F2F0A0}" type="presOf" srcId="{59C8DA1E-1692-41D0-AFA4-8C3C04B818F7}" destId="{9548BE66-57E5-4DFC-86FA-6978BABBE211}" srcOrd="1" destOrd="0" presId="urn:microsoft.com/office/officeart/2005/8/layout/list1"/>
    <dgm:cxn modelId="{8DBCEF8B-4A83-4456-9F53-DBB34054A894}" srcId="{EA52C582-5EA4-4CF7-BE22-0B67433ACE1C}" destId="{91307666-714B-4538-85A6-2552F7FD28C8}" srcOrd="3" destOrd="0" parTransId="{3D731BBB-B99A-4F04-A35B-EF440B3A20F1}" sibTransId="{19968197-E797-4822-B52C-95B89F9770C0}"/>
    <dgm:cxn modelId="{29C5A797-82B4-4F26-BA1B-CEF43A01CA1D}" srcId="{EA52C582-5EA4-4CF7-BE22-0B67433ACE1C}" destId="{C82458CD-AC89-40ED-A967-4780FF0B8417}" srcOrd="2" destOrd="0" parTransId="{E50F016C-2293-41CB-BCFF-4064F7D39D60}" sibTransId="{36920972-1014-4F97-BFDC-A855037DE62C}"/>
    <dgm:cxn modelId="{BA6F6C98-7B0A-49A7-A5D7-E46B8B51F489}" type="presOf" srcId="{5053461D-B12F-4166-A81D-5FB63F41566F}" destId="{693780DF-0AB0-4CB3-818C-AF3588D23571}" srcOrd="1" destOrd="0" presId="urn:microsoft.com/office/officeart/2005/8/layout/list1"/>
    <dgm:cxn modelId="{DCCA51AF-7FEB-4E86-855C-3A4ADA6E6B01}" type="presOf" srcId="{91307666-714B-4538-85A6-2552F7FD28C8}" destId="{17029035-DCAC-401B-8038-EBC90B6F3F83}" srcOrd="1" destOrd="0" presId="urn:microsoft.com/office/officeart/2005/8/layout/list1"/>
    <dgm:cxn modelId="{D54B39BE-559E-4076-B9E5-85554C8E96CD}" type="presOf" srcId="{5053461D-B12F-4166-A81D-5FB63F41566F}" destId="{A9D03826-9F5E-46F7-92A8-9826641D6B54}" srcOrd="0" destOrd="0" presId="urn:microsoft.com/office/officeart/2005/8/layout/list1"/>
    <dgm:cxn modelId="{0C58C2DD-46F8-45CA-BE32-1FB613B37C67}" srcId="{EA52C582-5EA4-4CF7-BE22-0B67433ACE1C}" destId="{9E756963-CCDA-4AEB-A864-5894576E8F7A}" srcOrd="1" destOrd="0" parTransId="{28E5A151-F962-4545-AF10-C3FDC478517E}" sibTransId="{796154DE-D496-4D34-8891-3422D2780C8F}"/>
    <dgm:cxn modelId="{28AECADE-16EF-41D2-AC6A-40E97D0A247F}" type="presOf" srcId="{9E756963-CCDA-4AEB-A864-5894576E8F7A}" destId="{4707675E-8068-4029-B61B-AAB7E804AAEE}" srcOrd="1" destOrd="0" presId="urn:microsoft.com/office/officeart/2005/8/layout/list1"/>
    <dgm:cxn modelId="{8F5945F5-1724-48C0-835F-211F8F6A2543}" type="presOf" srcId="{9E756963-CCDA-4AEB-A864-5894576E8F7A}" destId="{EBD2011C-413E-45A4-BA01-9CB3F00A17A1}" srcOrd="0" destOrd="0" presId="urn:microsoft.com/office/officeart/2005/8/layout/list1"/>
    <dgm:cxn modelId="{F4682113-A758-4C20-BD55-152C50A1F52E}" type="presParOf" srcId="{5216D389-D1E3-485C-A238-849C54821F01}" destId="{BD517EFA-052B-4926-94C7-E678F7680E9B}" srcOrd="0" destOrd="0" presId="urn:microsoft.com/office/officeart/2005/8/layout/list1"/>
    <dgm:cxn modelId="{622B6F4D-414B-4911-A219-CF3EDF933ABA}" type="presParOf" srcId="{BD517EFA-052B-4926-94C7-E678F7680E9B}" destId="{5BA107D5-8FFD-42FD-8ECF-B5A65FA4BAC3}" srcOrd="0" destOrd="0" presId="urn:microsoft.com/office/officeart/2005/8/layout/list1"/>
    <dgm:cxn modelId="{73B0A77C-F78D-4B15-A9CE-29C7820E5C6A}" type="presParOf" srcId="{BD517EFA-052B-4926-94C7-E678F7680E9B}" destId="{9548BE66-57E5-4DFC-86FA-6978BABBE211}" srcOrd="1" destOrd="0" presId="urn:microsoft.com/office/officeart/2005/8/layout/list1"/>
    <dgm:cxn modelId="{78F3690D-DFC9-4477-9A45-DD5C88649269}" type="presParOf" srcId="{5216D389-D1E3-485C-A238-849C54821F01}" destId="{96DB0558-A0DE-4526-B959-6A2DA20A8856}" srcOrd="1" destOrd="0" presId="urn:microsoft.com/office/officeart/2005/8/layout/list1"/>
    <dgm:cxn modelId="{51E75257-27B8-4E1B-8E3D-9C2E82A9BC38}" type="presParOf" srcId="{5216D389-D1E3-485C-A238-849C54821F01}" destId="{10C6BCBC-EBFC-4FF4-B25C-0D8EAD808773}" srcOrd="2" destOrd="0" presId="urn:microsoft.com/office/officeart/2005/8/layout/list1"/>
    <dgm:cxn modelId="{765A0573-A8E1-4273-8194-E66B2F9C78B3}" type="presParOf" srcId="{5216D389-D1E3-485C-A238-849C54821F01}" destId="{6FCC32EA-E5A0-4E66-9141-B1216F696922}" srcOrd="3" destOrd="0" presId="urn:microsoft.com/office/officeart/2005/8/layout/list1"/>
    <dgm:cxn modelId="{65014032-B017-4146-82B6-18FED722509D}" type="presParOf" srcId="{5216D389-D1E3-485C-A238-849C54821F01}" destId="{CDB71FE5-0973-4981-A738-F2C851B0CF28}" srcOrd="4" destOrd="0" presId="urn:microsoft.com/office/officeart/2005/8/layout/list1"/>
    <dgm:cxn modelId="{E7D834A3-E34D-4327-87A8-3534C6E79941}" type="presParOf" srcId="{CDB71FE5-0973-4981-A738-F2C851B0CF28}" destId="{EBD2011C-413E-45A4-BA01-9CB3F00A17A1}" srcOrd="0" destOrd="0" presId="urn:microsoft.com/office/officeart/2005/8/layout/list1"/>
    <dgm:cxn modelId="{C0DABB95-5DAD-48EB-8915-62B2072FE556}" type="presParOf" srcId="{CDB71FE5-0973-4981-A738-F2C851B0CF28}" destId="{4707675E-8068-4029-B61B-AAB7E804AAEE}" srcOrd="1" destOrd="0" presId="urn:microsoft.com/office/officeart/2005/8/layout/list1"/>
    <dgm:cxn modelId="{7BE626F5-FD1A-4D52-8393-A76E5B51A2C6}" type="presParOf" srcId="{5216D389-D1E3-485C-A238-849C54821F01}" destId="{A41BEB81-D03E-41F6-A444-53B7F429A509}" srcOrd="5" destOrd="0" presId="urn:microsoft.com/office/officeart/2005/8/layout/list1"/>
    <dgm:cxn modelId="{A659530C-07FE-4F99-A41F-A8FCE07A66FA}" type="presParOf" srcId="{5216D389-D1E3-485C-A238-849C54821F01}" destId="{57F5AD1D-8DF8-47C1-A102-D06552B5658B}" srcOrd="6" destOrd="0" presId="urn:microsoft.com/office/officeart/2005/8/layout/list1"/>
    <dgm:cxn modelId="{EA23AB48-08C2-42C1-A971-4CCD98F9F2A5}" type="presParOf" srcId="{5216D389-D1E3-485C-A238-849C54821F01}" destId="{2D27F38A-E1E9-4FB3-A2EA-573CDDB24A5A}" srcOrd="7" destOrd="0" presId="urn:microsoft.com/office/officeart/2005/8/layout/list1"/>
    <dgm:cxn modelId="{71FC7879-BC9A-419D-B978-34F50A037BD5}" type="presParOf" srcId="{5216D389-D1E3-485C-A238-849C54821F01}" destId="{D2426E17-2C2E-4BBC-9AAB-B35823540C19}" srcOrd="8" destOrd="0" presId="urn:microsoft.com/office/officeart/2005/8/layout/list1"/>
    <dgm:cxn modelId="{7B67174D-CD88-4DE5-994A-20A8D745EF5A}" type="presParOf" srcId="{D2426E17-2C2E-4BBC-9AAB-B35823540C19}" destId="{39911DD6-9E5A-4058-9E2C-6C34B91D78E9}" srcOrd="0" destOrd="0" presId="urn:microsoft.com/office/officeart/2005/8/layout/list1"/>
    <dgm:cxn modelId="{434EF52B-A92F-40AD-9605-38B95FCC33EC}" type="presParOf" srcId="{D2426E17-2C2E-4BBC-9AAB-B35823540C19}" destId="{C4B4B634-4C46-4B6E-8C09-3B6134CDCFC0}" srcOrd="1" destOrd="0" presId="urn:microsoft.com/office/officeart/2005/8/layout/list1"/>
    <dgm:cxn modelId="{05973F20-A7F7-4A59-88C9-233F877F085B}" type="presParOf" srcId="{5216D389-D1E3-485C-A238-849C54821F01}" destId="{24A71ECB-6C06-4387-B5D6-9BF091D2DEDA}" srcOrd="9" destOrd="0" presId="urn:microsoft.com/office/officeart/2005/8/layout/list1"/>
    <dgm:cxn modelId="{201EEE2D-3D59-465F-AF6F-622520B1558C}" type="presParOf" srcId="{5216D389-D1E3-485C-A238-849C54821F01}" destId="{0D1C95C1-50E8-4F63-919E-8607E0973489}" srcOrd="10" destOrd="0" presId="urn:microsoft.com/office/officeart/2005/8/layout/list1"/>
    <dgm:cxn modelId="{0037272F-D65E-4AC9-878E-581587326BE4}" type="presParOf" srcId="{5216D389-D1E3-485C-A238-849C54821F01}" destId="{ED1B732A-22EA-4BE2-B428-1523B2E9CD6C}" srcOrd="11" destOrd="0" presId="urn:microsoft.com/office/officeart/2005/8/layout/list1"/>
    <dgm:cxn modelId="{E38CDD86-39C8-4BE7-AF80-B22D6DDCD838}" type="presParOf" srcId="{5216D389-D1E3-485C-A238-849C54821F01}" destId="{15BC3893-724D-4D59-A769-66F2AE0C6851}" srcOrd="12" destOrd="0" presId="urn:microsoft.com/office/officeart/2005/8/layout/list1"/>
    <dgm:cxn modelId="{3FB52CC9-D000-491B-BB12-C2E8AFE36C90}" type="presParOf" srcId="{15BC3893-724D-4D59-A769-66F2AE0C6851}" destId="{98469C6F-B736-47AF-816D-1068DFDC1A66}" srcOrd="0" destOrd="0" presId="urn:microsoft.com/office/officeart/2005/8/layout/list1"/>
    <dgm:cxn modelId="{DD40E462-F4C6-4141-89CB-CAC8E7285AB2}" type="presParOf" srcId="{15BC3893-724D-4D59-A769-66F2AE0C6851}" destId="{17029035-DCAC-401B-8038-EBC90B6F3F83}" srcOrd="1" destOrd="0" presId="urn:microsoft.com/office/officeart/2005/8/layout/list1"/>
    <dgm:cxn modelId="{5902B063-B8AE-4FBF-A493-8AF7C1DEA213}" type="presParOf" srcId="{5216D389-D1E3-485C-A238-849C54821F01}" destId="{39C86736-DC63-4895-83F8-E7201A8F5A85}" srcOrd="13" destOrd="0" presId="urn:microsoft.com/office/officeart/2005/8/layout/list1"/>
    <dgm:cxn modelId="{36F18D3E-6B65-44C0-89F1-7840120CFC07}" type="presParOf" srcId="{5216D389-D1E3-485C-A238-849C54821F01}" destId="{8BD6E1A1-BC34-41B3-AE00-0742C694D530}" srcOrd="14" destOrd="0" presId="urn:microsoft.com/office/officeart/2005/8/layout/list1"/>
    <dgm:cxn modelId="{C7814828-8168-4D50-9644-78FE4C97F7A8}" type="presParOf" srcId="{5216D389-D1E3-485C-A238-849C54821F01}" destId="{F8397430-E049-4938-AACA-B047AA2853E2}" srcOrd="15" destOrd="0" presId="urn:microsoft.com/office/officeart/2005/8/layout/list1"/>
    <dgm:cxn modelId="{0781866A-414D-4CB5-A965-F7AC0814D1F7}" type="presParOf" srcId="{5216D389-D1E3-485C-A238-849C54821F01}" destId="{E5562B15-35B8-42C4-8608-42044DD45C3C}" srcOrd="16" destOrd="0" presId="urn:microsoft.com/office/officeart/2005/8/layout/list1"/>
    <dgm:cxn modelId="{FC88C0F2-19D7-496E-9EAA-FB0133DE68DC}" type="presParOf" srcId="{E5562B15-35B8-42C4-8608-42044DD45C3C}" destId="{A9D03826-9F5E-46F7-92A8-9826641D6B54}" srcOrd="0" destOrd="0" presId="urn:microsoft.com/office/officeart/2005/8/layout/list1"/>
    <dgm:cxn modelId="{404B3EFA-622B-4FEC-8D18-C124B316CF04}" type="presParOf" srcId="{E5562B15-35B8-42C4-8608-42044DD45C3C}" destId="{693780DF-0AB0-4CB3-818C-AF3588D23571}" srcOrd="1" destOrd="0" presId="urn:microsoft.com/office/officeart/2005/8/layout/list1"/>
    <dgm:cxn modelId="{8E280F65-F889-4D0E-8401-C81A97EB737E}" type="presParOf" srcId="{5216D389-D1E3-485C-A238-849C54821F01}" destId="{8971E8FC-A385-465F-9F4E-0ACF07CB4EF6}" srcOrd="17" destOrd="0" presId="urn:microsoft.com/office/officeart/2005/8/layout/list1"/>
    <dgm:cxn modelId="{0A3343A2-E100-4E57-A192-8CFE4E44526F}" type="presParOf" srcId="{5216D389-D1E3-485C-A238-849C54821F01}" destId="{2C53E954-AB5D-48D0-9C92-5C6FC80A9ACA}"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C6BCBC-EBFC-4FF4-B25C-0D8EAD808773}">
      <dsp:nvSpPr>
        <dsp:cNvPr id="0" name=""/>
        <dsp:cNvSpPr/>
      </dsp:nvSpPr>
      <dsp:spPr>
        <a:xfrm>
          <a:off x="0" y="359508"/>
          <a:ext cx="9341592"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48BE66-57E5-4DFC-86FA-6978BABBE211}">
      <dsp:nvSpPr>
        <dsp:cNvPr id="0" name=""/>
        <dsp:cNvSpPr/>
      </dsp:nvSpPr>
      <dsp:spPr>
        <a:xfrm>
          <a:off x="467079" y="20028"/>
          <a:ext cx="8257528"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163" tIns="0" rIns="247163" bIns="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Data understanding</a:t>
          </a:r>
        </a:p>
      </dsp:txBody>
      <dsp:txXfrm>
        <a:off x="500223" y="53172"/>
        <a:ext cx="8191240" cy="612672"/>
      </dsp:txXfrm>
    </dsp:sp>
    <dsp:sp modelId="{57F5AD1D-8DF8-47C1-A102-D06552B5658B}">
      <dsp:nvSpPr>
        <dsp:cNvPr id="0" name=""/>
        <dsp:cNvSpPr/>
      </dsp:nvSpPr>
      <dsp:spPr>
        <a:xfrm>
          <a:off x="0" y="1402788"/>
          <a:ext cx="9341592" cy="579600"/>
        </a:xfrm>
        <a:prstGeom prst="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07675E-8068-4029-B61B-AAB7E804AAEE}">
      <dsp:nvSpPr>
        <dsp:cNvPr id="0" name=""/>
        <dsp:cNvSpPr/>
      </dsp:nvSpPr>
      <dsp:spPr>
        <a:xfrm>
          <a:off x="467079" y="1063308"/>
          <a:ext cx="8255370" cy="67896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163" tIns="0" rIns="247163" bIns="0" numCol="1" spcCol="1270" anchor="ctr" anchorCtr="0">
          <a:noAutofit/>
        </a:bodyPr>
        <a:lstStyle/>
        <a:p>
          <a:pPr marL="0" lvl="0" indent="0" algn="ctr" defTabSz="1422400">
            <a:lnSpc>
              <a:spcPct val="90000"/>
            </a:lnSpc>
            <a:spcBef>
              <a:spcPct val="0"/>
            </a:spcBef>
            <a:spcAft>
              <a:spcPct val="35000"/>
            </a:spcAft>
            <a:buNone/>
          </a:pPr>
          <a:r>
            <a:rPr lang="en-US" sz="2800" b="1" kern="1200" dirty="0">
              <a:solidFill>
                <a:prstClr val="white"/>
              </a:solidFill>
              <a:latin typeface="Times New Roman" panose="02020603050405020304" pitchFamily="18" charset="0"/>
              <a:ea typeface="+mn-ea"/>
              <a:cs typeface="Times New Roman" panose="02020603050405020304" pitchFamily="18" charset="0"/>
            </a:rPr>
            <a:t>Data processing</a:t>
          </a:r>
        </a:p>
      </dsp:txBody>
      <dsp:txXfrm>
        <a:off x="500223" y="1096452"/>
        <a:ext cx="8189082" cy="612672"/>
      </dsp:txXfrm>
    </dsp:sp>
    <dsp:sp modelId="{0D1C95C1-50E8-4F63-919E-8607E0973489}">
      <dsp:nvSpPr>
        <dsp:cNvPr id="0" name=""/>
        <dsp:cNvSpPr/>
      </dsp:nvSpPr>
      <dsp:spPr>
        <a:xfrm>
          <a:off x="0" y="2446068"/>
          <a:ext cx="9341592" cy="5796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B4B634-4C46-4B6E-8C09-3B6134CDCFC0}">
      <dsp:nvSpPr>
        <dsp:cNvPr id="0" name=""/>
        <dsp:cNvSpPr/>
      </dsp:nvSpPr>
      <dsp:spPr>
        <a:xfrm>
          <a:off x="467079" y="2106588"/>
          <a:ext cx="8255370" cy="6789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163" tIns="0" rIns="247163" bIns="0" numCol="1" spcCol="1270" anchor="ctr" anchorCtr="0">
          <a:noAutofit/>
        </a:bodyPr>
        <a:lstStyle/>
        <a:p>
          <a:pPr marL="0" lvl="0" indent="0" algn="ctr" defTabSz="1422400">
            <a:lnSpc>
              <a:spcPct val="90000"/>
            </a:lnSpc>
            <a:spcBef>
              <a:spcPct val="0"/>
            </a:spcBef>
            <a:spcAft>
              <a:spcPct val="35000"/>
            </a:spcAft>
            <a:buNone/>
          </a:pPr>
          <a:r>
            <a:rPr lang="en-US" sz="2800" b="1" kern="1200" dirty="0">
              <a:solidFill>
                <a:prstClr val="white"/>
              </a:solidFill>
              <a:latin typeface="Times New Roman" panose="02020603050405020304" pitchFamily="18" charset="0"/>
              <a:ea typeface="+mn-ea"/>
              <a:cs typeface="Times New Roman" panose="02020603050405020304" pitchFamily="18" charset="0"/>
            </a:rPr>
            <a:t>Exploratory data analysis</a:t>
          </a:r>
        </a:p>
      </dsp:txBody>
      <dsp:txXfrm>
        <a:off x="500223" y="2139732"/>
        <a:ext cx="8189082" cy="612672"/>
      </dsp:txXfrm>
    </dsp:sp>
    <dsp:sp modelId="{8BD6E1A1-BC34-41B3-AE00-0742C694D530}">
      <dsp:nvSpPr>
        <dsp:cNvPr id="0" name=""/>
        <dsp:cNvSpPr/>
      </dsp:nvSpPr>
      <dsp:spPr>
        <a:xfrm>
          <a:off x="0" y="3489348"/>
          <a:ext cx="9341592" cy="579600"/>
        </a:xfrm>
        <a:prstGeom prst="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029035-DCAC-401B-8038-EBC90B6F3F83}">
      <dsp:nvSpPr>
        <dsp:cNvPr id="0" name=""/>
        <dsp:cNvSpPr/>
      </dsp:nvSpPr>
      <dsp:spPr>
        <a:xfrm>
          <a:off x="467079" y="3149868"/>
          <a:ext cx="8255370" cy="67896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163" tIns="0" rIns="247163" bIns="0" numCol="1" spcCol="1270" anchor="ctr" anchorCtr="0">
          <a:noAutofit/>
        </a:bodyPr>
        <a:lstStyle/>
        <a:p>
          <a:pPr marL="0" lvl="0" indent="0" algn="ctr" defTabSz="1422400">
            <a:lnSpc>
              <a:spcPct val="90000"/>
            </a:lnSpc>
            <a:spcBef>
              <a:spcPct val="0"/>
            </a:spcBef>
            <a:spcAft>
              <a:spcPct val="35000"/>
            </a:spcAft>
            <a:buNone/>
          </a:pPr>
          <a:r>
            <a:rPr lang="en-US" sz="2800" b="1" kern="1200" dirty="0">
              <a:solidFill>
                <a:prstClr val="white"/>
              </a:solidFill>
              <a:latin typeface="Times New Roman" panose="02020603050405020304" pitchFamily="18" charset="0"/>
              <a:ea typeface="+mn-ea"/>
              <a:cs typeface="Times New Roman" panose="02020603050405020304" pitchFamily="18" charset="0"/>
            </a:rPr>
            <a:t>Model building</a:t>
          </a:r>
        </a:p>
      </dsp:txBody>
      <dsp:txXfrm>
        <a:off x="500223" y="3183012"/>
        <a:ext cx="8189082" cy="612672"/>
      </dsp:txXfrm>
    </dsp:sp>
    <dsp:sp modelId="{2C53E954-AB5D-48D0-9C92-5C6FC80A9ACA}">
      <dsp:nvSpPr>
        <dsp:cNvPr id="0" name=""/>
        <dsp:cNvSpPr/>
      </dsp:nvSpPr>
      <dsp:spPr>
        <a:xfrm>
          <a:off x="0" y="4532628"/>
          <a:ext cx="9341592" cy="579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3780DF-0AB0-4CB3-818C-AF3588D23571}">
      <dsp:nvSpPr>
        <dsp:cNvPr id="0" name=""/>
        <dsp:cNvSpPr/>
      </dsp:nvSpPr>
      <dsp:spPr>
        <a:xfrm>
          <a:off x="467079" y="4193148"/>
          <a:ext cx="8255370" cy="6789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163" tIns="0" rIns="247163" bIns="0" numCol="1" spcCol="1270" anchor="ctr" anchorCtr="0">
          <a:noAutofit/>
        </a:bodyPr>
        <a:lstStyle/>
        <a:p>
          <a:pPr marL="0" lvl="0" indent="0" algn="ctr" defTabSz="1422400">
            <a:lnSpc>
              <a:spcPct val="90000"/>
            </a:lnSpc>
            <a:spcBef>
              <a:spcPct val="0"/>
            </a:spcBef>
            <a:spcAft>
              <a:spcPct val="35000"/>
            </a:spcAft>
            <a:buNone/>
          </a:pPr>
          <a:r>
            <a:rPr lang="en-US" sz="2800" b="1" kern="1200" dirty="0">
              <a:solidFill>
                <a:prstClr val="white"/>
              </a:solidFill>
              <a:latin typeface="Times New Roman" panose="02020603050405020304" pitchFamily="18" charset="0"/>
              <a:ea typeface="+mn-ea"/>
              <a:cs typeface="Times New Roman" panose="02020603050405020304" pitchFamily="18" charset="0"/>
            </a:rPr>
            <a:t>Comparison of models</a:t>
          </a:r>
        </a:p>
      </dsp:txBody>
      <dsp:txXfrm>
        <a:off x="500223" y="4226292"/>
        <a:ext cx="818908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1D1C8-BC34-47E6-9709-FC26AABB5EED}" type="datetimeFigureOut">
              <a:rPr lang="en-US"/>
              <a:t>12/8/20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0563EE-0C79-4CFF-846A-AA326E515BBB}" type="slidenum">
              <a:rPr lang="en-US"/>
              <a:t>‹#›</a:t>
            </a:fld>
            <a:endParaRPr lang="en-US"/>
          </a:p>
        </p:txBody>
      </p:sp>
    </p:spTree>
    <p:extLst>
      <p:ext uri="{BB962C8B-B14F-4D97-AF65-F5344CB8AC3E}">
        <p14:creationId xmlns:p14="http://schemas.microsoft.com/office/powerpoint/2010/main" val="424402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very good afternoon everyone! The topic for today’s presentation is international HR Management, also known as Expatriate Management. The presenters are Dharmendra, Tony, and myself. </a:t>
            </a:r>
            <a:br>
              <a:rPr lang="en-US" dirty="0"/>
            </a:br>
            <a:endParaRPr lang="en-US" dirty="0"/>
          </a:p>
          <a:p>
            <a:r>
              <a:rPr lang="en-US" dirty="0"/>
              <a:t>Today, we bring to you the story of us. We have travelled in a similar boat of having to move to Canada, but only difference is that we are here as students and not as employees. Most of the experiences that an expat would have on their international assignment are similar to what we have faced. So, today we will look at Expatriate management and understand more about it. </a:t>
            </a:r>
          </a:p>
          <a:p>
            <a:endParaRPr lang="en-US" dirty="0"/>
          </a:p>
          <a:p>
            <a:br>
              <a:rPr lang="en-US" dirty="0"/>
            </a:br>
            <a:br>
              <a:rPr lang="en-US" dirty="0"/>
            </a:br>
            <a:br>
              <a:rPr lang="en-US" dirty="0"/>
            </a:br>
            <a:br>
              <a:rPr lang="en-US" dirty="0"/>
            </a:b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55622D69-3F8F-BA45-BE79-6986E7E601D2}" type="slidenum">
              <a:rPr lang="en-US" smtClean="0"/>
              <a:t>1</a:t>
            </a:fld>
            <a:endParaRPr lang="en-US"/>
          </a:p>
        </p:txBody>
      </p:sp>
    </p:spTree>
    <p:extLst>
      <p:ext uri="{BB962C8B-B14F-4D97-AF65-F5344CB8AC3E}">
        <p14:creationId xmlns:p14="http://schemas.microsoft.com/office/powerpoint/2010/main" val="378494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622D69-3F8F-BA45-BE79-6986E7E601D2}" type="slidenum">
              <a:rPr lang="en-US" smtClean="0"/>
              <a:t>2</a:t>
            </a:fld>
            <a:endParaRPr lang="en-US"/>
          </a:p>
        </p:txBody>
      </p:sp>
    </p:spTree>
    <p:extLst>
      <p:ext uri="{BB962C8B-B14F-4D97-AF65-F5344CB8AC3E}">
        <p14:creationId xmlns:p14="http://schemas.microsoft.com/office/powerpoint/2010/main" val="4218624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622D69-3F8F-BA45-BE79-6986E7E601D2}" type="slidenum">
              <a:rPr lang="en-US" smtClean="0"/>
              <a:t>8</a:t>
            </a:fld>
            <a:endParaRPr lang="en-US"/>
          </a:p>
        </p:txBody>
      </p:sp>
    </p:spTree>
    <p:extLst>
      <p:ext uri="{BB962C8B-B14F-4D97-AF65-F5344CB8AC3E}">
        <p14:creationId xmlns:p14="http://schemas.microsoft.com/office/powerpoint/2010/main" val="777094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BA4A-4E7E-C640-AA44-52AB6CA38E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3E9B79-E298-8744-8A39-E2AF27461F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9A5F03-E5AD-D646-8FF0-AAC5614235E0}"/>
              </a:ext>
            </a:extLst>
          </p:cNvPr>
          <p:cNvSpPr>
            <a:spLocks noGrp="1"/>
          </p:cNvSpPr>
          <p:nvPr>
            <p:ph type="dt" sz="half" idx="10"/>
          </p:nvPr>
        </p:nvSpPr>
        <p:spPr/>
        <p:txBody>
          <a:bodyPr/>
          <a:lstStyle/>
          <a:p>
            <a:fld id="{BDF9358F-B30F-3145-89D5-6C6DB591898D}" type="datetimeFigureOut">
              <a:rPr lang="en-US" smtClean="0"/>
              <a:t>12/8/20</a:t>
            </a:fld>
            <a:endParaRPr lang="en-US"/>
          </a:p>
        </p:txBody>
      </p:sp>
      <p:sp>
        <p:nvSpPr>
          <p:cNvPr id="5" name="Footer Placeholder 4">
            <a:extLst>
              <a:ext uri="{FF2B5EF4-FFF2-40B4-BE49-F238E27FC236}">
                <a16:creationId xmlns:a16="http://schemas.microsoft.com/office/drawing/2014/main" id="{7EBAAD09-CF5F-EA4D-9A9D-15F0DA7F2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F24E2-A7A8-584D-90E7-7AD894A242A2}"/>
              </a:ext>
            </a:extLst>
          </p:cNvPr>
          <p:cNvSpPr>
            <a:spLocks noGrp="1"/>
          </p:cNvSpPr>
          <p:nvPr>
            <p:ph type="sldNum" sz="quarter" idx="12"/>
          </p:nvPr>
        </p:nvSpPr>
        <p:spPr/>
        <p:txBody>
          <a:bodyPr/>
          <a:lstStyle/>
          <a:p>
            <a:fld id="{354A0307-AB2A-5340-96D7-6F0D0AF9E35D}" type="slidenum">
              <a:rPr lang="en-US" smtClean="0"/>
              <a:t>‹#›</a:t>
            </a:fld>
            <a:endParaRPr lang="en-US"/>
          </a:p>
        </p:txBody>
      </p:sp>
    </p:spTree>
    <p:extLst>
      <p:ext uri="{BB962C8B-B14F-4D97-AF65-F5344CB8AC3E}">
        <p14:creationId xmlns:p14="http://schemas.microsoft.com/office/powerpoint/2010/main" val="1766791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0F750-8AC6-4349-AA00-2306E8AE41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226D9B-04B8-0D40-A430-54A1785C2C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A5B9D-1526-A549-9411-A6205A005AEE}"/>
              </a:ext>
            </a:extLst>
          </p:cNvPr>
          <p:cNvSpPr>
            <a:spLocks noGrp="1"/>
          </p:cNvSpPr>
          <p:nvPr>
            <p:ph type="dt" sz="half" idx="10"/>
          </p:nvPr>
        </p:nvSpPr>
        <p:spPr/>
        <p:txBody>
          <a:bodyPr/>
          <a:lstStyle/>
          <a:p>
            <a:fld id="{BDF9358F-B30F-3145-89D5-6C6DB591898D}" type="datetimeFigureOut">
              <a:rPr lang="en-US" smtClean="0"/>
              <a:t>12/8/20</a:t>
            </a:fld>
            <a:endParaRPr lang="en-US"/>
          </a:p>
        </p:txBody>
      </p:sp>
      <p:sp>
        <p:nvSpPr>
          <p:cNvPr id="5" name="Footer Placeholder 4">
            <a:extLst>
              <a:ext uri="{FF2B5EF4-FFF2-40B4-BE49-F238E27FC236}">
                <a16:creationId xmlns:a16="http://schemas.microsoft.com/office/drawing/2014/main" id="{28691B50-2227-DD4A-81EC-8C3F6CAE52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835384-5FA6-104C-BA57-F020330F7D56}"/>
              </a:ext>
            </a:extLst>
          </p:cNvPr>
          <p:cNvSpPr>
            <a:spLocks noGrp="1"/>
          </p:cNvSpPr>
          <p:nvPr>
            <p:ph type="sldNum" sz="quarter" idx="12"/>
          </p:nvPr>
        </p:nvSpPr>
        <p:spPr/>
        <p:txBody>
          <a:bodyPr/>
          <a:lstStyle/>
          <a:p>
            <a:fld id="{354A0307-AB2A-5340-96D7-6F0D0AF9E35D}" type="slidenum">
              <a:rPr lang="en-US" smtClean="0"/>
              <a:t>‹#›</a:t>
            </a:fld>
            <a:endParaRPr lang="en-US"/>
          </a:p>
        </p:txBody>
      </p:sp>
    </p:spTree>
    <p:extLst>
      <p:ext uri="{BB962C8B-B14F-4D97-AF65-F5344CB8AC3E}">
        <p14:creationId xmlns:p14="http://schemas.microsoft.com/office/powerpoint/2010/main" val="1569322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54CC5-A822-B143-9E0B-DAE2037D0F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4F0404-5993-EE41-A540-7F5A0997E9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3ACDFB-1E55-9D46-9C94-8A3F79C6D1BC}"/>
              </a:ext>
            </a:extLst>
          </p:cNvPr>
          <p:cNvSpPr>
            <a:spLocks noGrp="1"/>
          </p:cNvSpPr>
          <p:nvPr>
            <p:ph type="dt" sz="half" idx="10"/>
          </p:nvPr>
        </p:nvSpPr>
        <p:spPr/>
        <p:txBody>
          <a:bodyPr/>
          <a:lstStyle/>
          <a:p>
            <a:fld id="{BDF9358F-B30F-3145-89D5-6C6DB591898D}" type="datetimeFigureOut">
              <a:rPr lang="en-US" smtClean="0"/>
              <a:t>12/8/20</a:t>
            </a:fld>
            <a:endParaRPr lang="en-US"/>
          </a:p>
        </p:txBody>
      </p:sp>
      <p:sp>
        <p:nvSpPr>
          <p:cNvPr id="5" name="Footer Placeholder 4">
            <a:extLst>
              <a:ext uri="{FF2B5EF4-FFF2-40B4-BE49-F238E27FC236}">
                <a16:creationId xmlns:a16="http://schemas.microsoft.com/office/drawing/2014/main" id="{D95E7188-F472-3040-975B-F5F11BA8F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9F76B-50C7-FE47-A08C-3A7C4FDBA0CC}"/>
              </a:ext>
            </a:extLst>
          </p:cNvPr>
          <p:cNvSpPr>
            <a:spLocks noGrp="1"/>
          </p:cNvSpPr>
          <p:nvPr>
            <p:ph type="sldNum" sz="quarter" idx="12"/>
          </p:nvPr>
        </p:nvSpPr>
        <p:spPr/>
        <p:txBody>
          <a:bodyPr/>
          <a:lstStyle/>
          <a:p>
            <a:fld id="{354A0307-AB2A-5340-96D7-6F0D0AF9E35D}" type="slidenum">
              <a:rPr lang="en-US" smtClean="0"/>
              <a:t>‹#›</a:t>
            </a:fld>
            <a:endParaRPr lang="en-US"/>
          </a:p>
        </p:txBody>
      </p:sp>
    </p:spTree>
    <p:extLst>
      <p:ext uri="{BB962C8B-B14F-4D97-AF65-F5344CB8AC3E}">
        <p14:creationId xmlns:p14="http://schemas.microsoft.com/office/powerpoint/2010/main" val="1412980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0F01-E635-C341-B9B1-188632B4ED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144029-4564-4149-8419-0182CF8993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AADEE2-6DB4-3E41-899A-4CD4682FE5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10B800-6610-5347-B5E6-EAEC23BF1045}"/>
              </a:ext>
            </a:extLst>
          </p:cNvPr>
          <p:cNvSpPr>
            <a:spLocks noGrp="1"/>
          </p:cNvSpPr>
          <p:nvPr>
            <p:ph type="dt" sz="half" idx="10"/>
          </p:nvPr>
        </p:nvSpPr>
        <p:spPr/>
        <p:txBody>
          <a:bodyPr/>
          <a:lstStyle/>
          <a:p>
            <a:fld id="{BDF9358F-B30F-3145-89D5-6C6DB591898D}" type="datetimeFigureOut">
              <a:rPr lang="en-US" smtClean="0"/>
              <a:t>12/8/20</a:t>
            </a:fld>
            <a:endParaRPr lang="en-US"/>
          </a:p>
        </p:txBody>
      </p:sp>
      <p:sp>
        <p:nvSpPr>
          <p:cNvPr id="6" name="Footer Placeholder 5">
            <a:extLst>
              <a:ext uri="{FF2B5EF4-FFF2-40B4-BE49-F238E27FC236}">
                <a16:creationId xmlns:a16="http://schemas.microsoft.com/office/drawing/2014/main" id="{1332EEBE-D67C-714A-A8E0-68B8F22884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369BFA-6FDB-7F48-8161-4BAC9420408A}"/>
              </a:ext>
            </a:extLst>
          </p:cNvPr>
          <p:cNvSpPr>
            <a:spLocks noGrp="1"/>
          </p:cNvSpPr>
          <p:nvPr>
            <p:ph type="sldNum" sz="quarter" idx="12"/>
          </p:nvPr>
        </p:nvSpPr>
        <p:spPr/>
        <p:txBody>
          <a:bodyPr/>
          <a:lstStyle/>
          <a:p>
            <a:fld id="{354A0307-AB2A-5340-96D7-6F0D0AF9E35D}" type="slidenum">
              <a:rPr lang="en-US" smtClean="0"/>
              <a:t>‹#›</a:t>
            </a:fld>
            <a:endParaRPr lang="en-US"/>
          </a:p>
        </p:txBody>
      </p:sp>
    </p:spTree>
    <p:extLst>
      <p:ext uri="{BB962C8B-B14F-4D97-AF65-F5344CB8AC3E}">
        <p14:creationId xmlns:p14="http://schemas.microsoft.com/office/powerpoint/2010/main" val="1229695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5954-7B2D-5547-836B-AEB8B499B6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3E3D3A-9318-CE4A-B6B0-192972433F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825A70-A4F6-2A4B-A310-EF88C06142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719817-750F-764E-B9E3-7D62BCADE4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38626-1379-3143-AAEC-A644A7232F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02A5C4-CDBF-124D-92D1-4ED1BF89D6E9}"/>
              </a:ext>
            </a:extLst>
          </p:cNvPr>
          <p:cNvSpPr>
            <a:spLocks noGrp="1"/>
          </p:cNvSpPr>
          <p:nvPr>
            <p:ph type="dt" sz="half" idx="10"/>
          </p:nvPr>
        </p:nvSpPr>
        <p:spPr/>
        <p:txBody>
          <a:bodyPr/>
          <a:lstStyle/>
          <a:p>
            <a:fld id="{BDF9358F-B30F-3145-89D5-6C6DB591898D}" type="datetimeFigureOut">
              <a:rPr lang="en-US" smtClean="0"/>
              <a:t>12/8/20</a:t>
            </a:fld>
            <a:endParaRPr lang="en-US"/>
          </a:p>
        </p:txBody>
      </p:sp>
      <p:sp>
        <p:nvSpPr>
          <p:cNvPr id="8" name="Footer Placeholder 7">
            <a:extLst>
              <a:ext uri="{FF2B5EF4-FFF2-40B4-BE49-F238E27FC236}">
                <a16:creationId xmlns:a16="http://schemas.microsoft.com/office/drawing/2014/main" id="{B9EB6B3D-FB4D-A747-9593-8AFEFD7610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34932A-2BC9-6F43-934F-1DD65236D6F5}"/>
              </a:ext>
            </a:extLst>
          </p:cNvPr>
          <p:cNvSpPr>
            <a:spLocks noGrp="1"/>
          </p:cNvSpPr>
          <p:nvPr>
            <p:ph type="sldNum" sz="quarter" idx="12"/>
          </p:nvPr>
        </p:nvSpPr>
        <p:spPr/>
        <p:txBody>
          <a:bodyPr/>
          <a:lstStyle/>
          <a:p>
            <a:fld id="{354A0307-AB2A-5340-96D7-6F0D0AF9E35D}" type="slidenum">
              <a:rPr lang="en-US" smtClean="0"/>
              <a:t>‹#›</a:t>
            </a:fld>
            <a:endParaRPr lang="en-US"/>
          </a:p>
        </p:txBody>
      </p:sp>
    </p:spTree>
    <p:extLst>
      <p:ext uri="{BB962C8B-B14F-4D97-AF65-F5344CB8AC3E}">
        <p14:creationId xmlns:p14="http://schemas.microsoft.com/office/powerpoint/2010/main" val="3594146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09880-FC80-E249-99B9-73A6EB66AF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A8856F-B1C5-C740-AB74-F2EB34AB2D1A}"/>
              </a:ext>
            </a:extLst>
          </p:cNvPr>
          <p:cNvSpPr>
            <a:spLocks noGrp="1"/>
          </p:cNvSpPr>
          <p:nvPr>
            <p:ph type="dt" sz="half" idx="10"/>
          </p:nvPr>
        </p:nvSpPr>
        <p:spPr/>
        <p:txBody>
          <a:bodyPr/>
          <a:lstStyle/>
          <a:p>
            <a:fld id="{BDF9358F-B30F-3145-89D5-6C6DB591898D}" type="datetimeFigureOut">
              <a:rPr lang="en-US" smtClean="0"/>
              <a:t>12/8/20</a:t>
            </a:fld>
            <a:endParaRPr lang="en-US"/>
          </a:p>
        </p:txBody>
      </p:sp>
      <p:sp>
        <p:nvSpPr>
          <p:cNvPr id="4" name="Footer Placeholder 3">
            <a:extLst>
              <a:ext uri="{FF2B5EF4-FFF2-40B4-BE49-F238E27FC236}">
                <a16:creationId xmlns:a16="http://schemas.microsoft.com/office/drawing/2014/main" id="{19BED9BB-9178-DC46-B1F3-100DB681BC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07037B-62D7-1642-8AD2-FCA64656906D}"/>
              </a:ext>
            </a:extLst>
          </p:cNvPr>
          <p:cNvSpPr>
            <a:spLocks noGrp="1"/>
          </p:cNvSpPr>
          <p:nvPr>
            <p:ph type="sldNum" sz="quarter" idx="12"/>
          </p:nvPr>
        </p:nvSpPr>
        <p:spPr/>
        <p:txBody>
          <a:bodyPr/>
          <a:lstStyle/>
          <a:p>
            <a:fld id="{354A0307-AB2A-5340-96D7-6F0D0AF9E35D}" type="slidenum">
              <a:rPr lang="en-US" smtClean="0"/>
              <a:t>‹#›</a:t>
            </a:fld>
            <a:endParaRPr lang="en-US"/>
          </a:p>
        </p:txBody>
      </p:sp>
    </p:spTree>
    <p:extLst>
      <p:ext uri="{BB962C8B-B14F-4D97-AF65-F5344CB8AC3E}">
        <p14:creationId xmlns:p14="http://schemas.microsoft.com/office/powerpoint/2010/main" val="2454270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7E93F-DE0B-CC4B-A9ED-9209C5B88F53}"/>
              </a:ext>
            </a:extLst>
          </p:cNvPr>
          <p:cNvSpPr>
            <a:spLocks noGrp="1"/>
          </p:cNvSpPr>
          <p:nvPr>
            <p:ph type="dt" sz="half" idx="10"/>
          </p:nvPr>
        </p:nvSpPr>
        <p:spPr/>
        <p:txBody>
          <a:bodyPr/>
          <a:lstStyle/>
          <a:p>
            <a:fld id="{BDF9358F-B30F-3145-89D5-6C6DB591898D}" type="datetimeFigureOut">
              <a:rPr lang="en-US" smtClean="0"/>
              <a:t>12/8/20</a:t>
            </a:fld>
            <a:endParaRPr lang="en-US"/>
          </a:p>
        </p:txBody>
      </p:sp>
      <p:sp>
        <p:nvSpPr>
          <p:cNvPr id="3" name="Footer Placeholder 2">
            <a:extLst>
              <a:ext uri="{FF2B5EF4-FFF2-40B4-BE49-F238E27FC236}">
                <a16:creationId xmlns:a16="http://schemas.microsoft.com/office/drawing/2014/main" id="{540E0D94-3D4B-174B-826C-4B17C9BF7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5E3999-0CC5-154A-817C-AF568685EF9A}"/>
              </a:ext>
            </a:extLst>
          </p:cNvPr>
          <p:cNvSpPr>
            <a:spLocks noGrp="1"/>
          </p:cNvSpPr>
          <p:nvPr>
            <p:ph type="sldNum" sz="quarter" idx="12"/>
          </p:nvPr>
        </p:nvSpPr>
        <p:spPr/>
        <p:txBody>
          <a:bodyPr/>
          <a:lstStyle/>
          <a:p>
            <a:fld id="{354A0307-AB2A-5340-96D7-6F0D0AF9E35D}" type="slidenum">
              <a:rPr lang="en-US" smtClean="0"/>
              <a:t>‹#›</a:t>
            </a:fld>
            <a:endParaRPr lang="en-US"/>
          </a:p>
        </p:txBody>
      </p:sp>
    </p:spTree>
    <p:extLst>
      <p:ext uri="{BB962C8B-B14F-4D97-AF65-F5344CB8AC3E}">
        <p14:creationId xmlns:p14="http://schemas.microsoft.com/office/powerpoint/2010/main" val="3776052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69D9-F351-BC45-AE67-10CCB5F84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076B8C-2A63-A742-ADA7-631365EBD3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DC55FB-8402-F44C-BEE4-F64B37609E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56F68-9A88-8345-B1AE-343393A59E6E}"/>
              </a:ext>
            </a:extLst>
          </p:cNvPr>
          <p:cNvSpPr>
            <a:spLocks noGrp="1"/>
          </p:cNvSpPr>
          <p:nvPr>
            <p:ph type="dt" sz="half" idx="10"/>
          </p:nvPr>
        </p:nvSpPr>
        <p:spPr/>
        <p:txBody>
          <a:bodyPr/>
          <a:lstStyle/>
          <a:p>
            <a:fld id="{BDF9358F-B30F-3145-89D5-6C6DB591898D}" type="datetimeFigureOut">
              <a:rPr lang="en-US" smtClean="0"/>
              <a:t>12/8/20</a:t>
            </a:fld>
            <a:endParaRPr lang="en-US"/>
          </a:p>
        </p:txBody>
      </p:sp>
      <p:sp>
        <p:nvSpPr>
          <p:cNvPr id="6" name="Footer Placeholder 5">
            <a:extLst>
              <a:ext uri="{FF2B5EF4-FFF2-40B4-BE49-F238E27FC236}">
                <a16:creationId xmlns:a16="http://schemas.microsoft.com/office/drawing/2014/main" id="{8226C36F-A1F3-2642-BA6E-91CA063D7B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58BCEE-9B52-4B48-BF1C-0F839BF228BB}"/>
              </a:ext>
            </a:extLst>
          </p:cNvPr>
          <p:cNvSpPr>
            <a:spLocks noGrp="1"/>
          </p:cNvSpPr>
          <p:nvPr>
            <p:ph type="sldNum" sz="quarter" idx="12"/>
          </p:nvPr>
        </p:nvSpPr>
        <p:spPr/>
        <p:txBody>
          <a:bodyPr/>
          <a:lstStyle/>
          <a:p>
            <a:fld id="{354A0307-AB2A-5340-96D7-6F0D0AF9E35D}" type="slidenum">
              <a:rPr lang="en-US" smtClean="0"/>
              <a:t>‹#›</a:t>
            </a:fld>
            <a:endParaRPr lang="en-US"/>
          </a:p>
        </p:txBody>
      </p:sp>
    </p:spTree>
    <p:extLst>
      <p:ext uri="{BB962C8B-B14F-4D97-AF65-F5344CB8AC3E}">
        <p14:creationId xmlns:p14="http://schemas.microsoft.com/office/powerpoint/2010/main" val="3527341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8239-40D6-CD43-AFF4-7D9BE4FA0C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C7D4CB-04B6-8542-AD10-047976814E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45C83E-64BF-7C43-82F8-F359E391C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341E3E-DA7B-BA46-84A2-B458BADB25A7}"/>
              </a:ext>
            </a:extLst>
          </p:cNvPr>
          <p:cNvSpPr>
            <a:spLocks noGrp="1"/>
          </p:cNvSpPr>
          <p:nvPr>
            <p:ph type="dt" sz="half" idx="10"/>
          </p:nvPr>
        </p:nvSpPr>
        <p:spPr/>
        <p:txBody>
          <a:bodyPr/>
          <a:lstStyle/>
          <a:p>
            <a:fld id="{BDF9358F-B30F-3145-89D5-6C6DB591898D}" type="datetimeFigureOut">
              <a:rPr lang="en-US" smtClean="0"/>
              <a:t>12/8/20</a:t>
            </a:fld>
            <a:endParaRPr lang="en-US"/>
          </a:p>
        </p:txBody>
      </p:sp>
      <p:sp>
        <p:nvSpPr>
          <p:cNvPr id="6" name="Footer Placeholder 5">
            <a:extLst>
              <a:ext uri="{FF2B5EF4-FFF2-40B4-BE49-F238E27FC236}">
                <a16:creationId xmlns:a16="http://schemas.microsoft.com/office/drawing/2014/main" id="{D187B039-05B1-CF4A-AE5E-D9888FA374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2417E-B02B-F248-BDF3-06813AD94D1E}"/>
              </a:ext>
            </a:extLst>
          </p:cNvPr>
          <p:cNvSpPr>
            <a:spLocks noGrp="1"/>
          </p:cNvSpPr>
          <p:nvPr>
            <p:ph type="sldNum" sz="quarter" idx="12"/>
          </p:nvPr>
        </p:nvSpPr>
        <p:spPr/>
        <p:txBody>
          <a:bodyPr/>
          <a:lstStyle/>
          <a:p>
            <a:fld id="{354A0307-AB2A-5340-96D7-6F0D0AF9E35D}" type="slidenum">
              <a:rPr lang="en-US" smtClean="0"/>
              <a:t>‹#›</a:t>
            </a:fld>
            <a:endParaRPr lang="en-US"/>
          </a:p>
        </p:txBody>
      </p:sp>
    </p:spTree>
    <p:extLst>
      <p:ext uri="{BB962C8B-B14F-4D97-AF65-F5344CB8AC3E}">
        <p14:creationId xmlns:p14="http://schemas.microsoft.com/office/powerpoint/2010/main" val="2840294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8491-3032-0A46-B6D0-A3E4B04FB9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FD8635-E4C4-464C-B29B-2D77A87139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8F31AE-E383-4F47-AD87-2A7AE8D10AE1}"/>
              </a:ext>
            </a:extLst>
          </p:cNvPr>
          <p:cNvSpPr>
            <a:spLocks noGrp="1"/>
          </p:cNvSpPr>
          <p:nvPr>
            <p:ph type="dt" sz="half" idx="10"/>
          </p:nvPr>
        </p:nvSpPr>
        <p:spPr/>
        <p:txBody>
          <a:bodyPr/>
          <a:lstStyle/>
          <a:p>
            <a:fld id="{BDF9358F-B30F-3145-89D5-6C6DB591898D}" type="datetimeFigureOut">
              <a:rPr lang="en-US" smtClean="0"/>
              <a:t>12/8/20</a:t>
            </a:fld>
            <a:endParaRPr lang="en-US"/>
          </a:p>
        </p:txBody>
      </p:sp>
      <p:sp>
        <p:nvSpPr>
          <p:cNvPr id="5" name="Footer Placeholder 4">
            <a:extLst>
              <a:ext uri="{FF2B5EF4-FFF2-40B4-BE49-F238E27FC236}">
                <a16:creationId xmlns:a16="http://schemas.microsoft.com/office/drawing/2014/main" id="{3E150FDA-C0DE-484F-AA4C-CD45C1F9E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EF98A0-5C83-1A4E-8B04-DDC167BADD06}"/>
              </a:ext>
            </a:extLst>
          </p:cNvPr>
          <p:cNvSpPr>
            <a:spLocks noGrp="1"/>
          </p:cNvSpPr>
          <p:nvPr>
            <p:ph type="sldNum" sz="quarter" idx="12"/>
          </p:nvPr>
        </p:nvSpPr>
        <p:spPr/>
        <p:txBody>
          <a:bodyPr/>
          <a:lstStyle/>
          <a:p>
            <a:fld id="{354A0307-AB2A-5340-96D7-6F0D0AF9E35D}" type="slidenum">
              <a:rPr lang="en-US" smtClean="0"/>
              <a:t>‹#›</a:t>
            </a:fld>
            <a:endParaRPr lang="en-US"/>
          </a:p>
        </p:txBody>
      </p:sp>
    </p:spTree>
    <p:extLst>
      <p:ext uri="{BB962C8B-B14F-4D97-AF65-F5344CB8AC3E}">
        <p14:creationId xmlns:p14="http://schemas.microsoft.com/office/powerpoint/2010/main" val="38700920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61E92C-AF2B-8B4A-A239-7F2CF9FEE9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8EF2BF-7EAB-4944-B4DC-75C12A927C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2010A-3F23-FE48-A630-42592E413E56}"/>
              </a:ext>
            </a:extLst>
          </p:cNvPr>
          <p:cNvSpPr>
            <a:spLocks noGrp="1"/>
          </p:cNvSpPr>
          <p:nvPr>
            <p:ph type="dt" sz="half" idx="10"/>
          </p:nvPr>
        </p:nvSpPr>
        <p:spPr/>
        <p:txBody>
          <a:bodyPr/>
          <a:lstStyle/>
          <a:p>
            <a:fld id="{BDF9358F-B30F-3145-89D5-6C6DB591898D}" type="datetimeFigureOut">
              <a:rPr lang="en-US" smtClean="0"/>
              <a:t>12/8/20</a:t>
            </a:fld>
            <a:endParaRPr lang="en-US"/>
          </a:p>
        </p:txBody>
      </p:sp>
      <p:sp>
        <p:nvSpPr>
          <p:cNvPr id="5" name="Footer Placeholder 4">
            <a:extLst>
              <a:ext uri="{FF2B5EF4-FFF2-40B4-BE49-F238E27FC236}">
                <a16:creationId xmlns:a16="http://schemas.microsoft.com/office/drawing/2014/main" id="{788BD7C6-81B1-ED44-9073-D453F06D7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AF37B-D123-3243-966C-1E6CB0F13F63}"/>
              </a:ext>
            </a:extLst>
          </p:cNvPr>
          <p:cNvSpPr>
            <a:spLocks noGrp="1"/>
          </p:cNvSpPr>
          <p:nvPr>
            <p:ph type="sldNum" sz="quarter" idx="12"/>
          </p:nvPr>
        </p:nvSpPr>
        <p:spPr/>
        <p:txBody>
          <a:bodyPr/>
          <a:lstStyle/>
          <a:p>
            <a:fld id="{354A0307-AB2A-5340-96D7-6F0D0AF9E35D}" type="slidenum">
              <a:rPr lang="en-US" smtClean="0"/>
              <a:t>‹#›</a:t>
            </a:fld>
            <a:endParaRPr lang="en-US"/>
          </a:p>
        </p:txBody>
      </p:sp>
    </p:spTree>
    <p:extLst>
      <p:ext uri="{BB962C8B-B14F-4D97-AF65-F5344CB8AC3E}">
        <p14:creationId xmlns:p14="http://schemas.microsoft.com/office/powerpoint/2010/main" val="39641280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UNB Title Page">
    <p:spTree>
      <p:nvGrpSpPr>
        <p:cNvPr id="1" name=""/>
        <p:cNvGrpSpPr/>
        <p:nvPr/>
      </p:nvGrpSpPr>
      <p:grpSpPr>
        <a:xfrm>
          <a:off x="0" y="0"/>
          <a:ext cx="0" cy="0"/>
          <a:chOff x="0" y="0"/>
          <a:chExt cx="0" cy="0"/>
        </a:xfrm>
      </p:grpSpPr>
      <p:sp>
        <p:nvSpPr>
          <p:cNvPr id="5" name="Rectangle 4"/>
          <p:cNvSpPr/>
          <p:nvPr userDrawn="1"/>
        </p:nvSpPr>
        <p:spPr>
          <a:xfrm>
            <a:off x="2360" y="1625350"/>
            <a:ext cx="12192000" cy="5229200"/>
          </a:xfrm>
          <a:prstGeom prst="rect">
            <a:avLst/>
          </a:prstGeom>
          <a:solidFill>
            <a:srgbClr val="D2243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6" name="Picture 5"/>
          <p:cNvPicPr>
            <a:picLocks noChangeAspect="1"/>
          </p:cNvPicPr>
          <p:nvPr userDrawn="1"/>
        </p:nvPicPr>
        <p:blipFill>
          <a:blip r:embed="rId2"/>
          <a:stretch>
            <a:fillRect/>
          </a:stretch>
        </p:blipFill>
        <p:spPr>
          <a:xfrm rot="5400000">
            <a:off x="3339541" y="693865"/>
            <a:ext cx="2811838" cy="9780305"/>
          </a:xfrm>
          <a:prstGeom prst="rect">
            <a:avLst/>
          </a:prstGeom>
        </p:spPr>
      </p:pic>
      <p:pic>
        <p:nvPicPr>
          <p:cNvPr id="7" name="Picture 6"/>
          <p:cNvPicPr/>
          <p:nvPr userDrawn="1"/>
        </p:nvPicPr>
        <p:blipFill>
          <a:blip r:embed="rId3">
            <a:extLst>
              <a:ext uri="{28A0092B-C50C-407E-A947-70E740481C1C}">
                <a14:useLocalDpi xmlns:a14="http://schemas.microsoft.com/office/drawing/2010/main" val="0"/>
              </a:ext>
            </a:extLst>
          </a:blip>
          <a:stretch>
            <a:fillRect/>
          </a:stretch>
        </p:blipFill>
        <p:spPr>
          <a:xfrm>
            <a:off x="335360" y="129276"/>
            <a:ext cx="3744416" cy="1297869"/>
          </a:xfrm>
          <a:prstGeom prst="rect">
            <a:avLst/>
          </a:prstGeom>
        </p:spPr>
      </p:pic>
      <p:sp>
        <p:nvSpPr>
          <p:cNvPr id="8" name="Title Placeholder 9"/>
          <p:cNvSpPr>
            <a:spLocks noGrp="1"/>
          </p:cNvSpPr>
          <p:nvPr>
            <p:ph type="title" hasCustomPrompt="1"/>
          </p:nvPr>
        </p:nvSpPr>
        <p:spPr>
          <a:xfrm>
            <a:off x="421339" y="2203365"/>
            <a:ext cx="10972800" cy="1143000"/>
          </a:xfrm>
          <a:prstGeom prst="rect">
            <a:avLst/>
          </a:prstGeom>
        </p:spPr>
        <p:txBody>
          <a:bodyPr vert="horz" lIns="91440" tIns="45720" rIns="91440" bIns="45720" rtlCol="0" anchor="t" anchorCtr="0">
            <a:noAutofit/>
          </a:bodyPr>
          <a:lstStyle>
            <a:lvl1pPr>
              <a:defRPr>
                <a:solidFill>
                  <a:schemeClr val="bg1"/>
                </a:solidFill>
              </a:defRPr>
            </a:lvl1pPr>
          </a:lstStyle>
          <a:p>
            <a:r>
              <a:rPr lang="en-US" dirty="0"/>
              <a:t>This is a</a:t>
            </a:r>
            <a:br>
              <a:rPr lang="en-US" dirty="0"/>
            </a:br>
            <a:r>
              <a:rPr lang="en-US" dirty="0"/>
              <a:t>Presentation Title</a:t>
            </a:r>
          </a:p>
        </p:txBody>
      </p:sp>
      <p:sp>
        <p:nvSpPr>
          <p:cNvPr id="11" name="Text Placeholder 10"/>
          <p:cNvSpPr>
            <a:spLocks noGrp="1"/>
          </p:cNvSpPr>
          <p:nvPr>
            <p:ph type="body" sz="quarter" idx="11" hasCustomPrompt="1"/>
          </p:nvPr>
        </p:nvSpPr>
        <p:spPr>
          <a:xfrm>
            <a:off x="421339" y="3349469"/>
            <a:ext cx="10972800" cy="365125"/>
          </a:xfrm>
        </p:spPr>
        <p:txBody>
          <a:bodyPr/>
          <a:lstStyle>
            <a:lvl1pPr marL="0" indent="0" algn="l">
              <a:buNone/>
              <a:defRPr b="0">
                <a:solidFill>
                  <a:schemeClr val="bg1"/>
                </a:solidFill>
              </a:defRPr>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en-US" dirty="0"/>
              <a:t>Date | Name</a:t>
            </a:r>
          </a:p>
        </p:txBody>
      </p:sp>
    </p:spTree>
    <p:extLst>
      <p:ext uri="{BB962C8B-B14F-4D97-AF65-F5344CB8AC3E}">
        <p14:creationId xmlns:p14="http://schemas.microsoft.com/office/powerpoint/2010/main" val="39457492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UNB Section Break">
    <p:spTree>
      <p:nvGrpSpPr>
        <p:cNvPr id="1" name=""/>
        <p:cNvGrpSpPr/>
        <p:nvPr/>
      </p:nvGrpSpPr>
      <p:grpSpPr>
        <a:xfrm>
          <a:off x="0" y="0"/>
          <a:ext cx="0" cy="0"/>
          <a:chOff x="0" y="0"/>
          <a:chExt cx="0" cy="0"/>
        </a:xfrm>
      </p:grpSpPr>
      <p:sp>
        <p:nvSpPr>
          <p:cNvPr id="7" name="Rectangle 6"/>
          <p:cNvSpPr/>
          <p:nvPr userDrawn="1"/>
        </p:nvSpPr>
        <p:spPr>
          <a:xfrm>
            <a:off x="2360" y="0"/>
            <a:ext cx="12192000" cy="6854550"/>
          </a:xfrm>
          <a:prstGeom prst="rect">
            <a:avLst/>
          </a:prstGeom>
          <a:solidFill>
            <a:srgbClr val="D2243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5" name="Picture 4"/>
          <p:cNvPicPr>
            <a:picLocks noChangeAspect="1"/>
          </p:cNvPicPr>
          <p:nvPr userDrawn="1"/>
        </p:nvPicPr>
        <p:blipFill>
          <a:blip r:embed="rId2"/>
          <a:stretch>
            <a:fillRect/>
          </a:stretch>
        </p:blipFill>
        <p:spPr>
          <a:xfrm rot="5400000">
            <a:off x="3339541" y="693865"/>
            <a:ext cx="2811838" cy="9780305"/>
          </a:xfrm>
          <a:prstGeom prst="rect">
            <a:avLst/>
          </a:prstGeom>
        </p:spPr>
      </p:pic>
      <p:sp>
        <p:nvSpPr>
          <p:cNvPr id="8" name="Text Placeholder 7"/>
          <p:cNvSpPr>
            <a:spLocks noGrp="1"/>
          </p:cNvSpPr>
          <p:nvPr>
            <p:ph type="body" sz="quarter" idx="11" hasCustomPrompt="1"/>
          </p:nvPr>
        </p:nvSpPr>
        <p:spPr>
          <a:xfrm>
            <a:off x="588434" y="2409059"/>
            <a:ext cx="7397751" cy="1482725"/>
          </a:xfrm>
        </p:spPr>
        <p:txBody>
          <a:bodyPr>
            <a:normAutofit/>
          </a:bodyPr>
          <a:lstStyle>
            <a:lvl1pPr marL="0" indent="0">
              <a:lnSpc>
                <a:spcPts val="3900"/>
              </a:lnSpc>
              <a:buNone/>
              <a:defRPr sz="3800" b="0" i="0">
                <a:solidFill>
                  <a:srgbClr val="FFFFFF"/>
                </a:solidFill>
                <a:latin typeface="Avenir Next Demi Bold"/>
                <a:cs typeface="Avenir Next Demi Bold"/>
              </a:defRPr>
            </a:lvl1pPr>
          </a:lstStyle>
          <a:p>
            <a:r>
              <a:rPr lang="en-US" dirty="0"/>
              <a:t>This is a</a:t>
            </a:r>
            <a:br>
              <a:rPr lang="en-US" dirty="0"/>
            </a:br>
            <a:r>
              <a:rPr lang="en-US" dirty="0"/>
              <a:t>Section Break</a:t>
            </a:r>
          </a:p>
        </p:txBody>
      </p:sp>
    </p:spTree>
    <p:extLst>
      <p:ext uri="{BB962C8B-B14F-4D97-AF65-F5344CB8AC3E}">
        <p14:creationId xmlns:p14="http://schemas.microsoft.com/office/powerpoint/2010/main" val="152355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4E69C2-BFCB-BF45-AA40-ECB3CF3A60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81214D-FAD7-F844-99BF-61790E9DDB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A04FB-D81D-664D-8ED1-20621402D0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9358F-B30F-3145-89D5-6C6DB591898D}" type="datetimeFigureOut">
              <a:rPr lang="en-US" smtClean="0"/>
              <a:t>12/8/20</a:t>
            </a:fld>
            <a:endParaRPr lang="en-US"/>
          </a:p>
        </p:txBody>
      </p:sp>
      <p:sp>
        <p:nvSpPr>
          <p:cNvPr id="5" name="Footer Placeholder 4">
            <a:extLst>
              <a:ext uri="{FF2B5EF4-FFF2-40B4-BE49-F238E27FC236}">
                <a16:creationId xmlns:a16="http://schemas.microsoft.com/office/drawing/2014/main" id="{A720B445-39AE-CE4A-A350-74084FECBD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DF1A47-0F3A-E148-A9CE-39955F390E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A0307-AB2A-5340-96D7-6F0D0AF9E35D}" type="slidenum">
              <a:rPr lang="en-US" smtClean="0"/>
              <a:t>‹#›</a:t>
            </a:fld>
            <a:endParaRPr lang="en-US"/>
          </a:p>
        </p:txBody>
      </p:sp>
    </p:spTree>
    <p:extLst>
      <p:ext uri="{BB962C8B-B14F-4D97-AF65-F5344CB8AC3E}">
        <p14:creationId xmlns:p14="http://schemas.microsoft.com/office/powerpoint/2010/main" val="3326203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7.xml"/><Relationship Id="rId7"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93" y="1713580"/>
            <a:ext cx="11792287" cy="537244"/>
          </a:xfrm>
        </p:spPr>
        <p:txBody>
          <a:bodyPr/>
          <a:lstStyle/>
          <a:p>
            <a:pPr>
              <a:lnSpc>
                <a:spcPts val="2960"/>
              </a:lnSpc>
            </a:pPr>
            <a:r>
              <a:rPr lang="en-US" sz="3000" b="1" dirty="0">
                <a:solidFill>
                  <a:schemeClr val="tx1"/>
                </a:solidFill>
              </a:rPr>
              <a:t>      MBA 6693: B</a:t>
            </a:r>
            <a:r>
              <a:rPr lang="en-US" altLang="zh-CN" sz="3000" b="1" dirty="0">
                <a:solidFill>
                  <a:schemeClr val="tx1"/>
                </a:solidFill>
              </a:rPr>
              <a:t>usiness</a:t>
            </a:r>
            <a:r>
              <a:rPr lang="en-US" sz="3000" b="1" dirty="0">
                <a:solidFill>
                  <a:schemeClr val="tx1"/>
                </a:solidFill>
              </a:rPr>
              <a:t> Analytics         </a:t>
            </a:r>
            <a:r>
              <a:rPr lang="en-US" sz="3000" dirty="0"/>
              <a:t>|</a:t>
            </a:r>
            <a:r>
              <a:rPr lang="en-US" sz="3000" b="1" dirty="0">
                <a:solidFill>
                  <a:schemeClr val="tx1"/>
                </a:solidFill>
              </a:rPr>
              <a:t>                   Credit Case Study</a:t>
            </a:r>
          </a:p>
        </p:txBody>
      </p:sp>
      <p:sp>
        <p:nvSpPr>
          <p:cNvPr id="5" name="Text Placeholder 2"/>
          <p:cNvSpPr>
            <a:spLocks noGrp="1"/>
          </p:cNvSpPr>
          <p:nvPr>
            <p:ph type="body" sz="quarter" idx="11"/>
          </p:nvPr>
        </p:nvSpPr>
        <p:spPr>
          <a:xfrm>
            <a:off x="806880" y="2440589"/>
            <a:ext cx="8615364" cy="421863"/>
          </a:xfrm>
        </p:spPr>
        <p:txBody>
          <a:bodyPr>
            <a:normAutofit fontScale="92500" lnSpcReduction="10000"/>
          </a:bodyPr>
          <a:lstStyle/>
          <a:p>
            <a:r>
              <a:rPr lang="en-US" dirty="0"/>
              <a:t>UNB Fredericton</a:t>
            </a:r>
          </a:p>
        </p:txBody>
      </p:sp>
      <p:sp>
        <p:nvSpPr>
          <p:cNvPr id="4" name="Text Placeholder 2">
            <a:extLst>
              <a:ext uri="{FF2B5EF4-FFF2-40B4-BE49-F238E27FC236}">
                <a16:creationId xmlns:a16="http://schemas.microsoft.com/office/drawing/2014/main" id="{FE532993-B7F2-A548-A44E-3E3705525475}"/>
              </a:ext>
            </a:extLst>
          </p:cNvPr>
          <p:cNvSpPr txBox="1">
            <a:spLocks/>
          </p:cNvSpPr>
          <p:nvPr/>
        </p:nvSpPr>
        <p:spPr>
          <a:xfrm>
            <a:off x="806880" y="3052217"/>
            <a:ext cx="8615364" cy="4218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Gabriel Olawale Adeyemo </a:t>
            </a:r>
            <a:r>
              <a:rPr lang="en-US" sz="2400" dirty="0">
                <a:solidFill>
                  <a:schemeClr val="tx1"/>
                </a:solidFill>
              </a:rPr>
              <a:t>|</a:t>
            </a:r>
            <a:r>
              <a:rPr lang="en-US" sz="2400" dirty="0"/>
              <a:t> </a:t>
            </a:r>
            <a:r>
              <a:rPr lang="en-US" sz="2400" dirty="0" err="1"/>
              <a:t>Jiyi</a:t>
            </a:r>
            <a:r>
              <a:rPr lang="en-US" sz="2400" dirty="0"/>
              <a:t> (Tony) Xia</a:t>
            </a:r>
          </a:p>
        </p:txBody>
      </p:sp>
    </p:spTree>
    <p:extLst>
      <p:ext uri="{BB962C8B-B14F-4D97-AF65-F5344CB8AC3E}">
        <p14:creationId xmlns:p14="http://schemas.microsoft.com/office/powerpoint/2010/main" val="2687514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301C9D-EABA-7845-9F7D-559D6F723E0C}"/>
              </a:ext>
            </a:extLst>
          </p:cNvPr>
          <p:cNvSpPr/>
          <p:nvPr/>
        </p:nvSpPr>
        <p:spPr>
          <a:xfrm>
            <a:off x="0" y="882435"/>
            <a:ext cx="121920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E582276-944A-EC4E-AC7C-E3C28FF63E69}"/>
              </a:ext>
            </a:extLst>
          </p:cNvPr>
          <p:cNvPicPr>
            <a:picLocks noChangeAspect="1"/>
          </p:cNvPicPr>
          <p:nvPr/>
        </p:nvPicPr>
        <p:blipFill>
          <a:blip r:embed="rId2"/>
          <a:stretch>
            <a:fillRect/>
          </a:stretch>
        </p:blipFill>
        <p:spPr>
          <a:xfrm>
            <a:off x="10919012" y="1"/>
            <a:ext cx="1272988" cy="311752"/>
          </a:xfrm>
          <a:prstGeom prst="rect">
            <a:avLst/>
          </a:prstGeom>
        </p:spPr>
      </p:pic>
      <p:sp>
        <p:nvSpPr>
          <p:cNvPr id="11" name="Title 1">
            <a:extLst>
              <a:ext uri="{FF2B5EF4-FFF2-40B4-BE49-F238E27FC236}">
                <a16:creationId xmlns:a16="http://schemas.microsoft.com/office/drawing/2014/main" id="{69DFA070-BBAD-E34D-ABA5-F1C137679CC9}"/>
              </a:ext>
            </a:extLst>
          </p:cNvPr>
          <p:cNvSpPr txBox="1">
            <a:spLocks/>
          </p:cNvSpPr>
          <p:nvPr/>
        </p:nvSpPr>
        <p:spPr>
          <a:xfrm>
            <a:off x="2738874" y="155877"/>
            <a:ext cx="6714252" cy="757325"/>
          </a:xfrm>
          <a:prstGeom prst="rect">
            <a:avLst/>
          </a:prstGeom>
        </p:spPr>
        <p:txBody>
          <a:bodyP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dirty="0">
                <a:latin typeface="Times New Roman" panose="02020603050405020304" pitchFamily="18" charset="0"/>
                <a:cs typeface="Times New Roman" panose="02020603050405020304" pitchFamily="18" charset="0"/>
              </a:rPr>
              <a:t>RANDOM FOREST</a:t>
            </a:r>
          </a:p>
          <a:p>
            <a:pPr lvl="0" algn="ctr">
              <a:lnSpc>
                <a:spcPct val="100000"/>
              </a:lnSpc>
              <a:spcBef>
                <a:spcPts val="0"/>
              </a:spcBef>
            </a:pPr>
            <a:r>
              <a:rPr lang="en-US" altLang="zh-CN" sz="3800" dirty="0">
                <a:solidFill>
                  <a:prstClr val="black"/>
                </a:solidFill>
                <a:latin typeface="Times New Roman" panose="02020603050405020304" pitchFamily="18" charset="0"/>
                <a:cs typeface="Times New Roman" panose="02020603050405020304" pitchFamily="18" charset="0"/>
              </a:rPr>
              <a:t>The Random Forest given all variables from the data for Predicting loan default with an accuracy of 85% which is better than Logistic model</a:t>
            </a:r>
            <a:endParaRPr lang="zh-CN" altLang="en-US" sz="3800" dirty="0">
              <a:solidFill>
                <a:prstClr val="black"/>
              </a:solidFill>
              <a:latin typeface="Times New Roman" panose="02020603050405020304" pitchFamily="18" charset="0"/>
              <a:cs typeface="Times New Roman" panose="02020603050405020304" pitchFamily="18" charset="0"/>
            </a:endParaRPr>
          </a:p>
          <a:p>
            <a:pPr algn="ctr"/>
            <a:endParaRPr lang="zh-CN" altLang="en-US" sz="32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CABB7E5-6379-457E-90B8-ABF4F050A51D}"/>
              </a:ext>
            </a:extLst>
          </p:cNvPr>
          <p:cNvSpPr/>
          <p:nvPr/>
        </p:nvSpPr>
        <p:spPr>
          <a:xfrm flipH="1">
            <a:off x="6045731" y="1201947"/>
            <a:ext cx="50268" cy="5435233"/>
          </a:xfrm>
          <a:prstGeom prst="rect">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408D98B-B05B-4943-9CDC-EA8DC64196D5}"/>
              </a:ext>
            </a:extLst>
          </p:cNvPr>
          <p:cNvSpPr txBox="1"/>
          <p:nvPr/>
        </p:nvSpPr>
        <p:spPr>
          <a:xfrm>
            <a:off x="8282820" y="1405207"/>
            <a:ext cx="2017145" cy="400110"/>
          </a:xfrm>
          <a:prstGeom prst="rect">
            <a:avLst/>
          </a:prstGeom>
          <a:noFill/>
        </p:spPr>
        <p:txBody>
          <a:bodyPr wrap="square">
            <a:spAutoFit/>
          </a:bodyPr>
          <a:lstStyle/>
          <a:p>
            <a:pPr algn="ctr"/>
            <a:r>
              <a:rPr lang="en-US" altLang="zh-CN" sz="2000" b="1" dirty="0">
                <a:latin typeface="Times New Roman" panose="02020603050405020304" pitchFamily="18" charset="0"/>
                <a:cs typeface="Times New Roman" panose="02020603050405020304" pitchFamily="18" charset="0"/>
              </a:rPr>
              <a:t>Model Statistics</a:t>
            </a:r>
          </a:p>
        </p:txBody>
      </p:sp>
      <p:sp>
        <p:nvSpPr>
          <p:cNvPr id="13" name="Rectangle 12">
            <a:extLst>
              <a:ext uri="{FF2B5EF4-FFF2-40B4-BE49-F238E27FC236}">
                <a16:creationId xmlns:a16="http://schemas.microsoft.com/office/drawing/2014/main" id="{DDEEE36A-EBD9-459E-834D-92D6839B17F3}"/>
              </a:ext>
            </a:extLst>
          </p:cNvPr>
          <p:cNvSpPr/>
          <p:nvPr/>
        </p:nvSpPr>
        <p:spPr>
          <a:xfrm>
            <a:off x="683632" y="1201946"/>
            <a:ext cx="5242326" cy="2951064"/>
          </a:xfrm>
          <a:prstGeom prst="rect">
            <a:avLst/>
          </a:prstGeom>
        </p:spPr>
        <p:txBody>
          <a:bodyPr wrap="square">
            <a:spAutoFit/>
          </a:bodyPr>
          <a:lstStyle/>
          <a:p>
            <a:pPr marL="342900" indent="-342900">
              <a:lnSpc>
                <a:spcPct val="150000"/>
              </a:lnSpc>
              <a:buAutoNum type="arabicPeriod"/>
            </a:pPr>
            <a:r>
              <a:rPr lang="en-US" b="1" dirty="0">
                <a:latin typeface="Times New Roman" panose="02020603050405020304" pitchFamily="18" charset="0"/>
                <a:cs typeface="Times New Roman" panose="02020603050405020304" pitchFamily="18" charset="0"/>
              </a:rPr>
              <a:t>Important Predictors: </a:t>
            </a:r>
            <a:r>
              <a:rPr lang="en-US" dirty="0">
                <a:latin typeface="Times New Roman" panose="02020603050405020304" pitchFamily="18" charset="0"/>
                <a:cs typeface="Times New Roman" panose="02020603050405020304" pitchFamily="18" charset="0"/>
              </a:rPr>
              <a:t>All variables</a:t>
            </a:r>
          </a:p>
          <a:p>
            <a:pPr marL="342900" indent="-342900">
              <a:lnSpc>
                <a:spcPct val="150000"/>
              </a:lnSpc>
              <a:buAutoNum type="arabicPeriod"/>
            </a:pPr>
            <a:endParaRPr lang="en-US" b="1"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b="1" dirty="0">
                <a:latin typeface="Times New Roman" panose="02020603050405020304" pitchFamily="18" charset="0"/>
                <a:cs typeface="Times New Roman" panose="02020603050405020304" pitchFamily="18" charset="0"/>
              </a:rPr>
              <a:t>Confusion Matrix</a:t>
            </a:r>
          </a:p>
          <a:p>
            <a:pPr marL="342900" indent="-342900">
              <a:lnSpc>
                <a:spcPct val="150000"/>
              </a:lnSpc>
              <a:buAutoNum type="arabicPeriod"/>
            </a:pPr>
            <a:endParaRPr lang="en-US" b="1"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US" b="1"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US" altLang="zh-CN" b="1"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altLang="zh-CN" b="1" dirty="0">
                <a:latin typeface="Times New Roman" panose="02020603050405020304" pitchFamily="18" charset="0"/>
                <a:cs typeface="Times New Roman" panose="02020603050405020304" pitchFamily="18" charset="0"/>
              </a:rPr>
              <a:t>Area under the ROC Curve: 0.6664</a:t>
            </a:r>
            <a:endParaRPr lang="en-US" b="1" dirty="0">
              <a:latin typeface="Times New Roman" panose="02020603050405020304" pitchFamily="18" charset="0"/>
              <a:cs typeface="Times New Roman" panose="02020603050405020304" pitchFamily="18" charset="0"/>
            </a:endParaRPr>
          </a:p>
        </p:txBody>
      </p:sp>
      <p:graphicFrame>
        <p:nvGraphicFramePr>
          <p:cNvPr id="14" name="Table 2">
            <a:extLst>
              <a:ext uri="{FF2B5EF4-FFF2-40B4-BE49-F238E27FC236}">
                <a16:creationId xmlns:a16="http://schemas.microsoft.com/office/drawing/2014/main" id="{6EACC26F-DCDD-4464-AA75-BE7575AB9C47}"/>
              </a:ext>
            </a:extLst>
          </p:cNvPr>
          <p:cNvGraphicFramePr>
            <a:graphicFrameLocks noGrp="1"/>
          </p:cNvGraphicFramePr>
          <p:nvPr>
            <p:extLst>
              <p:ext uri="{D42A27DB-BD31-4B8C-83A1-F6EECF244321}">
                <p14:modId xmlns:p14="http://schemas.microsoft.com/office/powerpoint/2010/main" val="4172435226"/>
              </p:ext>
            </p:extLst>
          </p:nvPr>
        </p:nvGraphicFramePr>
        <p:xfrm>
          <a:off x="7075148" y="1915064"/>
          <a:ext cx="4432488" cy="3129512"/>
        </p:xfrm>
        <a:graphic>
          <a:graphicData uri="http://schemas.openxmlformats.org/drawingml/2006/table">
            <a:tbl>
              <a:tblPr firstRow="1" bandRow="1">
                <a:tableStyleId>{21E4AEA4-8DFA-4A89-87EB-49C32662AFE0}</a:tableStyleId>
              </a:tblPr>
              <a:tblGrid>
                <a:gridCol w="2216244">
                  <a:extLst>
                    <a:ext uri="{9D8B030D-6E8A-4147-A177-3AD203B41FA5}">
                      <a16:colId xmlns:a16="http://schemas.microsoft.com/office/drawing/2014/main" val="3222921088"/>
                    </a:ext>
                  </a:extLst>
                </a:gridCol>
                <a:gridCol w="2216244">
                  <a:extLst>
                    <a:ext uri="{9D8B030D-6E8A-4147-A177-3AD203B41FA5}">
                      <a16:colId xmlns:a16="http://schemas.microsoft.com/office/drawing/2014/main" val="295033255"/>
                    </a:ext>
                  </a:extLst>
                </a:gridCol>
              </a:tblGrid>
              <a:tr h="782378">
                <a:tc>
                  <a:txBody>
                    <a:bodyPr/>
                    <a:lstStyle/>
                    <a:p>
                      <a:pPr algn="ctr"/>
                      <a:r>
                        <a:rPr lang="en-US" altLang="zh-CN" sz="2000" dirty="0">
                          <a:latin typeface="Times New Roman" panose="02020603050405020304" pitchFamily="18" charset="0"/>
                          <a:cs typeface="Times New Roman" panose="02020603050405020304" pitchFamily="18" charset="0"/>
                        </a:rPr>
                        <a:t>Statistics</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Values</a:t>
                      </a:r>
                      <a:endParaRPr lang="zh-CN" alt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19474113"/>
                  </a:ext>
                </a:extLst>
              </a:tr>
              <a:tr h="7823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u="none" strike="noStrike" dirty="0">
                          <a:effectLst/>
                          <a:latin typeface="Times New Roman" panose="02020603050405020304" pitchFamily="18" charset="0"/>
                          <a:cs typeface="Times New Roman" panose="02020603050405020304" pitchFamily="18" charset="0"/>
                        </a:rPr>
                        <a:t>Accuracy</a:t>
                      </a:r>
                      <a:endParaRPr lang="en-US" altLang="zh-C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85.11%</a:t>
                      </a:r>
                      <a:endParaRPr lang="zh-CN" alt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01614329"/>
                  </a:ext>
                </a:extLst>
              </a:tr>
              <a:tr h="7823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u="none" strike="noStrike" dirty="0">
                          <a:effectLst/>
                          <a:latin typeface="Times New Roman" panose="02020603050405020304" pitchFamily="18" charset="0"/>
                          <a:cs typeface="Times New Roman" panose="02020603050405020304" pitchFamily="18" charset="0"/>
                        </a:rPr>
                        <a:t>Sensitivity</a:t>
                      </a: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87.67%</a:t>
                      </a:r>
                      <a:endParaRPr lang="zh-CN" alt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372615543"/>
                  </a:ext>
                </a:extLst>
              </a:tr>
              <a:tr h="7823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u="none" strike="noStrike" dirty="0">
                          <a:effectLst/>
                          <a:latin typeface="Times New Roman" panose="02020603050405020304" pitchFamily="18" charset="0"/>
                          <a:cs typeface="Times New Roman" panose="02020603050405020304" pitchFamily="18" charset="0"/>
                        </a:rPr>
                        <a:t>Specificity</a:t>
                      </a:r>
                      <a:endParaRPr lang="en-US" altLang="zh-C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25.03%</a:t>
                      </a:r>
                      <a:endParaRPr lang="zh-CN" alt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86984960"/>
                  </a:ext>
                </a:extLst>
              </a:tr>
            </a:tbl>
          </a:graphicData>
        </a:graphic>
      </p:graphicFrame>
      <p:graphicFrame>
        <p:nvGraphicFramePr>
          <p:cNvPr id="9" name="Table 3">
            <a:extLst>
              <a:ext uri="{FF2B5EF4-FFF2-40B4-BE49-F238E27FC236}">
                <a16:creationId xmlns:a16="http://schemas.microsoft.com/office/drawing/2014/main" id="{CE01371B-42EF-1C4E-A8BC-58FE551836FB}"/>
              </a:ext>
            </a:extLst>
          </p:cNvPr>
          <p:cNvGraphicFramePr>
            <a:graphicFrameLocks noGrp="1"/>
          </p:cNvGraphicFramePr>
          <p:nvPr>
            <p:extLst>
              <p:ext uri="{D42A27DB-BD31-4B8C-83A1-F6EECF244321}">
                <p14:modId xmlns:p14="http://schemas.microsoft.com/office/powerpoint/2010/main" val="1404446290"/>
              </p:ext>
            </p:extLst>
          </p:nvPr>
        </p:nvGraphicFramePr>
        <p:xfrm>
          <a:off x="1207637" y="2677478"/>
          <a:ext cx="3185472" cy="1002452"/>
        </p:xfrm>
        <a:graphic>
          <a:graphicData uri="http://schemas.openxmlformats.org/drawingml/2006/table">
            <a:tbl>
              <a:tblPr firstRow="1" bandRow="1">
                <a:tableStyleId>{21E4AEA4-8DFA-4A89-87EB-49C32662AFE0}</a:tableStyleId>
              </a:tblPr>
              <a:tblGrid>
                <a:gridCol w="796368">
                  <a:extLst>
                    <a:ext uri="{9D8B030D-6E8A-4147-A177-3AD203B41FA5}">
                      <a16:colId xmlns:a16="http://schemas.microsoft.com/office/drawing/2014/main" val="347556461"/>
                    </a:ext>
                  </a:extLst>
                </a:gridCol>
                <a:gridCol w="796368">
                  <a:extLst>
                    <a:ext uri="{9D8B030D-6E8A-4147-A177-3AD203B41FA5}">
                      <a16:colId xmlns:a16="http://schemas.microsoft.com/office/drawing/2014/main" val="1691840911"/>
                    </a:ext>
                  </a:extLst>
                </a:gridCol>
                <a:gridCol w="796368">
                  <a:extLst>
                    <a:ext uri="{9D8B030D-6E8A-4147-A177-3AD203B41FA5}">
                      <a16:colId xmlns:a16="http://schemas.microsoft.com/office/drawing/2014/main" val="3389455461"/>
                    </a:ext>
                  </a:extLst>
                </a:gridCol>
                <a:gridCol w="796368">
                  <a:extLst>
                    <a:ext uri="{9D8B030D-6E8A-4147-A177-3AD203B41FA5}">
                      <a16:colId xmlns:a16="http://schemas.microsoft.com/office/drawing/2014/main" val="2707830455"/>
                    </a:ext>
                  </a:extLst>
                </a:gridCol>
              </a:tblGrid>
              <a:tr h="173507">
                <a:tc>
                  <a:txBody>
                    <a:bodyPr/>
                    <a:lstStyle/>
                    <a:p>
                      <a:pPr algn="ctr"/>
                      <a:endParaRPr lang="en-US" sz="1200" dirty="0"/>
                    </a:p>
                  </a:txBody>
                  <a:tcPr marL="62246" marR="62246" marT="31123" marB="31123"/>
                </a:tc>
                <a:tc gridSpan="3">
                  <a:txBody>
                    <a:bodyPr/>
                    <a:lstStyle/>
                    <a:p>
                      <a:pPr algn="ctr"/>
                      <a:r>
                        <a:rPr lang="en-US" sz="1200" dirty="0"/>
                        <a:t>Reference</a:t>
                      </a:r>
                    </a:p>
                  </a:txBody>
                  <a:tcPr marL="62246" marR="62246" marT="31123" marB="31123"/>
                </a:tc>
                <a:tc hMerge="1">
                  <a:txBody>
                    <a:bodyPr/>
                    <a:lstStyle/>
                    <a:p>
                      <a:r>
                        <a:rPr lang="en-US" sz="1200" dirty="0"/>
                        <a:t>Reference</a:t>
                      </a:r>
                    </a:p>
                  </a:txBody>
                  <a:tcPr marL="62246" marR="62246" marT="31123" marB="31123"/>
                </a:tc>
                <a:tc hMerge="1">
                  <a:txBody>
                    <a:bodyPr/>
                    <a:lstStyle/>
                    <a:p>
                      <a:endParaRPr lang="en-US" sz="1200" dirty="0"/>
                    </a:p>
                  </a:txBody>
                  <a:tcPr marL="62246" marR="62246" marT="31123" marB="31123"/>
                </a:tc>
                <a:extLst>
                  <a:ext uri="{0D108BD9-81ED-4DB2-BD59-A6C34878D82A}">
                    <a16:rowId xmlns:a16="http://schemas.microsoft.com/office/drawing/2014/main" val="137776094"/>
                  </a:ext>
                </a:extLst>
              </a:tr>
              <a:tr h="252442">
                <a:tc>
                  <a:txBody>
                    <a:bodyPr/>
                    <a:lstStyle/>
                    <a:p>
                      <a:endParaRPr lang="en-US" sz="1200" dirty="0"/>
                    </a:p>
                  </a:txBody>
                  <a:tcPr marL="62246" marR="62246" marT="31123" marB="31123"/>
                </a:tc>
                <a:tc>
                  <a:txBody>
                    <a:bodyPr/>
                    <a:lstStyle/>
                    <a:p>
                      <a:endParaRPr lang="en-US" sz="1200" dirty="0"/>
                    </a:p>
                  </a:txBody>
                  <a:tcPr marL="62246" marR="62246" marT="31123" marB="31123"/>
                </a:tc>
                <a:tc>
                  <a:txBody>
                    <a:bodyPr/>
                    <a:lstStyle/>
                    <a:p>
                      <a:r>
                        <a:rPr lang="en-US" sz="1200" dirty="0"/>
                        <a:t>No</a:t>
                      </a:r>
                    </a:p>
                  </a:txBody>
                  <a:tcPr marL="62246" marR="62246" marT="31123" marB="31123"/>
                </a:tc>
                <a:tc>
                  <a:txBody>
                    <a:bodyPr/>
                    <a:lstStyle/>
                    <a:p>
                      <a:r>
                        <a:rPr lang="en-US" sz="1200" dirty="0"/>
                        <a:t>Yes</a:t>
                      </a:r>
                    </a:p>
                  </a:txBody>
                  <a:tcPr marL="62246" marR="62246" marT="31123" marB="31123"/>
                </a:tc>
                <a:extLst>
                  <a:ext uri="{0D108BD9-81ED-4DB2-BD59-A6C34878D82A}">
                    <a16:rowId xmlns:a16="http://schemas.microsoft.com/office/drawing/2014/main" val="1758233852"/>
                  </a:ext>
                </a:extLst>
              </a:tr>
              <a:tr h="252442">
                <a:tc rowSpan="2">
                  <a:txBody>
                    <a:bodyPr/>
                    <a:lstStyle/>
                    <a:p>
                      <a:r>
                        <a:rPr lang="en-US" sz="1200" dirty="0"/>
                        <a:t>Prediction</a:t>
                      </a:r>
                    </a:p>
                  </a:txBody>
                  <a:tcPr marL="62246" marR="62246" marT="31123" marB="31123"/>
                </a:tc>
                <a:tc>
                  <a:txBody>
                    <a:bodyPr/>
                    <a:lstStyle/>
                    <a:p>
                      <a:r>
                        <a:rPr lang="en-US" sz="1200" dirty="0"/>
                        <a:t>No</a:t>
                      </a:r>
                    </a:p>
                  </a:txBody>
                  <a:tcPr marL="62246" marR="62246" marT="31123" marB="31123"/>
                </a:tc>
                <a:tc>
                  <a:txBody>
                    <a:bodyPr/>
                    <a:lstStyle/>
                    <a:p>
                      <a:r>
                        <a:rPr lang="en-US" sz="1200" dirty="0"/>
                        <a:t>17620</a:t>
                      </a:r>
                    </a:p>
                  </a:txBody>
                  <a:tcPr marL="62246" marR="62246" marT="31123" marB="31123"/>
                </a:tc>
                <a:tc>
                  <a:txBody>
                    <a:bodyPr/>
                    <a:lstStyle/>
                    <a:p>
                      <a:r>
                        <a:rPr lang="en-US" sz="1200" dirty="0"/>
                        <a:t>641</a:t>
                      </a:r>
                    </a:p>
                  </a:txBody>
                  <a:tcPr marL="62246" marR="62246" marT="31123" marB="31123"/>
                </a:tc>
                <a:extLst>
                  <a:ext uri="{0D108BD9-81ED-4DB2-BD59-A6C34878D82A}">
                    <a16:rowId xmlns:a16="http://schemas.microsoft.com/office/drawing/2014/main" val="2452785966"/>
                  </a:ext>
                </a:extLst>
              </a:tr>
              <a:tr h="252442">
                <a:tc vMerge="1">
                  <a:txBody>
                    <a:bodyPr/>
                    <a:lstStyle/>
                    <a:p>
                      <a:endParaRPr lang="en-US" sz="1200" dirty="0"/>
                    </a:p>
                  </a:txBody>
                  <a:tcPr marL="62246" marR="62246" marT="31123" marB="31123"/>
                </a:tc>
                <a:tc>
                  <a:txBody>
                    <a:bodyPr/>
                    <a:lstStyle/>
                    <a:p>
                      <a:r>
                        <a:rPr lang="en-US" sz="1200" dirty="0"/>
                        <a:t>Yes</a:t>
                      </a:r>
                    </a:p>
                  </a:txBody>
                  <a:tcPr marL="62246" marR="62246" marT="31123" marB="31123"/>
                </a:tc>
                <a:tc>
                  <a:txBody>
                    <a:bodyPr/>
                    <a:lstStyle/>
                    <a:p>
                      <a:r>
                        <a:rPr lang="en-US" sz="1200" dirty="0"/>
                        <a:t>2479</a:t>
                      </a:r>
                    </a:p>
                  </a:txBody>
                  <a:tcPr marL="62246" marR="62246" marT="31123" marB="31123"/>
                </a:tc>
                <a:tc>
                  <a:txBody>
                    <a:bodyPr/>
                    <a:lstStyle/>
                    <a:p>
                      <a:r>
                        <a:rPr lang="en-US" sz="1200" dirty="0"/>
                        <a:t>214</a:t>
                      </a:r>
                    </a:p>
                  </a:txBody>
                  <a:tcPr marL="62246" marR="62246" marT="31123" marB="31123"/>
                </a:tc>
                <a:extLst>
                  <a:ext uri="{0D108BD9-81ED-4DB2-BD59-A6C34878D82A}">
                    <a16:rowId xmlns:a16="http://schemas.microsoft.com/office/drawing/2014/main" val="4120839963"/>
                  </a:ext>
                </a:extLst>
              </a:tr>
            </a:tbl>
          </a:graphicData>
        </a:graphic>
      </p:graphicFrame>
      <p:pic>
        <p:nvPicPr>
          <p:cNvPr id="3" name="Picture 2" descr="Chart, line chart&#10;&#10;Description automatically generated">
            <a:extLst>
              <a:ext uri="{FF2B5EF4-FFF2-40B4-BE49-F238E27FC236}">
                <a16:creationId xmlns:a16="http://schemas.microsoft.com/office/drawing/2014/main" id="{386A234A-8FBD-A145-8728-2F909AFAE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9996" y="4153010"/>
            <a:ext cx="2409597" cy="2358147"/>
          </a:xfrm>
          <a:prstGeom prst="rect">
            <a:avLst/>
          </a:prstGeom>
        </p:spPr>
      </p:pic>
    </p:spTree>
    <p:extLst>
      <p:ext uri="{BB962C8B-B14F-4D97-AF65-F5344CB8AC3E}">
        <p14:creationId xmlns:p14="http://schemas.microsoft.com/office/powerpoint/2010/main" val="3865343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301C9D-EABA-7845-9F7D-559D6F723E0C}"/>
              </a:ext>
            </a:extLst>
          </p:cNvPr>
          <p:cNvSpPr/>
          <p:nvPr/>
        </p:nvSpPr>
        <p:spPr>
          <a:xfrm>
            <a:off x="0" y="882435"/>
            <a:ext cx="121920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E582276-944A-EC4E-AC7C-E3C28FF63E69}"/>
              </a:ext>
            </a:extLst>
          </p:cNvPr>
          <p:cNvPicPr>
            <a:picLocks noChangeAspect="1"/>
          </p:cNvPicPr>
          <p:nvPr/>
        </p:nvPicPr>
        <p:blipFill>
          <a:blip r:embed="rId2"/>
          <a:stretch>
            <a:fillRect/>
          </a:stretch>
        </p:blipFill>
        <p:spPr>
          <a:xfrm>
            <a:off x="10919012" y="1"/>
            <a:ext cx="1272988" cy="311752"/>
          </a:xfrm>
          <a:prstGeom prst="rect">
            <a:avLst/>
          </a:prstGeom>
        </p:spPr>
      </p:pic>
      <p:sp>
        <p:nvSpPr>
          <p:cNvPr id="5" name="Rectangle 4">
            <a:extLst>
              <a:ext uri="{FF2B5EF4-FFF2-40B4-BE49-F238E27FC236}">
                <a16:creationId xmlns:a16="http://schemas.microsoft.com/office/drawing/2014/main" id="{EE551CE0-45D9-4761-A307-F9EC37D8B203}"/>
              </a:ext>
            </a:extLst>
          </p:cNvPr>
          <p:cNvSpPr/>
          <p:nvPr/>
        </p:nvSpPr>
        <p:spPr>
          <a:xfrm flipH="1">
            <a:off x="6045731" y="1201947"/>
            <a:ext cx="50268" cy="5435233"/>
          </a:xfrm>
          <a:prstGeom prst="rect">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78E27B6-4A1C-4C51-886D-64171B20CAF8}"/>
              </a:ext>
            </a:extLst>
          </p:cNvPr>
          <p:cNvSpPr txBox="1"/>
          <p:nvPr/>
        </p:nvSpPr>
        <p:spPr>
          <a:xfrm>
            <a:off x="8282820" y="1405207"/>
            <a:ext cx="2017145" cy="400110"/>
          </a:xfrm>
          <a:prstGeom prst="rect">
            <a:avLst/>
          </a:prstGeom>
          <a:noFill/>
        </p:spPr>
        <p:txBody>
          <a:bodyPr wrap="square">
            <a:spAutoFit/>
          </a:bodyPr>
          <a:lstStyle/>
          <a:p>
            <a:pPr algn="ctr"/>
            <a:r>
              <a:rPr lang="en-US" altLang="zh-CN" sz="2000" b="1" dirty="0">
                <a:latin typeface="Times New Roman" panose="02020603050405020304" pitchFamily="18" charset="0"/>
                <a:cs typeface="Times New Roman" panose="02020603050405020304" pitchFamily="18" charset="0"/>
              </a:rPr>
              <a:t>Model Statistics</a:t>
            </a:r>
          </a:p>
        </p:txBody>
      </p:sp>
      <p:sp>
        <p:nvSpPr>
          <p:cNvPr id="12" name="Rectangle 11">
            <a:extLst>
              <a:ext uri="{FF2B5EF4-FFF2-40B4-BE49-F238E27FC236}">
                <a16:creationId xmlns:a16="http://schemas.microsoft.com/office/drawing/2014/main" id="{606C1967-2D1D-4C83-AE01-8716E0A9A3F9}"/>
              </a:ext>
            </a:extLst>
          </p:cNvPr>
          <p:cNvSpPr/>
          <p:nvPr/>
        </p:nvSpPr>
        <p:spPr>
          <a:xfrm>
            <a:off x="905384" y="1201947"/>
            <a:ext cx="5090079" cy="2951064"/>
          </a:xfrm>
          <a:prstGeom prst="rect">
            <a:avLst/>
          </a:prstGeom>
        </p:spPr>
        <p:txBody>
          <a:bodyPr wrap="square">
            <a:spAutoFit/>
          </a:bodyPr>
          <a:lstStyle/>
          <a:p>
            <a:pPr marL="342900" indent="-342900">
              <a:lnSpc>
                <a:spcPct val="150000"/>
              </a:lnSpc>
              <a:buFontTx/>
              <a:buAutoNum type="arabicPeriod"/>
            </a:pPr>
            <a:r>
              <a:rPr lang="en-US" b="1" dirty="0">
                <a:latin typeface="Times New Roman" panose="02020603050405020304" pitchFamily="18" charset="0"/>
                <a:cs typeface="Times New Roman" panose="02020603050405020304" pitchFamily="18" charset="0"/>
              </a:rPr>
              <a:t>Important Predictors:</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All variables</a:t>
            </a:r>
            <a:endParaRPr lang="en-US" b="1"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US" b="1"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b="1" dirty="0">
                <a:latin typeface="Times New Roman" panose="02020603050405020304" pitchFamily="18" charset="0"/>
                <a:cs typeface="Times New Roman" panose="02020603050405020304" pitchFamily="18" charset="0"/>
              </a:rPr>
              <a:t>Confusion Matrix</a:t>
            </a:r>
          </a:p>
          <a:p>
            <a:pPr marL="342900" indent="-342900">
              <a:lnSpc>
                <a:spcPct val="150000"/>
              </a:lnSpc>
              <a:buAutoNum type="arabicPeriod"/>
            </a:pPr>
            <a:endParaRPr lang="en-US" b="1"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US" b="1"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US" altLang="zh-CN" b="1"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altLang="zh-CN" b="1" dirty="0">
                <a:latin typeface="Times New Roman" panose="02020603050405020304" pitchFamily="18" charset="0"/>
                <a:cs typeface="Times New Roman" panose="02020603050405020304" pitchFamily="18" charset="0"/>
              </a:rPr>
              <a:t>Area under the ROC Curve: 0.6201</a:t>
            </a:r>
            <a:endParaRPr lang="en-US" b="1" dirty="0">
              <a:latin typeface="Times New Roman" panose="02020603050405020304" pitchFamily="18" charset="0"/>
              <a:cs typeface="Times New Roman" panose="02020603050405020304" pitchFamily="18" charset="0"/>
            </a:endParaRPr>
          </a:p>
        </p:txBody>
      </p:sp>
      <p:graphicFrame>
        <p:nvGraphicFramePr>
          <p:cNvPr id="13" name="Table 2">
            <a:extLst>
              <a:ext uri="{FF2B5EF4-FFF2-40B4-BE49-F238E27FC236}">
                <a16:creationId xmlns:a16="http://schemas.microsoft.com/office/drawing/2014/main" id="{EC27A4CD-101A-4AB3-B55A-A964484139E2}"/>
              </a:ext>
            </a:extLst>
          </p:cNvPr>
          <p:cNvGraphicFramePr>
            <a:graphicFrameLocks noGrp="1"/>
          </p:cNvGraphicFramePr>
          <p:nvPr>
            <p:extLst>
              <p:ext uri="{D42A27DB-BD31-4B8C-83A1-F6EECF244321}">
                <p14:modId xmlns:p14="http://schemas.microsoft.com/office/powerpoint/2010/main" val="2187577843"/>
              </p:ext>
            </p:extLst>
          </p:nvPr>
        </p:nvGraphicFramePr>
        <p:xfrm>
          <a:off x="7075148" y="1915064"/>
          <a:ext cx="4432488" cy="3129512"/>
        </p:xfrm>
        <a:graphic>
          <a:graphicData uri="http://schemas.openxmlformats.org/drawingml/2006/table">
            <a:tbl>
              <a:tblPr firstRow="1" bandRow="1">
                <a:tableStyleId>{21E4AEA4-8DFA-4A89-87EB-49C32662AFE0}</a:tableStyleId>
              </a:tblPr>
              <a:tblGrid>
                <a:gridCol w="2216244">
                  <a:extLst>
                    <a:ext uri="{9D8B030D-6E8A-4147-A177-3AD203B41FA5}">
                      <a16:colId xmlns:a16="http://schemas.microsoft.com/office/drawing/2014/main" val="3222921088"/>
                    </a:ext>
                  </a:extLst>
                </a:gridCol>
                <a:gridCol w="2216244">
                  <a:extLst>
                    <a:ext uri="{9D8B030D-6E8A-4147-A177-3AD203B41FA5}">
                      <a16:colId xmlns:a16="http://schemas.microsoft.com/office/drawing/2014/main" val="295033255"/>
                    </a:ext>
                  </a:extLst>
                </a:gridCol>
              </a:tblGrid>
              <a:tr h="782378">
                <a:tc>
                  <a:txBody>
                    <a:bodyPr/>
                    <a:lstStyle/>
                    <a:p>
                      <a:pPr algn="ctr"/>
                      <a:r>
                        <a:rPr lang="en-US" altLang="zh-CN" sz="2000" dirty="0">
                          <a:latin typeface="Times New Roman" panose="02020603050405020304" pitchFamily="18" charset="0"/>
                          <a:cs typeface="Times New Roman" panose="02020603050405020304" pitchFamily="18" charset="0"/>
                        </a:rPr>
                        <a:t>Statistics</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Values</a:t>
                      </a:r>
                      <a:endParaRPr lang="zh-CN" alt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19474113"/>
                  </a:ext>
                </a:extLst>
              </a:tr>
              <a:tr h="7823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u="none" strike="noStrike" dirty="0">
                          <a:effectLst/>
                          <a:latin typeface="Times New Roman" panose="02020603050405020304" pitchFamily="18" charset="0"/>
                          <a:cs typeface="Times New Roman" panose="02020603050405020304" pitchFamily="18" charset="0"/>
                        </a:rPr>
                        <a:t>Accuracy</a:t>
                      </a:r>
                      <a:endParaRPr lang="en-US" altLang="zh-C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73.62% </a:t>
                      </a:r>
                      <a:endParaRPr lang="zh-CN" alt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01614329"/>
                  </a:ext>
                </a:extLst>
              </a:tr>
              <a:tr h="7823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u="none" strike="noStrike" dirty="0">
                          <a:effectLst/>
                          <a:latin typeface="Times New Roman" panose="02020603050405020304" pitchFamily="18" charset="0"/>
                          <a:cs typeface="Times New Roman" panose="02020603050405020304" pitchFamily="18" charset="0"/>
                        </a:rPr>
                        <a:t>Sensitivity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97.20%</a:t>
                      </a:r>
                      <a:endParaRPr lang="zh-CN" altLang="en-US" sz="2000" dirty="0">
                        <a:latin typeface="Times New Roman" panose="02020603050405020304" pitchFamily="18" charset="0"/>
                        <a:cs typeface="Times New Roman" panose="02020603050405020304" pitchFamily="18" charset="0"/>
                      </a:endParaRPr>
                    </a:p>
                    <a:p>
                      <a:pPr algn="ctr"/>
                      <a:endParaRPr lang="zh-CN" alt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372615543"/>
                  </a:ext>
                </a:extLst>
              </a:tr>
              <a:tr h="7823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u="none" strike="noStrike" dirty="0">
                          <a:effectLst/>
                          <a:latin typeface="Times New Roman" panose="02020603050405020304" pitchFamily="18" charset="0"/>
                          <a:cs typeface="Times New Roman" panose="02020603050405020304" pitchFamily="18" charset="0"/>
                        </a:rPr>
                        <a:t>Specificity</a:t>
                      </a:r>
                      <a:endParaRPr lang="en-US" altLang="zh-C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7.65% </a:t>
                      </a:r>
                      <a:endParaRPr lang="zh-CN" alt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86984960"/>
                  </a:ext>
                </a:extLst>
              </a:tr>
            </a:tbl>
          </a:graphicData>
        </a:graphic>
      </p:graphicFrame>
      <p:graphicFrame>
        <p:nvGraphicFramePr>
          <p:cNvPr id="9" name="Table 3">
            <a:extLst>
              <a:ext uri="{FF2B5EF4-FFF2-40B4-BE49-F238E27FC236}">
                <a16:creationId xmlns:a16="http://schemas.microsoft.com/office/drawing/2014/main" id="{395DCBFB-23E2-D44C-A426-C4BCBE34A51E}"/>
              </a:ext>
            </a:extLst>
          </p:cNvPr>
          <p:cNvGraphicFramePr>
            <a:graphicFrameLocks noGrp="1"/>
          </p:cNvGraphicFramePr>
          <p:nvPr>
            <p:extLst>
              <p:ext uri="{D42A27DB-BD31-4B8C-83A1-F6EECF244321}">
                <p14:modId xmlns:p14="http://schemas.microsoft.com/office/powerpoint/2010/main" val="271828532"/>
              </p:ext>
            </p:extLst>
          </p:nvPr>
        </p:nvGraphicFramePr>
        <p:xfrm>
          <a:off x="1564288" y="2558207"/>
          <a:ext cx="3298104" cy="1033132"/>
        </p:xfrm>
        <a:graphic>
          <a:graphicData uri="http://schemas.openxmlformats.org/drawingml/2006/table">
            <a:tbl>
              <a:tblPr firstRow="1" bandRow="1">
                <a:tableStyleId>{21E4AEA4-8DFA-4A89-87EB-49C32662AFE0}</a:tableStyleId>
              </a:tblPr>
              <a:tblGrid>
                <a:gridCol w="824526">
                  <a:extLst>
                    <a:ext uri="{9D8B030D-6E8A-4147-A177-3AD203B41FA5}">
                      <a16:colId xmlns:a16="http://schemas.microsoft.com/office/drawing/2014/main" val="347556461"/>
                    </a:ext>
                  </a:extLst>
                </a:gridCol>
                <a:gridCol w="824526">
                  <a:extLst>
                    <a:ext uri="{9D8B030D-6E8A-4147-A177-3AD203B41FA5}">
                      <a16:colId xmlns:a16="http://schemas.microsoft.com/office/drawing/2014/main" val="1691840911"/>
                    </a:ext>
                  </a:extLst>
                </a:gridCol>
                <a:gridCol w="824526">
                  <a:extLst>
                    <a:ext uri="{9D8B030D-6E8A-4147-A177-3AD203B41FA5}">
                      <a16:colId xmlns:a16="http://schemas.microsoft.com/office/drawing/2014/main" val="3389455461"/>
                    </a:ext>
                  </a:extLst>
                </a:gridCol>
                <a:gridCol w="824526">
                  <a:extLst>
                    <a:ext uri="{9D8B030D-6E8A-4147-A177-3AD203B41FA5}">
                      <a16:colId xmlns:a16="http://schemas.microsoft.com/office/drawing/2014/main" val="2707830455"/>
                    </a:ext>
                  </a:extLst>
                </a:gridCol>
              </a:tblGrid>
              <a:tr h="252628">
                <a:tc>
                  <a:txBody>
                    <a:bodyPr/>
                    <a:lstStyle/>
                    <a:p>
                      <a:pPr algn="ctr"/>
                      <a:endParaRPr lang="en-US" sz="1200" dirty="0"/>
                    </a:p>
                  </a:txBody>
                  <a:tcPr marL="62246" marR="62246" marT="31123" marB="31123"/>
                </a:tc>
                <a:tc gridSpan="3">
                  <a:txBody>
                    <a:bodyPr/>
                    <a:lstStyle/>
                    <a:p>
                      <a:pPr algn="ctr"/>
                      <a:r>
                        <a:rPr lang="en-US" sz="1200" dirty="0"/>
                        <a:t>Reference</a:t>
                      </a:r>
                    </a:p>
                  </a:txBody>
                  <a:tcPr marL="62246" marR="62246" marT="31123" marB="31123"/>
                </a:tc>
                <a:tc hMerge="1">
                  <a:txBody>
                    <a:bodyPr/>
                    <a:lstStyle/>
                    <a:p>
                      <a:r>
                        <a:rPr lang="en-US" sz="1200" dirty="0"/>
                        <a:t>Reference</a:t>
                      </a:r>
                    </a:p>
                  </a:txBody>
                  <a:tcPr marL="62246" marR="62246" marT="31123" marB="31123"/>
                </a:tc>
                <a:tc hMerge="1">
                  <a:txBody>
                    <a:bodyPr/>
                    <a:lstStyle/>
                    <a:p>
                      <a:endParaRPr lang="en-US" sz="1200" dirty="0"/>
                    </a:p>
                  </a:txBody>
                  <a:tcPr marL="62246" marR="62246" marT="31123" marB="31123"/>
                </a:tc>
                <a:extLst>
                  <a:ext uri="{0D108BD9-81ED-4DB2-BD59-A6C34878D82A}">
                    <a16:rowId xmlns:a16="http://schemas.microsoft.com/office/drawing/2014/main" val="137776094"/>
                  </a:ext>
                </a:extLst>
              </a:tr>
              <a:tr h="260168">
                <a:tc>
                  <a:txBody>
                    <a:bodyPr/>
                    <a:lstStyle/>
                    <a:p>
                      <a:endParaRPr lang="en-US" sz="1200" dirty="0"/>
                    </a:p>
                  </a:txBody>
                  <a:tcPr marL="62246" marR="62246" marT="31123" marB="31123"/>
                </a:tc>
                <a:tc>
                  <a:txBody>
                    <a:bodyPr/>
                    <a:lstStyle/>
                    <a:p>
                      <a:endParaRPr lang="en-US" sz="1200" dirty="0"/>
                    </a:p>
                  </a:txBody>
                  <a:tcPr marL="62246" marR="62246" marT="31123" marB="31123"/>
                </a:tc>
                <a:tc>
                  <a:txBody>
                    <a:bodyPr/>
                    <a:lstStyle/>
                    <a:p>
                      <a:r>
                        <a:rPr lang="en-US" sz="1200" dirty="0"/>
                        <a:t>No</a:t>
                      </a:r>
                    </a:p>
                  </a:txBody>
                  <a:tcPr marL="62246" marR="62246" marT="31123" marB="31123"/>
                </a:tc>
                <a:tc>
                  <a:txBody>
                    <a:bodyPr/>
                    <a:lstStyle/>
                    <a:p>
                      <a:r>
                        <a:rPr lang="en-US" sz="1200" dirty="0"/>
                        <a:t>Yes</a:t>
                      </a:r>
                    </a:p>
                  </a:txBody>
                  <a:tcPr marL="62246" marR="62246" marT="31123" marB="31123"/>
                </a:tc>
                <a:extLst>
                  <a:ext uri="{0D108BD9-81ED-4DB2-BD59-A6C34878D82A}">
                    <a16:rowId xmlns:a16="http://schemas.microsoft.com/office/drawing/2014/main" val="1758233852"/>
                  </a:ext>
                </a:extLst>
              </a:tr>
              <a:tr h="260168">
                <a:tc rowSpan="2">
                  <a:txBody>
                    <a:bodyPr/>
                    <a:lstStyle/>
                    <a:p>
                      <a:r>
                        <a:rPr lang="en-US" sz="1200" dirty="0"/>
                        <a:t>Prediction</a:t>
                      </a:r>
                    </a:p>
                  </a:txBody>
                  <a:tcPr marL="62246" marR="62246" marT="31123" marB="31123"/>
                </a:tc>
                <a:tc>
                  <a:txBody>
                    <a:bodyPr/>
                    <a:lstStyle/>
                    <a:p>
                      <a:r>
                        <a:rPr lang="en-US" sz="1200" dirty="0"/>
                        <a:t>No</a:t>
                      </a:r>
                    </a:p>
                  </a:txBody>
                  <a:tcPr marL="62246" marR="62246" marT="31123" marB="31123"/>
                </a:tc>
                <a:tc>
                  <a:txBody>
                    <a:bodyPr/>
                    <a:lstStyle/>
                    <a:p>
                      <a:r>
                        <a:rPr lang="en-US" sz="1200" dirty="0"/>
                        <a:t>15005</a:t>
                      </a:r>
                    </a:p>
                  </a:txBody>
                  <a:tcPr marL="62246" marR="62246" marT="31123" marB="31123"/>
                </a:tc>
                <a:tc>
                  <a:txBody>
                    <a:bodyPr/>
                    <a:lstStyle/>
                    <a:p>
                      <a:r>
                        <a:rPr lang="en-US" sz="1200" dirty="0"/>
                        <a:t>5094</a:t>
                      </a:r>
                    </a:p>
                  </a:txBody>
                  <a:tcPr marL="62246" marR="62246" marT="31123" marB="31123"/>
                </a:tc>
                <a:extLst>
                  <a:ext uri="{0D108BD9-81ED-4DB2-BD59-A6C34878D82A}">
                    <a16:rowId xmlns:a16="http://schemas.microsoft.com/office/drawing/2014/main" val="2452785966"/>
                  </a:ext>
                </a:extLst>
              </a:tr>
              <a:tr h="260168">
                <a:tc vMerge="1">
                  <a:txBody>
                    <a:bodyPr/>
                    <a:lstStyle/>
                    <a:p>
                      <a:endParaRPr lang="en-US" sz="1200" dirty="0"/>
                    </a:p>
                  </a:txBody>
                  <a:tcPr marL="62246" marR="62246" marT="31123" marB="31123"/>
                </a:tc>
                <a:tc>
                  <a:txBody>
                    <a:bodyPr/>
                    <a:lstStyle/>
                    <a:p>
                      <a:r>
                        <a:rPr lang="en-US" sz="1200" dirty="0"/>
                        <a:t>Yes</a:t>
                      </a:r>
                    </a:p>
                  </a:txBody>
                  <a:tcPr marL="62246" marR="62246" marT="31123" marB="31123"/>
                </a:tc>
                <a:tc>
                  <a:txBody>
                    <a:bodyPr/>
                    <a:lstStyle/>
                    <a:p>
                      <a:r>
                        <a:rPr lang="en-US" sz="1200" dirty="0"/>
                        <a:t>433</a:t>
                      </a:r>
                    </a:p>
                  </a:txBody>
                  <a:tcPr marL="62246" marR="62246" marT="31123" marB="31123"/>
                </a:tc>
                <a:tc>
                  <a:txBody>
                    <a:bodyPr/>
                    <a:lstStyle/>
                    <a:p>
                      <a:r>
                        <a:rPr lang="en-US" sz="1200" dirty="0"/>
                        <a:t>422</a:t>
                      </a:r>
                    </a:p>
                  </a:txBody>
                  <a:tcPr marL="62246" marR="62246" marT="31123" marB="31123"/>
                </a:tc>
                <a:extLst>
                  <a:ext uri="{0D108BD9-81ED-4DB2-BD59-A6C34878D82A}">
                    <a16:rowId xmlns:a16="http://schemas.microsoft.com/office/drawing/2014/main" val="4120839963"/>
                  </a:ext>
                </a:extLst>
              </a:tr>
            </a:tbl>
          </a:graphicData>
        </a:graphic>
      </p:graphicFrame>
      <p:pic>
        <p:nvPicPr>
          <p:cNvPr id="14" name="Picture 13">
            <a:extLst>
              <a:ext uri="{FF2B5EF4-FFF2-40B4-BE49-F238E27FC236}">
                <a16:creationId xmlns:a16="http://schemas.microsoft.com/office/drawing/2014/main" id="{53F2217F-473F-BF47-AD62-E200351C5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296" y="4125969"/>
            <a:ext cx="2628201" cy="2572083"/>
          </a:xfrm>
          <a:prstGeom prst="rect">
            <a:avLst/>
          </a:prstGeom>
        </p:spPr>
      </p:pic>
      <p:sp>
        <p:nvSpPr>
          <p:cNvPr id="15" name="Title 1">
            <a:extLst>
              <a:ext uri="{FF2B5EF4-FFF2-40B4-BE49-F238E27FC236}">
                <a16:creationId xmlns:a16="http://schemas.microsoft.com/office/drawing/2014/main" id="{E7D5FF53-276E-45AB-983E-59EE2068D57F}"/>
              </a:ext>
            </a:extLst>
          </p:cNvPr>
          <p:cNvSpPr txBox="1">
            <a:spLocks/>
          </p:cNvSpPr>
          <p:nvPr/>
        </p:nvSpPr>
        <p:spPr>
          <a:xfrm>
            <a:off x="2738874" y="206108"/>
            <a:ext cx="6714252" cy="798183"/>
          </a:xfrm>
          <a:prstGeom prst="rect">
            <a:avLst/>
          </a:prstGeom>
        </p:spPr>
        <p:txBody>
          <a:bodyP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4700" b="1" dirty="0">
                <a:latin typeface="Times New Roman" panose="02020603050405020304" pitchFamily="18" charset="0"/>
                <a:cs typeface="Times New Roman" panose="02020603050405020304" pitchFamily="18" charset="0"/>
              </a:rPr>
              <a:t>SUPPORT VECTOR MACHINE</a:t>
            </a:r>
          </a:p>
          <a:p>
            <a:pPr lvl="0" algn="ctr">
              <a:lnSpc>
                <a:spcPct val="100000"/>
              </a:lnSpc>
              <a:spcBef>
                <a:spcPts val="0"/>
              </a:spcBef>
            </a:pPr>
            <a:r>
              <a:rPr lang="en-US" altLang="zh-CN" sz="5300" dirty="0">
                <a:solidFill>
                  <a:prstClr val="black"/>
                </a:solidFill>
                <a:latin typeface="Times New Roman" panose="02020603050405020304" pitchFamily="18" charset="0"/>
                <a:cs typeface="Times New Roman" panose="02020603050405020304" pitchFamily="18" charset="0"/>
              </a:rPr>
              <a:t>The Support Vector Machine given all variables from the data for Predicting loan default with an accuracy of 73% which is also better than Logistic model</a:t>
            </a:r>
            <a:endParaRPr lang="zh-CN" altLang="en-US" sz="5300" dirty="0">
              <a:solidFill>
                <a:prstClr val="black"/>
              </a:solidFill>
              <a:latin typeface="Times New Roman" panose="02020603050405020304" pitchFamily="18" charset="0"/>
              <a:cs typeface="Times New Roman" panose="02020603050405020304" pitchFamily="18" charset="0"/>
            </a:endParaRPr>
          </a:p>
          <a:p>
            <a:pPr algn="ctr"/>
            <a:endParaRPr lang="zh-CN" alt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127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301C9D-EABA-7845-9F7D-559D6F723E0C}"/>
              </a:ext>
            </a:extLst>
          </p:cNvPr>
          <p:cNvSpPr/>
          <p:nvPr/>
        </p:nvSpPr>
        <p:spPr>
          <a:xfrm>
            <a:off x="0" y="882435"/>
            <a:ext cx="121920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E582276-944A-EC4E-AC7C-E3C28FF63E69}"/>
              </a:ext>
            </a:extLst>
          </p:cNvPr>
          <p:cNvPicPr>
            <a:picLocks noChangeAspect="1"/>
          </p:cNvPicPr>
          <p:nvPr/>
        </p:nvPicPr>
        <p:blipFill>
          <a:blip r:embed="rId2"/>
          <a:stretch>
            <a:fillRect/>
          </a:stretch>
        </p:blipFill>
        <p:spPr>
          <a:xfrm>
            <a:off x="10919012" y="1"/>
            <a:ext cx="1272988" cy="311752"/>
          </a:xfrm>
          <a:prstGeom prst="rect">
            <a:avLst/>
          </a:prstGeom>
        </p:spPr>
      </p:pic>
      <p:sp>
        <p:nvSpPr>
          <p:cNvPr id="11" name="Title 1">
            <a:extLst>
              <a:ext uri="{FF2B5EF4-FFF2-40B4-BE49-F238E27FC236}">
                <a16:creationId xmlns:a16="http://schemas.microsoft.com/office/drawing/2014/main" id="{69DFA070-BBAD-E34D-ABA5-F1C137679CC9}"/>
              </a:ext>
            </a:extLst>
          </p:cNvPr>
          <p:cNvSpPr txBox="1">
            <a:spLocks/>
          </p:cNvSpPr>
          <p:nvPr/>
        </p:nvSpPr>
        <p:spPr>
          <a:xfrm>
            <a:off x="3213340" y="277004"/>
            <a:ext cx="5765321" cy="757325"/>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dirty="0">
                <a:latin typeface="Times New Roman" panose="02020603050405020304" pitchFamily="18" charset="0"/>
                <a:cs typeface="Times New Roman" panose="02020603050405020304" pitchFamily="18" charset="0"/>
              </a:rPr>
              <a:t>COMPARISON OF MODELS</a:t>
            </a:r>
            <a:endParaRPr lang="zh-CN" altLang="en-US" sz="3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8ABBF294-A712-4987-8984-424DA1B0E1C5}"/>
              </a:ext>
            </a:extLst>
          </p:cNvPr>
          <p:cNvSpPr/>
          <p:nvPr/>
        </p:nvSpPr>
        <p:spPr>
          <a:xfrm>
            <a:off x="4460292" y="1201709"/>
            <a:ext cx="3271416" cy="1323439"/>
          </a:xfrm>
          <a:prstGeom prst="rect">
            <a:avLst/>
          </a:prstGeom>
        </p:spPr>
        <p:txBody>
          <a:bodyPr wrap="square">
            <a:spAutoFit/>
          </a:bodyPr>
          <a:lstStyle/>
          <a:p>
            <a:pPr algn="ctr"/>
            <a:r>
              <a:rPr lang="en-US" sz="2000" b="1" dirty="0">
                <a:latin typeface="Times New Roman" panose="02020603050405020304" pitchFamily="18" charset="0"/>
                <a:cs typeface="Times New Roman" panose="02020603050405020304" pitchFamily="18" charset="0"/>
              </a:rPr>
              <a:t>ROC Curve for final model</a:t>
            </a:r>
            <a:r>
              <a:rPr lang="en-US" sz="2000" b="1" dirty="0"/>
              <a:t>:</a:t>
            </a:r>
          </a:p>
          <a:p>
            <a:pPr algn="ctr"/>
            <a:endParaRPr lang="en-US" sz="2000" b="1" dirty="0"/>
          </a:p>
          <a:p>
            <a:pPr algn="ctr"/>
            <a:endParaRPr lang="en-US" sz="2000" b="1" dirty="0"/>
          </a:p>
          <a:p>
            <a:pPr marL="342900" indent="-342900" algn="ctr">
              <a:buAutoNum type="arabicPeriod"/>
            </a:pPr>
            <a:endParaRPr lang="en-US" sz="2000" b="1" dirty="0"/>
          </a:p>
        </p:txBody>
      </p:sp>
      <p:pic>
        <p:nvPicPr>
          <p:cNvPr id="8" name="Picture 7">
            <a:extLst>
              <a:ext uri="{FF2B5EF4-FFF2-40B4-BE49-F238E27FC236}">
                <a16:creationId xmlns:a16="http://schemas.microsoft.com/office/drawing/2014/main" id="{10EF8151-8B3D-3D44-A3AE-FCBD0AA1E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270" y="2142958"/>
            <a:ext cx="2628201" cy="2572083"/>
          </a:xfrm>
          <a:prstGeom prst="rect">
            <a:avLst/>
          </a:prstGeom>
        </p:spPr>
      </p:pic>
      <p:sp>
        <p:nvSpPr>
          <p:cNvPr id="4" name="TextBox 3">
            <a:extLst>
              <a:ext uri="{FF2B5EF4-FFF2-40B4-BE49-F238E27FC236}">
                <a16:creationId xmlns:a16="http://schemas.microsoft.com/office/drawing/2014/main" id="{535EFB99-83FE-7C4E-9E1C-84B648DF508C}"/>
              </a:ext>
            </a:extLst>
          </p:cNvPr>
          <p:cNvSpPr txBox="1"/>
          <p:nvPr/>
        </p:nvSpPr>
        <p:spPr>
          <a:xfrm>
            <a:off x="9020631" y="4876800"/>
            <a:ext cx="617477" cy="369332"/>
          </a:xfrm>
          <a:prstGeom prst="rect">
            <a:avLst/>
          </a:prstGeom>
          <a:noFill/>
        </p:spPr>
        <p:txBody>
          <a:bodyPr wrap="none" rtlCol="0">
            <a:spAutoFit/>
          </a:bodyPr>
          <a:lstStyle/>
          <a:p>
            <a:r>
              <a:rPr lang="en-US" dirty="0"/>
              <a:t>SVM</a:t>
            </a:r>
          </a:p>
        </p:txBody>
      </p:sp>
      <p:pic>
        <p:nvPicPr>
          <p:cNvPr id="10" name="Picture 9" descr="Chart, line chart&#10;&#10;Description automatically generated">
            <a:extLst>
              <a:ext uri="{FF2B5EF4-FFF2-40B4-BE49-F238E27FC236}">
                <a16:creationId xmlns:a16="http://schemas.microsoft.com/office/drawing/2014/main" id="{980F8065-7314-444D-A4F9-781D05C6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0918" y="2249925"/>
            <a:ext cx="2409597" cy="2358147"/>
          </a:xfrm>
          <a:prstGeom prst="rect">
            <a:avLst/>
          </a:prstGeom>
        </p:spPr>
      </p:pic>
      <p:sp>
        <p:nvSpPr>
          <p:cNvPr id="9" name="TextBox 8">
            <a:extLst>
              <a:ext uri="{FF2B5EF4-FFF2-40B4-BE49-F238E27FC236}">
                <a16:creationId xmlns:a16="http://schemas.microsoft.com/office/drawing/2014/main" id="{121CA649-030A-3B48-A4D6-B81A960C3501}"/>
              </a:ext>
            </a:extLst>
          </p:cNvPr>
          <p:cNvSpPr txBox="1"/>
          <p:nvPr/>
        </p:nvSpPr>
        <p:spPr>
          <a:xfrm>
            <a:off x="5073605" y="4876800"/>
            <a:ext cx="1604222" cy="369332"/>
          </a:xfrm>
          <a:prstGeom prst="rect">
            <a:avLst/>
          </a:prstGeom>
          <a:noFill/>
        </p:spPr>
        <p:txBody>
          <a:bodyPr wrap="none" rtlCol="0">
            <a:spAutoFit/>
          </a:bodyPr>
          <a:lstStyle/>
          <a:p>
            <a:r>
              <a:rPr lang="en-US" dirty="0"/>
              <a:t>Random Forest</a:t>
            </a:r>
          </a:p>
        </p:txBody>
      </p:sp>
      <p:pic>
        <p:nvPicPr>
          <p:cNvPr id="12" name="Picture 11" descr="Chart, line chart&#10;&#10;Description automatically generated">
            <a:extLst>
              <a:ext uri="{FF2B5EF4-FFF2-40B4-BE49-F238E27FC236}">
                <a16:creationId xmlns:a16="http://schemas.microsoft.com/office/drawing/2014/main" id="{EFC1FD1A-2D26-3442-9539-E248F51443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3655" y="2129639"/>
            <a:ext cx="2532508" cy="2478433"/>
          </a:xfrm>
          <a:prstGeom prst="rect">
            <a:avLst/>
          </a:prstGeom>
        </p:spPr>
      </p:pic>
      <p:sp>
        <p:nvSpPr>
          <p:cNvPr id="13" name="TextBox 12">
            <a:extLst>
              <a:ext uri="{FF2B5EF4-FFF2-40B4-BE49-F238E27FC236}">
                <a16:creationId xmlns:a16="http://schemas.microsoft.com/office/drawing/2014/main" id="{E7D5A772-AB81-6444-A9D9-BD5141A1735E}"/>
              </a:ext>
            </a:extLst>
          </p:cNvPr>
          <p:cNvSpPr txBox="1"/>
          <p:nvPr/>
        </p:nvSpPr>
        <p:spPr>
          <a:xfrm>
            <a:off x="1567148" y="4876800"/>
            <a:ext cx="1947969" cy="369332"/>
          </a:xfrm>
          <a:prstGeom prst="rect">
            <a:avLst/>
          </a:prstGeom>
          <a:noFill/>
        </p:spPr>
        <p:txBody>
          <a:bodyPr wrap="none" rtlCol="0">
            <a:spAutoFit/>
          </a:bodyPr>
          <a:lstStyle/>
          <a:p>
            <a:r>
              <a:rPr lang="en-US" dirty="0"/>
              <a:t>Logistic Regression</a:t>
            </a:r>
          </a:p>
        </p:txBody>
      </p:sp>
    </p:spTree>
    <p:extLst>
      <p:ext uri="{BB962C8B-B14F-4D97-AF65-F5344CB8AC3E}">
        <p14:creationId xmlns:p14="http://schemas.microsoft.com/office/powerpoint/2010/main" val="1165678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301C9D-EABA-7845-9F7D-559D6F723E0C}"/>
              </a:ext>
            </a:extLst>
          </p:cNvPr>
          <p:cNvSpPr/>
          <p:nvPr/>
        </p:nvSpPr>
        <p:spPr>
          <a:xfrm>
            <a:off x="0" y="882435"/>
            <a:ext cx="121920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E582276-944A-EC4E-AC7C-E3C28FF63E69}"/>
              </a:ext>
            </a:extLst>
          </p:cNvPr>
          <p:cNvPicPr>
            <a:picLocks noChangeAspect="1"/>
          </p:cNvPicPr>
          <p:nvPr/>
        </p:nvPicPr>
        <p:blipFill>
          <a:blip r:embed="rId2"/>
          <a:stretch>
            <a:fillRect/>
          </a:stretch>
        </p:blipFill>
        <p:spPr>
          <a:xfrm>
            <a:off x="10919012" y="1"/>
            <a:ext cx="1272988" cy="311752"/>
          </a:xfrm>
          <a:prstGeom prst="rect">
            <a:avLst/>
          </a:prstGeom>
        </p:spPr>
      </p:pic>
      <p:sp>
        <p:nvSpPr>
          <p:cNvPr id="11" name="Title 1">
            <a:extLst>
              <a:ext uri="{FF2B5EF4-FFF2-40B4-BE49-F238E27FC236}">
                <a16:creationId xmlns:a16="http://schemas.microsoft.com/office/drawing/2014/main" id="{69DFA070-BBAD-E34D-ABA5-F1C137679CC9}"/>
              </a:ext>
            </a:extLst>
          </p:cNvPr>
          <p:cNvSpPr txBox="1">
            <a:spLocks/>
          </p:cNvSpPr>
          <p:nvPr/>
        </p:nvSpPr>
        <p:spPr>
          <a:xfrm>
            <a:off x="3213338" y="155877"/>
            <a:ext cx="5765321" cy="757325"/>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dirty="0">
                <a:latin typeface="Times New Roman" panose="02020603050405020304" pitchFamily="18" charset="0"/>
                <a:cs typeface="Times New Roman" panose="02020603050405020304" pitchFamily="18" charset="0"/>
              </a:rPr>
              <a:t>COMPARISON OF MODELS</a:t>
            </a:r>
          </a:p>
          <a:p>
            <a:pPr algn="ctr"/>
            <a:r>
              <a:rPr lang="en-US" altLang="zh-CN" sz="1200" dirty="0">
                <a:latin typeface="Times New Roman" panose="02020603050405020304" pitchFamily="18" charset="0"/>
                <a:cs typeface="Times New Roman" panose="02020603050405020304" pitchFamily="18" charset="0"/>
              </a:rPr>
              <a:t>A comparison of the three models show that Logistic Regression performs better averagely based on accuracy specificity and sensitivity</a:t>
            </a:r>
            <a:endParaRPr lang="zh-CN" altLang="en-US" sz="1200" dirty="0">
              <a:latin typeface="Times New Roman" panose="02020603050405020304" pitchFamily="18" charset="0"/>
              <a:cs typeface="Times New Roman" panose="02020603050405020304" pitchFamily="18" charset="0"/>
            </a:endParaRPr>
          </a:p>
          <a:p>
            <a:pPr algn="ctr"/>
            <a:endParaRPr lang="zh-CN" altLang="en-US" sz="3200" b="1" dirty="0">
              <a:latin typeface="Times New Roman" panose="02020603050405020304" pitchFamily="18" charset="0"/>
              <a:cs typeface="Times New Roman" panose="02020603050405020304" pitchFamily="18" charset="0"/>
            </a:endParaRPr>
          </a:p>
        </p:txBody>
      </p:sp>
      <p:graphicFrame>
        <p:nvGraphicFramePr>
          <p:cNvPr id="14" name="Table 2">
            <a:extLst>
              <a:ext uri="{FF2B5EF4-FFF2-40B4-BE49-F238E27FC236}">
                <a16:creationId xmlns:a16="http://schemas.microsoft.com/office/drawing/2014/main" id="{E6EAA1E6-8041-4DFA-B7ED-1A1ED2F6BD19}"/>
              </a:ext>
            </a:extLst>
          </p:cNvPr>
          <p:cNvGraphicFramePr>
            <a:graphicFrameLocks noGrp="1"/>
          </p:cNvGraphicFramePr>
          <p:nvPr>
            <p:extLst>
              <p:ext uri="{D42A27DB-BD31-4B8C-83A1-F6EECF244321}">
                <p14:modId xmlns:p14="http://schemas.microsoft.com/office/powerpoint/2010/main" val="3792925063"/>
              </p:ext>
            </p:extLst>
          </p:nvPr>
        </p:nvGraphicFramePr>
        <p:xfrm>
          <a:off x="2025076" y="1282460"/>
          <a:ext cx="8141848" cy="3911890"/>
        </p:xfrm>
        <a:graphic>
          <a:graphicData uri="http://schemas.openxmlformats.org/drawingml/2006/table">
            <a:tbl>
              <a:tblPr firstRow="1" bandRow="1">
                <a:tableStyleId>{21E4AEA4-8DFA-4A89-87EB-49C32662AFE0}</a:tableStyleId>
              </a:tblPr>
              <a:tblGrid>
                <a:gridCol w="2035462">
                  <a:extLst>
                    <a:ext uri="{9D8B030D-6E8A-4147-A177-3AD203B41FA5}">
                      <a16:colId xmlns:a16="http://schemas.microsoft.com/office/drawing/2014/main" val="3222921088"/>
                    </a:ext>
                  </a:extLst>
                </a:gridCol>
                <a:gridCol w="2035462">
                  <a:extLst>
                    <a:ext uri="{9D8B030D-6E8A-4147-A177-3AD203B41FA5}">
                      <a16:colId xmlns:a16="http://schemas.microsoft.com/office/drawing/2014/main" val="3751860319"/>
                    </a:ext>
                  </a:extLst>
                </a:gridCol>
                <a:gridCol w="2035462">
                  <a:extLst>
                    <a:ext uri="{9D8B030D-6E8A-4147-A177-3AD203B41FA5}">
                      <a16:colId xmlns:a16="http://schemas.microsoft.com/office/drawing/2014/main" val="295033255"/>
                    </a:ext>
                  </a:extLst>
                </a:gridCol>
                <a:gridCol w="2035462">
                  <a:extLst>
                    <a:ext uri="{9D8B030D-6E8A-4147-A177-3AD203B41FA5}">
                      <a16:colId xmlns:a16="http://schemas.microsoft.com/office/drawing/2014/main" val="3083014773"/>
                    </a:ext>
                  </a:extLst>
                </a:gridCol>
              </a:tblGrid>
              <a:tr h="782378">
                <a:tc>
                  <a:txBody>
                    <a:bodyPr/>
                    <a:lstStyle/>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Logistic Regression</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Random Forest</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Support Vector Machine</a:t>
                      </a:r>
                      <a:endParaRPr lang="zh-CN" alt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19474113"/>
                  </a:ext>
                </a:extLst>
              </a:tr>
              <a:tr h="7823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u="none" strike="noStrike" dirty="0">
                          <a:effectLst/>
                          <a:latin typeface="Times New Roman" panose="02020603050405020304" pitchFamily="18" charset="0"/>
                          <a:cs typeface="Times New Roman" panose="02020603050405020304" pitchFamily="18" charset="0"/>
                        </a:rPr>
                        <a:t>Accuracy</a:t>
                      </a:r>
                      <a:endParaRPr lang="en-US" altLang="zh-C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62.61%</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85.11%</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73.62% </a:t>
                      </a:r>
                      <a:endParaRPr lang="zh-CN" alt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01614329"/>
                  </a:ext>
                </a:extLst>
              </a:tr>
              <a:tr h="7823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u="none" strike="noStrike" dirty="0">
                          <a:effectLst/>
                          <a:latin typeface="Times New Roman" panose="02020603050405020304" pitchFamily="18" charset="0"/>
                          <a:cs typeface="Times New Roman" panose="02020603050405020304" pitchFamily="18" charset="0"/>
                        </a:rPr>
                        <a:t>Sensitivity</a:t>
                      </a: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62.11%</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87.67%</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97.20%</a:t>
                      </a:r>
                      <a:endParaRPr lang="zh-CN" alt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372615543"/>
                  </a:ext>
                </a:extLst>
              </a:tr>
              <a:tr h="7823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u="none" strike="noStrike" dirty="0">
                          <a:effectLst/>
                          <a:latin typeface="Times New Roman" panose="02020603050405020304" pitchFamily="18" charset="0"/>
                          <a:cs typeface="Times New Roman" panose="02020603050405020304" pitchFamily="18" charset="0"/>
                        </a:rPr>
                        <a:t>Specificity</a:t>
                      </a:r>
                      <a:endParaRPr lang="en-US" altLang="zh-C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62.63%</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25.03%</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7.65% </a:t>
                      </a:r>
                      <a:endParaRPr lang="zh-CN" alt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86984960"/>
                  </a:ext>
                </a:extLst>
              </a:tr>
              <a:tr h="7823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i="0" u="none" strike="noStrike" dirty="0">
                          <a:solidFill>
                            <a:srgbClr val="000000"/>
                          </a:solidFill>
                          <a:effectLst/>
                          <a:latin typeface="Times New Roman" panose="02020603050405020304" pitchFamily="18" charset="0"/>
                          <a:cs typeface="Times New Roman" panose="02020603050405020304" pitchFamily="18" charset="0"/>
                        </a:rPr>
                        <a:t>AUC</a:t>
                      </a:r>
                    </a:p>
                  </a:txBody>
                  <a:tcPr anchor="ctr"/>
                </a:tc>
                <a:tc>
                  <a:txBody>
                    <a:bodyPr/>
                    <a:lstStyle/>
                    <a:p>
                      <a:pPr algn="ctr"/>
                      <a:r>
                        <a:rPr lang="en-US" altLang="zh-CN" sz="2000" b="0" dirty="0">
                          <a:latin typeface="Times New Roman" panose="02020603050405020304" pitchFamily="18" charset="0"/>
                          <a:cs typeface="Times New Roman" panose="02020603050405020304" pitchFamily="18" charset="0"/>
                        </a:rPr>
                        <a:t>0.6657</a:t>
                      </a:r>
                      <a:endParaRPr lang="zh-CN" altLang="en-US" sz="2000" b="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b="0" dirty="0">
                          <a:latin typeface="Times New Roman" panose="02020603050405020304" pitchFamily="18" charset="0"/>
                          <a:cs typeface="Times New Roman" panose="02020603050405020304" pitchFamily="18" charset="0"/>
                        </a:rPr>
                        <a:t>0.6664</a:t>
                      </a:r>
                      <a:endParaRPr lang="zh-CN" altLang="en-US" sz="2000" b="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b="0" dirty="0">
                          <a:latin typeface="Times New Roman" panose="02020603050405020304" pitchFamily="18" charset="0"/>
                          <a:cs typeface="Times New Roman" panose="02020603050405020304" pitchFamily="18" charset="0"/>
                        </a:rPr>
                        <a:t>0.6201</a:t>
                      </a:r>
                      <a:endParaRPr lang="zh-CN" altLang="en-US" sz="20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7515196"/>
                  </a:ext>
                </a:extLst>
              </a:tr>
            </a:tbl>
          </a:graphicData>
        </a:graphic>
      </p:graphicFrame>
      <p:sp>
        <p:nvSpPr>
          <p:cNvPr id="2" name="TextBox 1">
            <a:extLst>
              <a:ext uri="{FF2B5EF4-FFF2-40B4-BE49-F238E27FC236}">
                <a16:creationId xmlns:a16="http://schemas.microsoft.com/office/drawing/2014/main" id="{BA8B5F4D-02C9-4C72-932B-B7AF781251C0}"/>
              </a:ext>
            </a:extLst>
          </p:cNvPr>
          <p:cNvSpPr txBox="1"/>
          <p:nvPr/>
        </p:nvSpPr>
        <p:spPr>
          <a:xfrm>
            <a:off x="2239046" y="5664680"/>
            <a:ext cx="7713907"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We choose the logistic regression model as our best model</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399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301C9D-EABA-7845-9F7D-559D6F723E0C}"/>
              </a:ext>
            </a:extLst>
          </p:cNvPr>
          <p:cNvSpPr/>
          <p:nvPr/>
        </p:nvSpPr>
        <p:spPr>
          <a:xfrm>
            <a:off x="0" y="882435"/>
            <a:ext cx="121920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E582276-944A-EC4E-AC7C-E3C28FF63E69}"/>
              </a:ext>
            </a:extLst>
          </p:cNvPr>
          <p:cNvPicPr>
            <a:picLocks noChangeAspect="1"/>
          </p:cNvPicPr>
          <p:nvPr/>
        </p:nvPicPr>
        <p:blipFill>
          <a:blip r:embed="rId2"/>
          <a:stretch>
            <a:fillRect/>
          </a:stretch>
        </p:blipFill>
        <p:spPr>
          <a:xfrm>
            <a:off x="10919012" y="1"/>
            <a:ext cx="1272988" cy="311752"/>
          </a:xfrm>
          <a:prstGeom prst="rect">
            <a:avLst/>
          </a:prstGeom>
        </p:spPr>
      </p:pic>
      <p:sp>
        <p:nvSpPr>
          <p:cNvPr id="11" name="Title 1">
            <a:extLst>
              <a:ext uri="{FF2B5EF4-FFF2-40B4-BE49-F238E27FC236}">
                <a16:creationId xmlns:a16="http://schemas.microsoft.com/office/drawing/2014/main" id="{69DFA070-BBAD-E34D-ABA5-F1C137679CC9}"/>
              </a:ext>
            </a:extLst>
          </p:cNvPr>
          <p:cNvSpPr txBox="1">
            <a:spLocks/>
          </p:cNvSpPr>
          <p:nvPr/>
        </p:nvSpPr>
        <p:spPr>
          <a:xfrm>
            <a:off x="2716384" y="125110"/>
            <a:ext cx="6994147" cy="757325"/>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dirty="0">
                <a:latin typeface="Times New Roman" panose="02020603050405020304" pitchFamily="18" charset="0"/>
                <a:cs typeface="Times New Roman" panose="02020603050405020304" pitchFamily="18" charset="0"/>
              </a:rPr>
              <a:t>APPENDIX</a:t>
            </a:r>
          </a:p>
          <a:p>
            <a:pPr algn="ctr"/>
            <a:r>
              <a:rPr lang="en-US" altLang="zh-CN" sz="1400" dirty="0">
                <a:latin typeface="Times New Roman" panose="02020603050405020304" pitchFamily="18" charset="0"/>
                <a:cs typeface="Times New Roman" panose="02020603050405020304" pitchFamily="18" charset="0"/>
              </a:rPr>
              <a:t>A chart showing the Predictive importance of variables in the dataset derived using information gain</a:t>
            </a:r>
            <a:endParaRPr lang="zh-CN" altLang="en-US" sz="1400" dirty="0">
              <a:latin typeface="Times New Roman" panose="02020603050405020304" pitchFamily="18" charset="0"/>
              <a:cs typeface="Times New Roman" panose="02020603050405020304" pitchFamily="18" charset="0"/>
            </a:endParaRPr>
          </a:p>
        </p:txBody>
      </p:sp>
      <p:pic>
        <p:nvPicPr>
          <p:cNvPr id="5" name="Picture 4" descr="Chart&#10;&#10;Description automatically generated">
            <a:extLst>
              <a:ext uri="{FF2B5EF4-FFF2-40B4-BE49-F238E27FC236}">
                <a16:creationId xmlns:a16="http://schemas.microsoft.com/office/drawing/2014/main" id="{24CC7D57-AF1E-7F47-8417-28275ACB2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340" y="1275167"/>
            <a:ext cx="5075202" cy="4966835"/>
          </a:xfrm>
          <a:prstGeom prst="rect">
            <a:avLst/>
          </a:prstGeom>
        </p:spPr>
      </p:pic>
    </p:spTree>
    <p:extLst>
      <p:ext uri="{BB962C8B-B14F-4D97-AF65-F5344CB8AC3E}">
        <p14:creationId xmlns:p14="http://schemas.microsoft.com/office/powerpoint/2010/main" val="407175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3D32DA-63FE-A142-9B3B-EA464C736E9C}"/>
              </a:ext>
            </a:extLst>
          </p:cNvPr>
          <p:cNvPicPr>
            <a:picLocks noChangeAspect="1"/>
          </p:cNvPicPr>
          <p:nvPr/>
        </p:nvPicPr>
        <p:blipFill>
          <a:blip r:embed="rId7"/>
          <a:stretch>
            <a:fillRect/>
          </a:stretch>
        </p:blipFill>
        <p:spPr>
          <a:xfrm>
            <a:off x="10919012" y="1"/>
            <a:ext cx="1272988" cy="311752"/>
          </a:xfrm>
          <a:prstGeom prst="rect">
            <a:avLst/>
          </a:prstGeom>
        </p:spPr>
      </p:pic>
      <p:sp>
        <p:nvSpPr>
          <p:cNvPr id="7" name="Rectangle 6">
            <a:extLst>
              <a:ext uri="{FF2B5EF4-FFF2-40B4-BE49-F238E27FC236}">
                <a16:creationId xmlns:a16="http://schemas.microsoft.com/office/drawing/2014/main" id="{12295922-32DE-FD49-A3BC-8ED5CC6EB61B}"/>
              </a:ext>
            </a:extLst>
          </p:cNvPr>
          <p:cNvSpPr/>
          <p:nvPr/>
        </p:nvSpPr>
        <p:spPr>
          <a:xfrm flipH="1">
            <a:off x="6045729" y="1639760"/>
            <a:ext cx="45719" cy="4496787"/>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1A25B0B-8D95-4D25-A053-8E79572B6F12}"/>
              </a:ext>
            </a:extLst>
          </p:cNvPr>
          <p:cNvSpPr txBox="1"/>
          <p:nvPr/>
        </p:nvSpPr>
        <p:spPr>
          <a:xfrm flipH="1">
            <a:off x="839380" y="1994882"/>
            <a:ext cx="4010268" cy="3076291"/>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altLang="zh-CN" sz="2000" b="0" i="0" dirty="0">
                <a:effectLst/>
                <a:latin typeface="Times New Roman" panose="02020603050405020304" pitchFamily="18" charset="0"/>
                <a:cs typeface="Times New Roman" panose="02020603050405020304" pitchFamily="18" charset="0"/>
              </a:rPr>
              <a:t>Given historic customer and loan application data and loan default, the bank requires some ways to make decisions on future loans to reduce the rate of defaulting loans.</a:t>
            </a:r>
            <a:endParaRPr lang="zh-CN" altLang="en-US"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718A19C-4CD3-41DB-9D65-A5CF3DD522C5}"/>
              </a:ext>
            </a:extLst>
          </p:cNvPr>
          <p:cNvSpPr txBox="1"/>
          <p:nvPr/>
        </p:nvSpPr>
        <p:spPr>
          <a:xfrm>
            <a:off x="7068169" y="1994882"/>
            <a:ext cx="4359213" cy="3691844"/>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To analyze historic data, identify important factors in loan applications and to provide an accurate model to predict the outcome of future loans to reduce the cost of failed loan for the bank.</a:t>
            </a:r>
            <a:endParaRPr lang="zh-CN" altLang="en-US" sz="2000" dirty="0">
              <a:latin typeface="Times New Roman" panose="02020603050405020304" pitchFamily="18" charset="0"/>
              <a:cs typeface="Times New Roman" panose="02020603050405020304" pitchFamily="18" charset="0"/>
            </a:endParaRPr>
          </a:p>
        </p:txBody>
      </p:sp>
      <p:sp>
        <p:nvSpPr>
          <p:cNvPr id="11" name="Pentagon 13">
            <a:extLst>
              <a:ext uri="{FF2B5EF4-FFF2-40B4-BE49-F238E27FC236}">
                <a16:creationId xmlns:a16="http://schemas.microsoft.com/office/drawing/2014/main" id="{0AB906F8-440B-4B29-9382-F383BF2A8C46}"/>
              </a:ext>
            </a:extLst>
          </p:cNvPr>
          <p:cNvSpPr/>
          <p:nvPr>
            <p:custDataLst>
              <p:tags r:id="rId1"/>
            </p:custDataLst>
          </p:nvPr>
        </p:nvSpPr>
        <p:spPr>
          <a:xfrm flipH="1">
            <a:off x="6444837" y="1621766"/>
            <a:ext cx="5168177" cy="4514781"/>
          </a:xfrm>
          <a:prstGeom prst="homePlate">
            <a:avLst>
              <a:gd name="adj" fmla="val 10942"/>
            </a:avLst>
          </a:prstGeom>
          <a:no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111125"/>
            <a:endParaRPr lang="en-US" altLang="zh-CN" sz="1400" dirty="0">
              <a:latin typeface="微软雅黑" pitchFamily="34" charset="-122"/>
              <a:ea typeface="微软雅黑" pitchFamily="34" charset="-122"/>
            </a:endParaRPr>
          </a:p>
        </p:txBody>
      </p:sp>
      <p:sp>
        <p:nvSpPr>
          <p:cNvPr id="12" name="Pentagon 5">
            <a:extLst>
              <a:ext uri="{FF2B5EF4-FFF2-40B4-BE49-F238E27FC236}">
                <a16:creationId xmlns:a16="http://schemas.microsoft.com/office/drawing/2014/main" id="{96E2E538-B469-4307-A1EA-1EF26FEA0E95}"/>
              </a:ext>
            </a:extLst>
          </p:cNvPr>
          <p:cNvSpPr/>
          <p:nvPr>
            <p:custDataLst>
              <p:tags r:id="rId2"/>
            </p:custDataLst>
          </p:nvPr>
        </p:nvSpPr>
        <p:spPr>
          <a:xfrm>
            <a:off x="590486" y="1621766"/>
            <a:ext cx="5101860" cy="4514781"/>
          </a:xfrm>
          <a:prstGeom prst="homePlate">
            <a:avLst>
              <a:gd name="adj" fmla="val 10942"/>
            </a:avLst>
          </a:prstGeom>
          <a:no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endParaRPr lang="en-US" altLang="zh-CN" sz="1600" b="1" u="sng" dirty="0">
              <a:latin typeface="微软雅黑" pitchFamily="34" charset="-122"/>
              <a:ea typeface="微软雅黑" pitchFamily="34" charset="-122"/>
            </a:endParaRPr>
          </a:p>
        </p:txBody>
      </p:sp>
      <p:sp>
        <p:nvSpPr>
          <p:cNvPr id="13" name="Rectangle 12">
            <a:extLst>
              <a:ext uri="{FF2B5EF4-FFF2-40B4-BE49-F238E27FC236}">
                <a16:creationId xmlns:a16="http://schemas.microsoft.com/office/drawing/2014/main" id="{DB0CE35E-4CEA-438E-B469-411D34C867F2}"/>
              </a:ext>
            </a:extLst>
          </p:cNvPr>
          <p:cNvSpPr/>
          <p:nvPr/>
        </p:nvSpPr>
        <p:spPr>
          <a:xfrm>
            <a:off x="0" y="882435"/>
            <a:ext cx="121920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0F3B16E-541C-4CAA-8572-0AE89E787420}"/>
              </a:ext>
            </a:extLst>
          </p:cNvPr>
          <p:cNvSpPr/>
          <p:nvPr>
            <p:custDataLst>
              <p:tags r:id="rId3"/>
            </p:custDataLst>
          </p:nvPr>
        </p:nvSpPr>
        <p:spPr>
          <a:xfrm>
            <a:off x="1345723" y="1295687"/>
            <a:ext cx="3089598" cy="557506"/>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Times New Roman" panose="02020603050405020304" pitchFamily="18" charset="0"/>
                <a:cs typeface="Times New Roman" panose="02020603050405020304" pitchFamily="18" charset="0"/>
              </a:rPr>
              <a:t>Problem Statement</a:t>
            </a:r>
          </a:p>
        </p:txBody>
      </p:sp>
      <p:sp>
        <p:nvSpPr>
          <p:cNvPr id="15" name="Rectangle 14">
            <a:extLst>
              <a:ext uri="{FF2B5EF4-FFF2-40B4-BE49-F238E27FC236}">
                <a16:creationId xmlns:a16="http://schemas.microsoft.com/office/drawing/2014/main" id="{AC72CA49-C8B1-4035-A927-4EBFED31BD9E}"/>
              </a:ext>
            </a:extLst>
          </p:cNvPr>
          <p:cNvSpPr/>
          <p:nvPr>
            <p:custDataLst>
              <p:tags r:id="rId4"/>
            </p:custDataLst>
          </p:nvPr>
        </p:nvSpPr>
        <p:spPr>
          <a:xfrm>
            <a:off x="7756679" y="1295687"/>
            <a:ext cx="3089598" cy="557506"/>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Times New Roman" panose="02020603050405020304" pitchFamily="18" charset="0"/>
                <a:cs typeface="Times New Roman" panose="02020603050405020304" pitchFamily="18" charset="0"/>
              </a:rPr>
              <a:t>Objective</a:t>
            </a:r>
          </a:p>
        </p:txBody>
      </p:sp>
      <p:sp>
        <p:nvSpPr>
          <p:cNvPr id="16" name="Title 1">
            <a:extLst>
              <a:ext uri="{FF2B5EF4-FFF2-40B4-BE49-F238E27FC236}">
                <a16:creationId xmlns:a16="http://schemas.microsoft.com/office/drawing/2014/main" id="{99BB963C-A061-4179-9BF1-9BCF62E07AF0}"/>
              </a:ext>
            </a:extLst>
          </p:cNvPr>
          <p:cNvSpPr txBox="1">
            <a:spLocks/>
          </p:cNvSpPr>
          <p:nvPr/>
        </p:nvSpPr>
        <p:spPr>
          <a:xfrm>
            <a:off x="3585713" y="277004"/>
            <a:ext cx="5020574" cy="757325"/>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dirty="0">
                <a:latin typeface="Times New Roman" panose="02020603050405020304" pitchFamily="18" charset="0"/>
                <a:cs typeface="Times New Roman" panose="02020603050405020304" pitchFamily="18" charset="0"/>
              </a:rPr>
              <a:t>CREDIT CASE STUDY</a:t>
            </a:r>
            <a:endParaRPr lang="zh-CN" alt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76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301C9D-EABA-7845-9F7D-559D6F723E0C}"/>
              </a:ext>
            </a:extLst>
          </p:cNvPr>
          <p:cNvSpPr/>
          <p:nvPr/>
        </p:nvSpPr>
        <p:spPr>
          <a:xfrm>
            <a:off x="0" y="882435"/>
            <a:ext cx="121920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E582276-944A-EC4E-AC7C-E3C28FF63E69}"/>
              </a:ext>
            </a:extLst>
          </p:cNvPr>
          <p:cNvPicPr>
            <a:picLocks noChangeAspect="1"/>
          </p:cNvPicPr>
          <p:nvPr/>
        </p:nvPicPr>
        <p:blipFill>
          <a:blip r:embed="rId2"/>
          <a:stretch>
            <a:fillRect/>
          </a:stretch>
        </p:blipFill>
        <p:spPr>
          <a:xfrm>
            <a:off x="10919012" y="1"/>
            <a:ext cx="1272988" cy="311752"/>
          </a:xfrm>
          <a:prstGeom prst="rect">
            <a:avLst/>
          </a:prstGeom>
        </p:spPr>
      </p:pic>
      <p:graphicFrame>
        <p:nvGraphicFramePr>
          <p:cNvPr id="8" name="Diagram 7">
            <a:extLst>
              <a:ext uri="{FF2B5EF4-FFF2-40B4-BE49-F238E27FC236}">
                <a16:creationId xmlns:a16="http://schemas.microsoft.com/office/drawing/2014/main" id="{A4E6182D-E8F5-D245-B22F-C25207F16216}"/>
              </a:ext>
            </a:extLst>
          </p:cNvPr>
          <p:cNvGraphicFramePr/>
          <p:nvPr>
            <p:extLst>
              <p:ext uri="{D42A27DB-BD31-4B8C-83A1-F6EECF244321}">
                <p14:modId xmlns:p14="http://schemas.microsoft.com/office/powerpoint/2010/main" val="1162961111"/>
              </p:ext>
            </p:extLst>
          </p:nvPr>
        </p:nvGraphicFramePr>
        <p:xfrm>
          <a:off x="1425204" y="1448740"/>
          <a:ext cx="9341592" cy="5132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itle 1">
            <a:extLst>
              <a:ext uri="{FF2B5EF4-FFF2-40B4-BE49-F238E27FC236}">
                <a16:creationId xmlns:a16="http://schemas.microsoft.com/office/drawing/2014/main" id="{69DFA070-BBAD-E34D-ABA5-F1C137679CC9}"/>
              </a:ext>
            </a:extLst>
          </p:cNvPr>
          <p:cNvSpPr txBox="1">
            <a:spLocks/>
          </p:cNvSpPr>
          <p:nvPr/>
        </p:nvSpPr>
        <p:spPr>
          <a:xfrm>
            <a:off x="3585713" y="277004"/>
            <a:ext cx="5020574" cy="757325"/>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dirty="0">
                <a:latin typeface="Times New Roman" panose="02020603050405020304" pitchFamily="18" charset="0"/>
                <a:cs typeface="Times New Roman" panose="02020603050405020304" pitchFamily="18" charset="0"/>
              </a:rPr>
              <a:t>APPROACH TO SOLUTION</a:t>
            </a:r>
            <a:endParaRPr lang="zh-CN" alt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880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301C9D-EABA-7845-9F7D-559D6F723E0C}"/>
              </a:ext>
            </a:extLst>
          </p:cNvPr>
          <p:cNvSpPr/>
          <p:nvPr/>
        </p:nvSpPr>
        <p:spPr>
          <a:xfrm>
            <a:off x="0" y="882435"/>
            <a:ext cx="121920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E582276-944A-EC4E-AC7C-E3C28FF63E69}"/>
              </a:ext>
            </a:extLst>
          </p:cNvPr>
          <p:cNvPicPr>
            <a:picLocks noChangeAspect="1"/>
          </p:cNvPicPr>
          <p:nvPr/>
        </p:nvPicPr>
        <p:blipFill>
          <a:blip r:embed="rId2"/>
          <a:stretch>
            <a:fillRect/>
          </a:stretch>
        </p:blipFill>
        <p:spPr>
          <a:xfrm>
            <a:off x="10919012" y="1"/>
            <a:ext cx="1272988" cy="311752"/>
          </a:xfrm>
          <a:prstGeom prst="rect">
            <a:avLst/>
          </a:prstGeom>
        </p:spPr>
      </p:pic>
      <p:sp>
        <p:nvSpPr>
          <p:cNvPr id="11" name="Title 1">
            <a:extLst>
              <a:ext uri="{FF2B5EF4-FFF2-40B4-BE49-F238E27FC236}">
                <a16:creationId xmlns:a16="http://schemas.microsoft.com/office/drawing/2014/main" id="{69DFA070-BBAD-E34D-ABA5-F1C137679CC9}"/>
              </a:ext>
            </a:extLst>
          </p:cNvPr>
          <p:cNvSpPr txBox="1">
            <a:spLocks/>
          </p:cNvSpPr>
          <p:nvPr/>
        </p:nvSpPr>
        <p:spPr>
          <a:xfrm>
            <a:off x="3585713" y="277004"/>
            <a:ext cx="5020574" cy="757325"/>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dirty="0">
                <a:latin typeface="Times New Roman" panose="02020603050405020304" pitchFamily="18" charset="0"/>
                <a:cs typeface="Times New Roman" panose="02020603050405020304" pitchFamily="18" charset="0"/>
              </a:rPr>
              <a:t>DATA PREPROCESSING</a:t>
            </a:r>
            <a:endParaRPr lang="zh-CN" altLang="en-US" sz="3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5AD9078-AF8E-44F7-B822-389B27DE2549}"/>
              </a:ext>
            </a:extLst>
          </p:cNvPr>
          <p:cNvSpPr txBox="1"/>
          <p:nvPr/>
        </p:nvSpPr>
        <p:spPr>
          <a:xfrm>
            <a:off x="2274261" y="1783533"/>
            <a:ext cx="7847399" cy="367312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Check for duplicated records</a:t>
            </a:r>
          </a:p>
          <a:p>
            <a:pPr marL="457200" indent="-457200">
              <a:lnSpc>
                <a:spcPct val="20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Merge two data files</a:t>
            </a:r>
          </a:p>
          <a:p>
            <a:pPr marL="457200" indent="-457200">
              <a:lnSpc>
                <a:spcPct val="20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Check for NA values</a:t>
            </a:r>
          </a:p>
          <a:p>
            <a:pPr marL="457200" indent="-457200">
              <a:lnSpc>
                <a:spcPct val="20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Check for outliers</a:t>
            </a:r>
          </a:p>
          <a:p>
            <a:pPr marL="457200" indent="-457200">
              <a:lnSpc>
                <a:spcPct val="20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Use information gain to choose 10 top-ranking variables</a:t>
            </a:r>
          </a:p>
        </p:txBody>
      </p:sp>
      <p:sp>
        <p:nvSpPr>
          <p:cNvPr id="3" name="TextBox 2">
            <a:extLst>
              <a:ext uri="{FF2B5EF4-FFF2-40B4-BE49-F238E27FC236}">
                <a16:creationId xmlns:a16="http://schemas.microsoft.com/office/drawing/2014/main" id="{56517302-8C07-EC44-B545-3DA01561C59F}"/>
              </a:ext>
            </a:extLst>
          </p:cNvPr>
          <p:cNvSpPr txBox="1"/>
          <p:nvPr/>
        </p:nvSpPr>
        <p:spPr>
          <a:xfrm>
            <a:off x="7315200" y="273326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5596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301C9D-EABA-7845-9F7D-559D6F723E0C}"/>
              </a:ext>
            </a:extLst>
          </p:cNvPr>
          <p:cNvSpPr/>
          <p:nvPr/>
        </p:nvSpPr>
        <p:spPr>
          <a:xfrm>
            <a:off x="0" y="882435"/>
            <a:ext cx="121920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E582276-944A-EC4E-AC7C-E3C28FF63E69}"/>
              </a:ext>
            </a:extLst>
          </p:cNvPr>
          <p:cNvPicPr>
            <a:picLocks noChangeAspect="1"/>
          </p:cNvPicPr>
          <p:nvPr/>
        </p:nvPicPr>
        <p:blipFill>
          <a:blip r:embed="rId2"/>
          <a:stretch>
            <a:fillRect/>
          </a:stretch>
        </p:blipFill>
        <p:spPr>
          <a:xfrm>
            <a:off x="10919012" y="1"/>
            <a:ext cx="1272988" cy="311752"/>
          </a:xfrm>
          <a:prstGeom prst="rect">
            <a:avLst/>
          </a:prstGeom>
        </p:spPr>
      </p:pic>
      <p:sp>
        <p:nvSpPr>
          <p:cNvPr id="11" name="Title 1">
            <a:extLst>
              <a:ext uri="{FF2B5EF4-FFF2-40B4-BE49-F238E27FC236}">
                <a16:creationId xmlns:a16="http://schemas.microsoft.com/office/drawing/2014/main" id="{69DFA070-BBAD-E34D-ABA5-F1C137679CC9}"/>
              </a:ext>
            </a:extLst>
          </p:cNvPr>
          <p:cNvSpPr txBox="1">
            <a:spLocks/>
          </p:cNvSpPr>
          <p:nvPr/>
        </p:nvSpPr>
        <p:spPr>
          <a:xfrm>
            <a:off x="3127846" y="277201"/>
            <a:ext cx="5835770" cy="1098429"/>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100" b="1" dirty="0">
                <a:latin typeface="Times New Roman" panose="02020603050405020304" pitchFamily="18" charset="0"/>
                <a:cs typeface="Times New Roman" panose="02020603050405020304" pitchFamily="18" charset="0"/>
              </a:rPr>
              <a:t>EDA-UNIVARIATE ANALYSIS</a:t>
            </a:r>
          </a:p>
        </p:txBody>
      </p:sp>
      <p:sp>
        <p:nvSpPr>
          <p:cNvPr id="5" name="Rectangle 4">
            <a:extLst>
              <a:ext uri="{FF2B5EF4-FFF2-40B4-BE49-F238E27FC236}">
                <a16:creationId xmlns:a16="http://schemas.microsoft.com/office/drawing/2014/main" id="{D52E4060-37E0-4901-B583-FB68533BD5F4}"/>
              </a:ext>
            </a:extLst>
          </p:cNvPr>
          <p:cNvSpPr/>
          <p:nvPr/>
        </p:nvSpPr>
        <p:spPr>
          <a:xfrm flipH="1">
            <a:off x="6045731" y="1201947"/>
            <a:ext cx="50268" cy="5435233"/>
          </a:xfrm>
          <a:prstGeom prst="rect">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67B0C56-7864-477F-8CDC-79BDE0C9E995}"/>
              </a:ext>
            </a:extLst>
          </p:cNvPr>
          <p:cNvPicPr>
            <a:picLocks/>
          </p:cNvPicPr>
          <p:nvPr/>
        </p:nvPicPr>
        <p:blipFill rotWithShape="1">
          <a:blip r:embed="rId3"/>
          <a:srcRect l="-13736" r="-13736"/>
          <a:stretch/>
        </p:blipFill>
        <p:spPr>
          <a:xfrm>
            <a:off x="1116166" y="1256873"/>
            <a:ext cx="4023360" cy="2468880"/>
          </a:xfrm>
          <a:prstGeom prst="rect">
            <a:avLst/>
          </a:prstGeom>
          <a:ln w="12700">
            <a:solidFill>
              <a:schemeClr val="accent2">
                <a:lumMod val="75000"/>
              </a:schemeClr>
            </a:solidFill>
          </a:ln>
        </p:spPr>
      </p:pic>
      <p:pic>
        <p:nvPicPr>
          <p:cNvPr id="3" name="Picture 2">
            <a:extLst>
              <a:ext uri="{FF2B5EF4-FFF2-40B4-BE49-F238E27FC236}">
                <a16:creationId xmlns:a16="http://schemas.microsoft.com/office/drawing/2014/main" id="{DB714D13-6947-4A18-81CA-10DB8CD05EA7}"/>
              </a:ext>
            </a:extLst>
          </p:cNvPr>
          <p:cNvPicPr>
            <a:picLocks/>
          </p:cNvPicPr>
          <p:nvPr/>
        </p:nvPicPr>
        <p:blipFill>
          <a:blip r:embed="rId4"/>
          <a:stretch>
            <a:fillRect/>
          </a:stretch>
        </p:blipFill>
        <p:spPr>
          <a:xfrm>
            <a:off x="1116166" y="4011340"/>
            <a:ext cx="4023360" cy="2468880"/>
          </a:xfrm>
          <a:prstGeom prst="rect">
            <a:avLst/>
          </a:prstGeom>
          <a:ln w="12700">
            <a:solidFill>
              <a:schemeClr val="accent2">
                <a:lumMod val="75000"/>
              </a:schemeClr>
            </a:solidFill>
          </a:ln>
        </p:spPr>
      </p:pic>
      <p:pic>
        <p:nvPicPr>
          <p:cNvPr id="4" name="Picture 3">
            <a:extLst>
              <a:ext uri="{FF2B5EF4-FFF2-40B4-BE49-F238E27FC236}">
                <a16:creationId xmlns:a16="http://schemas.microsoft.com/office/drawing/2014/main" id="{4648D0B4-F0C3-4AEB-A2DB-701943FB9E7C}"/>
              </a:ext>
            </a:extLst>
          </p:cNvPr>
          <p:cNvPicPr>
            <a:picLocks/>
          </p:cNvPicPr>
          <p:nvPr/>
        </p:nvPicPr>
        <p:blipFill>
          <a:blip r:embed="rId5"/>
          <a:stretch>
            <a:fillRect/>
          </a:stretch>
        </p:blipFill>
        <p:spPr>
          <a:xfrm>
            <a:off x="7002204" y="1256873"/>
            <a:ext cx="4023360" cy="2468880"/>
          </a:xfrm>
          <a:prstGeom prst="rect">
            <a:avLst/>
          </a:prstGeom>
          <a:ln w="12700">
            <a:solidFill>
              <a:schemeClr val="accent2">
                <a:lumMod val="75000"/>
              </a:schemeClr>
            </a:solidFill>
          </a:ln>
        </p:spPr>
      </p:pic>
      <p:pic>
        <p:nvPicPr>
          <p:cNvPr id="8" name="Picture 7">
            <a:extLst>
              <a:ext uri="{FF2B5EF4-FFF2-40B4-BE49-F238E27FC236}">
                <a16:creationId xmlns:a16="http://schemas.microsoft.com/office/drawing/2014/main" id="{23F87137-3475-415D-9A9A-4A757560785B}"/>
              </a:ext>
            </a:extLst>
          </p:cNvPr>
          <p:cNvPicPr>
            <a:picLocks/>
          </p:cNvPicPr>
          <p:nvPr/>
        </p:nvPicPr>
        <p:blipFill>
          <a:blip r:embed="rId6"/>
          <a:stretch>
            <a:fillRect/>
          </a:stretch>
        </p:blipFill>
        <p:spPr>
          <a:xfrm>
            <a:off x="7002204" y="4011340"/>
            <a:ext cx="4023360" cy="2468880"/>
          </a:xfrm>
          <a:prstGeom prst="rect">
            <a:avLst/>
          </a:prstGeom>
          <a:ln w="12700">
            <a:solidFill>
              <a:schemeClr val="accent2">
                <a:lumMod val="75000"/>
              </a:schemeClr>
            </a:solidFill>
          </a:ln>
        </p:spPr>
      </p:pic>
    </p:spTree>
    <p:extLst>
      <p:ext uri="{BB962C8B-B14F-4D97-AF65-F5344CB8AC3E}">
        <p14:creationId xmlns:p14="http://schemas.microsoft.com/office/powerpoint/2010/main" val="30911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301C9D-EABA-7845-9F7D-559D6F723E0C}"/>
              </a:ext>
            </a:extLst>
          </p:cNvPr>
          <p:cNvSpPr/>
          <p:nvPr/>
        </p:nvSpPr>
        <p:spPr>
          <a:xfrm>
            <a:off x="0" y="882435"/>
            <a:ext cx="121920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E582276-944A-EC4E-AC7C-E3C28FF63E69}"/>
              </a:ext>
            </a:extLst>
          </p:cNvPr>
          <p:cNvPicPr>
            <a:picLocks noChangeAspect="1"/>
          </p:cNvPicPr>
          <p:nvPr/>
        </p:nvPicPr>
        <p:blipFill>
          <a:blip r:embed="rId2"/>
          <a:stretch>
            <a:fillRect/>
          </a:stretch>
        </p:blipFill>
        <p:spPr>
          <a:xfrm>
            <a:off x="10919012" y="1"/>
            <a:ext cx="1272988" cy="311752"/>
          </a:xfrm>
          <a:prstGeom prst="rect">
            <a:avLst/>
          </a:prstGeom>
        </p:spPr>
      </p:pic>
      <p:sp>
        <p:nvSpPr>
          <p:cNvPr id="11" name="Title 1">
            <a:extLst>
              <a:ext uri="{FF2B5EF4-FFF2-40B4-BE49-F238E27FC236}">
                <a16:creationId xmlns:a16="http://schemas.microsoft.com/office/drawing/2014/main" id="{69DFA070-BBAD-E34D-ABA5-F1C137679CC9}"/>
              </a:ext>
            </a:extLst>
          </p:cNvPr>
          <p:cNvSpPr txBox="1">
            <a:spLocks/>
          </p:cNvSpPr>
          <p:nvPr/>
        </p:nvSpPr>
        <p:spPr>
          <a:xfrm>
            <a:off x="3365738" y="240283"/>
            <a:ext cx="5460521" cy="8498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000" b="1" dirty="0">
                <a:latin typeface="Times New Roman" panose="02020603050405020304" pitchFamily="18" charset="0"/>
                <a:cs typeface="Times New Roman" panose="02020603050405020304" pitchFamily="18" charset="0"/>
              </a:rPr>
              <a:t>EDA-BIVARIATE ANALYSIS</a:t>
            </a:r>
          </a:p>
        </p:txBody>
      </p:sp>
      <p:sp>
        <p:nvSpPr>
          <p:cNvPr id="5" name="Rectangle 4">
            <a:extLst>
              <a:ext uri="{FF2B5EF4-FFF2-40B4-BE49-F238E27FC236}">
                <a16:creationId xmlns:a16="http://schemas.microsoft.com/office/drawing/2014/main" id="{D52E4060-37E0-4901-B583-FB68533BD5F4}"/>
              </a:ext>
            </a:extLst>
          </p:cNvPr>
          <p:cNvSpPr/>
          <p:nvPr/>
        </p:nvSpPr>
        <p:spPr>
          <a:xfrm flipH="1">
            <a:off x="6045731" y="1201947"/>
            <a:ext cx="50268" cy="5435233"/>
          </a:xfrm>
          <a:prstGeom prst="rect">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5CB6971-7CB9-4D1E-AD82-98580686535C}"/>
              </a:ext>
            </a:extLst>
          </p:cNvPr>
          <p:cNvPicPr>
            <a:picLocks/>
          </p:cNvPicPr>
          <p:nvPr/>
        </p:nvPicPr>
        <p:blipFill rotWithShape="1">
          <a:blip r:embed="rId3"/>
          <a:srcRect l="-4445" r="-4445"/>
          <a:stretch/>
        </p:blipFill>
        <p:spPr>
          <a:xfrm>
            <a:off x="449827" y="1809274"/>
            <a:ext cx="5029200" cy="3840480"/>
          </a:xfrm>
          <a:prstGeom prst="rect">
            <a:avLst/>
          </a:prstGeom>
          <a:ln w="12700">
            <a:solidFill>
              <a:schemeClr val="accent2">
                <a:lumMod val="75000"/>
              </a:schemeClr>
            </a:solidFill>
          </a:ln>
        </p:spPr>
      </p:pic>
      <p:pic>
        <p:nvPicPr>
          <p:cNvPr id="3" name="Picture 2">
            <a:extLst>
              <a:ext uri="{FF2B5EF4-FFF2-40B4-BE49-F238E27FC236}">
                <a16:creationId xmlns:a16="http://schemas.microsoft.com/office/drawing/2014/main" id="{56704EBD-E65B-426C-988D-D5A88D44E285}"/>
              </a:ext>
            </a:extLst>
          </p:cNvPr>
          <p:cNvPicPr>
            <a:picLocks/>
          </p:cNvPicPr>
          <p:nvPr/>
        </p:nvPicPr>
        <p:blipFill>
          <a:blip r:embed="rId4"/>
          <a:stretch>
            <a:fillRect/>
          </a:stretch>
        </p:blipFill>
        <p:spPr>
          <a:xfrm>
            <a:off x="6662703" y="1809274"/>
            <a:ext cx="5029200" cy="3840480"/>
          </a:xfrm>
          <a:prstGeom prst="rect">
            <a:avLst/>
          </a:prstGeom>
          <a:ln w="12700">
            <a:solidFill>
              <a:schemeClr val="accent2">
                <a:lumMod val="75000"/>
              </a:schemeClr>
            </a:solidFill>
          </a:ln>
        </p:spPr>
      </p:pic>
    </p:spTree>
    <p:extLst>
      <p:ext uri="{BB962C8B-B14F-4D97-AF65-F5344CB8AC3E}">
        <p14:creationId xmlns:p14="http://schemas.microsoft.com/office/powerpoint/2010/main" val="306615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301C9D-EABA-7845-9F7D-559D6F723E0C}"/>
              </a:ext>
            </a:extLst>
          </p:cNvPr>
          <p:cNvSpPr/>
          <p:nvPr/>
        </p:nvSpPr>
        <p:spPr>
          <a:xfrm>
            <a:off x="0" y="882435"/>
            <a:ext cx="121920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E582276-944A-EC4E-AC7C-E3C28FF63E69}"/>
              </a:ext>
            </a:extLst>
          </p:cNvPr>
          <p:cNvPicPr>
            <a:picLocks noChangeAspect="1"/>
          </p:cNvPicPr>
          <p:nvPr/>
        </p:nvPicPr>
        <p:blipFill>
          <a:blip r:embed="rId2"/>
          <a:stretch>
            <a:fillRect/>
          </a:stretch>
        </p:blipFill>
        <p:spPr>
          <a:xfrm>
            <a:off x="10919012" y="1"/>
            <a:ext cx="1272988" cy="311752"/>
          </a:xfrm>
          <a:prstGeom prst="rect">
            <a:avLst/>
          </a:prstGeom>
        </p:spPr>
      </p:pic>
      <p:sp>
        <p:nvSpPr>
          <p:cNvPr id="11" name="Title 1">
            <a:extLst>
              <a:ext uri="{FF2B5EF4-FFF2-40B4-BE49-F238E27FC236}">
                <a16:creationId xmlns:a16="http://schemas.microsoft.com/office/drawing/2014/main" id="{69DFA070-BBAD-E34D-ABA5-F1C137679CC9}"/>
              </a:ext>
            </a:extLst>
          </p:cNvPr>
          <p:cNvSpPr txBox="1">
            <a:spLocks/>
          </p:cNvSpPr>
          <p:nvPr/>
        </p:nvSpPr>
        <p:spPr>
          <a:xfrm>
            <a:off x="3585713" y="277004"/>
            <a:ext cx="5020574" cy="757325"/>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dirty="0">
                <a:latin typeface="Times New Roman" panose="02020603050405020304" pitchFamily="18" charset="0"/>
                <a:cs typeface="Times New Roman" panose="02020603050405020304" pitchFamily="18" charset="0"/>
              </a:rPr>
              <a:t>CORRELATION ANALYSIS</a:t>
            </a:r>
            <a:endParaRPr lang="zh-CN" altLang="en-US" sz="3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D0E7764-DDCF-4156-B83E-4E59EC311742}"/>
              </a:ext>
            </a:extLst>
          </p:cNvPr>
          <p:cNvSpPr/>
          <p:nvPr/>
        </p:nvSpPr>
        <p:spPr>
          <a:xfrm flipH="1">
            <a:off x="6045731" y="1201947"/>
            <a:ext cx="50268" cy="5435233"/>
          </a:xfrm>
          <a:prstGeom prst="rect">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F7A9CFE-541A-4CB7-8557-AFA7E435589D}"/>
              </a:ext>
            </a:extLst>
          </p:cNvPr>
          <p:cNvPicPr>
            <a:picLocks/>
          </p:cNvPicPr>
          <p:nvPr/>
        </p:nvPicPr>
        <p:blipFill>
          <a:blip r:embed="rId3"/>
          <a:stretch>
            <a:fillRect/>
          </a:stretch>
        </p:blipFill>
        <p:spPr>
          <a:xfrm>
            <a:off x="545403" y="1747229"/>
            <a:ext cx="5029200" cy="3840480"/>
          </a:xfrm>
          <a:prstGeom prst="rect">
            <a:avLst/>
          </a:prstGeom>
          <a:ln w="12700">
            <a:solidFill>
              <a:schemeClr val="accent2">
                <a:lumMod val="75000"/>
              </a:schemeClr>
            </a:solidFill>
          </a:ln>
        </p:spPr>
      </p:pic>
      <p:pic>
        <p:nvPicPr>
          <p:cNvPr id="3" name="Picture 2">
            <a:extLst>
              <a:ext uri="{FF2B5EF4-FFF2-40B4-BE49-F238E27FC236}">
                <a16:creationId xmlns:a16="http://schemas.microsoft.com/office/drawing/2014/main" id="{18E3DDAA-67A0-41D0-BAEB-7F1F57AEF196}"/>
              </a:ext>
            </a:extLst>
          </p:cNvPr>
          <p:cNvPicPr>
            <a:picLocks/>
          </p:cNvPicPr>
          <p:nvPr/>
        </p:nvPicPr>
        <p:blipFill>
          <a:blip r:embed="rId4"/>
          <a:stretch>
            <a:fillRect/>
          </a:stretch>
        </p:blipFill>
        <p:spPr>
          <a:xfrm>
            <a:off x="6567127" y="1747229"/>
            <a:ext cx="5029200" cy="3840480"/>
          </a:xfrm>
          <a:prstGeom prst="rect">
            <a:avLst/>
          </a:prstGeom>
          <a:ln w="12700">
            <a:solidFill>
              <a:schemeClr val="accent2">
                <a:lumMod val="75000"/>
              </a:schemeClr>
            </a:solidFill>
          </a:ln>
        </p:spPr>
      </p:pic>
    </p:spTree>
    <p:extLst>
      <p:ext uri="{BB962C8B-B14F-4D97-AF65-F5344CB8AC3E}">
        <p14:creationId xmlns:p14="http://schemas.microsoft.com/office/powerpoint/2010/main" val="127494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19">
            <a:extLst>
              <a:ext uri="{FF2B5EF4-FFF2-40B4-BE49-F238E27FC236}">
                <a16:creationId xmlns:a16="http://schemas.microsoft.com/office/drawing/2014/main" id="{3D2FAE96-BB1A-0E4C-BF06-F60E4BD7F554}"/>
              </a:ext>
            </a:extLst>
          </p:cNvPr>
          <p:cNvSpPr/>
          <p:nvPr>
            <p:custDataLst>
              <p:tags r:id="rId1"/>
            </p:custDataLst>
          </p:nvPr>
        </p:nvSpPr>
        <p:spPr>
          <a:xfrm>
            <a:off x="453444" y="2932592"/>
            <a:ext cx="3833752" cy="2163036"/>
          </a:xfrm>
          <a:prstGeom prst="rightArrow">
            <a:avLst>
              <a:gd name="adj1" fmla="val 100000"/>
              <a:gd name="adj2" fmla="val 11699"/>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等线" panose="020F0502020204030204"/>
              <a:ea typeface="+mn-ea"/>
              <a:cs typeface="+mn-cs"/>
            </a:endParaRPr>
          </a:p>
        </p:txBody>
      </p:sp>
      <p:sp>
        <p:nvSpPr>
          <p:cNvPr id="4" name="Rectangle 3">
            <a:extLst>
              <a:ext uri="{FF2B5EF4-FFF2-40B4-BE49-F238E27FC236}">
                <a16:creationId xmlns:a16="http://schemas.microsoft.com/office/drawing/2014/main" id="{42C2E259-2ABA-014B-9B59-FAEE13CCBBFE}"/>
              </a:ext>
            </a:extLst>
          </p:cNvPr>
          <p:cNvSpPr/>
          <p:nvPr>
            <p:custDataLst>
              <p:tags r:id="rId2"/>
            </p:custDataLst>
          </p:nvPr>
        </p:nvSpPr>
        <p:spPr>
          <a:xfrm>
            <a:off x="444472" y="2201888"/>
            <a:ext cx="3396788" cy="622494"/>
          </a:xfrm>
          <a:prstGeom prst="rect">
            <a:avLst/>
          </a:prstGeom>
          <a:solidFill>
            <a:srgbClr val="C00000"/>
          </a:solidFill>
          <a:ln w="12700">
            <a:noFill/>
            <a:miter lim="800000"/>
            <a:headEnd/>
            <a:tailEnd/>
          </a:ln>
        </p:spPr>
        <p:txBody>
          <a:bodyPr lIns="90000" tIns="136800" rIns="90000" bIns="136800" anchor="ctr" anchorCtr="0"/>
          <a:lstStyle/>
          <a:p>
            <a:pPr marL="0" marR="0" lvl="0" indent="0" algn="ctr" defTabSz="914400" rtl="0" eaLnBrk="1" fontAlgn="auto" latinLnBrk="0" hangingPunct="1">
              <a:lnSpc>
                <a:spcPct val="100000"/>
              </a:lnSpc>
              <a:spcBef>
                <a:spcPts val="1200"/>
              </a:spcBef>
              <a:spcAft>
                <a:spcPts val="0"/>
              </a:spcAft>
              <a:buClr>
                <a:srgbClr val="669FCC"/>
              </a:buClr>
              <a:buSzTx/>
              <a:buFontTx/>
              <a:buNone/>
              <a:tabLst/>
              <a:defRPr/>
            </a:pPr>
            <a:r>
              <a:rPr kumimoji="0" lang="en-US" altLang="zh-CN"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OUTLIER TREATMENT</a:t>
            </a:r>
          </a:p>
        </p:txBody>
      </p:sp>
      <p:sp>
        <p:nvSpPr>
          <p:cNvPr id="5" name="Right Arrow 19">
            <a:extLst>
              <a:ext uri="{FF2B5EF4-FFF2-40B4-BE49-F238E27FC236}">
                <a16:creationId xmlns:a16="http://schemas.microsoft.com/office/drawing/2014/main" id="{4FD1C828-9042-6A4C-8487-2E19F246C683}"/>
              </a:ext>
            </a:extLst>
          </p:cNvPr>
          <p:cNvSpPr/>
          <p:nvPr>
            <p:custDataLst>
              <p:tags r:id="rId3"/>
            </p:custDataLst>
          </p:nvPr>
        </p:nvSpPr>
        <p:spPr>
          <a:xfrm>
            <a:off x="4297465" y="2947990"/>
            <a:ext cx="3833752" cy="2155730"/>
          </a:xfrm>
          <a:prstGeom prst="rightArrow">
            <a:avLst>
              <a:gd name="adj1" fmla="val 100000"/>
              <a:gd name="adj2" fmla="val 11699"/>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6" name="Rectangle 5">
            <a:extLst>
              <a:ext uri="{FF2B5EF4-FFF2-40B4-BE49-F238E27FC236}">
                <a16:creationId xmlns:a16="http://schemas.microsoft.com/office/drawing/2014/main" id="{28B225A9-2179-A34D-B7D9-099053BA3335}"/>
              </a:ext>
            </a:extLst>
          </p:cNvPr>
          <p:cNvSpPr/>
          <p:nvPr>
            <p:custDataLst>
              <p:tags r:id="rId4"/>
            </p:custDataLst>
          </p:nvPr>
        </p:nvSpPr>
        <p:spPr>
          <a:xfrm>
            <a:off x="4288493" y="2201888"/>
            <a:ext cx="3396788" cy="641794"/>
          </a:xfrm>
          <a:prstGeom prst="rect">
            <a:avLst/>
          </a:prstGeom>
          <a:solidFill>
            <a:schemeClr val="accent2">
              <a:lumMod val="75000"/>
            </a:schemeClr>
          </a:solidFill>
          <a:ln w="12700">
            <a:noFill/>
            <a:miter lim="800000"/>
            <a:headEnd/>
            <a:tailEnd/>
          </a:ln>
        </p:spPr>
        <p:txBody>
          <a:bodyPr lIns="90000" tIns="136800" rIns="90000" bIns="13680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DATA SPLIT</a:t>
            </a:r>
          </a:p>
        </p:txBody>
      </p:sp>
      <p:sp>
        <p:nvSpPr>
          <p:cNvPr id="7" name="Rectangle 6">
            <a:extLst>
              <a:ext uri="{FF2B5EF4-FFF2-40B4-BE49-F238E27FC236}">
                <a16:creationId xmlns:a16="http://schemas.microsoft.com/office/drawing/2014/main" id="{F2AEE1BC-4D80-1241-84F5-C10843B3B57E}"/>
              </a:ext>
            </a:extLst>
          </p:cNvPr>
          <p:cNvSpPr/>
          <p:nvPr>
            <p:custDataLst>
              <p:tags r:id="rId5"/>
            </p:custDataLst>
          </p:nvPr>
        </p:nvSpPr>
        <p:spPr>
          <a:xfrm>
            <a:off x="8131217" y="2932591"/>
            <a:ext cx="3673027" cy="2163036"/>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8" name="Rectangle 7">
            <a:extLst>
              <a:ext uri="{FF2B5EF4-FFF2-40B4-BE49-F238E27FC236}">
                <a16:creationId xmlns:a16="http://schemas.microsoft.com/office/drawing/2014/main" id="{EE33F4FF-4299-7347-9BB1-CA1691D7F6D1}"/>
              </a:ext>
            </a:extLst>
          </p:cNvPr>
          <p:cNvSpPr/>
          <p:nvPr>
            <p:custDataLst>
              <p:tags r:id="rId6"/>
            </p:custDataLst>
          </p:nvPr>
        </p:nvSpPr>
        <p:spPr>
          <a:xfrm>
            <a:off x="8131217" y="2201887"/>
            <a:ext cx="3673026" cy="622494"/>
          </a:xfrm>
          <a:prstGeom prst="rect">
            <a:avLst/>
          </a:prstGeom>
          <a:solidFill>
            <a:schemeClr val="accent2">
              <a:lumMod val="50000"/>
            </a:schemeClr>
          </a:solidFill>
          <a:ln w="12700">
            <a:noFill/>
            <a:miter lim="800000"/>
            <a:headEnd/>
            <a:tailEnd/>
          </a:ln>
        </p:spPr>
        <p:txBody>
          <a:bodyPr lIns="90000" tIns="136800" rIns="90000" bIns="136800" anchor="ctr" anchorCtr="0"/>
          <a:lstStyle/>
          <a:p>
            <a:pPr marL="0" marR="0" lvl="0" indent="0" algn="ctr" defTabSz="914400" rtl="0" eaLnBrk="1" fontAlgn="auto" latinLnBrk="0" hangingPunct="1">
              <a:lnSpc>
                <a:spcPct val="100000"/>
              </a:lnSpc>
              <a:spcBef>
                <a:spcPts val="1200"/>
              </a:spcBef>
              <a:spcAft>
                <a:spcPts val="0"/>
              </a:spcAft>
              <a:buClr>
                <a:srgbClr val="669FCC"/>
              </a:buClr>
              <a:buSzTx/>
              <a:buFontTx/>
              <a:buNone/>
              <a:tabLst/>
              <a:defRPr/>
            </a:pPr>
            <a:r>
              <a:rPr kumimoji="0" lang="en-US" altLang="zh-CN"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DATA SAMPLING</a:t>
            </a:r>
          </a:p>
        </p:txBody>
      </p:sp>
      <p:sp>
        <p:nvSpPr>
          <p:cNvPr id="10" name="TextBox 9">
            <a:extLst>
              <a:ext uri="{FF2B5EF4-FFF2-40B4-BE49-F238E27FC236}">
                <a16:creationId xmlns:a16="http://schemas.microsoft.com/office/drawing/2014/main" id="{37BA7F38-645B-154E-BADE-8F03A3CCF247}"/>
              </a:ext>
            </a:extLst>
          </p:cNvPr>
          <p:cNvSpPr txBox="1"/>
          <p:nvPr/>
        </p:nvSpPr>
        <p:spPr>
          <a:xfrm>
            <a:off x="8313554" y="3199599"/>
            <a:ext cx="3536697" cy="17045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We sampled data using ROSE package for balancing the training data sets. </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b="0" i="0" u="none" strike="noStrike" kern="1200" cap="none" spc="0" normalizeH="0" baseline="0" noProof="0" dirty="0">
              <a:ln>
                <a:noFill/>
              </a:ln>
              <a:solidFill>
                <a:srgbClr val="464646"/>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14" name="Rectangle 13">
            <a:extLst>
              <a:ext uri="{FF2B5EF4-FFF2-40B4-BE49-F238E27FC236}">
                <a16:creationId xmlns:a16="http://schemas.microsoft.com/office/drawing/2014/main" id="{723EABB2-A678-B847-8DE4-DB853D869572}"/>
              </a:ext>
            </a:extLst>
          </p:cNvPr>
          <p:cNvSpPr/>
          <p:nvPr/>
        </p:nvSpPr>
        <p:spPr>
          <a:xfrm>
            <a:off x="0" y="882435"/>
            <a:ext cx="121920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37B3426-11E6-6740-B586-B433DB0967AF}"/>
              </a:ext>
            </a:extLst>
          </p:cNvPr>
          <p:cNvPicPr>
            <a:picLocks noChangeAspect="1"/>
          </p:cNvPicPr>
          <p:nvPr/>
        </p:nvPicPr>
        <p:blipFill>
          <a:blip r:embed="rId9"/>
          <a:stretch>
            <a:fillRect/>
          </a:stretch>
        </p:blipFill>
        <p:spPr>
          <a:xfrm>
            <a:off x="10919012" y="1"/>
            <a:ext cx="1272988" cy="311752"/>
          </a:xfrm>
          <a:prstGeom prst="rect">
            <a:avLst/>
          </a:prstGeom>
        </p:spPr>
      </p:pic>
      <p:sp>
        <p:nvSpPr>
          <p:cNvPr id="13" name="Title 1">
            <a:extLst>
              <a:ext uri="{FF2B5EF4-FFF2-40B4-BE49-F238E27FC236}">
                <a16:creationId xmlns:a16="http://schemas.microsoft.com/office/drawing/2014/main" id="{BC5D3A48-43E3-4DD3-8A1C-DBB47D776092}"/>
              </a:ext>
            </a:extLst>
          </p:cNvPr>
          <p:cNvSpPr txBox="1">
            <a:spLocks/>
          </p:cNvSpPr>
          <p:nvPr/>
        </p:nvSpPr>
        <p:spPr>
          <a:xfrm>
            <a:off x="3585713" y="277004"/>
            <a:ext cx="5020574" cy="757325"/>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dirty="0">
                <a:latin typeface="Times New Roman" panose="02020603050405020304" pitchFamily="18" charset="0"/>
                <a:cs typeface="Times New Roman" panose="02020603050405020304" pitchFamily="18" charset="0"/>
              </a:rPr>
              <a:t>MODEL BUILDING</a:t>
            </a:r>
            <a:endParaRPr lang="zh-CN" altLang="en-US" sz="32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E7836BC-5865-4F49-8D1D-2AE8879C6C21}"/>
              </a:ext>
            </a:extLst>
          </p:cNvPr>
          <p:cNvSpPr txBox="1"/>
          <p:nvPr/>
        </p:nvSpPr>
        <p:spPr>
          <a:xfrm>
            <a:off x="524087" y="3199600"/>
            <a:ext cx="3536697" cy="873572"/>
          </a:xfrm>
          <a:prstGeom prst="rect">
            <a:avLst/>
          </a:prstGeom>
          <a:noFill/>
        </p:spPr>
        <p:txBody>
          <a:bodyPr wrap="square">
            <a:spAutoFit/>
          </a:bodyPr>
          <a:lstStyle/>
          <a:p>
            <a:pPr marL="285750" indent="-285750">
              <a:lnSpc>
                <a:spcPct val="150000"/>
              </a:lnSpc>
              <a:buFont typeface="Arial" panose="020B0604020202020204" pitchFamily="34" charset="0"/>
              <a:buChar char="•"/>
            </a:pPr>
            <a:endParaRPr lang="en-US" altLang="zh-C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b="0" i="0" u="none" strike="noStrike" kern="1200" cap="none" spc="0" normalizeH="0" baseline="0" noProof="0" dirty="0">
              <a:ln>
                <a:noFill/>
              </a:ln>
              <a:solidFill>
                <a:srgbClr val="464646"/>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16" name="TextBox 15">
            <a:extLst>
              <a:ext uri="{FF2B5EF4-FFF2-40B4-BE49-F238E27FC236}">
                <a16:creationId xmlns:a16="http://schemas.microsoft.com/office/drawing/2014/main" id="{76C097BA-3DBB-4057-8E19-7A6C483E4B76}"/>
              </a:ext>
            </a:extLst>
          </p:cNvPr>
          <p:cNvSpPr txBox="1"/>
          <p:nvPr/>
        </p:nvSpPr>
        <p:spPr>
          <a:xfrm>
            <a:off x="578431" y="3199599"/>
            <a:ext cx="3536697" cy="17045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We replaced outliers in one variable with the mean of that variable </a:t>
            </a:r>
            <a:endParaRPr lang="en-US" altLang="zh-C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b="0" i="0" u="none" strike="noStrike" kern="1200" cap="none" spc="0" normalizeH="0" baseline="0" noProof="0" dirty="0">
              <a:ln>
                <a:noFill/>
              </a:ln>
              <a:solidFill>
                <a:srgbClr val="464646"/>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17" name="TextBox 16">
            <a:extLst>
              <a:ext uri="{FF2B5EF4-FFF2-40B4-BE49-F238E27FC236}">
                <a16:creationId xmlns:a16="http://schemas.microsoft.com/office/drawing/2014/main" id="{C7AB6A61-67E2-4461-9B19-2640DD45FA9F}"/>
              </a:ext>
            </a:extLst>
          </p:cNvPr>
          <p:cNvSpPr txBox="1"/>
          <p:nvPr/>
        </p:nvSpPr>
        <p:spPr>
          <a:xfrm>
            <a:off x="4287195" y="3199600"/>
            <a:ext cx="3536697" cy="17045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train/test split </a:t>
            </a:r>
          </a:p>
          <a:p>
            <a:pPr marL="285750" indent="-285750">
              <a:lnSpc>
                <a:spcPct val="150000"/>
              </a:lnSpc>
              <a:buFont typeface="Arial" panose="020B0604020202020204" pitchFamily="34" charset="0"/>
              <a:buChar char="•"/>
            </a:pPr>
            <a:endParaRPr lang="en-US" altLang="zh-C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en-US" altLang="zh-C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-fold cross-validation</a:t>
            </a:r>
            <a:endParaRPr lang="en-US" altLang="zh-C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b="0" i="0" u="none" strike="noStrike" kern="1200" cap="none" spc="0" normalizeH="0" baseline="0" noProof="0" dirty="0">
              <a:ln>
                <a:noFill/>
              </a:ln>
              <a:solidFill>
                <a:srgbClr val="464646"/>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10186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301C9D-EABA-7845-9F7D-559D6F723E0C}"/>
              </a:ext>
            </a:extLst>
          </p:cNvPr>
          <p:cNvSpPr/>
          <p:nvPr/>
        </p:nvSpPr>
        <p:spPr>
          <a:xfrm>
            <a:off x="0" y="882435"/>
            <a:ext cx="121920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E582276-944A-EC4E-AC7C-E3C28FF63E69}"/>
              </a:ext>
            </a:extLst>
          </p:cNvPr>
          <p:cNvPicPr>
            <a:picLocks noChangeAspect="1"/>
          </p:cNvPicPr>
          <p:nvPr/>
        </p:nvPicPr>
        <p:blipFill>
          <a:blip r:embed="rId2"/>
          <a:stretch>
            <a:fillRect/>
          </a:stretch>
        </p:blipFill>
        <p:spPr>
          <a:xfrm>
            <a:off x="10919012" y="1"/>
            <a:ext cx="1272988" cy="311752"/>
          </a:xfrm>
          <a:prstGeom prst="rect">
            <a:avLst/>
          </a:prstGeom>
        </p:spPr>
      </p:pic>
      <p:sp>
        <p:nvSpPr>
          <p:cNvPr id="11" name="Title 1">
            <a:extLst>
              <a:ext uri="{FF2B5EF4-FFF2-40B4-BE49-F238E27FC236}">
                <a16:creationId xmlns:a16="http://schemas.microsoft.com/office/drawing/2014/main" id="{69DFA070-BBAD-E34D-ABA5-F1C137679CC9}"/>
              </a:ext>
            </a:extLst>
          </p:cNvPr>
          <p:cNvSpPr txBox="1">
            <a:spLocks/>
          </p:cNvSpPr>
          <p:nvPr/>
        </p:nvSpPr>
        <p:spPr>
          <a:xfrm>
            <a:off x="1527208" y="170829"/>
            <a:ext cx="9137585" cy="757325"/>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600" b="1" dirty="0">
                <a:latin typeface="Times New Roman" panose="02020603050405020304" pitchFamily="18" charset="0"/>
                <a:cs typeface="Times New Roman" panose="02020603050405020304" pitchFamily="18" charset="0"/>
              </a:rPr>
              <a:t>LOGISTIC REGRESSION</a:t>
            </a:r>
          </a:p>
          <a:p>
            <a:pPr algn="ctr"/>
            <a:r>
              <a:rPr lang="en-US" altLang="zh-CN" sz="1600" dirty="0">
                <a:latin typeface="Times New Roman" panose="02020603050405020304" pitchFamily="18" charset="0"/>
                <a:cs typeface="Times New Roman" panose="02020603050405020304" pitchFamily="18" charset="0"/>
              </a:rPr>
              <a:t>The Logistic Regression Model with the top variables from the data for Predicting loan default with an accuracy of 62%</a:t>
            </a:r>
            <a:endParaRPr lang="zh-CN" altLang="en-US" sz="1600" dirty="0">
              <a:latin typeface="Times New Roman" panose="02020603050405020304" pitchFamily="18" charset="0"/>
              <a:cs typeface="Times New Roman" panose="02020603050405020304" pitchFamily="18" charset="0"/>
            </a:endParaRPr>
          </a:p>
          <a:p>
            <a:pPr algn="ctr"/>
            <a:endParaRPr lang="en-US" altLang="zh-CN" sz="3200" b="1" dirty="0">
              <a:latin typeface="Times New Roman" panose="02020603050405020304" pitchFamily="18" charset="0"/>
              <a:cs typeface="Times New Roman" panose="02020603050405020304" pitchFamily="18" charset="0"/>
            </a:endParaRPr>
          </a:p>
          <a:p>
            <a:pPr algn="ctr"/>
            <a:endParaRPr lang="zh-CN" altLang="en-US" sz="3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25E9B20-3EAD-4498-8C46-FF8811872E42}"/>
              </a:ext>
            </a:extLst>
          </p:cNvPr>
          <p:cNvSpPr/>
          <p:nvPr/>
        </p:nvSpPr>
        <p:spPr>
          <a:xfrm flipH="1">
            <a:off x="6045731" y="1201947"/>
            <a:ext cx="50268" cy="5435233"/>
          </a:xfrm>
          <a:prstGeom prst="rect">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7F31B7F-8121-455C-AB23-5BDF2058D1EC}"/>
              </a:ext>
            </a:extLst>
          </p:cNvPr>
          <p:cNvSpPr/>
          <p:nvPr/>
        </p:nvSpPr>
        <p:spPr>
          <a:xfrm>
            <a:off x="943049" y="1080049"/>
            <a:ext cx="5102682" cy="3366563"/>
          </a:xfrm>
          <a:prstGeom prst="rect">
            <a:avLst/>
          </a:prstGeom>
        </p:spPr>
        <p:txBody>
          <a:bodyPr wrap="square">
            <a:spAutoFit/>
          </a:bodyPr>
          <a:lstStyle/>
          <a:p>
            <a:pPr marL="342900" indent="-342900">
              <a:lnSpc>
                <a:spcPct val="150000"/>
              </a:lnSpc>
              <a:buAutoNum type="arabicPeriod"/>
            </a:pPr>
            <a:r>
              <a:rPr lang="en-US" b="1" dirty="0">
                <a:latin typeface="Times New Roman" panose="02020603050405020304" pitchFamily="18" charset="0"/>
                <a:cs typeface="Times New Roman" panose="02020603050405020304" pitchFamily="18" charset="0"/>
              </a:rPr>
              <a:t>Important Predictors:</a:t>
            </a:r>
          </a:p>
          <a:p>
            <a:pPr marL="342900" indent="-342900">
              <a:lnSpc>
                <a:spcPct val="150000"/>
              </a:lnSpc>
              <a:buAutoNum type="arabicPeriod"/>
            </a:pPr>
            <a:endParaRPr lang="en-US" b="1"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US" b="1"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b="1" dirty="0">
                <a:latin typeface="Times New Roman" panose="02020603050405020304" pitchFamily="18" charset="0"/>
                <a:cs typeface="Times New Roman" panose="02020603050405020304" pitchFamily="18" charset="0"/>
              </a:rPr>
              <a:t>Confusion Matrix</a:t>
            </a:r>
          </a:p>
          <a:p>
            <a:pPr marL="342900" indent="-342900">
              <a:lnSpc>
                <a:spcPct val="150000"/>
              </a:lnSpc>
              <a:buAutoNum type="arabicPeriod"/>
            </a:pPr>
            <a:endParaRPr lang="en-US" b="1"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US" b="1"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US" b="1"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altLang="zh-CN" b="1" dirty="0">
                <a:latin typeface="Times New Roman" panose="02020603050405020304" pitchFamily="18" charset="0"/>
                <a:cs typeface="Times New Roman" panose="02020603050405020304" pitchFamily="18" charset="0"/>
              </a:rPr>
              <a:t>Area under the ROC Curve: 0.6657</a:t>
            </a:r>
            <a:endParaRPr lang="en-US" b="1"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661942D9-04CC-43E4-8716-7A5A75289047}"/>
              </a:ext>
            </a:extLst>
          </p:cNvPr>
          <p:cNvGraphicFramePr>
            <a:graphicFrameLocks noGrp="1"/>
          </p:cNvGraphicFramePr>
          <p:nvPr>
            <p:extLst>
              <p:ext uri="{D42A27DB-BD31-4B8C-83A1-F6EECF244321}">
                <p14:modId xmlns:p14="http://schemas.microsoft.com/office/powerpoint/2010/main" val="1370222295"/>
              </p:ext>
            </p:extLst>
          </p:nvPr>
        </p:nvGraphicFramePr>
        <p:xfrm>
          <a:off x="7075148" y="1915064"/>
          <a:ext cx="4432488" cy="3911890"/>
        </p:xfrm>
        <a:graphic>
          <a:graphicData uri="http://schemas.openxmlformats.org/drawingml/2006/table">
            <a:tbl>
              <a:tblPr firstRow="1" bandRow="1">
                <a:tableStyleId>{21E4AEA4-8DFA-4A89-87EB-49C32662AFE0}</a:tableStyleId>
              </a:tblPr>
              <a:tblGrid>
                <a:gridCol w="2216244">
                  <a:extLst>
                    <a:ext uri="{9D8B030D-6E8A-4147-A177-3AD203B41FA5}">
                      <a16:colId xmlns:a16="http://schemas.microsoft.com/office/drawing/2014/main" val="3222921088"/>
                    </a:ext>
                  </a:extLst>
                </a:gridCol>
                <a:gridCol w="2216244">
                  <a:extLst>
                    <a:ext uri="{9D8B030D-6E8A-4147-A177-3AD203B41FA5}">
                      <a16:colId xmlns:a16="http://schemas.microsoft.com/office/drawing/2014/main" val="295033255"/>
                    </a:ext>
                  </a:extLst>
                </a:gridCol>
              </a:tblGrid>
              <a:tr h="782378">
                <a:tc>
                  <a:txBody>
                    <a:bodyPr/>
                    <a:lstStyle/>
                    <a:p>
                      <a:pPr algn="ctr"/>
                      <a:r>
                        <a:rPr lang="en-US" altLang="zh-CN" sz="2000" dirty="0">
                          <a:latin typeface="Times New Roman" panose="02020603050405020304" pitchFamily="18" charset="0"/>
                          <a:cs typeface="Times New Roman" panose="02020603050405020304" pitchFamily="18" charset="0"/>
                        </a:rPr>
                        <a:t>Statistics</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Values</a:t>
                      </a:r>
                      <a:endParaRPr lang="zh-CN" alt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19474113"/>
                  </a:ext>
                </a:extLst>
              </a:tr>
              <a:tr h="782378">
                <a:tc>
                  <a:txBody>
                    <a:bodyPr/>
                    <a:lstStyle/>
                    <a:p>
                      <a:pPr algn="ctr"/>
                      <a:r>
                        <a:rPr lang="en-US" altLang="zh-CN" sz="2000" dirty="0">
                          <a:latin typeface="Times New Roman" panose="02020603050405020304" pitchFamily="18" charset="0"/>
                          <a:cs typeface="Times New Roman" panose="02020603050405020304" pitchFamily="18" charset="0"/>
                        </a:rPr>
                        <a:t>Cut-off</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0.5060606</a:t>
                      </a:r>
                      <a:endParaRPr lang="zh-CN" alt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30910580"/>
                  </a:ext>
                </a:extLst>
              </a:tr>
              <a:tr h="7823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u="none" strike="noStrike" dirty="0">
                          <a:effectLst/>
                          <a:latin typeface="Times New Roman" panose="02020603050405020304" pitchFamily="18" charset="0"/>
                          <a:cs typeface="Times New Roman" panose="02020603050405020304" pitchFamily="18" charset="0"/>
                        </a:rPr>
                        <a:t>Accuracy</a:t>
                      </a:r>
                      <a:endParaRPr lang="en-US" altLang="zh-C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62.61%</a:t>
                      </a:r>
                      <a:endParaRPr lang="zh-CN" alt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01614329"/>
                  </a:ext>
                </a:extLst>
              </a:tr>
              <a:tr h="7823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u="none" strike="noStrike" dirty="0">
                          <a:effectLst/>
                          <a:latin typeface="Times New Roman" panose="02020603050405020304" pitchFamily="18" charset="0"/>
                          <a:cs typeface="Times New Roman" panose="02020603050405020304" pitchFamily="18" charset="0"/>
                        </a:rPr>
                        <a:t>Sensitivity</a:t>
                      </a: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62.11%</a:t>
                      </a:r>
                      <a:endParaRPr lang="zh-CN" alt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372615543"/>
                  </a:ext>
                </a:extLst>
              </a:tr>
              <a:tr h="7823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u="none" strike="noStrike" dirty="0">
                          <a:effectLst/>
                          <a:latin typeface="Times New Roman" panose="02020603050405020304" pitchFamily="18" charset="0"/>
                          <a:cs typeface="Times New Roman" panose="02020603050405020304" pitchFamily="18" charset="0"/>
                        </a:rPr>
                        <a:t>Specificity</a:t>
                      </a:r>
                      <a:endParaRPr lang="en-US" altLang="zh-C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62.63%</a:t>
                      </a:r>
                      <a:endParaRPr lang="zh-CN" alt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86984960"/>
                  </a:ext>
                </a:extLst>
              </a:tr>
            </a:tbl>
          </a:graphicData>
        </a:graphic>
      </p:graphicFrame>
      <p:sp>
        <p:nvSpPr>
          <p:cNvPr id="10" name="TextBox 9">
            <a:extLst>
              <a:ext uri="{FF2B5EF4-FFF2-40B4-BE49-F238E27FC236}">
                <a16:creationId xmlns:a16="http://schemas.microsoft.com/office/drawing/2014/main" id="{8C09560B-04B5-4555-9E78-132FA4035625}"/>
              </a:ext>
            </a:extLst>
          </p:cNvPr>
          <p:cNvSpPr txBox="1"/>
          <p:nvPr/>
        </p:nvSpPr>
        <p:spPr>
          <a:xfrm>
            <a:off x="8282820" y="1405207"/>
            <a:ext cx="2017145" cy="400110"/>
          </a:xfrm>
          <a:prstGeom prst="rect">
            <a:avLst/>
          </a:prstGeom>
          <a:noFill/>
        </p:spPr>
        <p:txBody>
          <a:bodyPr wrap="square">
            <a:spAutoFit/>
          </a:bodyPr>
          <a:lstStyle/>
          <a:p>
            <a:pPr algn="ctr"/>
            <a:r>
              <a:rPr lang="en-US" altLang="zh-CN" sz="2000" b="1" dirty="0">
                <a:latin typeface="Times New Roman" panose="02020603050405020304" pitchFamily="18" charset="0"/>
                <a:cs typeface="Times New Roman" panose="02020603050405020304" pitchFamily="18" charset="0"/>
              </a:rPr>
              <a:t>Model Statistics</a:t>
            </a:r>
          </a:p>
        </p:txBody>
      </p:sp>
      <p:graphicFrame>
        <p:nvGraphicFramePr>
          <p:cNvPr id="3" name="Table 3">
            <a:extLst>
              <a:ext uri="{FF2B5EF4-FFF2-40B4-BE49-F238E27FC236}">
                <a16:creationId xmlns:a16="http://schemas.microsoft.com/office/drawing/2014/main" id="{A871D769-77BD-524B-BAEA-BA1CAF412C30}"/>
              </a:ext>
            </a:extLst>
          </p:cNvPr>
          <p:cNvGraphicFramePr>
            <a:graphicFrameLocks noGrp="1"/>
          </p:cNvGraphicFramePr>
          <p:nvPr>
            <p:extLst>
              <p:ext uri="{D42A27DB-BD31-4B8C-83A1-F6EECF244321}">
                <p14:modId xmlns:p14="http://schemas.microsoft.com/office/powerpoint/2010/main" val="123683394"/>
              </p:ext>
            </p:extLst>
          </p:nvPr>
        </p:nvGraphicFramePr>
        <p:xfrm>
          <a:off x="1493399" y="2861241"/>
          <a:ext cx="3185472" cy="1002452"/>
        </p:xfrm>
        <a:graphic>
          <a:graphicData uri="http://schemas.openxmlformats.org/drawingml/2006/table">
            <a:tbl>
              <a:tblPr firstRow="1" bandRow="1">
                <a:tableStyleId>{21E4AEA4-8DFA-4A89-87EB-49C32662AFE0}</a:tableStyleId>
              </a:tblPr>
              <a:tblGrid>
                <a:gridCol w="796368">
                  <a:extLst>
                    <a:ext uri="{9D8B030D-6E8A-4147-A177-3AD203B41FA5}">
                      <a16:colId xmlns:a16="http://schemas.microsoft.com/office/drawing/2014/main" val="347556461"/>
                    </a:ext>
                  </a:extLst>
                </a:gridCol>
                <a:gridCol w="796368">
                  <a:extLst>
                    <a:ext uri="{9D8B030D-6E8A-4147-A177-3AD203B41FA5}">
                      <a16:colId xmlns:a16="http://schemas.microsoft.com/office/drawing/2014/main" val="1691840911"/>
                    </a:ext>
                  </a:extLst>
                </a:gridCol>
                <a:gridCol w="796368">
                  <a:extLst>
                    <a:ext uri="{9D8B030D-6E8A-4147-A177-3AD203B41FA5}">
                      <a16:colId xmlns:a16="http://schemas.microsoft.com/office/drawing/2014/main" val="3389455461"/>
                    </a:ext>
                  </a:extLst>
                </a:gridCol>
                <a:gridCol w="796368">
                  <a:extLst>
                    <a:ext uri="{9D8B030D-6E8A-4147-A177-3AD203B41FA5}">
                      <a16:colId xmlns:a16="http://schemas.microsoft.com/office/drawing/2014/main" val="2707830455"/>
                    </a:ext>
                  </a:extLst>
                </a:gridCol>
              </a:tblGrid>
              <a:tr h="173507">
                <a:tc>
                  <a:txBody>
                    <a:bodyPr/>
                    <a:lstStyle/>
                    <a:p>
                      <a:pPr algn="ctr"/>
                      <a:endParaRPr lang="en-US" sz="1200" dirty="0"/>
                    </a:p>
                  </a:txBody>
                  <a:tcPr marL="62246" marR="62246" marT="31123" marB="31123"/>
                </a:tc>
                <a:tc gridSpan="3">
                  <a:txBody>
                    <a:bodyPr/>
                    <a:lstStyle/>
                    <a:p>
                      <a:pPr algn="ctr"/>
                      <a:r>
                        <a:rPr lang="en-US" sz="1200" dirty="0"/>
                        <a:t>Reference</a:t>
                      </a:r>
                    </a:p>
                  </a:txBody>
                  <a:tcPr marL="62246" marR="62246" marT="31123" marB="31123"/>
                </a:tc>
                <a:tc hMerge="1">
                  <a:txBody>
                    <a:bodyPr/>
                    <a:lstStyle/>
                    <a:p>
                      <a:r>
                        <a:rPr lang="en-US" sz="1200" dirty="0"/>
                        <a:t>Reference</a:t>
                      </a:r>
                    </a:p>
                  </a:txBody>
                  <a:tcPr marL="62246" marR="62246" marT="31123" marB="31123"/>
                </a:tc>
                <a:tc hMerge="1">
                  <a:txBody>
                    <a:bodyPr/>
                    <a:lstStyle/>
                    <a:p>
                      <a:endParaRPr lang="en-US" sz="1200" dirty="0"/>
                    </a:p>
                  </a:txBody>
                  <a:tcPr marL="62246" marR="62246" marT="31123" marB="31123"/>
                </a:tc>
                <a:extLst>
                  <a:ext uri="{0D108BD9-81ED-4DB2-BD59-A6C34878D82A}">
                    <a16:rowId xmlns:a16="http://schemas.microsoft.com/office/drawing/2014/main" val="137776094"/>
                  </a:ext>
                </a:extLst>
              </a:tr>
              <a:tr h="252442">
                <a:tc>
                  <a:txBody>
                    <a:bodyPr/>
                    <a:lstStyle/>
                    <a:p>
                      <a:endParaRPr lang="en-US" sz="1200" dirty="0"/>
                    </a:p>
                  </a:txBody>
                  <a:tcPr marL="62246" marR="62246" marT="31123" marB="31123"/>
                </a:tc>
                <a:tc>
                  <a:txBody>
                    <a:bodyPr/>
                    <a:lstStyle/>
                    <a:p>
                      <a:endParaRPr lang="en-US" sz="1200" dirty="0"/>
                    </a:p>
                  </a:txBody>
                  <a:tcPr marL="62246" marR="62246" marT="31123" marB="31123"/>
                </a:tc>
                <a:tc>
                  <a:txBody>
                    <a:bodyPr/>
                    <a:lstStyle/>
                    <a:p>
                      <a:r>
                        <a:rPr lang="en-US" sz="1200" dirty="0"/>
                        <a:t>No</a:t>
                      </a:r>
                    </a:p>
                  </a:txBody>
                  <a:tcPr marL="62246" marR="62246" marT="31123" marB="31123"/>
                </a:tc>
                <a:tc>
                  <a:txBody>
                    <a:bodyPr/>
                    <a:lstStyle/>
                    <a:p>
                      <a:r>
                        <a:rPr lang="en-US" sz="1200" dirty="0"/>
                        <a:t>Yes</a:t>
                      </a:r>
                    </a:p>
                  </a:txBody>
                  <a:tcPr marL="62246" marR="62246" marT="31123" marB="31123"/>
                </a:tc>
                <a:extLst>
                  <a:ext uri="{0D108BD9-81ED-4DB2-BD59-A6C34878D82A}">
                    <a16:rowId xmlns:a16="http://schemas.microsoft.com/office/drawing/2014/main" val="1758233852"/>
                  </a:ext>
                </a:extLst>
              </a:tr>
              <a:tr h="252442">
                <a:tc rowSpan="2">
                  <a:txBody>
                    <a:bodyPr/>
                    <a:lstStyle/>
                    <a:p>
                      <a:r>
                        <a:rPr lang="en-US" sz="1200" dirty="0"/>
                        <a:t>Prediction</a:t>
                      </a:r>
                    </a:p>
                  </a:txBody>
                  <a:tcPr marL="62246" marR="62246" marT="31123" marB="31123"/>
                </a:tc>
                <a:tc>
                  <a:txBody>
                    <a:bodyPr/>
                    <a:lstStyle/>
                    <a:p>
                      <a:r>
                        <a:rPr lang="en-US" sz="1200" dirty="0"/>
                        <a:t>No</a:t>
                      </a:r>
                    </a:p>
                  </a:txBody>
                  <a:tcPr marL="62246" marR="62246" marT="31123" marB="31123"/>
                </a:tc>
                <a:tc>
                  <a:txBody>
                    <a:bodyPr/>
                    <a:lstStyle/>
                    <a:p>
                      <a:r>
                        <a:rPr lang="en-US" sz="1200" dirty="0"/>
                        <a:t>12588</a:t>
                      </a:r>
                    </a:p>
                  </a:txBody>
                  <a:tcPr marL="62246" marR="62246" marT="31123" marB="31123"/>
                </a:tc>
                <a:tc>
                  <a:txBody>
                    <a:bodyPr/>
                    <a:lstStyle/>
                    <a:p>
                      <a:r>
                        <a:rPr lang="en-US" sz="1200" dirty="0"/>
                        <a:t>324</a:t>
                      </a:r>
                    </a:p>
                  </a:txBody>
                  <a:tcPr marL="62246" marR="62246" marT="31123" marB="31123"/>
                </a:tc>
                <a:extLst>
                  <a:ext uri="{0D108BD9-81ED-4DB2-BD59-A6C34878D82A}">
                    <a16:rowId xmlns:a16="http://schemas.microsoft.com/office/drawing/2014/main" val="2452785966"/>
                  </a:ext>
                </a:extLst>
              </a:tr>
              <a:tr h="252442">
                <a:tc vMerge="1">
                  <a:txBody>
                    <a:bodyPr/>
                    <a:lstStyle/>
                    <a:p>
                      <a:endParaRPr lang="en-US" sz="1200" dirty="0"/>
                    </a:p>
                  </a:txBody>
                  <a:tcPr marL="62246" marR="62246" marT="31123" marB="31123"/>
                </a:tc>
                <a:tc>
                  <a:txBody>
                    <a:bodyPr/>
                    <a:lstStyle/>
                    <a:p>
                      <a:r>
                        <a:rPr lang="en-US" sz="1200" dirty="0"/>
                        <a:t>Yes</a:t>
                      </a:r>
                    </a:p>
                  </a:txBody>
                  <a:tcPr marL="62246" marR="62246" marT="31123" marB="31123"/>
                </a:tc>
                <a:tc>
                  <a:txBody>
                    <a:bodyPr/>
                    <a:lstStyle/>
                    <a:p>
                      <a:r>
                        <a:rPr lang="en-US" sz="1200" dirty="0"/>
                        <a:t>7511</a:t>
                      </a:r>
                    </a:p>
                  </a:txBody>
                  <a:tcPr marL="62246" marR="62246" marT="31123" marB="31123"/>
                </a:tc>
                <a:tc>
                  <a:txBody>
                    <a:bodyPr/>
                    <a:lstStyle/>
                    <a:p>
                      <a:r>
                        <a:rPr lang="en-US" sz="1200" dirty="0"/>
                        <a:t>531</a:t>
                      </a:r>
                    </a:p>
                  </a:txBody>
                  <a:tcPr marL="62246" marR="62246" marT="31123" marB="31123"/>
                </a:tc>
                <a:extLst>
                  <a:ext uri="{0D108BD9-81ED-4DB2-BD59-A6C34878D82A}">
                    <a16:rowId xmlns:a16="http://schemas.microsoft.com/office/drawing/2014/main" val="4120839963"/>
                  </a:ext>
                </a:extLst>
              </a:tr>
            </a:tbl>
          </a:graphicData>
        </a:graphic>
      </p:graphicFrame>
      <p:pic>
        <p:nvPicPr>
          <p:cNvPr id="9" name="Picture 8" descr="Chart, line chart&#10;&#10;Description automatically generated">
            <a:extLst>
              <a:ext uri="{FF2B5EF4-FFF2-40B4-BE49-F238E27FC236}">
                <a16:creationId xmlns:a16="http://schemas.microsoft.com/office/drawing/2014/main" id="{6613851A-65A6-4F4B-B9D5-ACEDD43F0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402" y="4379567"/>
            <a:ext cx="2532508" cy="2478433"/>
          </a:xfrm>
          <a:prstGeom prst="rect">
            <a:avLst/>
          </a:prstGeom>
        </p:spPr>
      </p:pic>
      <p:sp>
        <p:nvSpPr>
          <p:cNvPr id="12" name="TextBox 11">
            <a:extLst>
              <a:ext uri="{FF2B5EF4-FFF2-40B4-BE49-F238E27FC236}">
                <a16:creationId xmlns:a16="http://schemas.microsoft.com/office/drawing/2014/main" id="{7063F2A9-64BA-0F49-BEC2-9D9616CA6995}"/>
              </a:ext>
            </a:extLst>
          </p:cNvPr>
          <p:cNvSpPr txBox="1"/>
          <p:nvPr/>
        </p:nvSpPr>
        <p:spPr>
          <a:xfrm>
            <a:off x="1384624" y="1577752"/>
            <a:ext cx="4686241" cy="707886"/>
          </a:xfrm>
          <a:prstGeom prst="rect">
            <a:avLst/>
          </a:prstGeom>
          <a:noFill/>
        </p:spPr>
        <p:txBody>
          <a:bodyPr wrap="square" rtlCol="0">
            <a:spAutoFit/>
          </a:bodyPr>
          <a:lstStyle/>
          <a:p>
            <a:r>
              <a:rPr lang="en-US" sz="1000" dirty="0"/>
              <a:t>"Avg_CC_Utilization_12_months", "Trades_12_months", "Inquiries_12_months", "</a:t>
            </a:r>
            <a:r>
              <a:rPr lang="en-US" sz="1000" dirty="0" err="1"/>
              <a:t>Outstanding_Balance</a:t>
            </a:r>
            <a:r>
              <a:rPr lang="en-US" sz="1000" dirty="0"/>
              <a:t>", "No_Of_30_DPD_6_months", "PL_Trades_12_months", "</a:t>
            </a:r>
            <a:r>
              <a:rPr lang="en-US" sz="1000" dirty="0" err="1"/>
              <a:t>Months_In_Current_Residence</a:t>
            </a:r>
            <a:r>
              <a:rPr lang="en-US" sz="1000" dirty="0"/>
              <a:t>", "</a:t>
            </a:r>
            <a:r>
              <a:rPr lang="en-US" sz="1000" dirty="0" err="1"/>
              <a:t>Total_No_of_trades</a:t>
            </a:r>
            <a:r>
              <a:rPr lang="en-US" sz="1000" dirty="0"/>
              <a:t>", "No_Of_30_DPD_12_months", "No_Of_90_DPD_12_months"</a:t>
            </a:r>
          </a:p>
        </p:txBody>
      </p:sp>
    </p:spTree>
    <p:extLst>
      <p:ext uri="{BB962C8B-B14F-4D97-AF65-F5344CB8AC3E}">
        <p14:creationId xmlns:p14="http://schemas.microsoft.com/office/powerpoint/2010/main" val="24074444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NboNbLNlekSrBxK3O4lUE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dJTz6rx4JEa.1Vuzl3eAv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EF7P1uyVECjeSxf8pPWu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bdlkPnr90eNyWKpJ4Ohy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wY1GZrHSLES8YiehE_DyR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x3evPOIME.Hq3pcjmp3A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dJTz6rx4JEa.1Vuzl3eAv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Tx3evPOIME.Hq3pcjmp3A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dJTz6rx4JEa.1Vuzl3eAv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_C.svIfq.k6ADVSGjuzy3w"/>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5FBCE350F018D4981A412D1D129EBCA" ma:contentTypeVersion="2" ma:contentTypeDescription="Create a new document." ma:contentTypeScope="" ma:versionID="42c4cf3bf973c1099465a582a80a26ff">
  <xsd:schema xmlns:xsd="http://www.w3.org/2001/XMLSchema" xmlns:xs="http://www.w3.org/2001/XMLSchema" xmlns:p="http://schemas.microsoft.com/office/2006/metadata/properties" xmlns:ns2="49426997-dd5b-4d46-93d1-2c2eded0e23a" targetNamespace="http://schemas.microsoft.com/office/2006/metadata/properties" ma:root="true" ma:fieldsID="989d3d07ef78508ca2c28bf5fe42a53c" ns2:_="">
    <xsd:import namespace="49426997-dd5b-4d46-93d1-2c2eded0e23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426997-dd5b-4d46-93d1-2c2eded0e2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6D991D-230C-4C84-9157-E6FE0974EF0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2F54215-10A3-409C-844C-6CBC8E63797D}">
  <ds:schemaRefs>
    <ds:schemaRef ds:uri="http://schemas.microsoft.com/sharepoint/v3/contenttype/forms"/>
  </ds:schemaRefs>
</ds:datastoreItem>
</file>

<file path=customXml/itemProps3.xml><?xml version="1.0" encoding="utf-8"?>
<ds:datastoreItem xmlns:ds="http://schemas.openxmlformats.org/officeDocument/2006/customXml" ds:itemID="{5EC40B24-1327-4D0E-A7A9-1BF1660966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426997-dd5b-4d46-93d1-2c2eded0e2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945</TotalTime>
  <Words>676</Words>
  <Application>Microsoft Macintosh PowerPoint</Application>
  <PresentationFormat>Widescreen</PresentationFormat>
  <Paragraphs>157</Paragraphs>
  <Slides>14</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等线</vt:lpstr>
      <vt:lpstr>微软雅黑</vt:lpstr>
      <vt:lpstr>Arial</vt:lpstr>
      <vt:lpstr>Avenir Next Demi Bold</vt:lpstr>
      <vt:lpstr>Calibri</vt:lpstr>
      <vt:lpstr>Calibri Light</vt:lpstr>
      <vt:lpstr>Times New Roman</vt:lpstr>
      <vt:lpstr>office theme</vt:lpstr>
      <vt:lpstr>Office Theme</vt:lpstr>
      <vt:lpstr>      MBA 6693: Business Analytics         |                   Credit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dc:creator>
  <cp:lastModifiedBy>Gabriel Olawale Adeyemo</cp:lastModifiedBy>
  <cp:revision>47</cp:revision>
  <dcterms:created xsi:type="dcterms:W3CDTF">2020-12-07T02:04:48Z</dcterms:created>
  <dcterms:modified xsi:type="dcterms:W3CDTF">2020-12-08T20:10:17Z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0x01010085FBCE350F018D4981A412D1D129EBCA</vt:lpwstr>
  </property>
</Properties>
</file>