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ppt/media/image8.jpg" ContentType="image/jpeg"/>
  <Override PartName="/ppt/media/image10.jpg" ContentType="image/jpeg"/>
  <Override PartName="/ppt/media/image16.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 id="266" r:id="rId12"/>
  </p:sldIdLst>
  <p:sldSz cx="20104100" cy="11309350"/>
  <p:notesSz cx="20104100" cy="1130935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82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delyn Morales" userId="d2843c3bf8f53654" providerId="LiveId" clId="{876242A8-8870-4612-A8FF-EABB67954B6F}"/>
    <pc:docChg chg="modSld sldOrd">
      <pc:chgData name="Yedelyn Morales" userId="d2843c3bf8f53654" providerId="LiveId" clId="{876242A8-8870-4612-A8FF-EABB67954B6F}" dt="2021-12-13T18:37:29.904" v="1"/>
      <pc:docMkLst>
        <pc:docMk/>
      </pc:docMkLst>
      <pc:sldChg chg="ord">
        <pc:chgData name="Yedelyn Morales" userId="d2843c3bf8f53654" providerId="LiveId" clId="{876242A8-8870-4612-A8FF-EABB67954B6F}" dt="2021-12-13T18:37:29.904" v="1"/>
        <pc:sldMkLst>
          <pc:docMk/>
          <pc:sldMk cId="0"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20104099" cy="11308554"/>
          </a:xfrm>
          <a:prstGeom prst="rect">
            <a:avLst/>
          </a:prstGeom>
        </p:spPr>
      </p:pic>
      <p:sp>
        <p:nvSpPr>
          <p:cNvPr id="2" name="Holder 2"/>
          <p:cNvSpPr>
            <a:spLocks noGrp="1"/>
          </p:cNvSpPr>
          <p:nvPr>
            <p:ph type="ctrTitle"/>
          </p:nvPr>
        </p:nvSpPr>
        <p:spPr>
          <a:xfrm>
            <a:off x="5659059" y="677331"/>
            <a:ext cx="8785980" cy="864869"/>
          </a:xfrm>
          <a:prstGeom prst="rect">
            <a:avLst/>
          </a:prstGeom>
        </p:spPr>
        <p:txBody>
          <a:bodyPr wrap="square" lIns="0" tIns="0" rIns="0" bIns="0">
            <a:spAutoFit/>
          </a:bodyPr>
          <a:lstStyle>
            <a:lvl1pPr>
              <a:defRPr sz="5500" b="0" i="0">
                <a:solidFill>
                  <a:srgbClr val="00A1FF"/>
                </a:solidFill>
                <a:latin typeface="Calibri"/>
                <a:cs typeface="Calibri"/>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chemeClr val="tx1"/>
                </a:solidFill>
                <a:latin typeface="Calibri"/>
                <a:cs typeface="Calibri"/>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20104099" cy="11308554"/>
          </a:xfrm>
          <a:prstGeom prst="rect">
            <a:avLst/>
          </a:prstGeom>
        </p:spPr>
      </p:pic>
      <p:sp>
        <p:nvSpPr>
          <p:cNvPr id="2" name="Holder 2"/>
          <p:cNvSpPr>
            <a:spLocks noGrp="1"/>
          </p:cNvSpPr>
          <p:nvPr>
            <p:ph type="title"/>
          </p:nvPr>
        </p:nvSpPr>
        <p:spPr/>
        <p:txBody>
          <a:bodyPr lIns="0" tIns="0" rIns="0" bIns="0"/>
          <a:lstStyle>
            <a:lvl1pPr>
              <a:defRPr sz="55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91414" y="3731165"/>
            <a:ext cx="9921271" cy="864870"/>
          </a:xfrm>
          <a:prstGeom prst="rect">
            <a:avLst/>
          </a:prstGeom>
        </p:spPr>
        <p:txBody>
          <a:bodyPr wrap="square" lIns="0" tIns="0" rIns="0" bIns="0">
            <a:spAutoFit/>
          </a:bodyPr>
          <a:lstStyle>
            <a:lvl1pPr>
              <a:defRPr sz="5500" b="0" i="0">
                <a:solidFill>
                  <a:schemeClr val="tx1"/>
                </a:solidFill>
                <a:latin typeface="Calibri"/>
                <a:cs typeface="Calibri"/>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12/13/2021</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Layout" Target="../slideLayouts/slideLayout5.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1308554"/>
          </a:xfrm>
          <a:prstGeom prst="rect">
            <a:avLst/>
          </a:prstGeom>
        </p:spPr>
      </p:pic>
      <p:sp>
        <p:nvSpPr>
          <p:cNvPr id="3" name="object 3"/>
          <p:cNvSpPr txBox="1">
            <a:spLocks noGrp="1"/>
          </p:cNvSpPr>
          <p:nvPr>
            <p:ph type="title"/>
          </p:nvPr>
        </p:nvSpPr>
        <p:spPr>
          <a:xfrm>
            <a:off x="4635116" y="1671018"/>
            <a:ext cx="11193780" cy="996950"/>
          </a:xfrm>
          <a:prstGeom prst="rect">
            <a:avLst/>
          </a:prstGeom>
        </p:spPr>
        <p:txBody>
          <a:bodyPr vert="horz" wrap="square" lIns="0" tIns="15240" rIns="0" bIns="0" rtlCol="0">
            <a:spAutoFit/>
          </a:bodyPr>
          <a:lstStyle/>
          <a:p>
            <a:pPr marL="12700">
              <a:lnSpc>
                <a:spcPct val="100000"/>
              </a:lnSpc>
              <a:spcBef>
                <a:spcPts val="120"/>
              </a:spcBef>
            </a:pPr>
            <a:r>
              <a:rPr sz="6350" spc="5" dirty="0"/>
              <a:t>"Chatbots</a:t>
            </a:r>
            <a:r>
              <a:rPr sz="6350" spc="-105" dirty="0"/>
              <a:t> </a:t>
            </a:r>
            <a:r>
              <a:rPr sz="6350" dirty="0"/>
              <a:t>en</a:t>
            </a:r>
            <a:r>
              <a:rPr sz="6350" spc="-35" dirty="0"/>
              <a:t> </a:t>
            </a:r>
            <a:r>
              <a:rPr sz="6350" spc="-5" dirty="0"/>
              <a:t>el</a:t>
            </a:r>
            <a:r>
              <a:rPr sz="6350" spc="5" dirty="0"/>
              <a:t> </a:t>
            </a:r>
            <a:r>
              <a:rPr sz="6350" dirty="0"/>
              <a:t>Sistema</a:t>
            </a:r>
            <a:r>
              <a:rPr sz="6350" spc="-110" dirty="0"/>
              <a:t> </a:t>
            </a:r>
            <a:r>
              <a:rPr sz="6350" dirty="0"/>
              <a:t>Bancario"</a:t>
            </a:r>
          </a:p>
        </p:txBody>
      </p:sp>
      <p:sp>
        <p:nvSpPr>
          <p:cNvPr id="4" name="object 4"/>
          <p:cNvSpPr txBox="1"/>
          <p:nvPr/>
        </p:nvSpPr>
        <p:spPr>
          <a:xfrm>
            <a:off x="6512022" y="3459393"/>
            <a:ext cx="6689725" cy="525780"/>
          </a:xfrm>
          <a:prstGeom prst="rect">
            <a:avLst/>
          </a:prstGeom>
        </p:spPr>
        <p:txBody>
          <a:bodyPr vert="horz" wrap="square" lIns="0" tIns="16510" rIns="0" bIns="0" rtlCol="0">
            <a:spAutoFit/>
          </a:bodyPr>
          <a:lstStyle/>
          <a:p>
            <a:pPr marL="12700">
              <a:lnSpc>
                <a:spcPct val="100000"/>
              </a:lnSpc>
              <a:spcBef>
                <a:spcPts val="130"/>
              </a:spcBef>
            </a:pPr>
            <a:r>
              <a:rPr sz="3250" spc="-5" dirty="0">
                <a:solidFill>
                  <a:srgbClr val="2E2E2E"/>
                </a:solidFill>
                <a:latin typeface="Arial MT"/>
                <a:cs typeface="Arial MT"/>
              </a:rPr>
              <a:t>Introducción</a:t>
            </a:r>
            <a:r>
              <a:rPr sz="3250" spc="240" dirty="0">
                <a:solidFill>
                  <a:srgbClr val="2E2E2E"/>
                </a:solidFill>
                <a:latin typeface="Arial MT"/>
                <a:cs typeface="Arial MT"/>
              </a:rPr>
              <a:t> </a:t>
            </a:r>
            <a:r>
              <a:rPr sz="3250" spc="15" dirty="0">
                <a:solidFill>
                  <a:srgbClr val="2E2E2E"/>
                </a:solidFill>
                <a:latin typeface="Arial MT"/>
                <a:cs typeface="Arial MT"/>
              </a:rPr>
              <a:t>a</a:t>
            </a:r>
            <a:r>
              <a:rPr sz="3250" spc="55" dirty="0">
                <a:solidFill>
                  <a:srgbClr val="2E2E2E"/>
                </a:solidFill>
                <a:latin typeface="Arial MT"/>
                <a:cs typeface="Arial MT"/>
              </a:rPr>
              <a:t> </a:t>
            </a:r>
            <a:r>
              <a:rPr sz="3250" spc="-15" dirty="0">
                <a:solidFill>
                  <a:srgbClr val="2E2E2E"/>
                </a:solidFill>
                <a:latin typeface="Arial MT"/>
                <a:cs typeface="Arial MT"/>
              </a:rPr>
              <a:t>la</a:t>
            </a:r>
            <a:r>
              <a:rPr sz="3250" spc="55" dirty="0">
                <a:solidFill>
                  <a:srgbClr val="2E2E2E"/>
                </a:solidFill>
                <a:latin typeface="Arial MT"/>
                <a:cs typeface="Arial MT"/>
              </a:rPr>
              <a:t> </a:t>
            </a:r>
            <a:r>
              <a:rPr sz="3250" spc="-5" dirty="0">
                <a:solidFill>
                  <a:srgbClr val="2E2E2E"/>
                </a:solidFill>
                <a:latin typeface="Arial MT"/>
                <a:cs typeface="Arial MT"/>
              </a:rPr>
              <a:t>informática</a:t>
            </a:r>
            <a:r>
              <a:rPr sz="3250" spc="240" dirty="0">
                <a:solidFill>
                  <a:srgbClr val="2E2E2E"/>
                </a:solidFill>
                <a:latin typeface="Arial MT"/>
                <a:cs typeface="Arial MT"/>
              </a:rPr>
              <a:t> </a:t>
            </a:r>
            <a:r>
              <a:rPr sz="3250" dirty="0">
                <a:solidFill>
                  <a:srgbClr val="2E2E2E"/>
                </a:solidFill>
                <a:latin typeface="Arial MT"/>
                <a:cs typeface="Arial MT"/>
              </a:rPr>
              <a:t>KM-G6</a:t>
            </a:r>
            <a:endParaRPr sz="3250" dirty="0">
              <a:latin typeface="Arial MT"/>
              <a:cs typeface="Arial MT"/>
            </a:endParaRPr>
          </a:p>
        </p:txBody>
      </p:sp>
      <p:sp>
        <p:nvSpPr>
          <p:cNvPr id="5" name="object 5"/>
          <p:cNvSpPr txBox="1"/>
          <p:nvPr/>
        </p:nvSpPr>
        <p:spPr>
          <a:xfrm>
            <a:off x="1922843" y="7487647"/>
            <a:ext cx="4032885" cy="2042160"/>
          </a:xfrm>
          <a:prstGeom prst="rect">
            <a:avLst/>
          </a:prstGeom>
        </p:spPr>
        <p:txBody>
          <a:bodyPr vert="horz" wrap="square" lIns="0" tIns="13970" rIns="0" bIns="0" rtlCol="0">
            <a:spAutoFit/>
          </a:bodyPr>
          <a:lstStyle/>
          <a:p>
            <a:pPr marL="12700">
              <a:lnSpc>
                <a:spcPct val="100000"/>
              </a:lnSpc>
              <a:spcBef>
                <a:spcPts val="110"/>
              </a:spcBef>
            </a:pPr>
            <a:r>
              <a:rPr sz="2650" spc="5" dirty="0">
                <a:solidFill>
                  <a:srgbClr val="151515"/>
                </a:solidFill>
                <a:latin typeface="Arial MT"/>
                <a:cs typeface="Arial MT"/>
              </a:rPr>
              <a:t>Integrantes:</a:t>
            </a:r>
            <a:endParaRPr sz="2650" dirty="0">
              <a:latin typeface="Arial MT"/>
              <a:cs typeface="Arial MT"/>
            </a:endParaRPr>
          </a:p>
          <a:p>
            <a:pPr>
              <a:lnSpc>
                <a:spcPct val="100000"/>
              </a:lnSpc>
              <a:spcBef>
                <a:spcPts val="30"/>
              </a:spcBef>
            </a:pPr>
            <a:endParaRPr sz="2850" dirty="0">
              <a:latin typeface="Arial MT"/>
              <a:cs typeface="Arial MT"/>
            </a:endParaRPr>
          </a:p>
          <a:p>
            <a:pPr marL="12700" marR="5080">
              <a:lnSpc>
                <a:spcPts val="3160"/>
              </a:lnSpc>
            </a:pPr>
            <a:r>
              <a:rPr sz="2650" spc="-5" dirty="0">
                <a:solidFill>
                  <a:srgbClr val="151515"/>
                </a:solidFill>
                <a:latin typeface="Arial MT"/>
                <a:cs typeface="Arial MT"/>
              </a:rPr>
              <a:t>Marco</a:t>
            </a:r>
            <a:r>
              <a:rPr sz="2650" spc="-30" dirty="0">
                <a:solidFill>
                  <a:srgbClr val="151515"/>
                </a:solidFill>
                <a:latin typeface="Arial MT"/>
                <a:cs typeface="Arial MT"/>
              </a:rPr>
              <a:t> </a:t>
            </a:r>
            <a:r>
              <a:rPr sz="2650" spc="-10" dirty="0">
                <a:solidFill>
                  <a:srgbClr val="151515"/>
                </a:solidFill>
                <a:latin typeface="Arial MT"/>
                <a:cs typeface="Arial MT"/>
              </a:rPr>
              <a:t>Marín</a:t>
            </a:r>
            <a:r>
              <a:rPr sz="2650" spc="35" dirty="0">
                <a:solidFill>
                  <a:srgbClr val="151515"/>
                </a:solidFill>
                <a:latin typeface="Arial MT"/>
                <a:cs typeface="Arial MT"/>
              </a:rPr>
              <a:t> </a:t>
            </a:r>
            <a:r>
              <a:rPr sz="2650" spc="-5" dirty="0">
                <a:solidFill>
                  <a:srgbClr val="151515"/>
                </a:solidFill>
                <a:latin typeface="Arial MT"/>
                <a:cs typeface="Arial MT"/>
              </a:rPr>
              <a:t>Montes </a:t>
            </a:r>
            <a:r>
              <a:rPr sz="2650" dirty="0">
                <a:solidFill>
                  <a:srgbClr val="151515"/>
                </a:solidFill>
                <a:latin typeface="Arial MT"/>
                <a:cs typeface="Arial MT"/>
              </a:rPr>
              <a:t> Tharly </a:t>
            </a:r>
            <a:r>
              <a:rPr sz="2650" spc="-15" dirty="0">
                <a:solidFill>
                  <a:srgbClr val="151515"/>
                </a:solidFill>
                <a:latin typeface="Arial MT"/>
                <a:cs typeface="Arial MT"/>
              </a:rPr>
              <a:t>Meza</a:t>
            </a:r>
            <a:r>
              <a:rPr sz="2650" spc="705" dirty="0">
                <a:solidFill>
                  <a:srgbClr val="151515"/>
                </a:solidFill>
                <a:latin typeface="Arial MT"/>
                <a:cs typeface="Arial MT"/>
              </a:rPr>
              <a:t> </a:t>
            </a:r>
            <a:r>
              <a:rPr sz="2650" spc="5" dirty="0">
                <a:solidFill>
                  <a:srgbClr val="151515"/>
                </a:solidFill>
                <a:latin typeface="Arial MT"/>
                <a:cs typeface="Arial MT"/>
              </a:rPr>
              <a:t>Arias </a:t>
            </a:r>
            <a:r>
              <a:rPr sz="2650" spc="10" dirty="0">
                <a:solidFill>
                  <a:srgbClr val="151515"/>
                </a:solidFill>
                <a:latin typeface="Arial MT"/>
                <a:cs typeface="Arial MT"/>
              </a:rPr>
              <a:t> </a:t>
            </a:r>
            <a:r>
              <a:rPr sz="2650" spc="-5" dirty="0">
                <a:solidFill>
                  <a:srgbClr val="151515"/>
                </a:solidFill>
                <a:latin typeface="Arial MT"/>
                <a:cs typeface="Arial MT"/>
              </a:rPr>
              <a:t>Yedelyn</a:t>
            </a:r>
            <a:r>
              <a:rPr sz="2650" spc="-70" dirty="0">
                <a:solidFill>
                  <a:srgbClr val="151515"/>
                </a:solidFill>
                <a:latin typeface="Arial MT"/>
                <a:cs typeface="Arial MT"/>
              </a:rPr>
              <a:t> </a:t>
            </a:r>
            <a:r>
              <a:rPr sz="2650" spc="-5" dirty="0">
                <a:solidFill>
                  <a:srgbClr val="151515"/>
                </a:solidFill>
                <a:latin typeface="Arial MT"/>
                <a:cs typeface="Arial MT"/>
              </a:rPr>
              <a:t>Morales</a:t>
            </a:r>
            <a:r>
              <a:rPr sz="2650" spc="-110" dirty="0">
                <a:solidFill>
                  <a:srgbClr val="151515"/>
                </a:solidFill>
                <a:latin typeface="Arial MT"/>
                <a:cs typeface="Arial MT"/>
              </a:rPr>
              <a:t> </a:t>
            </a:r>
            <a:r>
              <a:rPr sz="2650" dirty="0">
                <a:solidFill>
                  <a:srgbClr val="151515"/>
                </a:solidFill>
                <a:latin typeface="Arial MT"/>
                <a:cs typeface="Arial MT"/>
              </a:rPr>
              <a:t>Gonzáles</a:t>
            </a:r>
            <a:endParaRPr sz="2650" dirty="0">
              <a:latin typeface="Arial MT"/>
              <a:cs typeface="Arial MT"/>
            </a:endParaRPr>
          </a:p>
        </p:txBody>
      </p:sp>
      <p:pic>
        <p:nvPicPr>
          <p:cNvPr id="6" name="object 6"/>
          <p:cNvPicPr/>
          <p:nvPr/>
        </p:nvPicPr>
        <p:blipFill>
          <a:blip r:embed="rId3" cstate="print"/>
          <a:stretch>
            <a:fillRect/>
          </a:stretch>
        </p:blipFill>
        <p:spPr>
          <a:xfrm>
            <a:off x="14763948" y="7923841"/>
            <a:ext cx="5230207" cy="3321885"/>
          </a:xfrm>
          <a:prstGeom prst="rect">
            <a:avLst/>
          </a:prstGeom>
        </p:spPr>
      </p:pic>
      <p:sp>
        <p:nvSpPr>
          <p:cNvPr id="7" name="object 7"/>
          <p:cNvSpPr txBox="1"/>
          <p:nvPr/>
        </p:nvSpPr>
        <p:spPr>
          <a:xfrm>
            <a:off x="15461130" y="5334728"/>
            <a:ext cx="3582520" cy="1252907"/>
          </a:xfrm>
          <a:prstGeom prst="rect">
            <a:avLst/>
          </a:prstGeom>
        </p:spPr>
        <p:txBody>
          <a:bodyPr vert="horz" wrap="square" lIns="0" tIns="13970" rIns="0" bIns="0" rtlCol="0">
            <a:spAutoFit/>
          </a:bodyPr>
          <a:lstStyle/>
          <a:p>
            <a:pPr marL="357505">
              <a:lnSpc>
                <a:spcPct val="100000"/>
              </a:lnSpc>
              <a:spcBef>
                <a:spcPts val="110"/>
              </a:spcBef>
            </a:pPr>
            <a:r>
              <a:rPr sz="2650" spc="15" dirty="0">
                <a:solidFill>
                  <a:srgbClr val="130F0F"/>
                </a:solidFill>
                <a:latin typeface="Arial MT"/>
                <a:cs typeface="Arial MT"/>
              </a:rPr>
              <a:t>Profesor</a:t>
            </a:r>
            <a:endParaRPr sz="2650" dirty="0">
              <a:latin typeface="Arial MT"/>
              <a:cs typeface="Arial MT"/>
            </a:endParaRPr>
          </a:p>
          <a:p>
            <a:pPr>
              <a:lnSpc>
                <a:spcPct val="100000"/>
              </a:lnSpc>
              <a:spcBef>
                <a:spcPts val="30"/>
              </a:spcBef>
            </a:pPr>
            <a:endParaRPr sz="2750" dirty="0">
              <a:latin typeface="Arial MT"/>
              <a:cs typeface="Arial MT"/>
            </a:endParaRPr>
          </a:p>
          <a:p>
            <a:pPr marL="12700">
              <a:lnSpc>
                <a:spcPct val="100000"/>
              </a:lnSpc>
            </a:pPr>
            <a:r>
              <a:rPr sz="2650" spc="-5" dirty="0">
                <a:solidFill>
                  <a:srgbClr val="130F0F"/>
                </a:solidFill>
                <a:latin typeface="Arial MT"/>
                <a:cs typeface="Arial MT"/>
              </a:rPr>
              <a:t>Marco</a:t>
            </a:r>
            <a:r>
              <a:rPr lang="es-MX" sz="2650" spc="-5" dirty="0">
                <a:solidFill>
                  <a:srgbClr val="130F0F"/>
                </a:solidFill>
                <a:latin typeface="Arial MT"/>
                <a:cs typeface="Arial MT"/>
              </a:rPr>
              <a:t> Caridad</a:t>
            </a:r>
            <a:r>
              <a:rPr sz="2650" spc="-114" dirty="0">
                <a:solidFill>
                  <a:srgbClr val="130F0F"/>
                </a:solidFill>
                <a:latin typeface="Arial MT"/>
                <a:cs typeface="Arial MT"/>
              </a:rPr>
              <a:t> </a:t>
            </a:r>
            <a:r>
              <a:rPr sz="2650" spc="5" dirty="0">
                <a:solidFill>
                  <a:srgbClr val="130F0F"/>
                </a:solidFill>
                <a:latin typeface="Arial MT"/>
                <a:cs typeface="Arial MT"/>
              </a:rPr>
              <a:t>Estrada</a:t>
            </a:r>
            <a:endParaRPr sz="2650" dirty="0">
              <a:latin typeface="Arial MT"/>
              <a:cs typeface="Arial MT"/>
            </a:endParaRPr>
          </a:p>
        </p:txBody>
      </p:sp>
      <p:sp>
        <p:nvSpPr>
          <p:cNvPr id="8" name="object 8"/>
          <p:cNvSpPr txBox="1"/>
          <p:nvPr/>
        </p:nvSpPr>
        <p:spPr>
          <a:xfrm>
            <a:off x="8004543" y="7131375"/>
            <a:ext cx="3006725" cy="431165"/>
          </a:xfrm>
          <a:prstGeom prst="rect">
            <a:avLst/>
          </a:prstGeom>
        </p:spPr>
        <p:txBody>
          <a:bodyPr vert="horz" wrap="square" lIns="0" tIns="13335" rIns="0" bIns="0" rtlCol="0">
            <a:spAutoFit/>
          </a:bodyPr>
          <a:lstStyle/>
          <a:p>
            <a:pPr marL="12700">
              <a:lnSpc>
                <a:spcPct val="100000"/>
              </a:lnSpc>
              <a:spcBef>
                <a:spcPts val="105"/>
              </a:spcBef>
            </a:pPr>
            <a:r>
              <a:rPr sz="2650" spc="5" dirty="0">
                <a:solidFill>
                  <a:srgbClr val="130F0F"/>
                </a:solidFill>
                <a:latin typeface="Arial MT"/>
                <a:cs typeface="Arial MT"/>
              </a:rPr>
              <a:t>Cu</a:t>
            </a:r>
            <a:r>
              <a:rPr sz="2650" spc="-20" dirty="0">
                <a:solidFill>
                  <a:srgbClr val="130F0F"/>
                </a:solidFill>
                <a:latin typeface="Arial MT"/>
                <a:cs typeface="Arial MT"/>
              </a:rPr>
              <a:t>r</a:t>
            </a:r>
            <a:r>
              <a:rPr sz="2650" spc="25" dirty="0">
                <a:solidFill>
                  <a:srgbClr val="130F0F"/>
                </a:solidFill>
                <a:latin typeface="Arial MT"/>
                <a:cs typeface="Arial MT"/>
              </a:rPr>
              <a:t>s</a:t>
            </a:r>
            <a:r>
              <a:rPr sz="2650" dirty="0">
                <a:solidFill>
                  <a:srgbClr val="130F0F"/>
                </a:solidFill>
                <a:latin typeface="Arial MT"/>
                <a:cs typeface="Arial MT"/>
              </a:rPr>
              <a:t>o</a:t>
            </a:r>
            <a:r>
              <a:rPr sz="2650" spc="-114" dirty="0">
                <a:solidFill>
                  <a:srgbClr val="130F0F"/>
                </a:solidFill>
                <a:latin typeface="Arial MT"/>
                <a:cs typeface="Arial MT"/>
              </a:rPr>
              <a:t> </a:t>
            </a:r>
            <a:r>
              <a:rPr sz="2650" dirty="0">
                <a:solidFill>
                  <a:srgbClr val="130F0F"/>
                </a:solidFill>
                <a:latin typeface="Arial MT"/>
                <a:cs typeface="Arial MT"/>
              </a:rPr>
              <a:t>L</a:t>
            </a:r>
            <a:r>
              <a:rPr sz="2650" spc="5" dirty="0">
                <a:solidFill>
                  <a:srgbClr val="130F0F"/>
                </a:solidFill>
                <a:latin typeface="Arial MT"/>
                <a:cs typeface="Arial MT"/>
              </a:rPr>
              <a:t>e</a:t>
            </a:r>
            <a:r>
              <a:rPr sz="2650" spc="25" dirty="0">
                <a:solidFill>
                  <a:srgbClr val="130F0F"/>
                </a:solidFill>
                <a:latin typeface="Arial MT"/>
                <a:cs typeface="Arial MT"/>
              </a:rPr>
              <a:t>c</a:t>
            </a:r>
            <a:r>
              <a:rPr sz="2650" dirty="0">
                <a:solidFill>
                  <a:srgbClr val="130F0F"/>
                </a:solidFill>
                <a:latin typeface="Arial MT"/>
                <a:cs typeface="Arial MT"/>
              </a:rPr>
              <a:t>t</a:t>
            </a:r>
            <a:r>
              <a:rPr sz="2650" spc="25" dirty="0">
                <a:solidFill>
                  <a:srgbClr val="130F0F"/>
                </a:solidFill>
                <a:latin typeface="Arial MT"/>
                <a:cs typeface="Arial MT"/>
              </a:rPr>
              <a:t>i</a:t>
            </a:r>
            <a:r>
              <a:rPr sz="2650" spc="90" dirty="0">
                <a:solidFill>
                  <a:srgbClr val="130F0F"/>
                </a:solidFill>
                <a:latin typeface="Arial MT"/>
                <a:cs typeface="Arial MT"/>
              </a:rPr>
              <a:t>v</a:t>
            </a:r>
            <a:r>
              <a:rPr sz="2650" spc="-60" dirty="0">
                <a:solidFill>
                  <a:srgbClr val="130F0F"/>
                </a:solidFill>
                <a:latin typeface="Arial MT"/>
                <a:cs typeface="Arial MT"/>
              </a:rPr>
              <a:t>o</a:t>
            </a:r>
            <a:r>
              <a:rPr sz="2650" dirty="0">
                <a:solidFill>
                  <a:srgbClr val="130F0F"/>
                </a:solidFill>
                <a:latin typeface="Arial MT"/>
                <a:cs typeface="Arial MT"/>
              </a:rPr>
              <a:t>:</a:t>
            </a:r>
            <a:r>
              <a:rPr sz="2650" spc="-180" dirty="0">
                <a:solidFill>
                  <a:srgbClr val="130F0F"/>
                </a:solidFill>
                <a:latin typeface="Arial MT"/>
                <a:cs typeface="Arial MT"/>
              </a:rPr>
              <a:t> </a:t>
            </a:r>
            <a:r>
              <a:rPr sz="2650" dirty="0">
                <a:solidFill>
                  <a:srgbClr val="130F0F"/>
                </a:solidFill>
                <a:latin typeface="Arial MT"/>
                <a:cs typeface="Arial MT"/>
              </a:rPr>
              <a:t>2</a:t>
            </a:r>
            <a:r>
              <a:rPr sz="2650" spc="5" dirty="0">
                <a:solidFill>
                  <a:srgbClr val="130F0F"/>
                </a:solidFill>
                <a:latin typeface="Arial MT"/>
                <a:cs typeface="Arial MT"/>
              </a:rPr>
              <a:t>0</a:t>
            </a:r>
            <a:r>
              <a:rPr sz="2650" dirty="0">
                <a:solidFill>
                  <a:srgbClr val="130F0F"/>
                </a:solidFill>
                <a:latin typeface="Arial MT"/>
                <a:cs typeface="Arial MT"/>
              </a:rPr>
              <a:t>21</a:t>
            </a:r>
            <a:endParaRPr sz="265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bject 2"/>
          <p:cNvPicPr/>
          <p:nvPr/>
        </p:nvPicPr>
        <p:blipFill rotWithShape="1">
          <a:blip r:embed="rId2" cstate="print">
            <a:alphaModFix amt="35000"/>
          </a:blip>
          <a:srcRect r="1" b="24"/>
          <a:stretch/>
        </p:blipFill>
        <p:spPr>
          <a:xfrm>
            <a:off x="-38842" y="-72191"/>
            <a:ext cx="20104099" cy="11305982"/>
          </a:xfrm>
          <a:prstGeom prst="rect">
            <a:avLst/>
          </a:prstGeom>
        </p:spPr>
      </p:pic>
      <p:sp>
        <p:nvSpPr>
          <p:cNvPr id="5" name="CuadroTexto 4">
            <a:extLst>
              <a:ext uri="{FF2B5EF4-FFF2-40B4-BE49-F238E27FC236}">
                <a16:creationId xmlns:a16="http://schemas.microsoft.com/office/drawing/2014/main" id="{746A9255-84CE-4703-8356-DE4214FC4CE2}"/>
              </a:ext>
            </a:extLst>
          </p:cNvPr>
          <p:cNvSpPr txBox="1"/>
          <p:nvPr/>
        </p:nvSpPr>
        <p:spPr>
          <a:xfrm>
            <a:off x="10013208" y="6257141"/>
            <a:ext cx="8771524" cy="316993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kern="1200" dirty="0">
                <a:solidFill>
                  <a:schemeClr val="tx1"/>
                </a:solidFill>
                <a:latin typeface="Arial MT"/>
                <a:ea typeface="+mj-ea"/>
                <a:cs typeface="+mj-cs"/>
              </a:rPr>
              <a:t>Impacto de los Chatbots durante la pandemia COVID-19</a:t>
            </a:r>
          </a:p>
        </p:txBody>
      </p:sp>
      <p:sp>
        <p:nvSpPr>
          <p:cNvPr id="41" name="Freeform: Shape 40">
            <a:extLst>
              <a:ext uri="{FF2B5EF4-FFF2-40B4-BE49-F238E27FC236}">
                <a16:creationId xmlns:a16="http://schemas.microsoft.com/office/drawing/2014/main" id="{B26D9126-4D1A-435C-92FD-2EFD34104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97271"/>
            <a:ext cx="8977363" cy="10512080"/>
          </a:xfrm>
          <a:custGeom>
            <a:avLst/>
            <a:gdLst>
              <a:gd name="connsiteX0" fmla="*/ 2098246 w 5444264"/>
              <a:gd name="connsiteY0" fmla="*/ 0 h 6374535"/>
              <a:gd name="connsiteX1" fmla="*/ 5444264 w 5444264"/>
              <a:gd name="connsiteY1" fmla="*/ 3346018 h 6374535"/>
              <a:gd name="connsiteX2" fmla="*/ 3693157 w 5444264"/>
              <a:gd name="connsiteY2" fmla="*/ 6288190 h 6374535"/>
              <a:gd name="connsiteX3" fmla="*/ 3513916 w 5444264"/>
              <a:gd name="connsiteY3" fmla="*/ 6374535 h 6374535"/>
              <a:gd name="connsiteX4" fmla="*/ 674773 w 5444264"/>
              <a:gd name="connsiteY4" fmla="*/ 6374535 h 6374535"/>
              <a:gd name="connsiteX5" fmla="*/ 432743 w 5444264"/>
              <a:gd name="connsiteY5" fmla="*/ 6248727 h 6374535"/>
              <a:gd name="connsiteX6" fmla="*/ 194223 w 5444264"/>
              <a:gd name="connsiteY6" fmla="*/ 6097845 h 6374535"/>
              <a:gd name="connsiteX7" fmla="*/ 0 w 5444264"/>
              <a:gd name="connsiteY7" fmla="*/ 5950784 h 6374535"/>
              <a:gd name="connsiteX8" fmla="*/ 0 w 5444264"/>
              <a:gd name="connsiteY8" fmla="*/ 741253 h 6374535"/>
              <a:gd name="connsiteX9" fmla="*/ 194222 w 5444264"/>
              <a:gd name="connsiteY9" fmla="*/ 594191 h 6374535"/>
              <a:gd name="connsiteX10" fmla="*/ 2098246 w 5444264"/>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44264" h="6374535">
                <a:moveTo>
                  <a:pt x="2098246" y="0"/>
                </a:moveTo>
                <a:cubicBezTo>
                  <a:pt x="3946201" y="0"/>
                  <a:pt x="5444264" y="1498063"/>
                  <a:pt x="5444264" y="3346018"/>
                </a:cubicBezTo>
                <a:cubicBezTo>
                  <a:pt x="5444264" y="4616487"/>
                  <a:pt x="4736195" y="5721578"/>
                  <a:pt x="3693157" y="6288190"/>
                </a:cubicBezTo>
                <a:lnTo>
                  <a:pt x="3513916" y="6374535"/>
                </a:lnTo>
                <a:lnTo>
                  <a:pt x="674773" y="6374535"/>
                </a:lnTo>
                <a:lnTo>
                  <a:pt x="432743" y="6248727"/>
                </a:lnTo>
                <a:cubicBezTo>
                  <a:pt x="351001" y="6201724"/>
                  <a:pt x="271431" y="6151368"/>
                  <a:pt x="194223" y="6097845"/>
                </a:cubicBezTo>
                <a:lnTo>
                  <a:pt x="0" y="5950784"/>
                </a:lnTo>
                <a:lnTo>
                  <a:pt x="0" y="741253"/>
                </a:lnTo>
                <a:lnTo>
                  <a:pt x="194222" y="594191"/>
                </a:lnTo>
                <a:cubicBezTo>
                  <a:pt x="734681" y="219535"/>
                  <a:pt x="1390826" y="0"/>
                  <a:pt x="209824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6" descr="Interfaz de usuario gráfica, Aplicación&#10;&#10;Descripción generada automáticamente">
            <a:extLst>
              <a:ext uri="{FF2B5EF4-FFF2-40B4-BE49-F238E27FC236}">
                <a16:creationId xmlns:a16="http://schemas.microsoft.com/office/drawing/2014/main" id="{FF59B83E-3C74-4857-B18A-217C8B0D8122}"/>
              </a:ext>
            </a:extLst>
          </p:cNvPr>
          <p:cNvPicPr>
            <a:picLocks noChangeAspect="1"/>
          </p:cNvPicPr>
          <p:nvPr/>
        </p:nvPicPr>
        <p:blipFill rotWithShape="1">
          <a:blip r:embed="rId3">
            <a:extLst>
              <a:ext uri="{28A0092B-C50C-407E-A947-70E740481C1C}">
                <a14:useLocalDpi xmlns:a14="http://schemas.microsoft.com/office/drawing/2010/main" val="0"/>
              </a:ext>
            </a:extLst>
          </a:blip>
          <a:srcRect l="28082" r="27497"/>
          <a:stretch/>
        </p:blipFill>
        <p:spPr>
          <a:xfrm>
            <a:off x="20" y="1067566"/>
            <a:ext cx="8707067" cy="10241787"/>
          </a:xfrm>
          <a:custGeom>
            <a:avLst/>
            <a:gdLst/>
            <a:ahLst/>
            <a:cxnLst/>
            <a:rect l="l" t="t" r="r" b="b"/>
            <a:pathLst>
              <a:path w="5280356" h="6210629">
                <a:moveTo>
                  <a:pt x="2098244" y="0"/>
                </a:moveTo>
                <a:cubicBezTo>
                  <a:pt x="3855676" y="0"/>
                  <a:pt x="5280356" y="1424680"/>
                  <a:pt x="5280356" y="3182112"/>
                </a:cubicBezTo>
                <a:cubicBezTo>
                  <a:pt x="5280356" y="4500186"/>
                  <a:pt x="4478974" y="5631087"/>
                  <a:pt x="3336866" y="6114158"/>
                </a:cubicBezTo>
                <a:lnTo>
                  <a:pt x="3073287" y="6210629"/>
                </a:lnTo>
                <a:lnTo>
                  <a:pt x="1128432" y="6210629"/>
                </a:lnTo>
                <a:lnTo>
                  <a:pt x="1004127" y="6171135"/>
                </a:lnTo>
                <a:cubicBezTo>
                  <a:pt x="662964" y="6046219"/>
                  <a:pt x="349154" y="5864559"/>
                  <a:pt x="74125" y="5637585"/>
                </a:cubicBezTo>
                <a:lnTo>
                  <a:pt x="0" y="5570216"/>
                </a:lnTo>
                <a:lnTo>
                  <a:pt x="0" y="794009"/>
                </a:lnTo>
                <a:lnTo>
                  <a:pt x="74125" y="726640"/>
                </a:lnTo>
                <a:cubicBezTo>
                  <a:pt x="624182" y="272693"/>
                  <a:pt x="1329368" y="0"/>
                  <a:pt x="2098244" y="0"/>
                </a:cubicBezTo>
                <a:close/>
              </a:path>
            </a:pathLst>
          </a:custGeom>
        </p:spPr>
      </p:pic>
      <p:sp>
        <p:nvSpPr>
          <p:cNvPr id="43" name="Freeform: Shape 42">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8458" y="1"/>
            <a:ext cx="7388257" cy="4145761"/>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magen 8" descr="Interfaz de usuario gráfica&#10;&#10;Descripción generada automáticamente con confianza media">
            <a:extLst>
              <a:ext uri="{FF2B5EF4-FFF2-40B4-BE49-F238E27FC236}">
                <a16:creationId xmlns:a16="http://schemas.microsoft.com/office/drawing/2014/main" id="{20386223-1655-4BA3-BD2F-C54703DC19BA}"/>
              </a:ext>
            </a:extLst>
          </p:cNvPr>
          <p:cNvPicPr>
            <a:picLocks noChangeAspect="1"/>
          </p:cNvPicPr>
          <p:nvPr/>
        </p:nvPicPr>
        <p:blipFill rotWithShape="1">
          <a:blip r:embed="rId4">
            <a:extLst>
              <a:ext uri="{28A0092B-C50C-407E-A947-70E740481C1C}">
                <a14:useLocalDpi xmlns:a14="http://schemas.microsoft.com/office/drawing/2010/main" val="0"/>
              </a:ext>
            </a:extLst>
          </a:blip>
          <a:srcRect t="27740" r="-1" b="15662"/>
          <a:stretch/>
        </p:blipFill>
        <p:spPr>
          <a:xfrm>
            <a:off x="9079863" y="13"/>
            <a:ext cx="6845446" cy="3874336"/>
          </a:xfrm>
          <a:custGeom>
            <a:avLst/>
            <a:gdLst/>
            <a:ahLst/>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300346A0-9279-4B6E-A4DF-93D4D09C1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2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487" y="7777180"/>
            <a:ext cx="18299067" cy="259423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uadroTexto 18">
            <a:extLst>
              <a:ext uri="{FF2B5EF4-FFF2-40B4-BE49-F238E27FC236}">
                <a16:creationId xmlns:a16="http://schemas.microsoft.com/office/drawing/2014/main" id="{BA985335-E778-46DA-BCBB-D07709748AF5}"/>
              </a:ext>
            </a:extLst>
          </p:cNvPr>
          <p:cNvSpPr txBox="1"/>
          <p:nvPr/>
        </p:nvSpPr>
        <p:spPr>
          <a:xfrm>
            <a:off x="1432417" y="7943362"/>
            <a:ext cx="8247707" cy="22618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900" kern="1200">
                <a:solidFill>
                  <a:schemeClr val="tx1"/>
                </a:solidFill>
                <a:latin typeface="+mj-lt"/>
                <a:ea typeface="+mj-ea"/>
                <a:cs typeface="+mj-cs"/>
              </a:rPr>
              <a:t>Gracias</a:t>
            </a:r>
          </a:p>
        </p:txBody>
      </p:sp>
      <p:pic>
        <p:nvPicPr>
          <p:cNvPr id="11" name="Imagen 10" descr="Imagen que contiene Icono&#10;&#10;Descripción generada automáticamente">
            <a:extLst>
              <a:ext uri="{FF2B5EF4-FFF2-40B4-BE49-F238E27FC236}">
                <a16:creationId xmlns:a16="http://schemas.microsoft.com/office/drawing/2014/main" id="{2201E96B-74A3-45DA-A454-46C2E3C44791}"/>
              </a:ext>
            </a:extLst>
          </p:cNvPr>
          <p:cNvPicPr>
            <a:picLocks noChangeAspect="1"/>
          </p:cNvPicPr>
          <p:nvPr/>
        </p:nvPicPr>
        <p:blipFill rotWithShape="1">
          <a:blip r:embed="rId2">
            <a:extLst>
              <a:ext uri="{28A0092B-C50C-407E-A947-70E740481C1C}">
                <a14:useLocalDpi xmlns:a14="http://schemas.microsoft.com/office/drawing/2010/main" val="0"/>
              </a:ext>
            </a:extLst>
          </a:blip>
          <a:srcRect l="31266" r="32631" b="-1"/>
          <a:stretch/>
        </p:blipFill>
        <p:spPr>
          <a:xfrm>
            <a:off x="527732" y="256977"/>
            <a:ext cx="6106621" cy="6935133"/>
          </a:xfrm>
          <a:prstGeom prst="rect">
            <a:avLst/>
          </a:prstGeom>
        </p:spPr>
      </p:pic>
      <p:pic>
        <p:nvPicPr>
          <p:cNvPr id="17" name="Imagen 16" descr="Imagen que contiene Forma&#10;&#10;Descripción generada automáticamente">
            <a:extLst>
              <a:ext uri="{FF2B5EF4-FFF2-40B4-BE49-F238E27FC236}">
                <a16:creationId xmlns:a16="http://schemas.microsoft.com/office/drawing/2014/main" id="{7CBCFACD-41C5-4E79-828A-633E429D207C}"/>
              </a:ext>
            </a:extLst>
          </p:cNvPr>
          <p:cNvPicPr>
            <a:picLocks noChangeAspect="1"/>
          </p:cNvPicPr>
          <p:nvPr/>
        </p:nvPicPr>
        <p:blipFill rotWithShape="1">
          <a:blip r:embed="rId3">
            <a:extLst>
              <a:ext uri="{28A0092B-C50C-407E-A947-70E740481C1C}">
                <a14:useLocalDpi xmlns:a14="http://schemas.microsoft.com/office/drawing/2010/main" val="0"/>
              </a:ext>
            </a:extLst>
          </a:blip>
          <a:srcRect l="26688" r="23562" b="-1"/>
          <a:stretch/>
        </p:blipFill>
        <p:spPr>
          <a:xfrm>
            <a:off x="6998739" y="497609"/>
            <a:ext cx="6106621" cy="6935133"/>
          </a:xfrm>
          <a:prstGeom prst="rect">
            <a:avLst/>
          </a:prstGeom>
        </p:spPr>
      </p:pic>
      <p:pic>
        <p:nvPicPr>
          <p:cNvPr id="9" name="Imagen 8" descr="Interfaz de usuario gráfica&#10;&#10;Descripción generada automáticamente con confianza media">
            <a:extLst>
              <a:ext uri="{FF2B5EF4-FFF2-40B4-BE49-F238E27FC236}">
                <a16:creationId xmlns:a16="http://schemas.microsoft.com/office/drawing/2014/main" id="{8258E10B-C9A5-4BFA-88A7-8CFA345686C8}"/>
              </a:ext>
            </a:extLst>
          </p:cNvPr>
          <p:cNvPicPr>
            <a:picLocks noChangeAspect="1"/>
          </p:cNvPicPr>
          <p:nvPr/>
        </p:nvPicPr>
        <p:blipFill rotWithShape="1">
          <a:blip r:embed="rId4">
            <a:extLst>
              <a:ext uri="{28A0092B-C50C-407E-A947-70E740481C1C}">
                <a14:useLocalDpi xmlns:a14="http://schemas.microsoft.com/office/drawing/2010/main" val="0"/>
              </a:ext>
            </a:extLst>
          </a:blip>
          <a:srcRect l="11947" r="-1" b="-1"/>
          <a:stretch/>
        </p:blipFill>
        <p:spPr>
          <a:xfrm>
            <a:off x="13464720" y="497609"/>
            <a:ext cx="6106621" cy="6935133"/>
          </a:xfrm>
          <a:prstGeom prst="rect">
            <a:avLst/>
          </a:prstGeom>
        </p:spPr>
      </p:pic>
      <p:sp>
        <p:nvSpPr>
          <p:cNvPr id="34" name="Rectangle 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878" y="8535130"/>
            <a:ext cx="211093" cy="10783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202281" y="9034537"/>
            <a:ext cx="1684460" cy="3015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9491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1308554"/>
          </a:xfrm>
          <a:prstGeom prst="rect">
            <a:avLst/>
          </a:prstGeom>
        </p:spPr>
      </p:pic>
      <p:sp>
        <p:nvSpPr>
          <p:cNvPr id="3" name="object 3"/>
          <p:cNvSpPr txBox="1">
            <a:spLocks noGrp="1"/>
          </p:cNvSpPr>
          <p:nvPr>
            <p:ph type="title"/>
          </p:nvPr>
        </p:nvSpPr>
        <p:spPr>
          <a:xfrm>
            <a:off x="8293330" y="930203"/>
            <a:ext cx="3834765" cy="864869"/>
          </a:xfrm>
          <a:prstGeom prst="rect">
            <a:avLst/>
          </a:prstGeom>
        </p:spPr>
        <p:txBody>
          <a:bodyPr vert="horz" wrap="square" lIns="0" tIns="13335" rIns="0" bIns="0" rtlCol="0">
            <a:spAutoFit/>
          </a:bodyPr>
          <a:lstStyle/>
          <a:p>
            <a:pPr marL="12700">
              <a:lnSpc>
                <a:spcPct val="100000"/>
              </a:lnSpc>
              <a:spcBef>
                <a:spcPts val="105"/>
              </a:spcBef>
            </a:pPr>
            <a:r>
              <a:rPr spc="-30" dirty="0"/>
              <a:t>I</a:t>
            </a:r>
            <a:r>
              <a:rPr spc="5" dirty="0">
                <a:solidFill>
                  <a:srgbClr val="130F0F"/>
                </a:solidFill>
              </a:rPr>
              <a:t>n</a:t>
            </a:r>
            <a:r>
              <a:rPr dirty="0">
                <a:solidFill>
                  <a:srgbClr val="130F0F"/>
                </a:solidFill>
              </a:rPr>
              <a:t>tro</a:t>
            </a:r>
            <a:r>
              <a:rPr spc="20" dirty="0">
                <a:solidFill>
                  <a:srgbClr val="130F0F"/>
                </a:solidFill>
              </a:rPr>
              <a:t>d</a:t>
            </a:r>
            <a:r>
              <a:rPr spc="5" dirty="0">
                <a:solidFill>
                  <a:srgbClr val="130F0F"/>
                </a:solidFill>
              </a:rPr>
              <a:t>u</a:t>
            </a:r>
            <a:r>
              <a:rPr spc="15" dirty="0">
                <a:solidFill>
                  <a:srgbClr val="130F0F"/>
                </a:solidFill>
              </a:rPr>
              <a:t>cc</a:t>
            </a:r>
            <a:r>
              <a:rPr spc="-25" dirty="0">
                <a:solidFill>
                  <a:srgbClr val="130F0F"/>
                </a:solidFill>
              </a:rPr>
              <a:t>i</a:t>
            </a:r>
            <a:r>
              <a:rPr spc="-5" dirty="0">
                <a:solidFill>
                  <a:srgbClr val="130F0F"/>
                </a:solidFill>
              </a:rPr>
              <a:t>ó</a:t>
            </a:r>
            <a:r>
              <a:rPr spc="35" dirty="0">
                <a:solidFill>
                  <a:srgbClr val="130F0F"/>
                </a:solidFill>
              </a:rPr>
              <a:t>n</a:t>
            </a:r>
            <a:r>
              <a:rPr dirty="0"/>
              <a:t>:</a:t>
            </a:r>
          </a:p>
        </p:txBody>
      </p:sp>
      <p:sp>
        <p:nvSpPr>
          <p:cNvPr id="4" name="object 4"/>
          <p:cNvSpPr/>
          <p:nvPr/>
        </p:nvSpPr>
        <p:spPr>
          <a:xfrm>
            <a:off x="2410921" y="2442334"/>
            <a:ext cx="16366490" cy="7916545"/>
          </a:xfrm>
          <a:custGeom>
            <a:avLst/>
            <a:gdLst/>
            <a:ahLst/>
            <a:cxnLst/>
            <a:rect l="l" t="t" r="r" b="b"/>
            <a:pathLst>
              <a:path w="16366490" h="7916545">
                <a:moveTo>
                  <a:pt x="15574394" y="0"/>
                </a:moveTo>
                <a:lnTo>
                  <a:pt x="791598" y="0"/>
                </a:lnTo>
                <a:lnTo>
                  <a:pt x="743379" y="1444"/>
                </a:lnTo>
                <a:lnTo>
                  <a:pt x="695924" y="5723"/>
                </a:lnTo>
                <a:lnTo>
                  <a:pt x="649315" y="12754"/>
                </a:lnTo>
                <a:lnTo>
                  <a:pt x="603635" y="22454"/>
                </a:lnTo>
                <a:lnTo>
                  <a:pt x="558968" y="34739"/>
                </a:lnTo>
                <a:lnTo>
                  <a:pt x="515395" y="49527"/>
                </a:lnTo>
                <a:lnTo>
                  <a:pt x="473001" y="66736"/>
                </a:lnTo>
                <a:lnTo>
                  <a:pt x="431867" y="86282"/>
                </a:lnTo>
                <a:lnTo>
                  <a:pt x="392076" y="108082"/>
                </a:lnTo>
                <a:lnTo>
                  <a:pt x="353712" y="132055"/>
                </a:lnTo>
                <a:lnTo>
                  <a:pt x="316856" y="158116"/>
                </a:lnTo>
                <a:lnTo>
                  <a:pt x="281593" y="186183"/>
                </a:lnTo>
                <a:lnTo>
                  <a:pt x="248005" y="216174"/>
                </a:lnTo>
                <a:lnTo>
                  <a:pt x="216174" y="248005"/>
                </a:lnTo>
                <a:lnTo>
                  <a:pt x="186183" y="281593"/>
                </a:lnTo>
                <a:lnTo>
                  <a:pt x="158116" y="316856"/>
                </a:lnTo>
                <a:lnTo>
                  <a:pt x="132055" y="353712"/>
                </a:lnTo>
                <a:lnTo>
                  <a:pt x="108082" y="392076"/>
                </a:lnTo>
                <a:lnTo>
                  <a:pt x="86282" y="431867"/>
                </a:lnTo>
                <a:lnTo>
                  <a:pt x="66736" y="473001"/>
                </a:lnTo>
                <a:lnTo>
                  <a:pt x="49527" y="515395"/>
                </a:lnTo>
                <a:lnTo>
                  <a:pt x="34739" y="558968"/>
                </a:lnTo>
                <a:lnTo>
                  <a:pt x="22454" y="603635"/>
                </a:lnTo>
                <a:lnTo>
                  <a:pt x="12754" y="649315"/>
                </a:lnTo>
                <a:lnTo>
                  <a:pt x="5723" y="695924"/>
                </a:lnTo>
                <a:lnTo>
                  <a:pt x="1444" y="743379"/>
                </a:lnTo>
                <a:lnTo>
                  <a:pt x="0" y="791598"/>
                </a:lnTo>
                <a:lnTo>
                  <a:pt x="0" y="7124390"/>
                </a:lnTo>
                <a:lnTo>
                  <a:pt x="1444" y="7172609"/>
                </a:lnTo>
                <a:lnTo>
                  <a:pt x="5723" y="7220064"/>
                </a:lnTo>
                <a:lnTo>
                  <a:pt x="12754" y="7266673"/>
                </a:lnTo>
                <a:lnTo>
                  <a:pt x="22454" y="7312353"/>
                </a:lnTo>
                <a:lnTo>
                  <a:pt x="34739" y="7357020"/>
                </a:lnTo>
                <a:lnTo>
                  <a:pt x="49527" y="7400593"/>
                </a:lnTo>
                <a:lnTo>
                  <a:pt x="66736" y="7442988"/>
                </a:lnTo>
                <a:lnTo>
                  <a:pt x="86282" y="7484122"/>
                </a:lnTo>
                <a:lnTo>
                  <a:pt x="108082" y="7523912"/>
                </a:lnTo>
                <a:lnTo>
                  <a:pt x="132055" y="7562277"/>
                </a:lnTo>
                <a:lnTo>
                  <a:pt x="158116" y="7599132"/>
                </a:lnTo>
                <a:lnTo>
                  <a:pt x="186183" y="7634395"/>
                </a:lnTo>
                <a:lnTo>
                  <a:pt x="216174" y="7667984"/>
                </a:lnTo>
                <a:lnTo>
                  <a:pt x="248005" y="7699815"/>
                </a:lnTo>
                <a:lnTo>
                  <a:pt x="281593" y="7729805"/>
                </a:lnTo>
                <a:lnTo>
                  <a:pt x="316856" y="7757873"/>
                </a:lnTo>
                <a:lnTo>
                  <a:pt x="353712" y="7783934"/>
                </a:lnTo>
                <a:lnTo>
                  <a:pt x="392076" y="7807906"/>
                </a:lnTo>
                <a:lnTo>
                  <a:pt x="431867" y="7829707"/>
                </a:lnTo>
                <a:lnTo>
                  <a:pt x="473001" y="7849253"/>
                </a:lnTo>
                <a:lnTo>
                  <a:pt x="515395" y="7866461"/>
                </a:lnTo>
                <a:lnTo>
                  <a:pt x="558968" y="7881249"/>
                </a:lnTo>
                <a:lnTo>
                  <a:pt x="603635" y="7893535"/>
                </a:lnTo>
                <a:lnTo>
                  <a:pt x="649315" y="7903234"/>
                </a:lnTo>
                <a:lnTo>
                  <a:pt x="695924" y="7910265"/>
                </a:lnTo>
                <a:lnTo>
                  <a:pt x="743379" y="7914544"/>
                </a:lnTo>
                <a:lnTo>
                  <a:pt x="791598" y="7915989"/>
                </a:lnTo>
                <a:lnTo>
                  <a:pt x="15574394" y="7915989"/>
                </a:lnTo>
                <a:lnTo>
                  <a:pt x="15622613" y="7914544"/>
                </a:lnTo>
                <a:lnTo>
                  <a:pt x="15670069" y="7910265"/>
                </a:lnTo>
                <a:lnTo>
                  <a:pt x="15716678" y="7903234"/>
                </a:lnTo>
                <a:lnTo>
                  <a:pt x="15762357" y="7893535"/>
                </a:lnTo>
                <a:lnTo>
                  <a:pt x="15807025" y="7881249"/>
                </a:lnTo>
                <a:lnTo>
                  <a:pt x="15850597" y="7866461"/>
                </a:lnTo>
                <a:lnTo>
                  <a:pt x="15892992" y="7849253"/>
                </a:lnTo>
                <a:lnTo>
                  <a:pt x="15934126" y="7829707"/>
                </a:lnTo>
                <a:lnTo>
                  <a:pt x="15973917" y="7807906"/>
                </a:lnTo>
                <a:lnTo>
                  <a:pt x="16012281" y="7783934"/>
                </a:lnTo>
                <a:lnTo>
                  <a:pt x="16049136" y="7757873"/>
                </a:lnTo>
                <a:lnTo>
                  <a:pt x="16084400" y="7729805"/>
                </a:lnTo>
                <a:lnTo>
                  <a:pt x="16117988" y="7699815"/>
                </a:lnTo>
                <a:lnTo>
                  <a:pt x="16149819" y="7667984"/>
                </a:lnTo>
                <a:lnTo>
                  <a:pt x="16179810" y="7634395"/>
                </a:lnTo>
                <a:lnTo>
                  <a:pt x="16207877" y="7599132"/>
                </a:lnTo>
                <a:lnTo>
                  <a:pt x="16233938" y="7562277"/>
                </a:lnTo>
                <a:lnTo>
                  <a:pt x="16257911" y="7523912"/>
                </a:lnTo>
                <a:lnTo>
                  <a:pt x="16279711" y="7484122"/>
                </a:lnTo>
                <a:lnTo>
                  <a:pt x="16299257" y="7442988"/>
                </a:lnTo>
                <a:lnTo>
                  <a:pt x="16316466" y="7400593"/>
                </a:lnTo>
                <a:lnTo>
                  <a:pt x="16331254" y="7357020"/>
                </a:lnTo>
                <a:lnTo>
                  <a:pt x="16343539" y="7312353"/>
                </a:lnTo>
                <a:lnTo>
                  <a:pt x="16353239" y="7266673"/>
                </a:lnTo>
                <a:lnTo>
                  <a:pt x="16360269" y="7220064"/>
                </a:lnTo>
                <a:lnTo>
                  <a:pt x="16364549" y="7172609"/>
                </a:lnTo>
                <a:lnTo>
                  <a:pt x="16365993" y="7124390"/>
                </a:lnTo>
                <a:lnTo>
                  <a:pt x="16365993" y="791598"/>
                </a:lnTo>
                <a:lnTo>
                  <a:pt x="16364549" y="743379"/>
                </a:lnTo>
                <a:lnTo>
                  <a:pt x="16360269" y="695924"/>
                </a:lnTo>
                <a:lnTo>
                  <a:pt x="16353239" y="649315"/>
                </a:lnTo>
                <a:lnTo>
                  <a:pt x="16343539" y="603635"/>
                </a:lnTo>
                <a:lnTo>
                  <a:pt x="16331254" y="558968"/>
                </a:lnTo>
                <a:lnTo>
                  <a:pt x="16316466" y="515395"/>
                </a:lnTo>
                <a:lnTo>
                  <a:pt x="16299257" y="473001"/>
                </a:lnTo>
                <a:lnTo>
                  <a:pt x="16279711" y="431867"/>
                </a:lnTo>
                <a:lnTo>
                  <a:pt x="16257911" y="392076"/>
                </a:lnTo>
                <a:lnTo>
                  <a:pt x="16233938" y="353712"/>
                </a:lnTo>
                <a:lnTo>
                  <a:pt x="16207877" y="316856"/>
                </a:lnTo>
                <a:lnTo>
                  <a:pt x="16179810" y="281593"/>
                </a:lnTo>
                <a:lnTo>
                  <a:pt x="16149819" y="248005"/>
                </a:lnTo>
                <a:lnTo>
                  <a:pt x="16117988" y="216174"/>
                </a:lnTo>
                <a:lnTo>
                  <a:pt x="16084400" y="186183"/>
                </a:lnTo>
                <a:lnTo>
                  <a:pt x="16049136" y="158116"/>
                </a:lnTo>
                <a:lnTo>
                  <a:pt x="16012281" y="132055"/>
                </a:lnTo>
                <a:lnTo>
                  <a:pt x="15973917" y="108082"/>
                </a:lnTo>
                <a:lnTo>
                  <a:pt x="15934126" y="86282"/>
                </a:lnTo>
                <a:lnTo>
                  <a:pt x="15892992" y="66736"/>
                </a:lnTo>
                <a:lnTo>
                  <a:pt x="15850597" y="49527"/>
                </a:lnTo>
                <a:lnTo>
                  <a:pt x="15807025" y="34739"/>
                </a:lnTo>
                <a:lnTo>
                  <a:pt x="15762357" y="22454"/>
                </a:lnTo>
                <a:lnTo>
                  <a:pt x="15716678" y="12754"/>
                </a:lnTo>
                <a:lnTo>
                  <a:pt x="15670069" y="5723"/>
                </a:lnTo>
                <a:lnTo>
                  <a:pt x="15622613" y="1444"/>
                </a:lnTo>
                <a:lnTo>
                  <a:pt x="15574394" y="0"/>
                </a:lnTo>
                <a:close/>
              </a:path>
            </a:pathLst>
          </a:custGeom>
          <a:solidFill>
            <a:srgbClr val="FFFFFF"/>
          </a:solidFill>
        </p:spPr>
        <p:txBody>
          <a:bodyPr wrap="square" lIns="0" tIns="0" rIns="0" bIns="0" rtlCol="0"/>
          <a:lstStyle/>
          <a:p>
            <a:endParaRPr/>
          </a:p>
        </p:txBody>
      </p:sp>
      <p:sp>
        <p:nvSpPr>
          <p:cNvPr id="5" name="object 5"/>
          <p:cNvSpPr txBox="1"/>
          <p:nvPr/>
        </p:nvSpPr>
        <p:spPr>
          <a:xfrm>
            <a:off x="4856785" y="4653074"/>
            <a:ext cx="11719560" cy="3953646"/>
          </a:xfrm>
          <a:prstGeom prst="rect">
            <a:avLst/>
          </a:prstGeom>
        </p:spPr>
        <p:txBody>
          <a:bodyPr vert="horz" wrap="square" lIns="0" tIns="13970" rIns="0" bIns="0" rtlCol="0">
            <a:spAutoFit/>
          </a:bodyPr>
          <a:lstStyle/>
          <a:p>
            <a:pPr marL="12700" marR="5080">
              <a:lnSpc>
                <a:spcPct val="100200"/>
              </a:lnSpc>
              <a:spcBef>
                <a:spcPts val="110"/>
              </a:spcBef>
            </a:pPr>
            <a:r>
              <a:rPr lang="es-MX" sz="3200" dirty="0">
                <a:latin typeface="Arial MT"/>
              </a:rPr>
              <a:t>Esta presentación tiene como objetivo explicar el desarrollo de los Chatbots en el sistema bancario ya que en los últimos años los Chatbots han brindado un acompañamiento al cliente, donde este ha ayudado ha ejecutar los transmites de manera mas eficaz y eficiente en menor tiempo de espera posible. Como resultado esta presentación evidencia ciertos tipos de Chatbots que posibilitan un funcionamiento óptimo y ágil en tareas empresariales.</a:t>
            </a:r>
            <a:endParaRPr sz="3200" dirty="0">
              <a:latin typeface="Arial MT"/>
              <a:cs typeface="Arial MT"/>
            </a:endParaRPr>
          </a:p>
        </p:txBody>
      </p:sp>
      <p:pic>
        <p:nvPicPr>
          <p:cNvPr id="6" name="Imagen 5" descr="Imagen que contiene Interfaz de usuario gráfica&#10;&#10;Descripción generada automáticamente">
            <a:extLst>
              <a:ext uri="{FF2B5EF4-FFF2-40B4-BE49-F238E27FC236}">
                <a16:creationId xmlns:a16="http://schemas.microsoft.com/office/drawing/2014/main" id="{C6B171FF-82BE-42E1-AE89-227E172E6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3288" y="-55824"/>
            <a:ext cx="5553698" cy="42914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1308554"/>
          </a:xfrm>
          <a:prstGeom prst="rect">
            <a:avLst/>
          </a:prstGeom>
        </p:spPr>
      </p:pic>
      <p:sp>
        <p:nvSpPr>
          <p:cNvPr id="3" name="object 3"/>
          <p:cNvSpPr/>
          <p:nvPr/>
        </p:nvSpPr>
        <p:spPr>
          <a:xfrm>
            <a:off x="10645140" y="2963341"/>
            <a:ext cx="6738620" cy="6738620"/>
          </a:xfrm>
          <a:custGeom>
            <a:avLst/>
            <a:gdLst/>
            <a:ahLst/>
            <a:cxnLst/>
            <a:rect l="l" t="t" r="r" b="b"/>
            <a:pathLst>
              <a:path w="6738619" h="6738620">
                <a:moveTo>
                  <a:pt x="6064213" y="0"/>
                </a:moveTo>
                <a:lnTo>
                  <a:pt x="673801" y="0"/>
                </a:lnTo>
                <a:lnTo>
                  <a:pt x="625680" y="1691"/>
                </a:lnTo>
                <a:lnTo>
                  <a:pt x="578473" y="6691"/>
                </a:lnTo>
                <a:lnTo>
                  <a:pt x="532293" y="14883"/>
                </a:lnTo>
                <a:lnTo>
                  <a:pt x="487254" y="26156"/>
                </a:lnTo>
                <a:lnTo>
                  <a:pt x="443470" y="40394"/>
                </a:lnTo>
                <a:lnTo>
                  <a:pt x="401056" y="57483"/>
                </a:lnTo>
                <a:lnTo>
                  <a:pt x="360125" y="77310"/>
                </a:lnTo>
                <a:lnTo>
                  <a:pt x="320792" y="99760"/>
                </a:lnTo>
                <a:lnTo>
                  <a:pt x="283169" y="124720"/>
                </a:lnTo>
                <a:lnTo>
                  <a:pt x="247373" y="152075"/>
                </a:lnTo>
                <a:lnTo>
                  <a:pt x="213515" y="181711"/>
                </a:lnTo>
                <a:lnTo>
                  <a:pt x="181711" y="213515"/>
                </a:lnTo>
                <a:lnTo>
                  <a:pt x="152075" y="247373"/>
                </a:lnTo>
                <a:lnTo>
                  <a:pt x="124720" y="283169"/>
                </a:lnTo>
                <a:lnTo>
                  <a:pt x="99760" y="320792"/>
                </a:lnTo>
                <a:lnTo>
                  <a:pt x="77310" y="360125"/>
                </a:lnTo>
                <a:lnTo>
                  <a:pt x="57483" y="401056"/>
                </a:lnTo>
                <a:lnTo>
                  <a:pt x="40394" y="443470"/>
                </a:lnTo>
                <a:lnTo>
                  <a:pt x="26156" y="487254"/>
                </a:lnTo>
                <a:lnTo>
                  <a:pt x="14883" y="532293"/>
                </a:lnTo>
                <a:lnTo>
                  <a:pt x="6691" y="578473"/>
                </a:lnTo>
                <a:lnTo>
                  <a:pt x="1691" y="625680"/>
                </a:lnTo>
                <a:lnTo>
                  <a:pt x="0" y="673801"/>
                </a:lnTo>
                <a:lnTo>
                  <a:pt x="0" y="6064213"/>
                </a:lnTo>
                <a:lnTo>
                  <a:pt x="1691" y="6112334"/>
                </a:lnTo>
                <a:lnTo>
                  <a:pt x="6691" y="6159541"/>
                </a:lnTo>
                <a:lnTo>
                  <a:pt x="14883" y="6205721"/>
                </a:lnTo>
                <a:lnTo>
                  <a:pt x="26156" y="6250760"/>
                </a:lnTo>
                <a:lnTo>
                  <a:pt x="40394" y="6294544"/>
                </a:lnTo>
                <a:lnTo>
                  <a:pt x="57483" y="6336958"/>
                </a:lnTo>
                <a:lnTo>
                  <a:pt x="77310" y="6377889"/>
                </a:lnTo>
                <a:lnTo>
                  <a:pt x="99760" y="6417222"/>
                </a:lnTo>
                <a:lnTo>
                  <a:pt x="124720" y="6454844"/>
                </a:lnTo>
                <a:lnTo>
                  <a:pt x="152075" y="6490641"/>
                </a:lnTo>
                <a:lnTo>
                  <a:pt x="181711" y="6524498"/>
                </a:lnTo>
                <a:lnTo>
                  <a:pt x="213515" y="6556302"/>
                </a:lnTo>
                <a:lnTo>
                  <a:pt x="247373" y="6585939"/>
                </a:lnTo>
                <a:lnTo>
                  <a:pt x="283169" y="6613294"/>
                </a:lnTo>
                <a:lnTo>
                  <a:pt x="320792" y="6638254"/>
                </a:lnTo>
                <a:lnTo>
                  <a:pt x="360125" y="6660704"/>
                </a:lnTo>
                <a:lnTo>
                  <a:pt x="401056" y="6680531"/>
                </a:lnTo>
                <a:lnTo>
                  <a:pt x="443470" y="6697620"/>
                </a:lnTo>
                <a:lnTo>
                  <a:pt x="487254" y="6711858"/>
                </a:lnTo>
                <a:lnTo>
                  <a:pt x="532293" y="6723130"/>
                </a:lnTo>
                <a:lnTo>
                  <a:pt x="578473" y="6731323"/>
                </a:lnTo>
                <a:lnTo>
                  <a:pt x="625680" y="6736322"/>
                </a:lnTo>
                <a:lnTo>
                  <a:pt x="673801" y="6738014"/>
                </a:lnTo>
                <a:lnTo>
                  <a:pt x="6064213" y="6738014"/>
                </a:lnTo>
                <a:lnTo>
                  <a:pt x="6112334" y="6736322"/>
                </a:lnTo>
                <a:lnTo>
                  <a:pt x="6159541" y="6731323"/>
                </a:lnTo>
                <a:lnTo>
                  <a:pt x="6205721" y="6723130"/>
                </a:lnTo>
                <a:lnTo>
                  <a:pt x="6250760" y="6711858"/>
                </a:lnTo>
                <a:lnTo>
                  <a:pt x="6294544" y="6697620"/>
                </a:lnTo>
                <a:lnTo>
                  <a:pt x="6336958" y="6680531"/>
                </a:lnTo>
                <a:lnTo>
                  <a:pt x="6377889" y="6660704"/>
                </a:lnTo>
                <a:lnTo>
                  <a:pt x="6417222" y="6638254"/>
                </a:lnTo>
                <a:lnTo>
                  <a:pt x="6454844" y="6613294"/>
                </a:lnTo>
                <a:lnTo>
                  <a:pt x="6490641" y="6585939"/>
                </a:lnTo>
                <a:lnTo>
                  <a:pt x="6524498" y="6556302"/>
                </a:lnTo>
                <a:lnTo>
                  <a:pt x="6556302" y="6524498"/>
                </a:lnTo>
                <a:lnTo>
                  <a:pt x="6585939" y="6490641"/>
                </a:lnTo>
                <a:lnTo>
                  <a:pt x="6613294" y="6454844"/>
                </a:lnTo>
                <a:lnTo>
                  <a:pt x="6638254" y="6417222"/>
                </a:lnTo>
                <a:lnTo>
                  <a:pt x="6660704" y="6377889"/>
                </a:lnTo>
                <a:lnTo>
                  <a:pt x="6680531" y="6336958"/>
                </a:lnTo>
                <a:lnTo>
                  <a:pt x="6697620" y="6294544"/>
                </a:lnTo>
                <a:lnTo>
                  <a:pt x="6711858" y="6250760"/>
                </a:lnTo>
                <a:lnTo>
                  <a:pt x="6723130" y="6205721"/>
                </a:lnTo>
                <a:lnTo>
                  <a:pt x="6731323" y="6159541"/>
                </a:lnTo>
                <a:lnTo>
                  <a:pt x="6736322" y="6112334"/>
                </a:lnTo>
                <a:lnTo>
                  <a:pt x="6738014" y="6064213"/>
                </a:lnTo>
                <a:lnTo>
                  <a:pt x="6738014" y="673801"/>
                </a:lnTo>
                <a:lnTo>
                  <a:pt x="6736322" y="625680"/>
                </a:lnTo>
                <a:lnTo>
                  <a:pt x="6731323" y="578473"/>
                </a:lnTo>
                <a:lnTo>
                  <a:pt x="6723130" y="532293"/>
                </a:lnTo>
                <a:lnTo>
                  <a:pt x="6711858" y="487254"/>
                </a:lnTo>
                <a:lnTo>
                  <a:pt x="6697620" y="443470"/>
                </a:lnTo>
                <a:lnTo>
                  <a:pt x="6680531" y="401056"/>
                </a:lnTo>
                <a:lnTo>
                  <a:pt x="6660704" y="360125"/>
                </a:lnTo>
                <a:lnTo>
                  <a:pt x="6638254" y="320792"/>
                </a:lnTo>
                <a:lnTo>
                  <a:pt x="6613294" y="283169"/>
                </a:lnTo>
                <a:lnTo>
                  <a:pt x="6585939" y="247373"/>
                </a:lnTo>
                <a:lnTo>
                  <a:pt x="6556302" y="213515"/>
                </a:lnTo>
                <a:lnTo>
                  <a:pt x="6524498" y="181711"/>
                </a:lnTo>
                <a:lnTo>
                  <a:pt x="6490641" y="152075"/>
                </a:lnTo>
                <a:lnTo>
                  <a:pt x="6454844" y="124720"/>
                </a:lnTo>
                <a:lnTo>
                  <a:pt x="6417222" y="99760"/>
                </a:lnTo>
                <a:lnTo>
                  <a:pt x="6377889" y="77310"/>
                </a:lnTo>
                <a:lnTo>
                  <a:pt x="6336958" y="57483"/>
                </a:lnTo>
                <a:lnTo>
                  <a:pt x="6294544" y="40394"/>
                </a:lnTo>
                <a:lnTo>
                  <a:pt x="6250760" y="26156"/>
                </a:lnTo>
                <a:lnTo>
                  <a:pt x="6205721" y="14883"/>
                </a:lnTo>
                <a:lnTo>
                  <a:pt x="6159541" y="6691"/>
                </a:lnTo>
                <a:lnTo>
                  <a:pt x="6112334" y="1691"/>
                </a:lnTo>
                <a:lnTo>
                  <a:pt x="6064213" y="0"/>
                </a:lnTo>
                <a:close/>
              </a:path>
            </a:pathLst>
          </a:custGeom>
          <a:solidFill>
            <a:srgbClr val="FFFFFF"/>
          </a:solidFill>
        </p:spPr>
        <p:txBody>
          <a:bodyPr wrap="square" lIns="0" tIns="0" rIns="0" bIns="0" rtlCol="0"/>
          <a:lstStyle/>
          <a:p>
            <a:endParaRPr/>
          </a:p>
        </p:txBody>
      </p:sp>
      <p:sp>
        <p:nvSpPr>
          <p:cNvPr id="4" name="object 4"/>
          <p:cNvSpPr/>
          <p:nvPr/>
        </p:nvSpPr>
        <p:spPr>
          <a:xfrm>
            <a:off x="1531366" y="2842845"/>
            <a:ext cx="7390130" cy="6856095"/>
          </a:xfrm>
          <a:custGeom>
            <a:avLst/>
            <a:gdLst/>
            <a:ahLst/>
            <a:cxnLst/>
            <a:rect l="l" t="t" r="r" b="b"/>
            <a:pathLst>
              <a:path w="7390130" h="6856095">
                <a:moveTo>
                  <a:pt x="6630269" y="0"/>
                </a:moveTo>
                <a:lnTo>
                  <a:pt x="228579" y="0"/>
                </a:lnTo>
                <a:lnTo>
                  <a:pt x="182501" y="4650"/>
                </a:lnTo>
                <a:lnTo>
                  <a:pt x="139589" y="17987"/>
                </a:lnTo>
                <a:lnTo>
                  <a:pt x="100761" y="39082"/>
                </a:lnTo>
                <a:lnTo>
                  <a:pt x="66935" y="67013"/>
                </a:lnTo>
                <a:lnTo>
                  <a:pt x="39027" y="100853"/>
                </a:lnTo>
                <a:lnTo>
                  <a:pt x="17957" y="139678"/>
                </a:lnTo>
                <a:lnTo>
                  <a:pt x="4642" y="182561"/>
                </a:lnTo>
                <a:lnTo>
                  <a:pt x="0" y="228579"/>
                </a:lnTo>
                <a:lnTo>
                  <a:pt x="0" y="6627232"/>
                </a:lnTo>
                <a:lnTo>
                  <a:pt x="4642" y="6673250"/>
                </a:lnTo>
                <a:lnTo>
                  <a:pt x="17957" y="6716133"/>
                </a:lnTo>
                <a:lnTo>
                  <a:pt x="39027" y="6754958"/>
                </a:lnTo>
                <a:lnTo>
                  <a:pt x="66935" y="6788798"/>
                </a:lnTo>
                <a:lnTo>
                  <a:pt x="100761" y="6816729"/>
                </a:lnTo>
                <a:lnTo>
                  <a:pt x="139589" y="6837825"/>
                </a:lnTo>
                <a:lnTo>
                  <a:pt x="182501" y="6851161"/>
                </a:lnTo>
                <a:lnTo>
                  <a:pt x="228579" y="6855812"/>
                </a:lnTo>
                <a:lnTo>
                  <a:pt x="6630269" y="6855812"/>
                </a:lnTo>
                <a:lnTo>
                  <a:pt x="6676450" y="6851161"/>
                </a:lnTo>
                <a:lnTo>
                  <a:pt x="6719440" y="6837825"/>
                </a:lnTo>
                <a:lnTo>
                  <a:pt x="6758324" y="6816729"/>
                </a:lnTo>
                <a:lnTo>
                  <a:pt x="6792188" y="6788798"/>
                </a:lnTo>
                <a:lnTo>
                  <a:pt x="6820118" y="6754958"/>
                </a:lnTo>
                <a:lnTo>
                  <a:pt x="6841200" y="6716133"/>
                </a:lnTo>
                <a:lnTo>
                  <a:pt x="6854519" y="6673250"/>
                </a:lnTo>
                <a:lnTo>
                  <a:pt x="6859162" y="6627232"/>
                </a:lnTo>
                <a:lnTo>
                  <a:pt x="6859162" y="4091603"/>
                </a:lnTo>
                <a:lnTo>
                  <a:pt x="7389827" y="3406597"/>
                </a:lnTo>
                <a:lnTo>
                  <a:pt x="6859162" y="2721068"/>
                </a:lnTo>
                <a:lnTo>
                  <a:pt x="6859162" y="228579"/>
                </a:lnTo>
                <a:lnTo>
                  <a:pt x="6854519" y="182561"/>
                </a:lnTo>
                <a:lnTo>
                  <a:pt x="6841200" y="139678"/>
                </a:lnTo>
                <a:lnTo>
                  <a:pt x="6820118" y="100853"/>
                </a:lnTo>
                <a:lnTo>
                  <a:pt x="6792188" y="67013"/>
                </a:lnTo>
                <a:lnTo>
                  <a:pt x="6758324" y="39082"/>
                </a:lnTo>
                <a:lnTo>
                  <a:pt x="6719440" y="17987"/>
                </a:lnTo>
                <a:lnTo>
                  <a:pt x="6676450" y="4650"/>
                </a:lnTo>
                <a:lnTo>
                  <a:pt x="6630269" y="0"/>
                </a:lnTo>
                <a:close/>
              </a:path>
            </a:pathLst>
          </a:custGeom>
          <a:solidFill>
            <a:srgbClr val="92E2FC"/>
          </a:solidFill>
        </p:spPr>
        <p:txBody>
          <a:bodyPr wrap="square" lIns="0" tIns="0" rIns="0" bIns="0" rtlCol="0"/>
          <a:lstStyle/>
          <a:p>
            <a:endParaRPr/>
          </a:p>
        </p:txBody>
      </p:sp>
      <p:sp>
        <p:nvSpPr>
          <p:cNvPr id="5" name="object 5"/>
          <p:cNvSpPr txBox="1"/>
          <p:nvPr/>
        </p:nvSpPr>
        <p:spPr>
          <a:xfrm>
            <a:off x="2051049" y="5710686"/>
            <a:ext cx="5739893" cy="621965"/>
          </a:xfrm>
          <a:prstGeom prst="rect">
            <a:avLst/>
          </a:prstGeom>
        </p:spPr>
        <p:txBody>
          <a:bodyPr vert="horz" wrap="square" lIns="0" tIns="13970" rIns="0" bIns="0" rtlCol="0">
            <a:spAutoFit/>
          </a:bodyPr>
          <a:lstStyle/>
          <a:p>
            <a:pPr marL="12700">
              <a:lnSpc>
                <a:spcPct val="100000"/>
              </a:lnSpc>
              <a:spcBef>
                <a:spcPts val="110"/>
              </a:spcBef>
            </a:pPr>
            <a:r>
              <a:rPr lang="es-MX" sz="3950" spc="20" dirty="0">
                <a:solidFill>
                  <a:srgbClr val="130F0F"/>
                </a:solidFill>
                <a:latin typeface="Arial MT"/>
                <a:cs typeface="Arial MT"/>
              </a:rPr>
              <a:t>¿</a:t>
            </a:r>
            <a:r>
              <a:rPr lang="es-MX" sz="3600" spc="20" dirty="0">
                <a:solidFill>
                  <a:srgbClr val="130F0F"/>
                </a:solidFill>
                <a:latin typeface="Arial MT"/>
                <a:cs typeface="Arial MT"/>
              </a:rPr>
              <a:t>Qué son los Chatbots</a:t>
            </a:r>
            <a:r>
              <a:rPr lang="es-MX" sz="3950" spc="20" dirty="0">
                <a:solidFill>
                  <a:srgbClr val="130F0F"/>
                </a:solidFill>
                <a:latin typeface="Arial MT"/>
                <a:cs typeface="Arial MT"/>
              </a:rPr>
              <a:t>?</a:t>
            </a:r>
            <a:endParaRPr sz="3950" dirty="0">
              <a:latin typeface="Arial MT"/>
              <a:cs typeface="Arial MT"/>
            </a:endParaRPr>
          </a:p>
        </p:txBody>
      </p:sp>
      <p:pic>
        <p:nvPicPr>
          <p:cNvPr id="8" name="Imagen 7" descr="Imagen que contiene Forma&#10;&#10;Descripción generada automáticamente">
            <a:extLst>
              <a:ext uri="{FF2B5EF4-FFF2-40B4-BE49-F238E27FC236}">
                <a16:creationId xmlns:a16="http://schemas.microsoft.com/office/drawing/2014/main" id="{3ED3F306-35F3-4E57-B4C5-094DDC918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650" y="3825875"/>
            <a:ext cx="5181600" cy="4876800"/>
          </a:xfrm>
          <a:prstGeom prst="ellipse">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2189"/>
            <a:ext cx="20104099" cy="11308554"/>
          </a:xfrm>
          <a:prstGeom prst="rect">
            <a:avLst/>
          </a:prstGeom>
        </p:spPr>
      </p:pic>
      <p:sp>
        <p:nvSpPr>
          <p:cNvPr id="3" name="object 3"/>
          <p:cNvSpPr/>
          <p:nvPr/>
        </p:nvSpPr>
        <p:spPr>
          <a:xfrm>
            <a:off x="10124630" y="2799982"/>
            <a:ext cx="7645781" cy="6797358"/>
          </a:xfrm>
          <a:custGeom>
            <a:avLst/>
            <a:gdLst/>
            <a:ahLst/>
            <a:cxnLst/>
            <a:rect l="l" t="t" r="r" b="b"/>
            <a:pathLst>
              <a:path w="6738619" h="6738620">
                <a:moveTo>
                  <a:pt x="6064213" y="0"/>
                </a:moveTo>
                <a:lnTo>
                  <a:pt x="673801" y="0"/>
                </a:lnTo>
                <a:lnTo>
                  <a:pt x="625680" y="1691"/>
                </a:lnTo>
                <a:lnTo>
                  <a:pt x="578473" y="6691"/>
                </a:lnTo>
                <a:lnTo>
                  <a:pt x="532293" y="14883"/>
                </a:lnTo>
                <a:lnTo>
                  <a:pt x="487254" y="26156"/>
                </a:lnTo>
                <a:lnTo>
                  <a:pt x="443470" y="40394"/>
                </a:lnTo>
                <a:lnTo>
                  <a:pt x="401056" y="57483"/>
                </a:lnTo>
                <a:lnTo>
                  <a:pt x="360125" y="77310"/>
                </a:lnTo>
                <a:lnTo>
                  <a:pt x="320792" y="99760"/>
                </a:lnTo>
                <a:lnTo>
                  <a:pt x="283169" y="124720"/>
                </a:lnTo>
                <a:lnTo>
                  <a:pt x="247373" y="152075"/>
                </a:lnTo>
                <a:lnTo>
                  <a:pt x="213515" y="181711"/>
                </a:lnTo>
                <a:lnTo>
                  <a:pt x="181711" y="213515"/>
                </a:lnTo>
                <a:lnTo>
                  <a:pt x="152075" y="247373"/>
                </a:lnTo>
                <a:lnTo>
                  <a:pt x="124720" y="283169"/>
                </a:lnTo>
                <a:lnTo>
                  <a:pt x="99760" y="320792"/>
                </a:lnTo>
                <a:lnTo>
                  <a:pt x="77310" y="360125"/>
                </a:lnTo>
                <a:lnTo>
                  <a:pt x="57483" y="401056"/>
                </a:lnTo>
                <a:lnTo>
                  <a:pt x="40394" y="443470"/>
                </a:lnTo>
                <a:lnTo>
                  <a:pt x="26156" y="487254"/>
                </a:lnTo>
                <a:lnTo>
                  <a:pt x="14883" y="532293"/>
                </a:lnTo>
                <a:lnTo>
                  <a:pt x="6691" y="578473"/>
                </a:lnTo>
                <a:lnTo>
                  <a:pt x="1691" y="625680"/>
                </a:lnTo>
                <a:lnTo>
                  <a:pt x="0" y="673801"/>
                </a:lnTo>
                <a:lnTo>
                  <a:pt x="0" y="6064213"/>
                </a:lnTo>
                <a:lnTo>
                  <a:pt x="1691" y="6112334"/>
                </a:lnTo>
                <a:lnTo>
                  <a:pt x="6691" y="6159541"/>
                </a:lnTo>
                <a:lnTo>
                  <a:pt x="14883" y="6205721"/>
                </a:lnTo>
                <a:lnTo>
                  <a:pt x="26156" y="6250760"/>
                </a:lnTo>
                <a:lnTo>
                  <a:pt x="40394" y="6294544"/>
                </a:lnTo>
                <a:lnTo>
                  <a:pt x="57483" y="6336958"/>
                </a:lnTo>
                <a:lnTo>
                  <a:pt x="77310" y="6377889"/>
                </a:lnTo>
                <a:lnTo>
                  <a:pt x="99760" y="6417222"/>
                </a:lnTo>
                <a:lnTo>
                  <a:pt x="124720" y="6454844"/>
                </a:lnTo>
                <a:lnTo>
                  <a:pt x="152075" y="6490641"/>
                </a:lnTo>
                <a:lnTo>
                  <a:pt x="181711" y="6524498"/>
                </a:lnTo>
                <a:lnTo>
                  <a:pt x="213515" y="6556302"/>
                </a:lnTo>
                <a:lnTo>
                  <a:pt x="247373" y="6585939"/>
                </a:lnTo>
                <a:lnTo>
                  <a:pt x="283169" y="6613294"/>
                </a:lnTo>
                <a:lnTo>
                  <a:pt x="320792" y="6638254"/>
                </a:lnTo>
                <a:lnTo>
                  <a:pt x="360125" y="6660704"/>
                </a:lnTo>
                <a:lnTo>
                  <a:pt x="401056" y="6680531"/>
                </a:lnTo>
                <a:lnTo>
                  <a:pt x="443470" y="6697620"/>
                </a:lnTo>
                <a:lnTo>
                  <a:pt x="487254" y="6711858"/>
                </a:lnTo>
                <a:lnTo>
                  <a:pt x="532293" y="6723130"/>
                </a:lnTo>
                <a:lnTo>
                  <a:pt x="578473" y="6731323"/>
                </a:lnTo>
                <a:lnTo>
                  <a:pt x="625680" y="6736322"/>
                </a:lnTo>
                <a:lnTo>
                  <a:pt x="673801" y="6738014"/>
                </a:lnTo>
                <a:lnTo>
                  <a:pt x="6064213" y="6738014"/>
                </a:lnTo>
                <a:lnTo>
                  <a:pt x="6112334" y="6736322"/>
                </a:lnTo>
                <a:lnTo>
                  <a:pt x="6159541" y="6731323"/>
                </a:lnTo>
                <a:lnTo>
                  <a:pt x="6205721" y="6723130"/>
                </a:lnTo>
                <a:lnTo>
                  <a:pt x="6250760" y="6711858"/>
                </a:lnTo>
                <a:lnTo>
                  <a:pt x="6294544" y="6697620"/>
                </a:lnTo>
                <a:lnTo>
                  <a:pt x="6336958" y="6680531"/>
                </a:lnTo>
                <a:lnTo>
                  <a:pt x="6377889" y="6660704"/>
                </a:lnTo>
                <a:lnTo>
                  <a:pt x="6417222" y="6638254"/>
                </a:lnTo>
                <a:lnTo>
                  <a:pt x="6454844" y="6613294"/>
                </a:lnTo>
                <a:lnTo>
                  <a:pt x="6490641" y="6585939"/>
                </a:lnTo>
                <a:lnTo>
                  <a:pt x="6524498" y="6556302"/>
                </a:lnTo>
                <a:lnTo>
                  <a:pt x="6556302" y="6524498"/>
                </a:lnTo>
                <a:lnTo>
                  <a:pt x="6585939" y="6490641"/>
                </a:lnTo>
                <a:lnTo>
                  <a:pt x="6613294" y="6454844"/>
                </a:lnTo>
                <a:lnTo>
                  <a:pt x="6638254" y="6417222"/>
                </a:lnTo>
                <a:lnTo>
                  <a:pt x="6660704" y="6377889"/>
                </a:lnTo>
                <a:lnTo>
                  <a:pt x="6680531" y="6336958"/>
                </a:lnTo>
                <a:lnTo>
                  <a:pt x="6697620" y="6294544"/>
                </a:lnTo>
                <a:lnTo>
                  <a:pt x="6711858" y="6250760"/>
                </a:lnTo>
                <a:lnTo>
                  <a:pt x="6723130" y="6205721"/>
                </a:lnTo>
                <a:lnTo>
                  <a:pt x="6731323" y="6159541"/>
                </a:lnTo>
                <a:lnTo>
                  <a:pt x="6736322" y="6112334"/>
                </a:lnTo>
                <a:lnTo>
                  <a:pt x="6738014" y="6064213"/>
                </a:lnTo>
                <a:lnTo>
                  <a:pt x="6738014" y="673801"/>
                </a:lnTo>
                <a:lnTo>
                  <a:pt x="6736322" y="625680"/>
                </a:lnTo>
                <a:lnTo>
                  <a:pt x="6731323" y="578473"/>
                </a:lnTo>
                <a:lnTo>
                  <a:pt x="6723130" y="532293"/>
                </a:lnTo>
                <a:lnTo>
                  <a:pt x="6711858" y="487254"/>
                </a:lnTo>
                <a:lnTo>
                  <a:pt x="6697620" y="443470"/>
                </a:lnTo>
                <a:lnTo>
                  <a:pt x="6680531" y="401056"/>
                </a:lnTo>
                <a:lnTo>
                  <a:pt x="6660704" y="360125"/>
                </a:lnTo>
                <a:lnTo>
                  <a:pt x="6638254" y="320792"/>
                </a:lnTo>
                <a:lnTo>
                  <a:pt x="6613294" y="283169"/>
                </a:lnTo>
                <a:lnTo>
                  <a:pt x="6585939" y="247373"/>
                </a:lnTo>
                <a:lnTo>
                  <a:pt x="6556302" y="213515"/>
                </a:lnTo>
                <a:lnTo>
                  <a:pt x="6524498" y="181711"/>
                </a:lnTo>
                <a:lnTo>
                  <a:pt x="6490641" y="152075"/>
                </a:lnTo>
                <a:lnTo>
                  <a:pt x="6454844" y="124720"/>
                </a:lnTo>
                <a:lnTo>
                  <a:pt x="6417222" y="99760"/>
                </a:lnTo>
                <a:lnTo>
                  <a:pt x="6377889" y="77310"/>
                </a:lnTo>
                <a:lnTo>
                  <a:pt x="6336958" y="57483"/>
                </a:lnTo>
                <a:lnTo>
                  <a:pt x="6294544" y="40394"/>
                </a:lnTo>
                <a:lnTo>
                  <a:pt x="6250760" y="26156"/>
                </a:lnTo>
                <a:lnTo>
                  <a:pt x="6205721" y="14883"/>
                </a:lnTo>
                <a:lnTo>
                  <a:pt x="6159541" y="6691"/>
                </a:lnTo>
                <a:lnTo>
                  <a:pt x="6112334" y="1691"/>
                </a:lnTo>
                <a:lnTo>
                  <a:pt x="6064213" y="0"/>
                </a:lnTo>
                <a:close/>
              </a:path>
            </a:pathLst>
          </a:custGeom>
          <a:solidFill>
            <a:srgbClr val="FFFFFF"/>
          </a:solidFill>
        </p:spPr>
        <p:txBody>
          <a:bodyPr wrap="square" lIns="0" tIns="0" rIns="0" bIns="0" rtlCol="0"/>
          <a:lstStyle/>
          <a:p>
            <a:endParaRPr dirty="0"/>
          </a:p>
        </p:txBody>
      </p:sp>
      <p:sp>
        <p:nvSpPr>
          <p:cNvPr id="4" name="object 4"/>
          <p:cNvSpPr/>
          <p:nvPr/>
        </p:nvSpPr>
        <p:spPr>
          <a:xfrm>
            <a:off x="808896" y="2784107"/>
            <a:ext cx="7390130" cy="6856095"/>
          </a:xfrm>
          <a:custGeom>
            <a:avLst/>
            <a:gdLst/>
            <a:ahLst/>
            <a:cxnLst/>
            <a:rect l="l" t="t" r="r" b="b"/>
            <a:pathLst>
              <a:path w="7390130" h="6856095">
                <a:moveTo>
                  <a:pt x="6630269" y="0"/>
                </a:moveTo>
                <a:lnTo>
                  <a:pt x="228579" y="0"/>
                </a:lnTo>
                <a:lnTo>
                  <a:pt x="182501" y="4650"/>
                </a:lnTo>
                <a:lnTo>
                  <a:pt x="139589" y="17987"/>
                </a:lnTo>
                <a:lnTo>
                  <a:pt x="100761" y="39082"/>
                </a:lnTo>
                <a:lnTo>
                  <a:pt x="66935" y="67013"/>
                </a:lnTo>
                <a:lnTo>
                  <a:pt x="39027" y="100853"/>
                </a:lnTo>
                <a:lnTo>
                  <a:pt x="17957" y="139678"/>
                </a:lnTo>
                <a:lnTo>
                  <a:pt x="4642" y="182561"/>
                </a:lnTo>
                <a:lnTo>
                  <a:pt x="0" y="228579"/>
                </a:lnTo>
                <a:lnTo>
                  <a:pt x="0" y="6627232"/>
                </a:lnTo>
                <a:lnTo>
                  <a:pt x="4642" y="6673250"/>
                </a:lnTo>
                <a:lnTo>
                  <a:pt x="17957" y="6716133"/>
                </a:lnTo>
                <a:lnTo>
                  <a:pt x="39027" y="6754958"/>
                </a:lnTo>
                <a:lnTo>
                  <a:pt x="66935" y="6788798"/>
                </a:lnTo>
                <a:lnTo>
                  <a:pt x="100761" y="6816729"/>
                </a:lnTo>
                <a:lnTo>
                  <a:pt x="139589" y="6837825"/>
                </a:lnTo>
                <a:lnTo>
                  <a:pt x="182501" y="6851161"/>
                </a:lnTo>
                <a:lnTo>
                  <a:pt x="228579" y="6855812"/>
                </a:lnTo>
                <a:lnTo>
                  <a:pt x="6630269" y="6855812"/>
                </a:lnTo>
                <a:lnTo>
                  <a:pt x="6676450" y="6851161"/>
                </a:lnTo>
                <a:lnTo>
                  <a:pt x="6719440" y="6837825"/>
                </a:lnTo>
                <a:lnTo>
                  <a:pt x="6758324" y="6816729"/>
                </a:lnTo>
                <a:lnTo>
                  <a:pt x="6792188" y="6788798"/>
                </a:lnTo>
                <a:lnTo>
                  <a:pt x="6820118" y="6754958"/>
                </a:lnTo>
                <a:lnTo>
                  <a:pt x="6841200" y="6716133"/>
                </a:lnTo>
                <a:lnTo>
                  <a:pt x="6854519" y="6673250"/>
                </a:lnTo>
                <a:lnTo>
                  <a:pt x="6859162" y="6627232"/>
                </a:lnTo>
                <a:lnTo>
                  <a:pt x="6859162" y="4091603"/>
                </a:lnTo>
                <a:lnTo>
                  <a:pt x="7389827" y="3406597"/>
                </a:lnTo>
                <a:lnTo>
                  <a:pt x="6859162" y="2721068"/>
                </a:lnTo>
                <a:lnTo>
                  <a:pt x="6859162" y="228579"/>
                </a:lnTo>
                <a:lnTo>
                  <a:pt x="6854519" y="182561"/>
                </a:lnTo>
                <a:lnTo>
                  <a:pt x="6841200" y="139678"/>
                </a:lnTo>
                <a:lnTo>
                  <a:pt x="6820118" y="100853"/>
                </a:lnTo>
                <a:lnTo>
                  <a:pt x="6792188" y="67013"/>
                </a:lnTo>
                <a:lnTo>
                  <a:pt x="6758324" y="39082"/>
                </a:lnTo>
                <a:lnTo>
                  <a:pt x="6719440" y="17987"/>
                </a:lnTo>
                <a:lnTo>
                  <a:pt x="6676450" y="4650"/>
                </a:lnTo>
                <a:lnTo>
                  <a:pt x="6630269" y="0"/>
                </a:lnTo>
                <a:close/>
              </a:path>
            </a:pathLst>
          </a:custGeom>
          <a:solidFill>
            <a:srgbClr val="92E2FC"/>
          </a:solidFill>
        </p:spPr>
        <p:txBody>
          <a:bodyPr wrap="square" lIns="0" tIns="0" rIns="0" bIns="0" rtlCol="0"/>
          <a:lstStyle/>
          <a:p>
            <a:endParaRPr dirty="0"/>
          </a:p>
        </p:txBody>
      </p:sp>
      <p:sp>
        <p:nvSpPr>
          <p:cNvPr id="5" name="object 5"/>
          <p:cNvSpPr txBox="1"/>
          <p:nvPr/>
        </p:nvSpPr>
        <p:spPr>
          <a:xfrm>
            <a:off x="1670050" y="5651102"/>
            <a:ext cx="4786630" cy="629285"/>
          </a:xfrm>
          <a:prstGeom prst="rect">
            <a:avLst/>
          </a:prstGeom>
        </p:spPr>
        <p:txBody>
          <a:bodyPr vert="horz" wrap="square" lIns="0" tIns="13970" rIns="0" bIns="0" rtlCol="0">
            <a:spAutoFit/>
          </a:bodyPr>
          <a:lstStyle/>
          <a:p>
            <a:pPr marL="12700">
              <a:lnSpc>
                <a:spcPct val="100000"/>
              </a:lnSpc>
              <a:spcBef>
                <a:spcPts val="110"/>
              </a:spcBef>
            </a:pPr>
            <a:r>
              <a:rPr lang="es-MX" sz="3950" spc="20" dirty="0">
                <a:solidFill>
                  <a:srgbClr val="130F0F"/>
                </a:solidFill>
                <a:latin typeface="Arial MT"/>
                <a:cs typeface="Arial MT"/>
              </a:rPr>
              <a:t>Uso de los Chatbots</a:t>
            </a:r>
            <a:endParaRPr sz="3950" dirty="0">
              <a:latin typeface="Arial MT"/>
              <a:cs typeface="Arial MT"/>
            </a:endParaRPr>
          </a:p>
        </p:txBody>
      </p:sp>
      <p:pic>
        <p:nvPicPr>
          <p:cNvPr id="12" name="Imagen 11" descr="Imagen que contiene cuarto, lego, señal, computadora&#10;&#10;Descripción generada automáticamente">
            <a:extLst>
              <a:ext uri="{FF2B5EF4-FFF2-40B4-BE49-F238E27FC236}">
                <a16:creationId xmlns:a16="http://schemas.microsoft.com/office/drawing/2014/main" id="{BFF4C16A-A0B0-4280-8B59-54BC3161C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8454" y="3063875"/>
            <a:ext cx="6438132" cy="3819853"/>
          </a:xfrm>
          <a:prstGeom prst="rect">
            <a:avLst/>
          </a:prstGeom>
        </p:spPr>
      </p:pic>
      <p:sp>
        <p:nvSpPr>
          <p:cNvPr id="13" name="CuadroTexto 12">
            <a:extLst>
              <a:ext uri="{FF2B5EF4-FFF2-40B4-BE49-F238E27FC236}">
                <a16:creationId xmlns:a16="http://schemas.microsoft.com/office/drawing/2014/main" id="{28A60E93-A0B9-445B-B191-6E3EEC4AEF17}"/>
              </a:ext>
            </a:extLst>
          </p:cNvPr>
          <p:cNvSpPr txBox="1"/>
          <p:nvPr/>
        </p:nvSpPr>
        <p:spPr>
          <a:xfrm>
            <a:off x="10728454" y="7211834"/>
            <a:ext cx="6438132" cy="1938992"/>
          </a:xfrm>
          <a:prstGeom prst="rect">
            <a:avLst/>
          </a:prstGeom>
          <a:noFill/>
        </p:spPr>
        <p:txBody>
          <a:bodyPr wrap="square" rtlCol="0">
            <a:spAutoFit/>
          </a:bodyPr>
          <a:lstStyle/>
          <a:p>
            <a:pPr marL="285750" indent="-285750">
              <a:buFont typeface="Arial" panose="020B0604020202020204" pitchFamily="34" charset="0"/>
              <a:buChar char="•"/>
            </a:pPr>
            <a:r>
              <a:rPr lang="es-MX" sz="2400" dirty="0">
                <a:latin typeface="Arial MT"/>
              </a:rPr>
              <a:t>Atender al cliente </a:t>
            </a:r>
          </a:p>
          <a:p>
            <a:pPr marL="285750" indent="-285750">
              <a:buFont typeface="Arial" panose="020B0604020202020204" pitchFamily="34" charset="0"/>
              <a:buChar char="•"/>
            </a:pPr>
            <a:r>
              <a:rPr lang="es-MX" sz="2400" dirty="0">
                <a:latin typeface="Arial MT"/>
              </a:rPr>
              <a:t> Encuestas </a:t>
            </a:r>
          </a:p>
          <a:p>
            <a:pPr marL="285750" indent="-285750">
              <a:buFont typeface="Arial" panose="020B0604020202020204" pitchFamily="34" charset="0"/>
              <a:buChar char="•"/>
            </a:pPr>
            <a:r>
              <a:rPr lang="es-MX" sz="2400" dirty="0">
                <a:latin typeface="Arial MT"/>
              </a:rPr>
              <a:t> Ventas directas </a:t>
            </a:r>
          </a:p>
          <a:p>
            <a:pPr marL="285750" indent="-285750">
              <a:buFont typeface="Arial" panose="020B0604020202020204" pitchFamily="34" charset="0"/>
              <a:buChar char="•"/>
            </a:pPr>
            <a:r>
              <a:rPr lang="es-MX" sz="2400" dirty="0">
                <a:latin typeface="Arial MT"/>
              </a:rPr>
              <a:t>Gestiona miento de servicios o productos </a:t>
            </a:r>
          </a:p>
          <a:p>
            <a:pPr marL="285750" indent="-285750">
              <a:buFont typeface="Arial" panose="020B0604020202020204" pitchFamily="34" charset="0"/>
              <a:buChar char="•"/>
            </a:pPr>
            <a:r>
              <a:rPr lang="es-MX" sz="2400" dirty="0">
                <a:latin typeface="Arial MT"/>
              </a:rPr>
              <a:t>Generación y cualificación de leads</a:t>
            </a:r>
            <a:endParaRPr lang="es-CR" sz="2400" dirty="0">
              <a:latin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1308554"/>
          </a:xfrm>
          <a:prstGeom prst="rect">
            <a:avLst/>
          </a:prstGeom>
        </p:spPr>
      </p:pic>
      <p:sp>
        <p:nvSpPr>
          <p:cNvPr id="3" name="object 3"/>
          <p:cNvSpPr/>
          <p:nvPr/>
        </p:nvSpPr>
        <p:spPr>
          <a:xfrm>
            <a:off x="10578211" y="2842845"/>
            <a:ext cx="6738620" cy="6738620"/>
          </a:xfrm>
          <a:custGeom>
            <a:avLst/>
            <a:gdLst/>
            <a:ahLst/>
            <a:cxnLst/>
            <a:rect l="l" t="t" r="r" b="b"/>
            <a:pathLst>
              <a:path w="6738619" h="6738620">
                <a:moveTo>
                  <a:pt x="6064213" y="0"/>
                </a:moveTo>
                <a:lnTo>
                  <a:pt x="673801" y="0"/>
                </a:lnTo>
                <a:lnTo>
                  <a:pt x="625680" y="1691"/>
                </a:lnTo>
                <a:lnTo>
                  <a:pt x="578473" y="6691"/>
                </a:lnTo>
                <a:lnTo>
                  <a:pt x="532293" y="14883"/>
                </a:lnTo>
                <a:lnTo>
                  <a:pt x="487254" y="26156"/>
                </a:lnTo>
                <a:lnTo>
                  <a:pt x="443470" y="40394"/>
                </a:lnTo>
                <a:lnTo>
                  <a:pt x="401056" y="57483"/>
                </a:lnTo>
                <a:lnTo>
                  <a:pt x="360125" y="77310"/>
                </a:lnTo>
                <a:lnTo>
                  <a:pt x="320792" y="99760"/>
                </a:lnTo>
                <a:lnTo>
                  <a:pt x="283169" y="124720"/>
                </a:lnTo>
                <a:lnTo>
                  <a:pt x="247373" y="152075"/>
                </a:lnTo>
                <a:lnTo>
                  <a:pt x="213515" y="181711"/>
                </a:lnTo>
                <a:lnTo>
                  <a:pt x="181711" y="213515"/>
                </a:lnTo>
                <a:lnTo>
                  <a:pt x="152075" y="247373"/>
                </a:lnTo>
                <a:lnTo>
                  <a:pt x="124720" y="283169"/>
                </a:lnTo>
                <a:lnTo>
                  <a:pt x="99760" y="320792"/>
                </a:lnTo>
                <a:lnTo>
                  <a:pt x="77310" y="360125"/>
                </a:lnTo>
                <a:lnTo>
                  <a:pt x="57483" y="401056"/>
                </a:lnTo>
                <a:lnTo>
                  <a:pt x="40394" y="443470"/>
                </a:lnTo>
                <a:lnTo>
                  <a:pt x="26156" y="487254"/>
                </a:lnTo>
                <a:lnTo>
                  <a:pt x="14883" y="532293"/>
                </a:lnTo>
                <a:lnTo>
                  <a:pt x="6691" y="578473"/>
                </a:lnTo>
                <a:lnTo>
                  <a:pt x="1691" y="625680"/>
                </a:lnTo>
                <a:lnTo>
                  <a:pt x="0" y="673801"/>
                </a:lnTo>
                <a:lnTo>
                  <a:pt x="0" y="6064213"/>
                </a:lnTo>
                <a:lnTo>
                  <a:pt x="1691" y="6112334"/>
                </a:lnTo>
                <a:lnTo>
                  <a:pt x="6691" y="6159541"/>
                </a:lnTo>
                <a:lnTo>
                  <a:pt x="14883" y="6205721"/>
                </a:lnTo>
                <a:lnTo>
                  <a:pt x="26156" y="6250760"/>
                </a:lnTo>
                <a:lnTo>
                  <a:pt x="40394" y="6294544"/>
                </a:lnTo>
                <a:lnTo>
                  <a:pt x="57483" y="6336958"/>
                </a:lnTo>
                <a:lnTo>
                  <a:pt x="77310" y="6377889"/>
                </a:lnTo>
                <a:lnTo>
                  <a:pt x="99760" y="6417222"/>
                </a:lnTo>
                <a:lnTo>
                  <a:pt x="124720" y="6454844"/>
                </a:lnTo>
                <a:lnTo>
                  <a:pt x="152075" y="6490641"/>
                </a:lnTo>
                <a:lnTo>
                  <a:pt x="181711" y="6524498"/>
                </a:lnTo>
                <a:lnTo>
                  <a:pt x="213515" y="6556302"/>
                </a:lnTo>
                <a:lnTo>
                  <a:pt x="247373" y="6585939"/>
                </a:lnTo>
                <a:lnTo>
                  <a:pt x="283169" y="6613294"/>
                </a:lnTo>
                <a:lnTo>
                  <a:pt x="320792" y="6638254"/>
                </a:lnTo>
                <a:lnTo>
                  <a:pt x="360125" y="6660704"/>
                </a:lnTo>
                <a:lnTo>
                  <a:pt x="401056" y="6680531"/>
                </a:lnTo>
                <a:lnTo>
                  <a:pt x="443470" y="6697620"/>
                </a:lnTo>
                <a:lnTo>
                  <a:pt x="487254" y="6711858"/>
                </a:lnTo>
                <a:lnTo>
                  <a:pt x="532293" y="6723130"/>
                </a:lnTo>
                <a:lnTo>
                  <a:pt x="578473" y="6731323"/>
                </a:lnTo>
                <a:lnTo>
                  <a:pt x="625680" y="6736322"/>
                </a:lnTo>
                <a:lnTo>
                  <a:pt x="673801" y="6738014"/>
                </a:lnTo>
                <a:lnTo>
                  <a:pt x="6064213" y="6738014"/>
                </a:lnTo>
                <a:lnTo>
                  <a:pt x="6112334" y="6736322"/>
                </a:lnTo>
                <a:lnTo>
                  <a:pt x="6159541" y="6731323"/>
                </a:lnTo>
                <a:lnTo>
                  <a:pt x="6205721" y="6723130"/>
                </a:lnTo>
                <a:lnTo>
                  <a:pt x="6250760" y="6711858"/>
                </a:lnTo>
                <a:lnTo>
                  <a:pt x="6294544" y="6697620"/>
                </a:lnTo>
                <a:lnTo>
                  <a:pt x="6336958" y="6680531"/>
                </a:lnTo>
                <a:lnTo>
                  <a:pt x="6377889" y="6660704"/>
                </a:lnTo>
                <a:lnTo>
                  <a:pt x="6417222" y="6638254"/>
                </a:lnTo>
                <a:lnTo>
                  <a:pt x="6454844" y="6613294"/>
                </a:lnTo>
                <a:lnTo>
                  <a:pt x="6490641" y="6585939"/>
                </a:lnTo>
                <a:lnTo>
                  <a:pt x="6524498" y="6556302"/>
                </a:lnTo>
                <a:lnTo>
                  <a:pt x="6556302" y="6524498"/>
                </a:lnTo>
                <a:lnTo>
                  <a:pt x="6585939" y="6490641"/>
                </a:lnTo>
                <a:lnTo>
                  <a:pt x="6613294" y="6454844"/>
                </a:lnTo>
                <a:lnTo>
                  <a:pt x="6638254" y="6417222"/>
                </a:lnTo>
                <a:lnTo>
                  <a:pt x="6660704" y="6377889"/>
                </a:lnTo>
                <a:lnTo>
                  <a:pt x="6680531" y="6336958"/>
                </a:lnTo>
                <a:lnTo>
                  <a:pt x="6697620" y="6294544"/>
                </a:lnTo>
                <a:lnTo>
                  <a:pt x="6711858" y="6250760"/>
                </a:lnTo>
                <a:lnTo>
                  <a:pt x="6723130" y="6205721"/>
                </a:lnTo>
                <a:lnTo>
                  <a:pt x="6731323" y="6159541"/>
                </a:lnTo>
                <a:lnTo>
                  <a:pt x="6736322" y="6112334"/>
                </a:lnTo>
                <a:lnTo>
                  <a:pt x="6738014" y="6064213"/>
                </a:lnTo>
                <a:lnTo>
                  <a:pt x="6738014" y="673801"/>
                </a:lnTo>
                <a:lnTo>
                  <a:pt x="6736322" y="625680"/>
                </a:lnTo>
                <a:lnTo>
                  <a:pt x="6731323" y="578473"/>
                </a:lnTo>
                <a:lnTo>
                  <a:pt x="6723130" y="532293"/>
                </a:lnTo>
                <a:lnTo>
                  <a:pt x="6711858" y="487254"/>
                </a:lnTo>
                <a:lnTo>
                  <a:pt x="6697620" y="443470"/>
                </a:lnTo>
                <a:lnTo>
                  <a:pt x="6680531" y="401056"/>
                </a:lnTo>
                <a:lnTo>
                  <a:pt x="6660704" y="360125"/>
                </a:lnTo>
                <a:lnTo>
                  <a:pt x="6638254" y="320792"/>
                </a:lnTo>
                <a:lnTo>
                  <a:pt x="6613294" y="283169"/>
                </a:lnTo>
                <a:lnTo>
                  <a:pt x="6585939" y="247373"/>
                </a:lnTo>
                <a:lnTo>
                  <a:pt x="6556302" y="213515"/>
                </a:lnTo>
                <a:lnTo>
                  <a:pt x="6524498" y="181711"/>
                </a:lnTo>
                <a:lnTo>
                  <a:pt x="6490641" y="152075"/>
                </a:lnTo>
                <a:lnTo>
                  <a:pt x="6454844" y="124720"/>
                </a:lnTo>
                <a:lnTo>
                  <a:pt x="6417222" y="99760"/>
                </a:lnTo>
                <a:lnTo>
                  <a:pt x="6377889" y="77310"/>
                </a:lnTo>
                <a:lnTo>
                  <a:pt x="6336958" y="57483"/>
                </a:lnTo>
                <a:lnTo>
                  <a:pt x="6294544" y="40394"/>
                </a:lnTo>
                <a:lnTo>
                  <a:pt x="6250760" y="26156"/>
                </a:lnTo>
                <a:lnTo>
                  <a:pt x="6205721" y="14883"/>
                </a:lnTo>
                <a:lnTo>
                  <a:pt x="6159541" y="6691"/>
                </a:lnTo>
                <a:lnTo>
                  <a:pt x="6112334" y="1691"/>
                </a:lnTo>
                <a:lnTo>
                  <a:pt x="6064213" y="0"/>
                </a:lnTo>
                <a:close/>
              </a:path>
            </a:pathLst>
          </a:custGeom>
          <a:solidFill>
            <a:srgbClr val="FFFFFF"/>
          </a:solidFill>
        </p:spPr>
        <p:txBody>
          <a:bodyPr wrap="square" lIns="0" tIns="0" rIns="0" bIns="0" rtlCol="0"/>
          <a:lstStyle/>
          <a:p>
            <a:endParaRPr dirty="0"/>
          </a:p>
        </p:txBody>
      </p:sp>
      <p:sp>
        <p:nvSpPr>
          <p:cNvPr id="4" name="object 4"/>
          <p:cNvSpPr/>
          <p:nvPr/>
        </p:nvSpPr>
        <p:spPr>
          <a:xfrm>
            <a:off x="831850" y="2740837"/>
            <a:ext cx="7390130" cy="6856095"/>
          </a:xfrm>
          <a:custGeom>
            <a:avLst/>
            <a:gdLst/>
            <a:ahLst/>
            <a:cxnLst/>
            <a:rect l="l" t="t" r="r" b="b"/>
            <a:pathLst>
              <a:path w="7390130" h="6856095">
                <a:moveTo>
                  <a:pt x="6630269" y="0"/>
                </a:moveTo>
                <a:lnTo>
                  <a:pt x="228579" y="0"/>
                </a:lnTo>
                <a:lnTo>
                  <a:pt x="182501" y="4650"/>
                </a:lnTo>
                <a:lnTo>
                  <a:pt x="139589" y="17987"/>
                </a:lnTo>
                <a:lnTo>
                  <a:pt x="100761" y="39082"/>
                </a:lnTo>
                <a:lnTo>
                  <a:pt x="66935" y="67013"/>
                </a:lnTo>
                <a:lnTo>
                  <a:pt x="39027" y="100853"/>
                </a:lnTo>
                <a:lnTo>
                  <a:pt x="17957" y="139678"/>
                </a:lnTo>
                <a:lnTo>
                  <a:pt x="4642" y="182561"/>
                </a:lnTo>
                <a:lnTo>
                  <a:pt x="0" y="228579"/>
                </a:lnTo>
                <a:lnTo>
                  <a:pt x="0" y="6627232"/>
                </a:lnTo>
                <a:lnTo>
                  <a:pt x="4642" y="6673250"/>
                </a:lnTo>
                <a:lnTo>
                  <a:pt x="17957" y="6716133"/>
                </a:lnTo>
                <a:lnTo>
                  <a:pt x="39027" y="6754958"/>
                </a:lnTo>
                <a:lnTo>
                  <a:pt x="66935" y="6788798"/>
                </a:lnTo>
                <a:lnTo>
                  <a:pt x="100761" y="6816729"/>
                </a:lnTo>
                <a:lnTo>
                  <a:pt x="139589" y="6837825"/>
                </a:lnTo>
                <a:lnTo>
                  <a:pt x="182501" y="6851161"/>
                </a:lnTo>
                <a:lnTo>
                  <a:pt x="228579" y="6855812"/>
                </a:lnTo>
                <a:lnTo>
                  <a:pt x="6630269" y="6855812"/>
                </a:lnTo>
                <a:lnTo>
                  <a:pt x="6676450" y="6851161"/>
                </a:lnTo>
                <a:lnTo>
                  <a:pt x="6719440" y="6837825"/>
                </a:lnTo>
                <a:lnTo>
                  <a:pt x="6758324" y="6816729"/>
                </a:lnTo>
                <a:lnTo>
                  <a:pt x="6792188" y="6788798"/>
                </a:lnTo>
                <a:lnTo>
                  <a:pt x="6820118" y="6754958"/>
                </a:lnTo>
                <a:lnTo>
                  <a:pt x="6841200" y="6716133"/>
                </a:lnTo>
                <a:lnTo>
                  <a:pt x="6854519" y="6673250"/>
                </a:lnTo>
                <a:lnTo>
                  <a:pt x="6859162" y="6627232"/>
                </a:lnTo>
                <a:lnTo>
                  <a:pt x="6859162" y="4091603"/>
                </a:lnTo>
                <a:lnTo>
                  <a:pt x="7389827" y="3406597"/>
                </a:lnTo>
                <a:lnTo>
                  <a:pt x="6859162" y="2721068"/>
                </a:lnTo>
                <a:lnTo>
                  <a:pt x="6859162" y="228579"/>
                </a:lnTo>
                <a:lnTo>
                  <a:pt x="6854519" y="182561"/>
                </a:lnTo>
                <a:lnTo>
                  <a:pt x="6841200" y="139678"/>
                </a:lnTo>
                <a:lnTo>
                  <a:pt x="6820118" y="100853"/>
                </a:lnTo>
                <a:lnTo>
                  <a:pt x="6792188" y="67013"/>
                </a:lnTo>
                <a:lnTo>
                  <a:pt x="6758324" y="39082"/>
                </a:lnTo>
                <a:lnTo>
                  <a:pt x="6719440" y="17987"/>
                </a:lnTo>
                <a:lnTo>
                  <a:pt x="6676450" y="4650"/>
                </a:lnTo>
                <a:lnTo>
                  <a:pt x="6630269" y="0"/>
                </a:lnTo>
                <a:close/>
              </a:path>
            </a:pathLst>
          </a:custGeom>
          <a:solidFill>
            <a:srgbClr val="92E2FC"/>
          </a:solidFill>
        </p:spPr>
        <p:txBody>
          <a:bodyPr wrap="square" lIns="0" tIns="0" rIns="0" bIns="0" rtlCol="0"/>
          <a:lstStyle/>
          <a:p>
            <a:endParaRPr dirty="0"/>
          </a:p>
        </p:txBody>
      </p:sp>
      <p:sp>
        <p:nvSpPr>
          <p:cNvPr id="5" name="object 5"/>
          <p:cNvSpPr txBox="1"/>
          <p:nvPr/>
        </p:nvSpPr>
        <p:spPr>
          <a:xfrm>
            <a:off x="2133600" y="5598347"/>
            <a:ext cx="4786630" cy="629285"/>
          </a:xfrm>
          <a:prstGeom prst="rect">
            <a:avLst/>
          </a:prstGeom>
        </p:spPr>
        <p:txBody>
          <a:bodyPr vert="horz" wrap="square" lIns="0" tIns="13970" rIns="0" bIns="0" rtlCol="0">
            <a:spAutoFit/>
          </a:bodyPr>
          <a:lstStyle/>
          <a:p>
            <a:pPr marL="12700">
              <a:lnSpc>
                <a:spcPct val="100000"/>
              </a:lnSpc>
              <a:spcBef>
                <a:spcPts val="110"/>
              </a:spcBef>
            </a:pPr>
            <a:r>
              <a:rPr lang="es-MX" sz="3950" spc="20" dirty="0">
                <a:solidFill>
                  <a:srgbClr val="130F0F"/>
                </a:solidFill>
                <a:latin typeface="Arial MT"/>
                <a:cs typeface="Arial MT"/>
              </a:rPr>
              <a:t>Tipos de Chatbots</a:t>
            </a:r>
            <a:endParaRPr sz="3950" dirty="0">
              <a:latin typeface="Arial MT"/>
              <a:cs typeface="Arial MT"/>
            </a:endParaRPr>
          </a:p>
        </p:txBody>
      </p:sp>
      <p:sp>
        <p:nvSpPr>
          <p:cNvPr id="6" name="object 6"/>
          <p:cNvSpPr txBox="1">
            <a:spLocks noGrp="1"/>
          </p:cNvSpPr>
          <p:nvPr>
            <p:ph type="title"/>
          </p:nvPr>
        </p:nvSpPr>
        <p:spPr>
          <a:xfrm>
            <a:off x="11195050" y="3241357"/>
            <a:ext cx="5181599" cy="2307042"/>
          </a:xfrm>
          <a:prstGeom prst="rect">
            <a:avLst/>
          </a:prstGeom>
        </p:spPr>
        <p:txBody>
          <a:bodyPr vert="horz" wrap="square" lIns="0" tIns="13970" rIns="0" bIns="0" rtlCol="0">
            <a:spAutoFit/>
          </a:bodyPr>
          <a:lstStyle/>
          <a:p>
            <a:pPr marL="12700" algn="ctr">
              <a:lnSpc>
                <a:spcPct val="100000"/>
              </a:lnSpc>
              <a:spcBef>
                <a:spcPts val="110"/>
              </a:spcBef>
            </a:pPr>
            <a:r>
              <a:rPr lang="es-MX" sz="2650" spc="5" dirty="0">
                <a:solidFill>
                  <a:srgbClr val="00A1FF"/>
                </a:solidFill>
                <a:latin typeface="Arial MT"/>
                <a:cs typeface="Arial MT"/>
              </a:rPr>
              <a:t>Chatbots Simples</a:t>
            </a:r>
            <a:br>
              <a:rPr lang="es-MX" sz="2650" spc="5" dirty="0">
                <a:solidFill>
                  <a:srgbClr val="00A1FF"/>
                </a:solidFill>
                <a:latin typeface="Arial MT"/>
                <a:cs typeface="Arial MT"/>
              </a:rPr>
            </a:br>
            <a:r>
              <a:rPr lang="es-MX" sz="2400" dirty="0">
                <a:latin typeface="Arial MT"/>
              </a:rPr>
              <a:t>Este software de inteligencia artificial trabaja en función de una serie de comandos y palabras clave que ya están con anticipación preparadas</a:t>
            </a:r>
            <a:br>
              <a:rPr lang="es-MX" sz="2650" spc="5" dirty="0">
                <a:solidFill>
                  <a:srgbClr val="00A1FF"/>
                </a:solidFill>
                <a:latin typeface="Arial MT"/>
                <a:cs typeface="Arial MT"/>
              </a:rPr>
            </a:br>
            <a:endParaRPr sz="2650" dirty="0">
              <a:latin typeface="Arial MT"/>
              <a:cs typeface="Arial MT"/>
            </a:endParaRPr>
          </a:p>
        </p:txBody>
      </p:sp>
      <p:sp>
        <p:nvSpPr>
          <p:cNvPr id="8" name="object 8"/>
          <p:cNvSpPr txBox="1"/>
          <p:nvPr/>
        </p:nvSpPr>
        <p:spPr>
          <a:xfrm>
            <a:off x="11195050" y="6168884"/>
            <a:ext cx="5549900" cy="2637260"/>
          </a:xfrm>
          <a:prstGeom prst="rect">
            <a:avLst/>
          </a:prstGeom>
        </p:spPr>
        <p:txBody>
          <a:bodyPr vert="horz" wrap="square" lIns="0" tIns="13335" rIns="0" bIns="0" rtlCol="0">
            <a:spAutoFit/>
          </a:bodyPr>
          <a:lstStyle/>
          <a:p>
            <a:pPr marR="300990" algn="ctr">
              <a:lnSpc>
                <a:spcPct val="100000"/>
              </a:lnSpc>
              <a:spcBef>
                <a:spcPts val="105"/>
              </a:spcBef>
            </a:pPr>
            <a:r>
              <a:rPr lang="es-MX" sz="2650" spc="5" dirty="0">
                <a:solidFill>
                  <a:srgbClr val="00A1FF"/>
                </a:solidFill>
                <a:latin typeface="Arial MT"/>
                <a:cs typeface="Arial MT"/>
              </a:rPr>
              <a:t>Chatbots Inteligentes</a:t>
            </a:r>
            <a:endParaRPr sz="2650" dirty="0">
              <a:latin typeface="Arial MT"/>
              <a:cs typeface="Arial MT"/>
            </a:endParaRPr>
          </a:p>
          <a:p>
            <a:pPr algn="ctr">
              <a:lnSpc>
                <a:spcPct val="100000"/>
              </a:lnSpc>
              <a:spcBef>
                <a:spcPts val="30"/>
              </a:spcBef>
            </a:pPr>
            <a:r>
              <a:rPr lang="es-MX" sz="2400" dirty="0">
                <a:latin typeface="Arial MT"/>
              </a:rPr>
              <a:t>Es de más nivel en cuanto a categorías de Chatbots y además posee complejidad. Creado y diseñados con Inteligencia Artificial, este tipo no trabaja en base a preguntas o palabras claves que hagan los clientes</a:t>
            </a:r>
            <a:endParaRPr sz="2400" dirty="0">
              <a:latin typeface="Arial MT"/>
              <a:cs typeface="Arial MT"/>
            </a:endParaRPr>
          </a:p>
        </p:txBody>
      </p:sp>
    </p:spTree>
    <p:extLst>
      <p:ext uri="{BB962C8B-B14F-4D97-AF65-F5344CB8AC3E}">
        <p14:creationId xmlns:p14="http://schemas.microsoft.com/office/powerpoint/2010/main" val="242230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4"/>
          <p:cNvSpPr txBox="1"/>
          <p:nvPr/>
        </p:nvSpPr>
        <p:spPr>
          <a:xfrm>
            <a:off x="498875" y="895710"/>
            <a:ext cx="9031912" cy="9290559"/>
          </a:xfrm>
          <a:prstGeom prst="rect">
            <a:avLst/>
          </a:prstGeom>
        </p:spPr>
        <p:txBody>
          <a:bodyPr vert="horz" lIns="91440" tIns="45720" rIns="91440" bIns="45720" rtlCol="0">
            <a:normAutofit/>
          </a:bodyPr>
          <a:lstStyle/>
          <a:p>
            <a:pPr>
              <a:lnSpc>
                <a:spcPct val="90000"/>
              </a:lnSpc>
              <a:spcBef>
                <a:spcPts val="130"/>
              </a:spcBef>
            </a:pPr>
            <a:r>
              <a:rPr lang="en-US" sz="3600" b="1" dirty="0" err="1">
                <a:latin typeface="Arial MT"/>
              </a:rPr>
              <a:t>Funciones</a:t>
            </a:r>
            <a:r>
              <a:rPr lang="en-US" sz="3600" b="1" dirty="0">
                <a:latin typeface="Arial MT"/>
              </a:rPr>
              <a:t> de los Chatbots:</a:t>
            </a:r>
          </a:p>
          <a:p>
            <a:pPr marL="471170" indent="-228600">
              <a:lnSpc>
                <a:spcPct val="90000"/>
              </a:lnSpc>
              <a:spcBef>
                <a:spcPts val="130"/>
              </a:spcBef>
              <a:buFont typeface="Arial" panose="020B0604020202020204" pitchFamily="34" charset="0"/>
              <a:buChar char="•"/>
            </a:pPr>
            <a:endParaRPr lang="en-US" sz="3600" dirty="0">
              <a:latin typeface="Arial MT"/>
            </a:endParaRPr>
          </a:p>
          <a:p>
            <a:pPr marL="471170" indent="-228600">
              <a:lnSpc>
                <a:spcPct val="90000"/>
              </a:lnSpc>
              <a:spcBef>
                <a:spcPts val="130"/>
              </a:spcBef>
              <a:buFont typeface="Arial" panose="020B0604020202020204" pitchFamily="34" charset="0"/>
              <a:buChar char="•"/>
            </a:pPr>
            <a:r>
              <a:rPr lang="en-US" sz="3600" dirty="0" err="1">
                <a:latin typeface="Arial MT"/>
              </a:rPr>
              <a:t>Mejora</a:t>
            </a:r>
            <a:r>
              <a:rPr lang="en-US" sz="3600" dirty="0">
                <a:latin typeface="Arial MT"/>
              </a:rPr>
              <a:t> </a:t>
            </a:r>
            <a:r>
              <a:rPr lang="en-US" sz="3600" dirty="0" err="1">
                <a:latin typeface="Arial MT"/>
              </a:rPr>
              <a:t>el</a:t>
            </a:r>
            <a:r>
              <a:rPr lang="en-US" sz="3600" dirty="0">
                <a:latin typeface="Arial MT"/>
              </a:rPr>
              <a:t> </a:t>
            </a:r>
            <a:r>
              <a:rPr lang="en-US" sz="3600" dirty="0" err="1">
                <a:latin typeface="Arial MT"/>
              </a:rPr>
              <a:t>servicio</a:t>
            </a:r>
            <a:r>
              <a:rPr lang="en-US" sz="3600" dirty="0">
                <a:latin typeface="Arial MT"/>
              </a:rPr>
              <a:t> al </a:t>
            </a:r>
            <a:r>
              <a:rPr lang="en-US" sz="3600" dirty="0" err="1">
                <a:latin typeface="Arial MT"/>
              </a:rPr>
              <a:t>cliente</a:t>
            </a:r>
            <a:r>
              <a:rPr lang="en-US" sz="3600" dirty="0">
                <a:latin typeface="Arial MT"/>
              </a:rPr>
              <a:t>, </a:t>
            </a:r>
            <a:r>
              <a:rPr lang="en-US" sz="3600" dirty="0" err="1">
                <a:latin typeface="Arial MT"/>
              </a:rPr>
              <a:t>ya</a:t>
            </a:r>
            <a:r>
              <a:rPr lang="en-US" sz="3600" dirty="0">
                <a:latin typeface="Arial MT"/>
              </a:rPr>
              <a:t> que se </a:t>
            </a:r>
            <a:r>
              <a:rPr lang="en-US" sz="3600" dirty="0" err="1">
                <a:latin typeface="Arial MT"/>
              </a:rPr>
              <a:t>elimina</a:t>
            </a:r>
            <a:r>
              <a:rPr lang="en-US" sz="3600" dirty="0">
                <a:latin typeface="Arial MT"/>
              </a:rPr>
              <a:t> </a:t>
            </a:r>
            <a:r>
              <a:rPr lang="en-US" sz="3600" dirty="0" err="1">
                <a:latin typeface="Arial MT"/>
              </a:rPr>
              <a:t>tiempos</a:t>
            </a:r>
            <a:r>
              <a:rPr lang="en-US" sz="3600" dirty="0">
                <a:latin typeface="Arial MT"/>
              </a:rPr>
              <a:t> largos de </a:t>
            </a:r>
            <a:r>
              <a:rPr lang="en-US" sz="3600" dirty="0" err="1">
                <a:latin typeface="Arial MT"/>
              </a:rPr>
              <a:t>espera</a:t>
            </a:r>
            <a:r>
              <a:rPr lang="en-US" sz="3600" dirty="0">
                <a:latin typeface="Arial MT"/>
              </a:rPr>
              <a:t> para ser </a:t>
            </a:r>
            <a:r>
              <a:rPr lang="en-US" sz="3600" dirty="0" err="1">
                <a:latin typeface="Arial MT"/>
              </a:rPr>
              <a:t>atendido</a:t>
            </a:r>
            <a:r>
              <a:rPr lang="en-US" sz="3600" dirty="0">
                <a:latin typeface="Arial MT"/>
              </a:rPr>
              <a:t>.</a:t>
            </a:r>
          </a:p>
          <a:p>
            <a:pPr marL="242570">
              <a:lnSpc>
                <a:spcPct val="90000"/>
              </a:lnSpc>
              <a:spcBef>
                <a:spcPts val="130"/>
              </a:spcBef>
            </a:pPr>
            <a:endParaRPr lang="en-US" sz="3600" dirty="0">
              <a:latin typeface="Arial MT"/>
            </a:endParaRPr>
          </a:p>
          <a:p>
            <a:pPr marL="471170" indent="-228600">
              <a:lnSpc>
                <a:spcPct val="90000"/>
              </a:lnSpc>
              <a:spcBef>
                <a:spcPts val="130"/>
              </a:spcBef>
              <a:buFont typeface="Arial" panose="020B0604020202020204" pitchFamily="34" charset="0"/>
              <a:buChar char="•"/>
            </a:pPr>
            <a:r>
              <a:rPr lang="en-US" sz="3600" dirty="0" err="1">
                <a:latin typeface="Arial MT"/>
              </a:rPr>
              <a:t>Facilita</a:t>
            </a:r>
            <a:r>
              <a:rPr lang="en-US" sz="3600" dirty="0">
                <a:latin typeface="Arial MT"/>
              </a:rPr>
              <a:t> los </a:t>
            </a:r>
            <a:r>
              <a:rPr lang="en-US" sz="3600" dirty="0" err="1">
                <a:latin typeface="Arial MT"/>
              </a:rPr>
              <a:t>procesos</a:t>
            </a:r>
            <a:r>
              <a:rPr lang="en-US" sz="3600" dirty="0">
                <a:latin typeface="Arial MT"/>
              </a:rPr>
              <a:t> de </a:t>
            </a:r>
            <a:r>
              <a:rPr lang="en-US" sz="3600" dirty="0" err="1">
                <a:latin typeface="Arial MT"/>
              </a:rPr>
              <a:t>compra</a:t>
            </a:r>
            <a:r>
              <a:rPr lang="en-US" sz="3600" dirty="0">
                <a:latin typeface="Arial MT"/>
              </a:rPr>
              <a:t> o </a:t>
            </a:r>
            <a:r>
              <a:rPr lang="en-US" sz="3600" dirty="0" err="1">
                <a:latin typeface="Arial MT"/>
              </a:rPr>
              <a:t>conversión</a:t>
            </a:r>
            <a:r>
              <a:rPr lang="en-US" sz="3600" dirty="0">
                <a:latin typeface="Arial MT"/>
              </a:rPr>
              <a:t>, </a:t>
            </a:r>
            <a:r>
              <a:rPr lang="en-US" sz="3600" dirty="0" err="1">
                <a:latin typeface="Arial MT"/>
              </a:rPr>
              <a:t>porque</a:t>
            </a:r>
            <a:r>
              <a:rPr lang="en-US" sz="3600" dirty="0">
                <a:latin typeface="Arial MT"/>
              </a:rPr>
              <a:t> con solo una palabra clave </a:t>
            </a:r>
            <a:r>
              <a:rPr lang="en-US" sz="3600" dirty="0" err="1">
                <a:latin typeface="Arial MT"/>
              </a:rPr>
              <a:t>inmediatamente</a:t>
            </a:r>
            <a:r>
              <a:rPr lang="en-US" sz="3600" dirty="0">
                <a:latin typeface="Arial MT"/>
              </a:rPr>
              <a:t> </a:t>
            </a:r>
            <a:r>
              <a:rPr lang="en-US" sz="3600" dirty="0" err="1">
                <a:latin typeface="Arial MT"/>
              </a:rPr>
              <a:t>el</a:t>
            </a:r>
            <a:r>
              <a:rPr lang="en-US" sz="3600" dirty="0">
                <a:latin typeface="Arial MT"/>
              </a:rPr>
              <a:t> Chatbot </a:t>
            </a:r>
            <a:r>
              <a:rPr lang="en-US" sz="3600" dirty="0" err="1">
                <a:latin typeface="Arial MT"/>
              </a:rPr>
              <a:t>determina</a:t>
            </a:r>
            <a:r>
              <a:rPr lang="en-US" sz="3600" dirty="0">
                <a:latin typeface="Arial MT"/>
              </a:rPr>
              <a:t> las </a:t>
            </a:r>
            <a:r>
              <a:rPr lang="en-US" sz="3600" dirty="0" err="1">
                <a:latin typeface="Arial MT"/>
              </a:rPr>
              <a:t>necesidades</a:t>
            </a:r>
            <a:r>
              <a:rPr lang="en-US" sz="3600" dirty="0">
                <a:latin typeface="Arial MT"/>
              </a:rPr>
              <a:t> que </a:t>
            </a:r>
            <a:r>
              <a:rPr lang="en-US" sz="3600" dirty="0" err="1">
                <a:latin typeface="Arial MT"/>
              </a:rPr>
              <a:t>posee</a:t>
            </a:r>
            <a:r>
              <a:rPr lang="en-US" sz="3600" dirty="0">
                <a:latin typeface="Arial MT"/>
              </a:rPr>
              <a:t> </a:t>
            </a:r>
            <a:r>
              <a:rPr lang="en-US" sz="3600" dirty="0" err="1">
                <a:latin typeface="Arial MT"/>
              </a:rPr>
              <a:t>el</a:t>
            </a:r>
            <a:r>
              <a:rPr lang="en-US" sz="3600" dirty="0">
                <a:latin typeface="Arial MT"/>
              </a:rPr>
              <a:t> </a:t>
            </a:r>
            <a:r>
              <a:rPr lang="en-US" sz="3600" dirty="0" err="1">
                <a:latin typeface="Arial MT"/>
              </a:rPr>
              <a:t>usuario</a:t>
            </a:r>
            <a:r>
              <a:rPr lang="en-US" sz="3600" dirty="0">
                <a:latin typeface="Arial MT"/>
              </a:rPr>
              <a:t> y </a:t>
            </a:r>
            <a:r>
              <a:rPr lang="en-US" sz="3600" dirty="0" err="1">
                <a:latin typeface="Arial MT"/>
              </a:rPr>
              <a:t>ayudarle</a:t>
            </a:r>
            <a:r>
              <a:rPr lang="en-US" sz="3600" dirty="0">
                <a:latin typeface="Arial MT"/>
              </a:rPr>
              <a:t> </a:t>
            </a:r>
            <a:r>
              <a:rPr lang="en-US" sz="3600" dirty="0" err="1">
                <a:latin typeface="Arial MT"/>
              </a:rPr>
              <a:t>adquirir</a:t>
            </a:r>
            <a:r>
              <a:rPr lang="en-US" sz="3600" dirty="0">
                <a:latin typeface="Arial MT"/>
              </a:rPr>
              <a:t> un </a:t>
            </a:r>
            <a:r>
              <a:rPr lang="en-US" sz="3600" dirty="0" err="1">
                <a:latin typeface="Arial MT"/>
              </a:rPr>
              <a:t>servicio</a:t>
            </a:r>
            <a:r>
              <a:rPr lang="en-US" sz="3600" dirty="0">
                <a:latin typeface="Arial MT"/>
              </a:rPr>
              <a:t>.</a:t>
            </a:r>
          </a:p>
          <a:p>
            <a:pPr marL="242570">
              <a:lnSpc>
                <a:spcPct val="90000"/>
              </a:lnSpc>
              <a:spcBef>
                <a:spcPts val="130"/>
              </a:spcBef>
            </a:pPr>
            <a:endParaRPr lang="en-US" sz="3600" dirty="0">
              <a:latin typeface="Arial MT"/>
            </a:endParaRPr>
          </a:p>
          <a:p>
            <a:pPr marL="471170" indent="-228600">
              <a:lnSpc>
                <a:spcPct val="90000"/>
              </a:lnSpc>
              <a:spcBef>
                <a:spcPts val="130"/>
              </a:spcBef>
              <a:buFont typeface="Arial" panose="020B0604020202020204" pitchFamily="34" charset="0"/>
              <a:buChar char="•"/>
            </a:pPr>
            <a:r>
              <a:rPr lang="en-US" sz="3600" dirty="0" err="1">
                <a:latin typeface="Arial MT"/>
              </a:rPr>
              <a:t>Ofrece</a:t>
            </a:r>
            <a:r>
              <a:rPr lang="en-US" sz="3600" dirty="0">
                <a:latin typeface="Arial MT"/>
              </a:rPr>
              <a:t> una </a:t>
            </a:r>
            <a:r>
              <a:rPr lang="en-US" sz="3600" dirty="0" err="1">
                <a:latin typeface="Arial MT"/>
              </a:rPr>
              <a:t>conversación</a:t>
            </a:r>
            <a:r>
              <a:rPr lang="en-US" sz="3600" dirty="0">
                <a:latin typeface="Arial MT"/>
              </a:rPr>
              <a:t> </a:t>
            </a:r>
            <a:r>
              <a:rPr lang="en-US" sz="3600" dirty="0" err="1">
                <a:latin typeface="Arial MT"/>
              </a:rPr>
              <a:t>más</a:t>
            </a:r>
            <a:r>
              <a:rPr lang="en-US" sz="3600" dirty="0">
                <a:latin typeface="Arial MT"/>
              </a:rPr>
              <a:t> </a:t>
            </a:r>
            <a:r>
              <a:rPr lang="en-US" sz="3600" dirty="0" err="1">
                <a:latin typeface="Arial MT"/>
              </a:rPr>
              <a:t>personalizada</a:t>
            </a:r>
            <a:r>
              <a:rPr lang="en-US" sz="3600" dirty="0">
                <a:latin typeface="Arial MT"/>
              </a:rPr>
              <a:t> con </a:t>
            </a:r>
            <a:r>
              <a:rPr lang="en-US" sz="3600" dirty="0" err="1">
                <a:latin typeface="Arial MT"/>
              </a:rPr>
              <a:t>el</a:t>
            </a:r>
            <a:r>
              <a:rPr lang="en-US" sz="3600" dirty="0">
                <a:latin typeface="Arial MT"/>
              </a:rPr>
              <a:t> </a:t>
            </a:r>
            <a:r>
              <a:rPr lang="en-US" sz="3600" dirty="0" err="1">
                <a:latin typeface="Arial MT"/>
              </a:rPr>
              <a:t>cliente</a:t>
            </a:r>
            <a:r>
              <a:rPr lang="en-US" sz="3600" dirty="0">
                <a:latin typeface="Arial MT"/>
              </a:rPr>
              <a:t> para </a:t>
            </a:r>
            <a:r>
              <a:rPr lang="en-US" sz="3600" dirty="0" err="1">
                <a:latin typeface="Arial MT"/>
              </a:rPr>
              <a:t>finalizar</a:t>
            </a:r>
            <a:r>
              <a:rPr lang="en-US" sz="3600" dirty="0">
                <a:latin typeface="Arial MT"/>
              </a:rPr>
              <a:t> la </a:t>
            </a:r>
            <a:r>
              <a:rPr lang="en-US" sz="3600" dirty="0" err="1">
                <a:latin typeface="Arial MT"/>
              </a:rPr>
              <a:t>acción</a:t>
            </a:r>
            <a:r>
              <a:rPr lang="en-US" sz="3600" dirty="0">
                <a:latin typeface="Arial MT"/>
              </a:rPr>
              <a:t> o </a:t>
            </a:r>
            <a:r>
              <a:rPr lang="en-US" sz="3600" dirty="0" err="1">
                <a:latin typeface="Arial MT"/>
              </a:rPr>
              <a:t>aclaración</a:t>
            </a:r>
            <a:r>
              <a:rPr lang="en-US" sz="3600" dirty="0">
                <a:latin typeface="Arial MT"/>
              </a:rPr>
              <a:t> de </a:t>
            </a:r>
            <a:r>
              <a:rPr lang="en-US" sz="3600" dirty="0" err="1">
                <a:latin typeface="Arial MT"/>
              </a:rPr>
              <a:t>dudas</a:t>
            </a:r>
            <a:r>
              <a:rPr lang="en-US" sz="3600" dirty="0">
                <a:latin typeface="Arial MT"/>
              </a:rPr>
              <a:t> </a:t>
            </a:r>
            <a:r>
              <a:rPr lang="en-US" sz="3600" dirty="0" err="1">
                <a:latin typeface="Arial MT"/>
              </a:rPr>
              <a:t>en</a:t>
            </a:r>
            <a:r>
              <a:rPr lang="en-US" sz="3600" dirty="0">
                <a:latin typeface="Arial MT"/>
              </a:rPr>
              <a:t> </a:t>
            </a:r>
            <a:r>
              <a:rPr lang="en-US" sz="3600" dirty="0" err="1">
                <a:latin typeface="Arial MT"/>
              </a:rPr>
              <a:t>menor</a:t>
            </a:r>
            <a:r>
              <a:rPr lang="en-US" sz="3600" dirty="0">
                <a:latin typeface="Arial MT"/>
              </a:rPr>
              <a:t> </a:t>
            </a:r>
            <a:r>
              <a:rPr lang="en-US" sz="3600" dirty="0" err="1">
                <a:latin typeface="Arial MT"/>
              </a:rPr>
              <a:t>tiempo</a:t>
            </a:r>
            <a:r>
              <a:rPr lang="en-US" sz="3600" dirty="0">
                <a:latin typeface="Arial MT"/>
              </a:rPr>
              <a:t> y con mayor </a:t>
            </a:r>
            <a:r>
              <a:rPr lang="en-US" sz="3600" dirty="0" err="1">
                <a:latin typeface="Arial MT"/>
              </a:rPr>
              <a:t>eficacia</a:t>
            </a:r>
            <a:r>
              <a:rPr lang="en-US" sz="3600" dirty="0">
                <a:latin typeface="Arial MT"/>
              </a:rPr>
              <a:t>.</a:t>
            </a:r>
          </a:p>
          <a:p>
            <a:pPr marL="471170" indent="-228600">
              <a:lnSpc>
                <a:spcPct val="90000"/>
              </a:lnSpc>
              <a:spcBef>
                <a:spcPts val="130"/>
              </a:spcBef>
              <a:buFont typeface="Arial" panose="020B0604020202020204" pitchFamily="34" charset="0"/>
              <a:buChar char="•"/>
            </a:pPr>
            <a:endParaRPr lang="en-US" sz="3300" dirty="0"/>
          </a:p>
          <a:p>
            <a:pPr>
              <a:lnSpc>
                <a:spcPct val="90000"/>
              </a:lnSpc>
              <a:spcBef>
                <a:spcPts val="50"/>
              </a:spcBef>
            </a:pPr>
            <a:endParaRPr lang="en-US" sz="3300" dirty="0"/>
          </a:p>
        </p:txBody>
      </p:sp>
      <p:pic>
        <p:nvPicPr>
          <p:cNvPr id="9" name="Imagen 8" descr="Gráfico, Gráfico de embudo&#10;&#10;Descripción generada automáticamente">
            <a:extLst>
              <a:ext uri="{FF2B5EF4-FFF2-40B4-BE49-F238E27FC236}">
                <a16:creationId xmlns:a16="http://schemas.microsoft.com/office/drawing/2014/main" id="{7C27817E-BAC8-42B7-BD89-3DB1972DDD5B}"/>
              </a:ext>
            </a:extLst>
          </p:cNvPr>
          <p:cNvPicPr>
            <a:picLocks noChangeAspect="1"/>
          </p:cNvPicPr>
          <p:nvPr/>
        </p:nvPicPr>
        <p:blipFill rotWithShape="1">
          <a:blip r:embed="rId2">
            <a:extLst>
              <a:ext uri="{28A0092B-C50C-407E-A947-70E740481C1C}">
                <a14:useLocalDpi xmlns:a14="http://schemas.microsoft.com/office/drawing/2010/main" val="0"/>
              </a:ext>
            </a:extLst>
          </a:blip>
          <a:srcRect t="2616" b="8500"/>
          <a:stretch/>
        </p:blipFill>
        <p:spPr>
          <a:xfrm>
            <a:off x="10573313" y="-3"/>
            <a:ext cx="9530788" cy="6416678"/>
          </a:xfrm>
          <a:prstGeom prst="rect">
            <a:avLst/>
          </a:prstGeom>
        </p:spPr>
      </p:pic>
      <p:grpSp>
        <p:nvGrpSpPr>
          <p:cNvPr id="38" name="Group 15">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341581" y="1175999"/>
            <a:ext cx="1762517" cy="3506961"/>
            <a:chOff x="10918968" y="713127"/>
            <a:chExt cx="1273032" cy="2532832"/>
          </a:xfrm>
        </p:grpSpPr>
        <p:sp>
          <p:nvSpPr>
            <p:cNvPr id="39"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7498" y="8415707"/>
            <a:ext cx="3327139" cy="1672143"/>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05588" y="9447092"/>
            <a:ext cx="800754" cy="80069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bject 2"/>
          <p:cNvPicPr/>
          <p:nvPr/>
        </p:nvPicPr>
        <p:blipFill rotWithShape="1">
          <a:blip r:embed="rId3" cstate="print"/>
          <a:srcRect r="5196" b="4"/>
          <a:stretch/>
        </p:blipFill>
        <p:spPr>
          <a:xfrm>
            <a:off x="10573312" y="6445906"/>
            <a:ext cx="9530788" cy="48634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20104100" cy="113093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7" name="Imagen 6" descr="Interfaz de usuario gráfica, Aplicación&#10;&#10;Descripción generada automáticamente">
            <a:extLst>
              <a:ext uri="{FF2B5EF4-FFF2-40B4-BE49-F238E27FC236}">
                <a16:creationId xmlns:a16="http://schemas.microsoft.com/office/drawing/2014/main" id="{BB5538DA-E19D-408C-8704-CB82D0A6703D}"/>
              </a:ext>
            </a:extLst>
          </p:cNvPr>
          <p:cNvPicPr>
            <a:picLocks noChangeAspect="1"/>
          </p:cNvPicPr>
          <p:nvPr/>
        </p:nvPicPr>
        <p:blipFill rotWithShape="1">
          <a:blip r:embed="rId2">
            <a:extLst>
              <a:ext uri="{28A0092B-C50C-407E-A947-70E740481C1C}">
                <a14:useLocalDpi xmlns:a14="http://schemas.microsoft.com/office/drawing/2010/main" val="0"/>
              </a:ext>
            </a:extLst>
          </a:blip>
          <a:srcRect l="2027" r="2030"/>
          <a:stretch/>
        </p:blipFill>
        <p:spPr>
          <a:xfrm>
            <a:off x="809882" y="566381"/>
            <a:ext cx="8003524" cy="4838383"/>
          </a:xfrm>
          <a:prstGeom prst="rect">
            <a:avLst/>
          </a:prstGeom>
        </p:spPr>
      </p:pic>
      <p:cxnSp>
        <p:nvCxnSpPr>
          <p:cNvPr id="14" name="Straight Connector 13">
            <a:extLst>
              <a:ext uri="{FF2B5EF4-FFF2-40B4-BE49-F238E27FC236}">
                <a16:creationId xmlns:a16="http://schemas.microsoft.com/office/drawing/2014/main" id="{B8EC0F70-6AFD-45BE-8F70-52888FC304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3289" y="2337265"/>
            <a:ext cx="0" cy="663481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bject 5"/>
          <p:cNvSpPr txBox="1"/>
          <p:nvPr/>
        </p:nvSpPr>
        <p:spPr>
          <a:xfrm>
            <a:off x="10593310" y="4328756"/>
            <a:ext cx="8128633" cy="2773719"/>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endParaRPr lang="en-US" sz="3300" dirty="0"/>
          </a:p>
          <a:p>
            <a:pPr algn="ctr">
              <a:lnSpc>
                <a:spcPct val="90000"/>
              </a:lnSpc>
              <a:spcBef>
                <a:spcPts val="25"/>
              </a:spcBef>
            </a:pPr>
            <a:r>
              <a:rPr lang="en-US" sz="4000" dirty="0">
                <a:latin typeface="Arial MT"/>
              </a:rPr>
              <a:t>Los Chatbots dentro del sistema bancario </a:t>
            </a:r>
          </a:p>
        </p:txBody>
      </p:sp>
      <p:pic>
        <p:nvPicPr>
          <p:cNvPr id="13" name="Imagen 12" descr="Imagen que contiene persona, hombre, frente, mujer&#10;&#10;Descripción generada automáticamente">
            <a:extLst>
              <a:ext uri="{FF2B5EF4-FFF2-40B4-BE49-F238E27FC236}">
                <a16:creationId xmlns:a16="http://schemas.microsoft.com/office/drawing/2014/main" id="{26166CD7-7AEB-4196-B97D-8E69A7D88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12" y="5904587"/>
            <a:ext cx="8086193" cy="4817802"/>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lobo: flecha derecha 4">
            <a:extLst>
              <a:ext uri="{FF2B5EF4-FFF2-40B4-BE49-F238E27FC236}">
                <a16:creationId xmlns:a16="http://schemas.microsoft.com/office/drawing/2014/main" id="{AE9CAB8B-E932-4406-BBA7-5242847B35AE}"/>
              </a:ext>
            </a:extLst>
          </p:cNvPr>
          <p:cNvSpPr/>
          <p:nvPr/>
        </p:nvSpPr>
        <p:spPr>
          <a:xfrm>
            <a:off x="603250" y="5632450"/>
            <a:ext cx="7581900" cy="2286000"/>
          </a:xfrm>
          <a:prstGeom prst="rightArrowCallout">
            <a:avLst>
              <a:gd name="adj1" fmla="val 61250"/>
              <a:gd name="adj2" fmla="val 40000"/>
              <a:gd name="adj3" fmla="val 28750"/>
              <a:gd name="adj4" fmla="val 83441"/>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solidFill>
                  <a:srgbClr val="0070C0"/>
                </a:solidFill>
                <a:latin typeface="Arial MT"/>
                <a:cs typeface="Arial MT"/>
              </a:rPr>
              <a:t>Ventajas y desventajas de los Chatbots </a:t>
            </a:r>
          </a:p>
          <a:p>
            <a:pPr algn="ctr"/>
            <a:endParaRPr lang="es-CR" dirty="0"/>
          </a:p>
        </p:txBody>
      </p:sp>
      <p:sp>
        <p:nvSpPr>
          <p:cNvPr id="14" name="Rectángulo: esquinas redondeadas 13">
            <a:extLst>
              <a:ext uri="{FF2B5EF4-FFF2-40B4-BE49-F238E27FC236}">
                <a16:creationId xmlns:a16="http://schemas.microsoft.com/office/drawing/2014/main" id="{A421480C-41C1-4EE1-B77F-AF6361778E93}"/>
              </a:ext>
            </a:extLst>
          </p:cNvPr>
          <p:cNvSpPr/>
          <p:nvPr/>
        </p:nvSpPr>
        <p:spPr>
          <a:xfrm>
            <a:off x="9594850" y="3368675"/>
            <a:ext cx="8458201" cy="601980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16" name="Imagen 15" descr="Imagen que contiene Icono&#10;&#10;Descripción generada automáticamente">
            <a:extLst>
              <a:ext uri="{FF2B5EF4-FFF2-40B4-BE49-F238E27FC236}">
                <a16:creationId xmlns:a16="http://schemas.microsoft.com/office/drawing/2014/main" id="{7EA23611-C749-480F-BA20-A90A2DD578CF}"/>
              </a:ext>
            </a:extLst>
          </p:cNvPr>
          <p:cNvPicPr>
            <a:picLocks noChangeAspect="1"/>
          </p:cNvPicPr>
          <p:nvPr/>
        </p:nvPicPr>
        <p:blipFill rotWithShape="1">
          <a:blip r:embed="rId2">
            <a:extLst>
              <a:ext uri="{28A0092B-C50C-407E-A947-70E740481C1C}">
                <a14:useLocalDpi xmlns:a14="http://schemas.microsoft.com/office/drawing/2010/main" val="0"/>
              </a:ext>
            </a:extLst>
          </a:blip>
          <a:srcRect l="13636" r="20000"/>
          <a:stretch/>
        </p:blipFill>
        <p:spPr>
          <a:xfrm>
            <a:off x="10204450" y="4130675"/>
            <a:ext cx="7458862" cy="4597928"/>
          </a:xfrm>
          <a:prstGeom prst="round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C152B29-D5B9-48E4-8927-248164066B9F}"/>
              </a:ext>
            </a:extLst>
          </p:cNvPr>
          <p:cNvSpPr>
            <a:spLocks noGrp="1"/>
          </p:cNvSpPr>
          <p:nvPr>
            <p:ph type="title"/>
          </p:nvPr>
        </p:nvSpPr>
        <p:spPr>
          <a:xfrm>
            <a:off x="3803650" y="2378075"/>
            <a:ext cx="11742435" cy="553998"/>
          </a:xfrm>
        </p:spPr>
        <p:txBody>
          <a:bodyPr/>
          <a:lstStyle/>
          <a:p>
            <a:pPr algn="ctr"/>
            <a:r>
              <a:rPr lang="es-MX" sz="3600" dirty="0">
                <a:solidFill>
                  <a:srgbClr val="0070C0"/>
                </a:solidFill>
                <a:latin typeface="Arial MT"/>
              </a:rPr>
              <a:t>Importancia de los Chatbots en los sistemas bancarios </a:t>
            </a:r>
            <a:endParaRPr lang="es-CR" sz="3600" dirty="0">
              <a:solidFill>
                <a:srgbClr val="0070C0"/>
              </a:solidFill>
              <a:latin typeface="Arial MT"/>
            </a:endParaRPr>
          </a:p>
        </p:txBody>
      </p:sp>
      <p:pic>
        <p:nvPicPr>
          <p:cNvPr id="11" name="Imagen 10" descr="Imagen que contiene Interfaz de usuario gráfica&#10;&#10;Descripción generada automáticamente">
            <a:extLst>
              <a:ext uri="{FF2B5EF4-FFF2-40B4-BE49-F238E27FC236}">
                <a16:creationId xmlns:a16="http://schemas.microsoft.com/office/drawing/2014/main" id="{84AA2ED8-4290-4E8A-8581-633E2F1FF5A1}"/>
              </a:ext>
            </a:extLst>
          </p:cNvPr>
          <p:cNvPicPr>
            <a:picLocks noChangeAspect="1"/>
          </p:cNvPicPr>
          <p:nvPr/>
        </p:nvPicPr>
        <p:blipFill rotWithShape="1">
          <a:blip r:embed="rId2">
            <a:extLst>
              <a:ext uri="{28A0092B-C50C-407E-A947-70E740481C1C}">
                <a14:useLocalDpi xmlns:a14="http://schemas.microsoft.com/office/drawing/2010/main" val="0"/>
              </a:ext>
            </a:extLst>
          </a:blip>
          <a:srcRect b="14365"/>
          <a:stretch/>
        </p:blipFill>
        <p:spPr>
          <a:xfrm>
            <a:off x="2119615" y="4278312"/>
            <a:ext cx="7620000" cy="4652963"/>
          </a:xfrm>
          <a:prstGeom prst="ellipse">
            <a:avLst/>
          </a:prstGeom>
        </p:spPr>
      </p:pic>
      <p:pic>
        <p:nvPicPr>
          <p:cNvPr id="13" name="Imagen 12">
            <a:extLst>
              <a:ext uri="{FF2B5EF4-FFF2-40B4-BE49-F238E27FC236}">
                <a16:creationId xmlns:a16="http://schemas.microsoft.com/office/drawing/2014/main" id="{43E475BB-85B8-499E-9307-CC9D0435A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4750" y="4090193"/>
            <a:ext cx="8591550" cy="5029200"/>
          </a:xfrm>
          <a:prstGeom prst="ellipse">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307</Words>
  <Application>Microsoft Office PowerPoint</Application>
  <PresentationFormat>Personalizado</PresentationFormat>
  <Paragraphs>35</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Arial MT</vt:lpstr>
      <vt:lpstr>Calibri</vt:lpstr>
      <vt:lpstr>Tw Cen MT</vt:lpstr>
      <vt:lpstr>Office Theme</vt:lpstr>
      <vt:lpstr>"Chatbots en el Sistema Bancario"</vt:lpstr>
      <vt:lpstr>Introducción:</vt:lpstr>
      <vt:lpstr>Presentación de PowerPoint</vt:lpstr>
      <vt:lpstr>Presentación de PowerPoint</vt:lpstr>
      <vt:lpstr>Chatbots Simples Este software de inteligencia artificial trabaja en función de una serie de comandos y palabras clave que ya están con anticipación preparadas </vt:lpstr>
      <vt:lpstr>Presentación de PowerPoint</vt:lpstr>
      <vt:lpstr>Presentación de PowerPoint</vt:lpstr>
      <vt:lpstr>Presentación de PowerPoint</vt:lpstr>
      <vt:lpstr>Importancia de los Chatbots en los sistemas bancarios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"Chatbots en el Sistema Bancario"</dc:title>
  <dc:creator>Yedelyn Morales</dc:creator>
  <cp:lastModifiedBy>MORALES GONZALEZ YEDELYN JUSTINA</cp:lastModifiedBy>
  <cp:revision>1</cp:revision>
  <dcterms:created xsi:type="dcterms:W3CDTF">2021-12-13T17:00:36Z</dcterms:created>
  <dcterms:modified xsi:type="dcterms:W3CDTF">2021-12-13T18:37:38Z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2021-12-13T00:00:00Z</vt:filetime>
  </property>
  <property fmtid="{D5CDD505-2E9C-101B-9397-08002B2CF9AE}" pid="3" name="LastSaved">
    <vt:filetime>2021-12-13T00:00:00Z</vt:filetime>
  </property>
</Properties>
</file>