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76" d="100"/>
          <a:sy n="76" d="100"/>
        </p:scale>
        <p:origin x="96"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9605CE5-FFF9-ECE0-2971-595EA588C80E}"/>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FFC0698D-392F-5265-5517-0254BFB2B6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FCB3775C-7859-B8E6-CA4D-59C5CDB7E172}"/>
              </a:ext>
            </a:extLst>
          </p:cNvPr>
          <p:cNvSpPr>
            <a:spLocks noGrp="1"/>
          </p:cNvSpPr>
          <p:nvPr>
            <p:ph type="dt" sz="half" idx="10"/>
          </p:nvPr>
        </p:nvSpPr>
        <p:spPr/>
        <p:txBody>
          <a:bodyPr/>
          <a:lstStyle/>
          <a:p>
            <a:fld id="{7D3C96D4-41AA-4ED1-8D7F-D7B2362A9397}" type="datetimeFigureOut">
              <a:rPr lang="zh-TW" altLang="en-US" smtClean="0"/>
              <a:t>2023/10/6</a:t>
            </a:fld>
            <a:endParaRPr lang="zh-TW" altLang="en-US"/>
          </a:p>
        </p:txBody>
      </p:sp>
      <p:sp>
        <p:nvSpPr>
          <p:cNvPr id="5" name="頁尾版面配置區 4">
            <a:extLst>
              <a:ext uri="{FF2B5EF4-FFF2-40B4-BE49-F238E27FC236}">
                <a16:creationId xmlns:a16="http://schemas.microsoft.com/office/drawing/2014/main" id="{4DAA4D8A-4166-43F0-A1DD-07702CAFB78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A82AEA9-CA8A-F0CC-72E0-823C3C1AB88B}"/>
              </a:ext>
            </a:extLst>
          </p:cNvPr>
          <p:cNvSpPr>
            <a:spLocks noGrp="1"/>
          </p:cNvSpPr>
          <p:nvPr>
            <p:ph type="sldNum" sz="quarter" idx="12"/>
          </p:nvPr>
        </p:nvSpPr>
        <p:spPr/>
        <p:txBody>
          <a:bodyPr/>
          <a:lstStyle/>
          <a:p>
            <a:fld id="{CCA74B76-F2CF-4488-8881-6487A43669AE}" type="slidenum">
              <a:rPr lang="zh-TW" altLang="en-US" smtClean="0"/>
              <a:t>‹#›</a:t>
            </a:fld>
            <a:endParaRPr lang="zh-TW" altLang="en-US"/>
          </a:p>
        </p:txBody>
      </p:sp>
    </p:spTree>
    <p:extLst>
      <p:ext uri="{BB962C8B-B14F-4D97-AF65-F5344CB8AC3E}">
        <p14:creationId xmlns:p14="http://schemas.microsoft.com/office/powerpoint/2010/main" val="2077836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A6E07A2-9620-D17F-4012-3FDD09ECC280}"/>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46B27E89-E8E9-911A-B0BD-B380F2D55D45}"/>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98200B07-CB56-F123-4F84-A50BC5B8CBA1}"/>
              </a:ext>
            </a:extLst>
          </p:cNvPr>
          <p:cNvSpPr>
            <a:spLocks noGrp="1"/>
          </p:cNvSpPr>
          <p:nvPr>
            <p:ph type="dt" sz="half" idx="10"/>
          </p:nvPr>
        </p:nvSpPr>
        <p:spPr/>
        <p:txBody>
          <a:bodyPr/>
          <a:lstStyle/>
          <a:p>
            <a:fld id="{7D3C96D4-41AA-4ED1-8D7F-D7B2362A9397}" type="datetimeFigureOut">
              <a:rPr lang="zh-TW" altLang="en-US" smtClean="0"/>
              <a:t>2023/10/6</a:t>
            </a:fld>
            <a:endParaRPr lang="zh-TW" altLang="en-US"/>
          </a:p>
        </p:txBody>
      </p:sp>
      <p:sp>
        <p:nvSpPr>
          <p:cNvPr id="5" name="頁尾版面配置區 4">
            <a:extLst>
              <a:ext uri="{FF2B5EF4-FFF2-40B4-BE49-F238E27FC236}">
                <a16:creationId xmlns:a16="http://schemas.microsoft.com/office/drawing/2014/main" id="{0969F890-21B1-324D-D42A-9B4AAD71F78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959551C-82BE-3C41-3416-7922B167BFCE}"/>
              </a:ext>
            </a:extLst>
          </p:cNvPr>
          <p:cNvSpPr>
            <a:spLocks noGrp="1"/>
          </p:cNvSpPr>
          <p:nvPr>
            <p:ph type="sldNum" sz="quarter" idx="12"/>
          </p:nvPr>
        </p:nvSpPr>
        <p:spPr/>
        <p:txBody>
          <a:bodyPr/>
          <a:lstStyle/>
          <a:p>
            <a:fld id="{CCA74B76-F2CF-4488-8881-6487A43669AE}" type="slidenum">
              <a:rPr lang="zh-TW" altLang="en-US" smtClean="0"/>
              <a:t>‹#›</a:t>
            </a:fld>
            <a:endParaRPr lang="zh-TW" altLang="en-US"/>
          </a:p>
        </p:txBody>
      </p:sp>
    </p:spTree>
    <p:extLst>
      <p:ext uri="{BB962C8B-B14F-4D97-AF65-F5344CB8AC3E}">
        <p14:creationId xmlns:p14="http://schemas.microsoft.com/office/powerpoint/2010/main" val="2312197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F504E259-C65F-3CFF-F55F-DAAB00CC7D2D}"/>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68CEDE82-4CA8-6C2F-4178-AAD935124F97}"/>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C9380FD3-A1ED-9913-3E61-05EDACEBCAA9}"/>
              </a:ext>
            </a:extLst>
          </p:cNvPr>
          <p:cNvSpPr>
            <a:spLocks noGrp="1"/>
          </p:cNvSpPr>
          <p:nvPr>
            <p:ph type="dt" sz="half" idx="10"/>
          </p:nvPr>
        </p:nvSpPr>
        <p:spPr/>
        <p:txBody>
          <a:bodyPr/>
          <a:lstStyle/>
          <a:p>
            <a:fld id="{7D3C96D4-41AA-4ED1-8D7F-D7B2362A9397}" type="datetimeFigureOut">
              <a:rPr lang="zh-TW" altLang="en-US" smtClean="0"/>
              <a:t>2023/10/6</a:t>
            </a:fld>
            <a:endParaRPr lang="zh-TW" altLang="en-US"/>
          </a:p>
        </p:txBody>
      </p:sp>
      <p:sp>
        <p:nvSpPr>
          <p:cNvPr id="5" name="頁尾版面配置區 4">
            <a:extLst>
              <a:ext uri="{FF2B5EF4-FFF2-40B4-BE49-F238E27FC236}">
                <a16:creationId xmlns:a16="http://schemas.microsoft.com/office/drawing/2014/main" id="{CE814951-D6FC-06D9-8D68-EFDE57DEB44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5738780-5641-9D32-4655-0C09E717F78A}"/>
              </a:ext>
            </a:extLst>
          </p:cNvPr>
          <p:cNvSpPr>
            <a:spLocks noGrp="1"/>
          </p:cNvSpPr>
          <p:nvPr>
            <p:ph type="sldNum" sz="quarter" idx="12"/>
          </p:nvPr>
        </p:nvSpPr>
        <p:spPr/>
        <p:txBody>
          <a:bodyPr/>
          <a:lstStyle/>
          <a:p>
            <a:fld id="{CCA74B76-F2CF-4488-8881-6487A43669AE}" type="slidenum">
              <a:rPr lang="zh-TW" altLang="en-US" smtClean="0"/>
              <a:t>‹#›</a:t>
            </a:fld>
            <a:endParaRPr lang="zh-TW" altLang="en-US"/>
          </a:p>
        </p:txBody>
      </p:sp>
    </p:spTree>
    <p:extLst>
      <p:ext uri="{BB962C8B-B14F-4D97-AF65-F5344CB8AC3E}">
        <p14:creationId xmlns:p14="http://schemas.microsoft.com/office/powerpoint/2010/main" val="3421788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98F3214-A47D-FF10-FC0F-5D4CA73B69C5}"/>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46C49F03-7FB2-485A-961F-0D890266099B}"/>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975F08C-B2F8-7560-C393-A968F3D10930}"/>
              </a:ext>
            </a:extLst>
          </p:cNvPr>
          <p:cNvSpPr>
            <a:spLocks noGrp="1"/>
          </p:cNvSpPr>
          <p:nvPr>
            <p:ph type="dt" sz="half" idx="10"/>
          </p:nvPr>
        </p:nvSpPr>
        <p:spPr/>
        <p:txBody>
          <a:bodyPr/>
          <a:lstStyle/>
          <a:p>
            <a:fld id="{7D3C96D4-41AA-4ED1-8D7F-D7B2362A9397}" type="datetimeFigureOut">
              <a:rPr lang="zh-TW" altLang="en-US" smtClean="0"/>
              <a:t>2023/10/6</a:t>
            </a:fld>
            <a:endParaRPr lang="zh-TW" altLang="en-US"/>
          </a:p>
        </p:txBody>
      </p:sp>
      <p:sp>
        <p:nvSpPr>
          <p:cNvPr id="5" name="頁尾版面配置區 4">
            <a:extLst>
              <a:ext uri="{FF2B5EF4-FFF2-40B4-BE49-F238E27FC236}">
                <a16:creationId xmlns:a16="http://schemas.microsoft.com/office/drawing/2014/main" id="{BB9C9ACD-0F1D-EBEF-9134-44C2A85C955B}"/>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8941EAC-18D1-A016-6B6D-DE05F8584E2E}"/>
              </a:ext>
            </a:extLst>
          </p:cNvPr>
          <p:cNvSpPr>
            <a:spLocks noGrp="1"/>
          </p:cNvSpPr>
          <p:nvPr>
            <p:ph type="sldNum" sz="quarter" idx="12"/>
          </p:nvPr>
        </p:nvSpPr>
        <p:spPr/>
        <p:txBody>
          <a:bodyPr/>
          <a:lstStyle/>
          <a:p>
            <a:fld id="{CCA74B76-F2CF-4488-8881-6487A43669AE}" type="slidenum">
              <a:rPr lang="zh-TW" altLang="en-US" smtClean="0"/>
              <a:t>‹#›</a:t>
            </a:fld>
            <a:endParaRPr lang="zh-TW" altLang="en-US"/>
          </a:p>
        </p:txBody>
      </p:sp>
    </p:spTree>
    <p:extLst>
      <p:ext uri="{BB962C8B-B14F-4D97-AF65-F5344CB8AC3E}">
        <p14:creationId xmlns:p14="http://schemas.microsoft.com/office/powerpoint/2010/main" val="1448763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9B56F93-A1D9-7A86-DB9E-06403EB9B88B}"/>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F1F13BA8-C0DC-2674-BEF0-8FB776B5B0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E8787BA2-B57C-DAFE-5BDC-224BF18482D2}"/>
              </a:ext>
            </a:extLst>
          </p:cNvPr>
          <p:cNvSpPr>
            <a:spLocks noGrp="1"/>
          </p:cNvSpPr>
          <p:nvPr>
            <p:ph type="dt" sz="half" idx="10"/>
          </p:nvPr>
        </p:nvSpPr>
        <p:spPr/>
        <p:txBody>
          <a:bodyPr/>
          <a:lstStyle/>
          <a:p>
            <a:fld id="{7D3C96D4-41AA-4ED1-8D7F-D7B2362A9397}" type="datetimeFigureOut">
              <a:rPr lang="zh-TW" altLang="en-US" smtClean="0"/>
              <a:t>2023/10/6</a:t>
            </a:fld>
            <a:endParaRPr lang="zh-TW" altLang="en-US"/>
          </a:p>
        </p:txBody>
      </p:sp>
      <p:sp>
        <p:nvSpPr>
          <p:cNvPr id="5" name="頁尾版面配置區 4">
            <a:extLst>
              <a:ext uri="{FF2B5EF4-FFF2-40B4-BE49-F238E27FC236}">
                <a16:creationId xmlns:a16="http://schemas.microsoft.com/office/drawing/2014/main" id="{DAFF14E6-5038-BCA0-E254-0717DA12458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4300144-ACCE-A7F3-10EC-77A916851D81}"/>
              </a:ext>
            </a:extLst>
          </p:cNvPr>
          <p:cNvSpPr>
            <a:spLocks noGrp="1"/>
          </p:cNvSpPr>
          <p:nvPr>
            <p:ph type="sldNum" sz="quarter" idx="12"/>
          </p:nvPr>
        </p:nvSpPr>
        <p:spPr/>
        <p:txBody>
          <a:bodyPr/>
          <a:lstStyle/>
          <a:p>
            <a:fld id="{CCA74B76-F2CF-4488-8881-6487A43669AE}" type="slidenum">
              <a:rPr lang="zh-TW" altLang="en-US" smtClean="0"/>
              <a:t>‹#›</a:t>
            </a:fld>
            <a:endParaRPr lang="zh-TW" altLang="en-US"/>
          </a:p>
        </p:txBody>
      </p:sp>
    </p:spTree>
    <p:extLst>
      <p:ext uri="{BB962C8B-B14F-4D97-AF65-F5344CB8AC3E}">
        <p14:creationId xmlns:p14="http://schemas.microsoft.com/office/powerpoint/2010/main" val="4285278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DF8AC5D-E6BE-BB4C-455A-18AE56484A8D}"/>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86A0C68C-DB0C-2271-60E2-7AB83CC2258E}"/>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0C8E2E06-4986-2A23-8758-B0B04204D173}"/>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67B7C300-2423-A853-4185-ABA2086BC421}"/>
              </a:ext>
            </a:extLst>
          </p:cNvPr>
          <p:cNvSpPr>
            <a:spLocks noGrp="1"/>
          </p:cNvSpPr>
          <p:nvPr>
            <p:ph type="dt" sz="half" idx="10"/>
          </p:nvPr>
        </p:nvSpPr>
        <p:spPr/>
        <p:txBody>
          <a:bodyPr/>
          <a:lstStyle/>
          <a:p>
            <a:fld id="{7D3C96D4-41AA-4ED1-8D7F-D7B2362A9397}" type="datetimeFigureOut">
              <a:rPr lang="zh-TW" altLang="en-US" smtClean="0"/>
              <a:t>2023/10/6</a:t>
            </a:fld>
            <a:endParaRPr lang="zh-TW" altLang="en-US"/>
          </a:p>
        </p:txBody>
      </p:sp>
      <p:sp>
        <p:nvSpPr>
          <p:cNvPr id="6" name="頁尾版面配置區 5">
            <a:extLst>
              <a:ext uri="{FF2B5EF4-FFF2-40B4-BE49-F238E27FC236}">
                <a16:creationId xmlns:a16="http://schemas.microsoft.com/office/drawing/2014/main" id="{145CF901-F456-316D-9334-FC9CC23AA2AA}"/>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9644AE0E-42C8-85A6-82D1-FB315FCF1C49}"/>
              </a:ext>
            </a:extLst>
          </p:cNvPr>
          <p:cNvSpPr>
            <a:spLocks noGrp="1"/>
          </p:cNvSpPr>
          <p:nvPr>
            <p:ph type="sldNum" sz="quarter" idx="12"/>
          </p:nvPr>
        </p:nvSpPr>
        <p:spPr/>
        <p:txBody>
          <a:bodyPr/>
          <a:lstStyle/>
          <a:p>
            <a:fld id="{CCA74B76-F2CF-4488-8881-6487A43669AE}" type="slidenum">
              <a:rPr lang="zh-TW" altLang="en-US" smtClean="0"/>
              <a:t>‹#›</a:t>
            </a:fld>
            <a:endParaRPr lang="zh-TW" altLang="en-US"/>
          </a:p>
        </p:txBody>
      </p:sp>
    </p:spTree>
    <p:extLst>
      <p:ext uri="{BB962C8B-B14F-4D97-AF65-F5344CB8AC3E}">
        <p14:creationId xmlns:p14="http://schemas.microsoft.com/office/powerpoint/2010/main" val="786761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2207A0B-D0D8-315D-1A9F-1743D11F94E4}"/>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A00A4F03-E7DD-6D9B-AE4D-CBDE26ABB5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66F47FE8-12BA-704F-8E51-C5FFD84DA838}"/>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9078523D-2DBA-8E92-5970-789BE97FCD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8EB78376-9231-52EC-63E3-38E26FF6403E}"/>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91CF1E1E-9F16-9BEE-5460-E34BD47AA63B}"/>
              </a:ext>
            </a:extLst>
          </p:cNvPr>
          <p:cNvSpPr>
            <a:spLocks noGrp="1"/>
          </p:cNvSpPr>
          <p:nvPr>
            <p:ph type="dt" sz="half" idx="10"/>
          </p:nvPr>
        </p:nvSpPr>
        <p:spPr/>
        <p:txBody>
          <a:bodyPr/>
          <a:lstStyle/>
          <a:p>
            <a:fld id="{7D3C96D4-41AA-4ED1-8D7F-D7B2362A9397}" type="datetimeFigureOut">
              <a:rPr lang="zh-TW" altLang="en-US" smtClean="0"/>
              <a:t>2023/10/6</a:t>
            </a:fld>
            <a:endParaRPr lang="zh-TW" altLang="en-US"/>
          </a:p>
        </p:txBody>
      </p:sp>
      <p:sp>
        <p:nvSpPr>
          <p:cNvPr id="8" name="頁尾版面配置區 7">
            <a:extLst>
              <a:ext uri="{FF2B5EF4-FFF2-40B4-BE49-F238E27FC236}">
                <a16:creationId xmlns:a16="http://schemas.microsoft.com/office/drawing/2014/main" id="{6C74C2BF-7B65-3920-D5D1-6584CC11AB83}"/>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376ACBBD-7330-F3F4-B816-922CA34BD8D4}"/>
              </a:ext>
            </a:extLst>
          </p:cNvPr>
          <p:cNvSpPr>
            <a:spLocks noGrp="1"/>
          </p:cNvSpPr>
          <p:nvPr>
            <p:ph type="sldNum" sz="quarter" idx="12"/>
          </p:nvPr>
        </p:nvSpPr>
        <p:spPr/>
        <p:txBody>
          <a:bodyPr/>
          <a:lstStyle/>
          <a:p>
            <a:fld id="{CCA74B76-F2CF-4488-8881-6487A43669AE}" type="slidenum">
              <a:rPr lang="zh-TW" altLang="en-US" smtClean="0"/>
              <a:t>‹#›</a:t>
            </a:fld>
            <a:endParaRPr lang="zh-TW" altLang="en-US"/>
          </a:p>
        </p:txBody>
      </p:sp>
    </p:spTree>
    <p:extLst>
      <p:ext uri="{BB962C8B-B14F-4D97-AF65-F5344CB8AC3E}">
        <p14:creationId xmlns:p14="http://schemas.microsoft.com/office/powerpoint/2010/main" val="619596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5F035DD-A6DF-D147-6EE5-70978F7FC0D7}"/>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F6BBDEBD-5CC9-CF19-14D2-6993BCA28611}"/>
              </a:ext>
            </a:extLst>
          </p:cNvPr>
          <p:cNvSpPr>
            <a:spLocks noGrp="1"/>
          </p:cNvSpPr>
          <p:nvPr>
            <p:ph type="dt" sz="half" idx="10"/>
          </p:nvPr>
        </p:nvSpPr>
        <p:spPr/>
        <p:txBody>
          <a:bodyPr/>
          <a:lstStyle/>
          <a:p>
            <a:fld id="{7D3C96D4-41AA-4ED1-8D7F-D7B2362A9397}" type="datetimeFigureOut">
              <a:rPr lang="zh-TW" altLang="en-US" smtClean="0"/>
              <a:t>2023/10/6</a:t>
            </a:fld>
            <a:endParaRPr lang="zh-TW" altLang="en-US"/>
          </a:p>
        </p:txBody>
      </p:sp>
      <p:sp>
        <p:nvSpPr>
          <p:cNvPr id="4" name="頁尾版面配置區 3">
            <a:extLst>
              <a:ext uri="{FF2B5EF4-FFF2-40B4-BE49-F238E27FC236}">
                <a16:creationId xmlns:a16="http://schemas.microsoft.com/office/drawing/2014/main" id="{C758311F-421C-4A27-2B72-CF8F2B97A451}"/>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3865B38A-61B5-5609-5A90-287ECDF94B4A}"/>
              </a:ext>
            </a:extLst>
          </p:cNvPr>
          <p:cNvSpPr>
            <a:spLocks noGrp="1"/>
          </p:cNvSpPr>
          <p:nvPr>
            <p:ph type="sldNum" sz="quarter" idx="12"/>
          </p:nvPr>
        </p:nvSpPr>
        <p:spPr/>
        <p:txBody>
          <a:bodyPr/>
          <a:lstStyle/>
          <a:p>
            <a:fld id="{CCA74B76-F2CF-4488-8881-6487A43669AE}" type="slidenum">
              <a:rPr lang="zh-TW" altLang="en-US" smtClean="0"/>
              <a:t>‹#›</a:t>
            </a:fld>
            <a:endParaRPr lang="zh-TW" altLang="en-US"/>
          </a:p>
        </p:txBody>
      </p:sp>
    </p:spTree>
    <p:extLst>
      <p:ext uri="{BB962C8B-B14F-4D97-AF65-F5344CB8AC3E}">
        <p14:creationId xmlns:p14="http://schemas.microsoft.com/office/powerpoint/2010/main" val="18163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DDFFD814-1313-5B0C-A43F-1BDA7F1303BE}"/>
              </a:ext>
            </a:extLst>
          </p:cNvPr>
          <p:cNvSpPr>
            <a:spLocks noGrp="1"/>
          </p:cNvSpPr>
          <p:nvPr>
            <p:ph type="dt" sz="half" idx="10"/>
          </p:nvPr>
        </p:nvSpPr>
        <p:spPr/>
        <p:txBody>
          <a:bodyPr/>
          <a:lstStyle/>
          <a:p>
            <a:fld id="{7D3C96D4-41AA-4ED1-8D7F-D7B2362A9397}" type="datetimeFigureOut">
              <a:rPr lang="zh-TW" altLang="en-US" smtClean="0"/>
              <a:t>2023/10/6</a:t>
            </a:fld>
            <a:endParaRPr lang="zh-TW" altLang="en-US"/>
          </a:p>
        </p:txBody>
      </p:sp>
      <p:sp>
        <p:nvSpPr>
          <p:cNvPr id="3" name="頁尾版面配置區 2">
            <a:extLst>
              <a:ext uri="{FF2B5EF4-FFF2-40B4-BE49-F238E27FC236}">
                <a16:creationId xmlns:a16="http://schemas.microsoft.com/office/drawing/2014/main" id="{181E7D5A-86E4-FAAC-3F5A-345D43D5CE1F}"/>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663469E7-B72A-FFC8-EF26-06DEE6174432}"/>
              </a:ext>
            </a:extLst>
          </p:cNvPr>
          <p:cNvSpPr>
            <a:spLocks noGrp="1"/>
          </p:cNvSpPr>
          <p:nvPr>
            <p:ph type="sldNum" sz="quarter" idx="12"/>
          </p:nvPr>
        </p:nvSpPr>
        <p:spPr/>
        <p:txBody>
          <a:bodyPr/>
          <a:lstStyle/>
          <a:p>
            <a:fld id="{CCA74B76-F2CF-4488-8881-6487A43669AE}" type="slidenum">
              <a:rPr lang="zh-TW" altLang="en-US" smtClean="0"/>
              <a:t>‹#›</a:t>
            </a:fld>
            <a:endParaRPr lang="zh-TW" altLang="en-US"/>
          </a:p>
        </p:txBody>
      </p:sp>
    </p:spTree>
    <p:extLst>
      <p:ext uri="{BB962C8B-B14F-4D97-AF65-F5344CB8AC3E}">
        <p14:creationId xmlns:p14="http://schemas.microsoft.com/office/powerpoint/2010/main" val="4291054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09C8C67-2660-5FEB-69C3-FF0D360D5F32}"/>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E128F961-22D9-7862-A4E6-8086862088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C3F74590-AD3A-057E-D4FF-6B647EF60D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DC18437D-1CB8-CC82-85EF-65CA6E86B018}"/>
              </a:ext>
            </a:extLst>
          </p:cNvPr>
          <p:cNvSpPr>
            <a:spLocks noGrp="1"/>
          </p:cNvSpPr>
          <p:nvPr>
            <p:ph type="dt" sz="half" idx="10"/>
          </p:nvPr>
        </p:nvSpPr>
        <p:spPr/>
        <p:txBody>
          <a:bodyPr/>
          <a:lstStyle/>
          <a:p>
            <a:fld id="{7D3C96D4-41AA-4ED1-8D7F-D7B2362A9397}" type="datetimeFigureOut">
              <a:rPr lang="zh-TW" altLang="en-US" smtClean="0"/>
              <a:t>2023/10/6</a:t>
            </a:fld>
            <a:endParaRPr lang="zh-TW" altLang="en-US"/>
          </a:p>
        </p:txBody>
      </p:sp>
      <p:sp>
        <p:nvSpPr>
          <p:cNvPr id="6" name="頁尾版面配置區 5">
            <a:extLst>
              <a:ext uri="{FF2B5EF4-FFF2-40B4-BE49-F238E27FC236}">
                <a16:creationId xmlns:a16="http://schemas.microsoft.com/office/drawing/2014/main" id="{64426F22-D302-6DB9-F5F8-90DAAB15101A}"/>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17FEB06D-4EB0-C41A-5170-85202DD3FFDD}"/>
              </a:ext>
            </a:extLst>
          </p:cNvPr>
          <p:cNvSpPr>
            <a:spLocks noGrp="1"/>
          </p:cNvSpPr>
          <p:nvPr>
            <p:ph type="sldNum" sz="quarter" idx="12"/>
          </p:nvPr>
        </p:nvSpPr>
        <p:spPr/>
        <p:txBody>
          <a:bodyPr/>
          <a:lstStyle/>
          <a:p>
            <a:fld id="{CCA74B76-F2CF-4488-8881-6487A43669AE}" type="slidenum">
              <a:rPr lang="zh-TW" altLang="en-US" smtClean="0"/>
              <a:t>‹#›</a:t>
            </a:fld>
            <a:endParaRPr lang="zh-TW" altLang="en-US"/>
          </a:p>
        </p:txBody>
      </p:sp>
    </p:spTree>
    <p:extLst>
      <p:ext uri="{BB962C8B-B14F-4D97-AF65-F5344CB8AC3E}">
        <p14:creationId xmlns:p14="http://schemas.microsoft.com/office/powerpoint/2010/main" val="3315213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1854AC-E805-CFAB-BCA2-DC67C003E845}"/>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7181A89E-DBE4-360A-78F9-13C664AFB7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1841C14A-2AF9-5EFD-C6A6-E41AF7D448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285C8500-3A92-2856-D070-3557F5C64976}"/>
              </a:ext>
            </a:extLst>
          </p:cNvPr>
          <p:cNvSpPr>
            <a:spLocks noGrp="1"/>
          </p:cNvSpPr>
          <p:nvPr>
            <p:ph type="dt" sz="half" idx="10"/>
          </p:nvPr>
        </p:nvSpPr>
        <p:spPr/>
        <p:txBody>
          <a:bodyPr/>
          <a:lstStyle/>
          <a:p>
            <a:fld id="{7D3C96D4-41AA-4ED1-8D7F-D7B2362A9397}" type="datetimeFigureOut">
              <a:rPr lang="zh-TW" altLang="en-US" smtClean="0"/>
              <a:t>2023/10/6</a:t>
            </a:fld>
            <a:endParaRPr lang="zh-TW" altLang="en-US"/>
          </a:p>
        </p:txBody>
      </p:sp>
      <p:sp>
        <p:nvSpPr>
          <p:cNvPr id="6" name="頁尾版面配置區 5">
            <a:extLst>
              <a:ext uri="{FF2B5EF4-FFF2-40B4-BE49-F238E27FC236}">
                <a16:creationId xmlns:a16="http://schemas.microsoft.com/office/drawing/2014/main" id="{D841F6C7-92AA-1A74-E748-DC1B26DE786B}"/>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918CF9E2-4632-04ED-DFBD-1E26B75B22AC}"/>
              </a:ext>
            </a:extLst>
          </p:cNvPr>
          <p:cNvSpPr>
            <a:spLocks noGrp="1"/>
          </p:cNvSpPr>
          <p:nvPr>
            <p:ph type="sldNum" sz="quarter" idx="12"/>
          </p:nvPr>
        </p:nvSpPr>
        <p:spPr/>
        <p:txBody>
          <a:bodyPr/>
          <a:lstStyle/>
          <a:p>
            <a:fld id="{CCA74B76-F2CF-4488-8881-6487A43669AE}" type="slidenum">
              <a:rPr lang="zh-TW" altLang="en-US" smtClean="0"/>
              <a:t>‹#›</a:t>
            </a:fld>
            <a:endParaRPr lang="zh-TW" altLang="en-US"/>
          </a:p>
        </p:txBody>
      </p:sp>
    </p:spTree>
    <p:extLst>
      <p:ext uri="{BB962C8B-B14F-4D97-AF65-F5344CB8AC3E}">
        <p14:creationId xmlns:p14="http://schemas.microsoft.com/office/powerpoint/2010/main" val="289087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B0B8A043-E883-F1A6-FEAF-40F49C7E1D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7E8B7A4B-A63B-BDF3-1C2A-993708A641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329718B9-162A-CC8A-66EA-65F9ADE25A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3C96D4-41AA-4ED1-8D7F-D7B2362A9397}" type="datetimeFigureOut">
              <a:rPr lang="zh-TW" altLang="en-US" smtClean="0"/>
              <a:t>2023/10/6</a:t>
            </a:fld>
            <a:endParaRPr lang="zh-TW" altLang="en-US"/>
          </a:p>
        </p:txBody>
      </p:sp>
      <p:sp>
        <p:nvSpPr>
          <p:cNvPr id="5" name="頁尾版面配置區 4">
            <a:extLst>
              <a:ext uri="{FF2B5EF4-FFF2-40B4-BE49-F238E27FC236}">
                <a16:creationId xmlns:a16="http://schemas.microsoft.com/office/drawing/2014/main" id="{97E3589E-1E03-A5B9-FB66-1D65C4D96D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3815236A-72A9-A4D9-B521-D40A3D2C1D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A74B76-F2CF-4488-8881-6487A43669AE}" type="slidenum">
              <a:rPr lang="zh-TW" altLang="en-US" smtClean="0"/>
              <a:t>‹#›</a:t>
            </a:fld>
            <a:endParaRPr lang="zh-TW" altLang="en-US"/>
          </a:p>
        </p:txBody>
      </p:sp>
    </p:spTree>
    <p:extLst>
      <p:ext uri="{BB962C8B-B14F-4D97-AF65-F5344CB8AC3E}">
        <p14:creationId xmlns:p14="http://schemas.microsoft.com/office/powerpoint/2010/main" val="2462935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圖說文字: 向下箭號 9">
            <a:extLst>
              <a:ext uri="{FF2B5EF4-FFF2-40B4-BE49-F238E27FC236}">
                <a16:creationId xmlns:a16="http://schemas.microsoft.com/office/drawing/2014/main" id="{85AD9631-1F1E-2688-849B-4046B5ADB3E0}"/>
              </a:ext>
            </a:extLst>
          </p:cNvPr>
          <p:cNvSpPr/>
          <p:nvPr/>
        </p:nvSpPr>
        <p:spPr>
          <a:xfrm>
            <a:off x="-10795" y="1741997"/>
            <a:ext cx="1168400" cy="1698073"/>
          </a:xfrm>
          <a:prstGeom prst="downArrow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b="1" dirty="0">
                <a:latin typeface="標楷體" panose="03000509000000000000" pitchFamily="65" charset="-120"/>
                <a:ea typeface="標楷體" panose="03000509000000000000" pitchFamily="65" charset="-120"/>
              </a:rPr>
              <a:t>雜訊過濾</a:t>
            </a:r>
          </a:p>
        </p:txBody>
      </p:sp>
      <p:sp>
        <p:nvSpPr>
          <p:cNvPr id="11" name="圖說文字: 向下箭號 10">
            <a:extLst>
              <a:ext uri="{FF2B5EF4-FFF2-40B4-BE49-F238E27FC236}">
                <a16:creationId xmlns:a16="http://schemas.microsoft.com/office/drawing/2014/main" id="{267260D2-AF40-EA4C-7544-05A1CFCF273A}"/>
              </a:ext>
            </a:extLst>
          </p:cNvPr>
          <p:cNvSpPr/>
          <p:nvPr/>
        </p:nvSpPr>
        <p:spPr>
          <a:xfrm>
            <a:off x="0" y="0"/>
            <a:ext cx="1168400" cy="1698073"/>
          </a:xfrm>
          <a:prstGeom prst="downArrow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b="1" dirty="0">
                <a:latin typeface="標楷體" panose="03000509000000000000" pitchFamily="65" charset="-120"/>
                <a:ea typeface="標楷體" panose="03000509000000000000" pitchFamily="65" charset="-120"/>
              </a:rPr>
              <a:t>資料取樣</a:t>
            </a:r>
          </a:p>
        </p:txBody>
      </p:sp>
      <p:sp>
        <p:nvSpPr>
          <p:cNvPr id="12" name="圖說文字: 向下箭號 11">
            <a:extLst>
              <a:ext uri="{FF2B5EF4-FFF2-40B4-BE49-F238E27FC236}">
                <a16:creationId xmlns:a16="http://schemas.microsoft.com/office/drawing/2014/main" id="{679D871B-6ADC-2F95-E96D-A29D89F4CEC7}"/>
              </a:ext>
            </a:extLst>
          </p:cNvPr>
          <p:cNvSpPr/>
          <p:nvPr/>
        </p:nvSpPr>
        <p:spPr>
          <a:xfrm>
            <a:off x="-21590" y="3378200"/>
            <a:ext cx="1168400" cy="1698073"/>
          </a:xfrm>
          <a:prstGeom prst="downArrow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b="1" dirty="0">
                <a:latin typeface="標楷體" panose="03000509000000000000" pitchFamily="65" charset="-120"/>
                <a:ea typeface="標楷體" panose="03000509000000000000" pitchFamily="65" charset="-120"/>
              </a:rPr>
              <a:t>模型開發</a:t>
            </a:r>
          </a:p>
        </p:txBody>
      </p:sp>
      <p:grpSp>
        <p:nvGrpSpPr>
          <p:cNvPr id="13" name="群組 12">
            <a:extLst>
              <a:ext uri="{FF2B5EF4-FFF2-40B4-BE49-F238E27FC236}">
                <a16:creationId xmlns:a16="http://schemas.microsoft.com/office/drawing/2014/main" id="{747CFDE5-E2F4-3606-0563-74B7060156A5}"/>
              </a:ext>
            </a:extLst>
          </p:cNvPr>
          <p:cNvGrpSpPr/>
          <p:nvPr/>
        </p:nvGrpSpPr>
        <p:grpSpPr>
          <a:xfrm>
            <a:off x="1168400" y="0"/>
            <a:ext cx="11023600" cy="1104900"/>
            <a:chOff x="969009" y="484505"/>
            <a:chExt cx="11222990" cy="899794"/>
          </a:xfrm>
        </p:grpSpPr>
        <p:sp>
          <p:nvSpPr>
            <p:cNvPr id="14" name="矩形: 圓角化同側角落 13">
              <a:extLst>
                <a:ext uri="{FF2B5EF4-FFF2-40B4-BE49-F238E27FC236}">
                  <a16:creationId xmlns:a16="http://schemas.microsoft.com/office/drawing/2014/main" id="{41F1F515-6862-78C3-4418-A2228525AE40}"/>
                </a:ext>
              </a:extLst>
            </p:cNvPr>
            <p:cNvSpPr/>
            <p:nvPr/>
          </p:nvSpPr>
          <p:spPr>
            <a:xfrm rot="5400000">
              <a:off x="6130607" y="-4677093"/>
              <a:ext cx="899794" cy="11222990"/>
            </a:xfrm>
            <a:prstGeom prst="round2Same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zh-TW" altLang="en-US"/>
            </a:p>
          </p:txBody>
        </p:sp>
        <p:sp>
          <p:nvSpPr>
            <p:cNvPr id="15" name="矩形: 圓角化同側角落 4">
              <a:extLst>
                <a:ext uri="{FF2B5EF4-FFF2-40B4-BE49-F238E27FC236}">
                  <a16:creationId xmlns:a16="http://schemas.microsoft.com/office/drawing/2014/main" id="{947E4E22-17B9-08B3-15CB-76A8669F25FC}"/>
                </a:ext>
              </a:extLst>
            </p:cNvPr>
            <p:cNvSpPr txBox="1"/>
            <p:nvPr/>
          </p:nvSpPr>
          <p:spPr>
            <a:xfrm>
              <a:off x="969009" y="528429"/>
              <a:ext cx="11179066" cy="81194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zh-TW" altLang="en-US" sz="1200" b="1" kern="1200" dirty="0">
                  <a:latin typeface="標楷體" panose="03000509000000000000" pitchFamily="65" charset="-120"/>
                  <a:ea typeface="標楷體" panose="03000509000000000000" pitchFamily="65" charset="-120"/>
                </a:rPr>
                <a:t>振動感測器</a:t>
              </a:r>
            </a:p>
            <a:p>
              <a:pPr marL="114300" lvl="1" indent="-114300" algn="l" defTabSz="533400">
                <a:lnSpc>
                  <a:spcPct val="90000"/>
                </a:lnSpc>
                <a:spcBef>
                  <a:spcPct val="0"/>
                </a:spcBef>
                <a:spcAft>
                  <a:spcPct val="15000"/>
                </a:spcAft>
                <a:buChar char="•"/>
              </a:pPr>
              <a:r>
                <a:rPr lang="zh-TW" altLang="en-US" sz="1200" b="1" kern="1200" dirty="0">
                  <a:latin typeface="標楷體" panose="03000509000000000000" pitchFamily="65" charset="-120"/>
                  <a:ea typeface="標楷體" panose="03000509000000000000" pitchFamily="65" charset="-120"/>
                </a:rPr>
                <a:t>電流感測器</a:t>
              </a:r>
            </a:p>
          </p:txBody>
        </p:sp>
      </p:grpSp>
      <p:grpSp>
        <p:nvGrpSpPr>
          <p:cNvPr id="16" name="群組 15">
            <a:extLst>
              <a:ext uri="{FF2B5EF4-FFF2-40B4-BE49-F238E27FC236}">
                <a16:creationId xmlns:a16="http://schemas.microsoft.com/office/drawing/2014/main" id="{7725A332-0687-AF77-4202-3517E3A312C5}"/>
              </a:ext>
            </a:extLst>
          </p:cNvPr>
          <p:cNvGrpSpPr/>
          <p:nvPr/>
        </p:nvGrpSpPr>
        <p:grpSpPr>
          <a:xfrm>
            <a:off x="1168400" y="1740325"/>
            <a:ext cx="11023600" cy="1104476"/>
            <a:chOff x="969009" y="0"/>
            <a:chExt cx="11222990" cy="899794"/>
          </a:xfrm>
        </p:grpSpPr>
        <p:sp>
          <p:nvSpPr>
            <p:cNvPr id="17" name="矩形: 圓角化同側角落 16">
              <a:extLst>
                <a:ext uri="{FF2B5EF4-FFF2-40B4-BE49-F238E27FC236}">
                  <a16:creationId xmlns:a16="http://schemas.microsoft.com/office/drawing/2014/main" id="{B1B6DA75-9250-1924-39B1-795C18675785}"/>
                </a:ext>
              </a:extLst>
            </p:cNvPr>
            <p:cNvSpPr/>
            <p:nvPr/>
          </p:nvSpPr>
          <p:spPr>
            <a:xfrm rot="5400000">
              <a:off x="6130607" y="-5161598"/>
              <a:ext cx="899794" cy="11222990"/>
            </a:xfrm>
            <a:prstGeom prst="round2Same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zh-TW" altLang="en-US"/>
            </a:p>
          </p:txBody>
        </p:sp>
        <p:sp>
          <p:nvSpPr>
            <p:cNvPr id="18" name="矩形: 圓角化同側角落 4">
              <a:extLst>
                <a:ext uri="{FF2B5EF4-FFF2-40B4-BE49-F238E27FC236}">
                  <a16:creationId xmlns:a16="http://schemas.microsoft.com/office/drawing/2014/main" id="{A562B84B-42F8-2E7D-7493-482497C451FD}"/>
                </a:ext>
              </a:extLst>
            </p:cNvPr>
            <p:cNvSpPr txBox="1"/>
            <p:nvPr/>
          </p:nvSpPr>
          <p:spPr>
            <a:xfrm>
              <a:off x="969009" y="43924"/>
              <a:ext cx="11179066" cy="81194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Font typeface="Arial" panose="020B0604020202020204" pitchFamily="34" charset="0"/>
                <a:buNone/>
              </a:pPr>
              <a:r>
                <a:rPr lang="en-US" altLang="en-US" sz="1200" b="1" kern="1200" dirty="0">
                  <a:latin typeface="標楷體" panose="03000509000000000000" pitchFamily="65" charset="-120"/>
                  <a:ea typeface="標楷體" panose="03000509000000000000" pitchFamily="65" charset="-120"/>
                </a:rPr>
                <a:t>1.</a:t>
              </a:r>
              <a:r>
                <a:rPr lang="zh-TW" altLang="en-US" sz="1200" b="1" kern="1200" dirty="0">
                  <a:latin typeface="標楷體" panose="03000509000000000000" pitchFamily="65" charset="-120"/>
                  <a:ea typeface="標楷體" panose="03000509000000000000" pitchFamily="65" charset="-120"/>
                </a:rPr>
                <a:t>高通</a:t>
              </a:r>
              <a:r>
                <a:rPr lang="en-US" altLang="en-US" sz="1200" b="1" kern="1200" dirty="0">
                  <a:latin typeface="標楷體" panose="03000509000000000000" pitchFamily="65" charset="-120"/>
                  <a:ea typeface="標楷體" panose="03000509000000000000" pitchFamily="65" charset="-120"/>
                </a:rPr>
                <a:t>/</a:t>
              </a:r>
              <a:r>
                <a:rPr lang="zh-TW" altLang="en-US" sz="1200" b="1" kern="1200" dirty="0">
                  <a:latin typeface="標楷體" panose="03000509000000000000" pitchFamily="65" charset="-120"/>
                  <a:ea typeface="標楷體" panose="03000509000000000000" pitchFamily="65" charset="-120"/>
                </a:rPr>
                <a:t>低通濾波器：這些濾波器有助於消除不感興趣的頻率成分。 但是，請謹慎對待過濾掉的內容； 您不想遺失重要資訊。</a:t>
              </a:r>
            </a:p>
            <a:p>
              <a:pPr marL="57150" lvl="1" indent="-57150" algn="l" defTabSz="488950">
                <a:lnSpc>
                  <a:spcPct val="90000"/>
                </a:lnSpc>
                <a:spcBef>
                  <a:spcPct val="0"/>
                </a:spcBef>
                <a:spcAft>
                  <a:spcPct val="15000"/>
                </a:spcAft>
                <a:buNone/>
              </a:pPr>
              <a:r>
                <a:rPr lang="en-US" altLang="en-US" sz="1200" b="1" kern="1200" dirty="0">
                  <a:latin typeface="標楷體" panose="03000509000000000000" pitchFamily="65" charset="-120"/>
                  <a:ea typeface="標楷體" panose="03000509000000000000" pitchFamily="65" charset="-120"/>
                </a:rPr>
                <a:t>2.</a:t>
              </a:r>
              <a:r>
                <a:rPr lang="zh-TW" altLang="en-US" sz="1200" b="1" kern="1200" dirty="0">
                  <a:latin typeface="標楷體" panose="03000509000000000000" pitchFamily="65" charset="-120"/>
                  <a:ea typeface="標楷體" panose="03000509000000000000" pitchFamily="65" charset="-120"/>
                </a:rPr>
                <a:t>視窗函數：這些對於平滑資料很有用，但可能會引入延遲，這可能會為即時監控帶來問題。</a:t>
              </a:r>
            </a:p>
            <a:p>
              <a:pPr marL="57150" lvl="1" indent="-57150" algn="l" defTabSz="488950">
                <a:lnSpc>
                  <a:spcPct val="90000"/>
                </a:lnSpc>
                <a:spcBef>
                  <a:spcPct val="0"/>
                </a:spcBef>
                <a:spcAft>
                  <a:spcPct val="15000"/>
                </a:spcAft>
                <a:buNone/>
              </a:pPr>
              <a:r>
                <a:rPr lang="en-US" altLang="en-US" sz="1200" b="1" kern="1200" dirty="0">
                  <a:latin typeface="標楷體" panose="03000509000000000000" pitchFamily="65" charset="-120"/>
                  <a:ea typeface="標楷體" panose="03000509000000000000" pitchFamily="65" charset="-120"/>
                </a:rPr>
                <a:t>3.</a:t>
              </a:r>
              <a:r>
                <a:rPr lang="zh-TW" altLang="en-US" sz="1200" b="1" kern="1200" dirty="0">
                  <a:latin typeface="標楷體" panose="03000509000000000000" pitchFamily="65" charset="-120"/>
                  <a:ea typeface="標楷體" panose="03000509000000000000" pitchFamily="65" charset="-120"/>
                </a:rPr>
                <a:t>卡爾曼濾波器：非常適合即時應用，可以適應傳入資料的統計。 不過很難正確調整，很複雜需要大。</a:t>
              </a:r>
            </a:p>
            <a:p>
              <a:pPr marL="57150" lvl="1" indent="-57150" algn="l" defTabSz="488950">
                <a:lnSpc>
                  <a:spcPct val="90000"/>
                </a:lnSpc>
                <a:spcBef>
                  <a:spcPct val="0"/>
                </a:spcBef>
                <a:spcAft>
                  <a:spcPct val="15000"/>
                </a:spcAft>
                <a:buNone/>
              </a:pPr>
              <a:r>
                <a:rPr lang="zh-TW" altLang="en-US" sz="1200" b="1" kern="1200" dirty="0">
                  <a:latin typeface="標楷體" panose="03000509000000000000" pitchFamily="65" charset="-120"/>
                  <a:ea typeface="標楷體" panose="03000509000000000000" pitchFamily="65" charset="-120"/>
                </a:rPr>
                <a:t>預劃</a:t>
              </a:r>
              <a:r>
                <a:rPr lang="zh-TW" altLang="en-US" sz="1200" b="1" dirty="0">
                  <a:latin typeface="標楷體" panose="03000509000000000000" pitchFamily="65" charset="-120"/>
                  <a:ea typeface="標楷體" panose="03000509000000000000" pitchFamily="65" charset="-120"/>
                </a:rPr>
                <a:t>：</a:t>
              </a:r>
              <a:r>
                <a:rPr lang="zh-TW" altLang="en-US" sz="1200" b="1" kern="1200" dirty="0">
                  <a:latin typeface="標楷體" panose="03000509000000000000" pitchFamily="65" charset="-120"/>
                  <a:ea typeface="標楷體" panose="03000509000000000000" pitchFamily="65" charset="-120"/>
                </a:rPr>
                <a:t>考慮到是要處理即時數據並做出快速決策，卡爾曼濾波器可能是比較合適的。</a:t>
              </a:r>
            </a:p>
          </p:txBody>
        </p:sp>
      </p:grpSp>
      <p:grpSp>
        <p:nvGrpSpPr>
          <p:cNvPr id="19" name="群組 18">
            <a:extLst>
              <a:ext uri="{FF2B5EF4-FFF2-40B4-BE49-F238E27FC236}">
                <a16:creationId xmlns:a16="http://schemas.microsoft.com/office/drawing/2014/main" id="{46CFC935-0BBF-5FC5-EC00-6EF5DD4763F8}"/>
              </a:ext>
            </a:extLst>
          </p:cNvPr>
          <p:cNvGrpSpPr/>
          <p:nvPr/>
        </p:nvGrpSpPr>
        <p:grpSpPr>
          <a:xfrm>
            <a:off x="1155700" y="3376566"/>
            <a:ext cx="11036300" cy="3608433"/>
            <a:chOff x="969010" y="-46657"/>
            <a:chExt cx="11222990" cy="939785"/>
          </a:xfrm>
        </p:grpSpPr>
        <p:sp>
          <p:nvSpPr>
            <p:cNvPr id="20" name="矩形: 圓角化同側角落 19">
              <a:extLst>
                <a:ext uri="{FF2B5EF4-FFF2-40B4-BE49-F238E27FC236}">
                  <a16:creationId xmlns:a16="http://schemas.microsoft.com/office/drawing/2014/main" id="{96BC8868-0EE3-C0AC-E4B4-B7816D9E0294}"/>
                </a:ext>
              </a:extLst>
            </p:cNvPr>
            <p:cNvSpPr/>
            <p:nvPr/>
          </p:nvSpPr>
          <p:spPr>
            <a:xfrm rot="5400000">
              <a:off x="6110612" y="-5188259"/>
              <a:ext cx="939785" cy="11222990"/>
            </a:xfrm>
            <a:prstGeom prst="round2Same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zh-TW" altLang="en-US"/>
            </a:p>
          </p:txBody>
        </p:sp>
        <p:sp>
          <p:nvSpPr>
            <p:cNvPr id="21" name="矩形: 圓角化同側角落 4">
              <a:extLst>
                <a:ext uri="{FF2B5EF4-FFF2-40B4-BE49-F238E27FC236}">
                  <a16:creationId xmlns:a16="http://schemas.microsoft.com/office/drawing/2014/main" id="{1698CB8B-F465-F3D9-B525-133CC78B2904}"/>
                </a:ext>
              </a:extLst>
            </p:cNvPr>
            <p:cNvSpPr txBox="1"/>
            <p:nvPr/>
          </p:nvSpPr>
          <p:spPr>
            <a:xfrm>
              <a:off x="1134109" y="79979"/>
              <a:ext cx="11013966" cy="71256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Font typeface="Arial" panose="020B0604020202020204" pitchFamily="34" charset="0"/>
                <a:buNone/>
              </a:pPr>
              <a:r>
                <a:rPr lang="en-US" altLang="zh-TW" sz="1200" b="1" kern="1200" dirty="0">
                  <a:latin typeface="標楷體" panose="03000509000000000000" pitchFamily="65" charset="-120"/>
                  <a:ea typeface="標楷體" panose="03000509000000000000" pitchFamily="65" charset="-120"/>
                </a:rPr>
                <a:t>1.FFT</a:t>
              </a:r>
              <a:r>
                <a:rPr lang="zh-TW" altLang="en-US" sz="1200" b="1" kern="1200" dirty="0">
                  <a:latin typeface="標楷體" panose="03000509000000000000" pitchFamily="65" charset="-120"/>
                  <a:ea typeface="標楷體" panose="03000509000000000000" pitchFamily="65" charset="-120"/>
                </a:rPr>
                <a:t>（快速傅立葉變換）：</a:t>
              </a:r>
            </a:p>
            <a:p>
              <a:pPr marL="57150" lvl="1" indent="-57150" algn="l" defTabSz="488950">
                <a:lnSpc>
                  <a:spcPct val="90000"/>
                </a:lnSpc>
                <a:spcBef>
                  <a:spcPct val="0"/>
                </a:spcBef>
                <a:spcAft>
                  <a:spcPct val="15000"/>
                </a:spcAft>
                <a:buFont typeface="Arial" panose="020B0604020202020204" pitchFamily="34" charset="0"/>
                <a:buNone/>
              </a:pPr>
              <a:r>
                <a:rPr lang="zh-TW" altLang="en-US" sz="1200" b="1" kern="1200" dirty="0">
                  <a:latin typeface="標楷體" panose="03000509000000000000" pitchFamily="65" charset="-120"/>
                  <a:ea typeface="標楷體" panose="03000509000000000000" pitchFamily="65" charset="-120"/>
                </a:rPr>
                <a:t>優點 </a:t>
              </a:r>
              <a:r>
                <a:rPr lang="en-US" altLang="zh-TW" sz="1200" b="1" kern="1200" dirty="0">
                  <a:latin typeface="標楷體" panose="03000509000000000000" pitchFamily="65" charset="-120"/>
                  <a:ea typeface="標楷體" panose="03000509000000000000" pitchFamily="65" charset="-120"/>
                </a:rPr>
                <a:t>1.</a:t>
              </a:r>
              <a:r>
                <a:rPr lang="zh-TW" altLang="en-US" sz="1200" b="1" kern="1200" dirty="0">
                  <a:latin typeface="標楷體" panose="03000509000000000000" pitchFamily="65" charset="-120"/>
                  <a:ea typeface="標楷體" panose="03000509000000000000" pitchFamily="65" charset="-120"/>
                </a:rPr>
                <a:t>可解釋性：</a:t>
              </a:r>
              <a:r>
                <a:rPr lang="en-US" altLang="zh-TW" sz="1200" b="1" kern="1200" dirty="0">
                  <a:latin typeface="標楷體" panose="03000509000000000000" pitchFamily="65" charset="-120"/>
                  <a:ea typeface="標楷體" panose="03000509000000000000" pitchFamily="65" charset="-120"/>
                </a:rPr>
                <a:t>FFT </a:t>
              </a:r>
              <a:r>
                <a:rPr lang="zh-TW" altLang="en-US" sz="1200" b="1" kern="1200" dirty="0">
                  <a:latin typeface="標楷體" panose="03000509000000000000" pitchFamily="65" charset="-120"/>
                  <a:ea typeface="標楷體" panose="03000509000000000000" pitchFamily="65" charset="-120"/>
                </a:rPr>
                <a:t>的輸出是顯示訊號頻率成分的頻譜。 頻譜中的峰值可以代表規則模式或異常，可以直接解釋。</a:t>
              </a:r>
            </a:p>
            <a:p>
              <a:pPr marL="57150" lvl="1" indent="-57150" algn="l" defTabSz="488950">
                <a:lnSpc>
                  <a:spcPct val="90000"/>
                </a:lnSpc>
                <a:spcBef>
                  <a:spcPct val="0"/>
                </a:spcBef>
                <a:spcAft>
                  <a:spcPct val="15000"/>
                </a:spcAft>
                <a:buFont typeface="Arial" panose="020B0604020202020204" pitchFamily="34" charset="0"/>
                <a:buNone/>
              </a:pPr>
              <a:r>
                <a:rPr lang="zh-TW" altLang="en-US" sz="1200" b="1" kern="1200" dirty="0">
                  <a:latin typeface="標楷體" panose="03000509000000000000" pitchFamily="65" charset="-120"/>
                  <a:ea typeface="標楷體" panose="03000509000000000000" pitchFamily="65" charset="-120"/>
                </a:rPr>
                <a:t>優點 </a:t>
              </a:r>
              <a:r>
                <a:rPr lang="en-US" altLang="zh-TW" sz="1200" b="1" kern="1200" dirty="0">
                  <a:latin typeface="標楷體" panose="03000509000000000000" pitchFamily="65" charset="-120"/>
                  <a:ea typeface="標楷體" panose="03000509000000000000" pitchFamily="65" charset="-120"/>
                </a:rPr>
                <a:t>2.</a:t>
              </a:r>
              <a:r>
                <a:rPr lang="zh-TW" altLang="en-US" sz="1200" b="1" kern="1200" dirty="0">
                  <a:latin typeface="標楷體" panose="03000509000000000000" pitchFamily="65" charset="-120"/>
                  <a:ea typeface="標楷體" panose="03000509000000000000" pitchFamily="65" charset="-120"/>
                </a:rPr>
                <a:t>簡單與速度：</a:t>
              </a:r>
              <a:r>
                <a:rPr lang="en-US" altLang="zh-TW" sz="1200" b="1" kern="1200" dirty="0">
                  <a:latin typeface="標楷體" panose="03000509000000000000" pitchFamily="65" charset="-120"/>
                  <a:ea typeface="標楷體" panose="03000509000000000000" pitchFamily="65" charset="-120"/>
                </a:rPr>
                <a:t>FFT </a:t>
              </a:r>
              <a:r>
                <a:rPr lang="zh-TW" altLang="en-US" sz="1200" b="1" kern="1200" dirty="0">
                  <a:latin typeface="標楷體" panose="03000509000000000000" pitchFamily="65" charset="-120"/>
                  <a:ea typeface="標楷體" panose="03000509000000000000" pitchFamily="65" charset="-120"/>
                </a:rPr>
                <a:t>是一種成熟且高效的演算法。 它可以非常快，特別是在使用專用硬體或庫實現時。</a:t>
              </a:r>
            </a:p>
            <a:p>
              <a:pPr marL="57150" lvl="1" indent="-57150" algn="l" defTabSz="488950">
                <a:lnSpc>
                  <a:spcPct val="90000"/>
                </a:lnSpc>
                <a:spcBef>
                  <a:spcPct val="0"/>
                </a:spcBef>
                <a:spcAft>
                  <a:spcPct val="15000"/>
                </a:spcAft>
                <a:buFont typeface="Arial" panose="020B0604020202020204" pitchFamily="34" charset="0"/>
                <a:buNone/>
              </a:pPr>
              <a:r>
                <a:rPr lang="zh-TW" altLang="en-US" sz="1200" b="1" kern="1200" dirty="0">
                  <a:latin typeface="標楷體" panose="03000509000000000000" pitchFamily="65" charset="-120"/>
                  <a:ea typeface="標楷體" panose="03000509000000000000" pitchFamily="65" charset="-120"/>
                </a:rPr>
                <a:t>優點 </a:t>
              </a:r>
              <a:r>
                <a:rPr lang="en-US" altLang="zh-TW" sz="1200" b="1" kern="1200" dirty="0">
                  <a:latin typeface="標楷體" panose="03000509000000000000" pitchFamily="65" charset="-120"/>
                  <a:ea typeface="標楷體" panose="03000509000000000000" pitchFamily="65" charset="-120"/>
                </a:rPr>
                <a:t>3.</a:t>
              </a:r>
              <a:r>
                <a:rPr lang="zh-TW" altLang="en-US" sz="1200" b="1" kern="1200" dirty="0">
                  <a:latin typeface="標楷體" panose="03000509000000000000" pitchFamily="65" charset="-120"/>
                  <a:ea typeface="標楷體" panose="03000509000000000000" pitchFamily="65" charset="-120"/>
                </a:rPr>
                <a:t>無需訓練：與機器學習模型不同，</a:t>
              </a:r>
              <a:r>
                <a:rPr lang="en-US" altLang="zh-TW" sz="1200" b="1" kern="1200" dirty="0">
                  <a:latin typeface="標楷體" panose="03000509000000000000" pitchFamily="65" charset="-120"/>
                  <a:ea typeface="標楷體" panose="03000509000000000000" pitchFamily="65" charset="-120"/>
                </a:rPr>
                <a:t>FFT </a:t>
              </a:r>
              <a:r>
                <a:rPr lang="zh-TW" altLang="en-US" sz="1200" b="1" kern="1200" dirty="0">
                  <a:latin typeface="標楷體" panose="03000509000000000000" pitchFamily="65" charset="-120"/>
                  <a:ea typeface="標楷體" panose="03000509000000000000" pitchFamily="65" charset="-120"/>
                </a:rPr>
                <a:t>不需要訓練。 一旦根據頻率分量定義了異常的標準，就可以直接套用它。</a:t>
              </a:r>
            </a:p>
            <a:p>
              <a:pPr marL="57150" lvl="1" indent="-57150" algn="l" defTabSz="488950">
                <a:lnSpc>
                  <a:spcPct val="90000"/>
                </a:lnSpc>
                <a:spcBef>
                  <a:spcPct val="0"/>
                </a:spcBef>
                <a:spcAft>
                  <a:spcPct val="15000"/>
                </a:spcAft>
                <a:buFont typeface="Arial" panose="020B0604020202020204" pitchFamily="34" charset="0"/>
                <a:buNone/>
              </a:pPr>
              <a:r>
                <a:rPr lang="zh-TW" altLang="en-US" sz="1200" b="1" kern="1200" dirty="0">
                  <a:latin typeface="標楷體" panose="03000509000000000000" pitchFamily="65" charset="-120"/>
                  <a:ea typeface="標楷體" panose="03000509000000000000" pitchFamily="65" charset="-120"/>
                </a:rPr>
                <a:t>缺點 </a:t>
              </a:r>
              <a:r>
                <a:rPr lang="en-US" altLang="zh-TW" sz="1200" b="1" kern="1200" dirty="0">
                  <a:latin typeface="標楷體" panose="03000509000000000000" pitchFamily="65" charset="-120"/>
                  <a:ea typeface="標楷體" panose="03000509000000000000" pitchFamily="65" charset="-120"/>
                </a:rPr>
                <a:t>1.</a:t>
              </a:r>
              <a:r>
                <a:rPr lang="zh-TW" altLang="en-US" sz="1200" b="1" kern="1200" dirty="0">
                  <a:latin typeface="標楷體" panose="03000509000000000000" pitchFamily="65" charset="-120"/>
                  <a:ea typeface="標楷體" panose="03000509000000000000" pitchFamily="65" charset="-120"/>
                </a:rPr>
                <a:t>假設：</a:t>
              </a:r>
              <a:r>
                <a:rPr lang="en-US" altLang="zh-TW" sz="1200" b="1" kern="1200" dirty="0">
                  <a:latin typeface="標楷體" panose="03000509000000000000" pitchFamily="65" charset="-120"/>
                  <a:ea typeface="標楷體" panose="03000509000000000000" pitchFamily="65" charset="-120"/>
                </a:rPr>
                <a:t>FFT </a:t>
              </a:r>
              <a:r>
                <a:rPr lang="zh-TW" altLang="en-US" sz="1200" b="1" kern="1200" dirty="0">
                  <a:latin typeface="標楷體" panose="03000509000000000000" pitchFamily="65" charset="-120"/>
                  <a:ea typeface="標楷體" panose="03000509000000000000" pitchFamily="65" charset="-120"/>
                </a:rPr>
                <a:t>假設訊號是周期性的。 如果數據不滿足此假設，則頻率表示可能沒有意義。</a:t>
              </a:r>
            </a:p>
            <a:p>
              <a:pPr marL="57150" lvl="1" indent="-57150" algn="l" defTabSz="488950">
                <a:lnSpc>
                  <a:spcPct val="90000"/>
                </a:lnSpc>
                <a:spcBef>
                  <a:spcPct val="0"/>
                </a:spcBef>
                <a:spcAft>
                  <a:spcPct val="15000"/>
                </a:spcAft>
                <a:buFont typeface="Arial" panose="020B0604020202020204" pitchFamily="34" charset="0"/>
                <a:buNone/>
              </a:pPr>
              <a:r>
                <a:rPr lang="zh-TW" altLang="en-US" sz="1200" b="1" kern="1200" dirty="0">
                  <a:latin typeface="標楷體" panose="03000509000000000000" pitchFamily="65" charset="-120"/>
                  <a:ea typeface="標楷體" panose="03000509000000000000" pitchFamily="65" charset="-120"/>
                </a:rPr>
                <a:t>缺點 </a:t>
              </a:r>
              <a:r>
                <a:rPr lang="en-US" altLang="zh-TW" sz="1200" b="1" kern="1200" dirty="0">
                  <a:latin typeface="標楷體" panose="03000509000000000000" pitchFamily="65" charset="-120"/>
                  <a:ea typeface="標楷體" panose="03000509000000000000" pitchFamily="65" charset="-120"/>
                </a:rPr>
                <a:t>2.</a:t>
              </a:r>
              <a:r>
                <a:rPr lang="zh-TW" altLang="en-US" sz="1200" b="1" kern="1200" dirty="0">
                  <a:latin typeface="標楷體" panose="03000509000000000000" pitchFamily="65" charset="-120"/>
                  <a:ea typeface="標楷體" panose="03000509000000000000" pitchFamily="65" charset="-120"/>
                </a:rPr>
                <a:t>預定義閾值：確定頻域中構成「異常」的內容可能需要領域知識和手動閾值設置，這可能無法適應不斷變化的條件。</a:t>
              </a:r>
              <a:endParaRPr lang="en-US" altLang="zh-TW" sz="1200" b="1" dirty="0">
                <a:latin typeface="標楷體" panose="03000509000000000000" pitchFamily="65" charset="-120"/>
                <a:ea typeface="標楷體" panose="03000509000000000000" pitchFamily="65" charset="-120"/>
              </a:endParaRPr>
            </a:p>
            <a:p>
              <a:pPr marL="57150" lvl="1" indent="-57150" algn="l" defTabSz="488950">
                <a:lnSpc>
                  <a:spcPct val="90000"/>
                </a:lnSpc>
                <a:spcBef>
                  <a:spcPct val="0"/>
                </a:spcBef>
                <a:spcAft>
                  <a:spcPct val="15000"/>
                </a:spcAft>
                <a:buFont typeface="Arial" panose="020B0604020202020204" pitchFamily="34" charset="0"/>
                <a:buNone/>
              </a:pPr>
              <a:r>
                <a:rPr lang="zh-TW" altLang="en-US" sz="1200" b="1" kern="1200" dirty="0">
                  <a:latin typeface="標楷體" panose="03000509000000000000" pitchFamily="65" charset="-120"/>
                  <a:ea typeface="標楷體" panose="03000509000000000000" pitchFamily="65" charset="-120"/>
                </a:rPr>
                <a:t>主頻率</a:t>
              </a:r>
              <a:r>
                <a:rPr lang="en-US" altLang="zh-TW" sz="1200" b="1" kern="1200" dirty="0">
                  <a:latin typeface="標楷體" panose="03000509000000000000" pitchFamily="65" charset="-120"/>
                  <a:ea typeface="標楷體" panose="03000509000000000000" pitchFamily="65" charset="-120"/>
                </a:rPr>
                <a:t>2x:</a:t>
              </a:r>
              <a:r>
                <a:rPr lang="zh-TW" altLang="en-US" sz="1200" b="1" kern="1200" dirty="0">
                  <a:latin typeface="標楷體" panose="03000509000000000000" pitchFamily="65" charset="-120"/>
                  <a:ea typeface="標楷體" panose="03000509000000000000" pitchFamily="65" charset="-120"/>
                </a:rPr>
                <a:t>有峰值表示有不平衡、主頻率</a:t>
              </a:r>
              <a:r>
                <a:rPr lang="en-US" altLang="zh-TW" sz="1200" b="1" kern="1200" dirty="0">
                  <a:latin typeface="標楷體" panose="03000509000000000000" pitchFamily="65" charset="-120"/>
                  <a:ea typeface="標楷體" panose="03000509000000000000" pitchFamily="65" charset="-120"/>
                </a:rPr>
                <a:t>3x:</a:t>
              </a:r>
              <a:r>
                <a:rPr lang="zh-TW" altLang="en-US" sz="1200" b="1" kern="1200" dirty="0">
                  <a:latin typeface="標楷體" panose="03000509000000000000" pitchFamily="65" charset="-120"/>
                  <a:ea typeface="標楷體" panose="03000509000000000000" pitchFamily="65" charset="-120"/>
                </a:rPr>
                <a:t>有峰值表示有軸彎曲或其他形式的機械變形</a:t>
              </a:r>
              <a:endParaRPr lang="en-US" altLang="zh-TW" sz="1200" b="1" kern="1200" dirty="0">
                <a:latin typeface="標楷體" panose="03000509000000000000" pitchFamily="65" charset="-120"/>
                <a:ea typeface="標楷體" panose="03000509000000000000" pitchFamily="65" charset="-120"/>
              </a:endParaRPr>
            </a:p>
            <a:p>
              <a:pPr marL="57150" lvl="1" indent="-57150" algn="l" defTabSz="488950">
                <a:lnSpc>
                  <a:spcPct val="90000"/>
                </a:lnSpc>
                <a:spcBef>
                  <a:spcPct val="0"/>
                </a:spcBef>
                <a:spcAft>
                  <a:spcPct val="15000"/>
                </a:spcAft>
                <a:buFont typeface="Arial" panose="020B0604020202020204" pitchFamily="34" charset="0"/>
                <a:buNone/>
              </a:pPr>
              <a:endParaRPr lang="en-US" altLang="zh-TW" sz="1200" b="1" dirty="0">
                <a:latin typeface="標楷體" panose="03000509000000000000" pitchFamily="65" charset="-120"/>
                <a:ea typeface="標楷體" panose="03000509000000000000" pitchFamily="65" charset="-120"/>
              </a:endParaRPr>
            </a:p>
            <a:p>
              <a:pPr marL="57150" lvl="1" indent="-57150" algn="l" defTabSz="488950">
                <a:lnSpc>
                  <a:spcPct val="90000"/>
                </a:lnSpc>
                <a:spcBef>
                  <a:spcPct val="0"/>
                </a:spcBef>
                <a:spcAft>
                  <a:spcPct val="15000"/>
                </a:spcAft>
                <a:buFont typeface="Arial" panose="020B0604020202020204" pitchFamily="34" charset="0"/>
                <a:buNone/>
              </a:pPr>
              <a:r>
                <a:rPr lang="en-US" altLang="zh-TW" sz="1200" b="1" kern="1200" dirty="0">
                  <a:latin typeface="標楷體" panose="03000509000000000000" pitchFamily="65" charset="-120"/>
                  <a:ea typeface="標楷體" panose="03000509000000000000" pitchFamily="65" charset="-120"/>
                </a:rPr>
                <a:t>- 2.</a:t>
              </a:r>
              <a:r>
                <a:rPr lang="zh-TW" altLang="en-US" sz="1200" b="1" kern="1200" dirty="0">
                  <a:latin typeface="標楷體" panose="03000509000000000000" pitchFamily="65" charset="-120"/>
                  <a:ea typeface="標楷體" panose="03000509000000000000" pitchFamily="65" charset="-120"/>
                </a:rPr>
                <a:t>基於</a:t>
              </a:r>
              <a:r>
                <a:rPr lang="en-US" altLang="zh-TW" sz="1200" b="1" kern="1200" dirty="0">
                  <a:latin typeface="標楷體" panose="03000509000000000000" pitchFamily="65" charset="-120"/>
                  <a:ea typeface="標楷體" panose="03000509000000000000" pitchFamily="65" charset="-120"/>
                </a:rPr>
                <a:t>AI</a:t>
              </a:r>
              <a:r>
                <a:rPr lang="zh-TW" altLang="en-US" sz="1200" b="1" kern="1200" dirty="0">
                  <a:latin typeface="標楷體" panose="03000509000000000000" pitchFamily="65" charset="-120"/>
                  <a:ea typeface="標楷體" panose="03000509000000000000" pitchFamily="65" charset="-120"/>
                </a:rPr>
                <a:t>的異常檢測：</a:t>
              </a:r>
            </a:p>
            <a:p>
              <a:pPr marL="57150" lvl="1" indent="-57150" defTabSz="488950">
                <a:lnSpc>
                  <a:spcPct val="90000"/>
                </a:lnSpc>
                <a:spcBef>
                  <a:spcPct val="0"/>
                </a:spcBef>
                <a:spcAft>
                  <a:spcPct val="15000"/>
                </a:spcAft>
              </a:pPr>
              <a:r>
                <a:rPr lang="zh-TW" altLang="en-US" sz="1200" b="1" kern="1200" dirty="0">
                  <a:latin typeface="標楷體" panose="03000509000000000000" pitchFamily="65" charset="-120"/>
                  <a:ea typeface="標楷體" panose="03000509000000000000" pitchFamily="65" charset="-120"/>
                </a:rPr>
                <a:t>優點</a:t>
              </a:r>
              <a:r>
                <a:rPr lang="en-US" altLang="zh-TW" sz="1200" b="1" kern="1200" dirty="0">
                  <a:latin typeface="標楷體" panose="03000509000000000000" pitchFamily="65" charset="-120"/>
                  <a:ea typeface="標楷體" panose="03000509000000000000" pitchFamily="65" charset="-120"/>
                </a:rPr>
                <a:t> 1.</a:t>
              </a:r>
              <a:r>
                <a:rPr lang="zh-TW" altLang="en-US" sz="1200" b="1" kern="1200" dirty="0">
                  <a:latin typeface="標楷體" panose="03000509000000000000" pitchFamily="65" charset="-120"/>
                  <a:ea typeface="標楷體" panose="03000509000000000000" pitchFamily="65" charset="-120"/>
                </a:rPr>
                <a:t>適應性：</a:t>
              </a:r>
              <a:r>
                <a:rPr lang="en-US" altLang="zh-TW" sz="1200" b="1" kern="1200" dirty="0">
                  <a:latin typeface="標楷體" panose="03000509000000000000" pitchFamily="65" charset="-120"/>
                  <a:ea typeface="標楷體" panose="03000509000000000000" pitchFamily="65" charset="-120"/>
                </a:rPr>
                <a:t>AI</a:t>
              </a:r>
              <a:r>
                <a:rPr lang="zh-TW" altLang="en-US" sz="1200" b="1" kern="1200" dirty="0">
                  <a:latin typeface="標楷體" panose="03000509000000000000" pitchFamily="65" charset="-120"/>
                  <a:ea typeface="標楷體" panose="03000509000000000000" pitchFamily="65" charset="-120"/>
                </a:rPr>
                <a:t>習模型可以適應資料隨時間的變化（經過再訓練）。</a:t>
              </a:r>
            </a:p>
            <a:p>
              <a:pPr marL="57150" lvl="1" indent="-57150" algn="l" defTabSz="488950">
                <a:lnSpc>
                  <a:spcPct val="90000"/>
                </a:lnSpc>
                <a:spcBef>
                  <a:spcPct val="0"/>
                </a:spcBef>
                <a:spcAft>
                  <a:spcPct val="15000"/>
                </a:spcAft>
                <a:buFont typeface="Arial" panose="020B0604020202020204" pitchFamily="34" charset="0"/>
                <a:buNone/>
              </a:pPr>
              <a:r>
                <a:rPr lang="zh-TW" altLang="en-US" sz="1200" b="1" kern="1200" dirty="0">
                  <a:latin typeface="標楷體" panose="03000509000000000000" pitchFamily="65" charset="-120"/>
                  <a:ea typeface="標楷體" panose="03000509000000000000" pitchFamily="65" charset="-120"/>
                </a:rPr>
                <a:t>優點</a:t>
              </a:r>
              <a:r>
                <a:rPr lang="en-US" altLang="zh-TW" sz="1200" b="1" kern="1200" dirty="0">
                  <a:latin typeface="標楷體" panose="03000509000000000000" pitchFamily="65" charset="-120"/>
                  <a:ea typeface="標楷體" panose="03000509000000000000" pitchFamily="65" charset="-120"/>
                </a:rPr>
                <a:t> 2.</a:t>
              </a:r>
              <a:r>
                <a:rPr lang="zh-TW" altLang="en-US" sz="1200" b="1" kern="1200" dirty="0">
                  <a:latin typeface="標楷體" panose="03000509000000000000" pitchFamily="65" charset="-120"/>
                  <a:ea typeface="標楷體" panose="03000509000000000000" pitchFamily="65" charset="-120"/>
                </a:rPr>
                <a:t>複雜模式：可以偵測資料中可能難以使用傳統方法擷取的複雜模式和關係。</a:t>
              </a:r>
            </a:p>
            <a:p>
              <a:pPr marL="57150" lvl="1" indent="-57150" algn="l" defTabSz="488950">
                <a:lnSpc>
                  <a:spcPct val="90000"/>
                </a:lnSpc>
                <a:spcBef>
                  <a:spcPct val="0"/>
                </a:spcBef>
                <a:spcAft>
                  <a:spcPct val="15000"/>
                </a:spcAft>
                <a:buFont typeface="Arial" panose="020B0604020202020204" pitchFamily="34" charset="0"/>
                <a:buNone/>
              </a:pPr>
              <a:r>
                <a:rPr lang="zh-TW" altLang="en-US" sz="1200" b="1" kern="1200" dirty="0">
                  <a:latin typeface="標楷體" panose="03000509000000000000" pitchFamily="65" charset="-120"/>
                  <a:ea typeface="標楷體" panose="03000509000000000000" pitchFamily="65" charset="-120"/>
                </a:rPr>
                <a:t>優點</a:t>
              </a:r>
              <a:r>
                <a:rPr lang="en-US" altLang="zh-TW" sz="1200" b="1" kern="1200" dirty="0">
                  <a:latin typeface="標楷體" panose="03000509000000000000" pitchFamily="65" charset="-120"/>
                  <a:ea typeface="標楷體" panose="03000509000000000000" pitchFamily="65" charset="-120"/>
                </a:rPr>
                <a:t> 3.</a:t>
              </a:r>
              <a:r>
                <a:rPr lang="zh-TW" altLang="en-US" sz="1200" b="1" kern="1200" dirty="0">
                  <a:latin typeface="標楷體" panose="03000509000000000000" pitchFamily="65" charset="-120"/>
                  <a:ea typeface="標楷體" panose="03000509000000000000" pitchFamily="65" charset="-120"/>
                </a:rPr>
                <a:t>自動閾值設定：有了足夠的數據，機器學習就可以了解正常與異常之間的界限，而無需手動設定閾值。</a:t>
              </a:r>
            </a:p>
            <a:p>
              <a:pPr marL="57150" lvl="1" indent="-57150" algn="l" defTabSz="488950">
                <a:lnSpc>
                  <a:spcPct val="90000"/>
                </a:lnSpc>
                <a:spcBef>
                  <a:spcPct val="0"/>
                </a:spcBef>
                <a:spcAft>
                  <a:spcPct val="15000"/>
                </a:spcAft>
                <a:buFont typeface="Arial" panose="020B0604020202020204" pitchFamily="34" charset="0"/>
                <a:buNone/>
              </a:pPr>
              <a:r>
                <a:rPr lang="zh-TW" altLang="en-US" sz="1200" b="1" kern="1200" dirty="0">
                  <a:latin typeface="標楷體" panose="03000509000000000000" pitchFamily="65" charset="-120"/>
                  <a:ea typeface="標楷體" panose="03000509000000000000" pitchFamily="65" charset="-120"/>
                </a:rPr>
                <a:t>缺點 </a:t>
              </a:r>
              <a:r>
                <a:rPr lang="en-US" altLang="zh-TW" sz="1200" b="1" kern="1200" dirty="0">
                  <a:latin typeface="標楷體" panose="03000509000000000000" pitchFamily="65" charset="-120"/>
                  <a:ea typeface="標楷體" panose="03000509000000000000" pitchFamily="65" charset="-120"/>
                </a:rPr>
                <a:t>1.</a:t>
              </a:r>
              <a:r>
                <a:rPr lang="zh-TW" altLang="en-US" sz="1200" b="1" kern="1200" dirty="0">
                  <a:latin typeface="標楷體" panose="03000509000000000000" pitchFamily="65" charset="-120"/>
                  <a:ea typeface="標楷體" panose="03000509000000000000" pitchFamily="65" charset="-120"/>
                </a:rPr>
                <a:t>所需訓練：需要一個訓練階段，是模型複雜度可能耗時且計算密集。</a:t>
              </a:r>
            </a:p>
            <a:p>
              <a:pPr marL="57150" lvl="1" indent="-57150" algn="l" defTabSz="488950">
                <a:lnSpc>
                  <a:spcPct val="90000"/>
                </a:lnSpc>
                <a:spcBef>
                  <a:spcPct val="0"/>
                </a:spcBef>
                <a:spcAft>
                  <a:spcPct val="15000"/>
                </a:spcAft>
                <a:buFont typeface="Arial" panose="020B0604020202020204" pitchFamily="34" charset="0"/>
                <a:buNone/>
              </a:pPr>
              <a:r>
                <a:rPr lang="zh-TW" altLang="en-US" sz="1200" b="1" kern="1200" dirty="0">
                  <a:latin typeface="標楷體" panose="03000509000000000000" pitchFamily="65" charset="-120"/>
                  <a:ea typeface="標楷體" panose="03000509000000000000" pitchFamily="65" charset="-120"/>
                </a:rPr>
                <a:t>缺點 </a:t>
              </a:r>
              <a:r>
                <a:rPr lang="en-US" altLang="zh-TW" sz="1200" b="1" kern="1200" dirty="0">
                  <a:latin typeface="標楷體" panose="03000509000000000000" pitchFamily="65" charset="-120"/>
                  <a:ea typeface="標楷體" panose="03000509000000000000" pitchFamily="65" charset="-120"/>
                </a:rPr>
                <a:t>2.</a:t>
              </a:r>
              <a:r>
                <a:rPr lang="zh-TW" altLang="en-US" sz="1200" b="1" kern="1200" dirty="0">
                  <a:latin typeface="標楷體" panose="03000509000000000000" pitchFamily="65" charset="-120"/>
                  <a:ea typeface="標楷體" panose="03000509000000000000" pitchFamily="65" charset="-120"/>
                </a:rPr>
                <a:t>可解釋性：深度學習模型尤其可能是黑盒子，因此很難解釋為什麼做出特定預測。</a:t>
              </a:r>
            </a:p>
            <a:p>
              <a:pPr marL="57150" lvl="1" indent="-57150" algn="l" defTabSz="488950">
                <a:lnSpc>
                  <a:spcPct val="90000"/>
                </a:lnSpc>
                <a:spcBef>
                  <a:spcPct val="0"/>
                </a:spcBef>
                <a:spcAft>
                  <a:spcPct val="15000"/>
                </a:spcAft>
                <a:buFont typeface="Arial" panose="020B0604020202020204" pitchFamily="34" charset="0"/>
                <a:buNone/>
              </a:pPr>
              <a:r>
                <a:rPr lang="zh-TW" altLang="en-US" sz="1200" b="1" kern="1200" dirty="0">
                  <a:latin typeface="標楷體" panose="03000509000000000000" pitchFamily="65" charset="-120"/>
                  <a:ea typeface="標楷體" panose="03000509000000000000" pitchFamily="65" charset="-120"/>
                </a:rPr>
                <a:t>缺點 </a:t>
              </a:r>
              <a:r>
                <a:rPr lang="en-US" altLang="zh-TW" sz="1200" b="1" kern="1200" dirty="0">
                  <a:latin typeface="標楷體" panose="03000509000000000000" pitchFamily="65" charset="-120"/>
                  <a:ea typeface="標楷體" panose="03000509000000000000" pitchFamily="65" charset="-120"/>
                </a:rPr>
                <a:t>3.</a:t>
              </a:r>
              <a:r>
                <a:rPr lang="zh-TW" altLang="en-US" sz="1200" b="1" kern="1200" dirty="0">
                  <a:latin typeface="標楷體" panose="03000509000000000000" pitchFamily="65" charset="-120"/>
                  <a:ea typeface="標楷體" panose="03000509000000000000" pitchFamily="65" charset="-120"/>
                </a:rPr>
                <a:t>資料需求：需要大量標記資料用於監督方法</a:t>
              </a:r>
              <a:r>
                <a:rPr lang="en-US" altLang="zh-TW" sz="1200" b="1" kern="1200" dirty="0">
                  <a:latin typeface="標楷體" panose="03000509000000000000" pitchFamily="65" charset="-120"/>
                  <a:ea typeface="標楷體" panose="03000509000000000000" pitchFamily="65" charset="-120"/>
                </a:rPr>
                <a:t>(</a:t>
              </a:r>
              <a:r>
                <a:rPr lang="zh-TW" altLang="en-US" sz="1200" b="1" kern="1200" dirty="0">
                  <a:latin typeface="標楷體" panose="03000509000000000000" pitchFamily="65" charset="-120"/>
                  <a:ea typeface="標楷體" panose="03000509000000000000" pitchFamily="65" charset="-120"/>
                </a:rPr>
                <a:t>監督式較容易訓練</a:t>
              </a:r>
              <a:r>
                <a:rPr lang="en-US" altLang="zh-TW" sz="1200" b="1" kern="1200" dirty="0">
                  <a:latin typeface="標楷體" panose="03000509000000000000" pitchFamily="65" charset="-120"/>
                  <a:ea typeface="標楷體" panose="03000509000000000000" pitchFamily="65" charset="-120"/>
                </a:rPr>
                <a:t>)</a:t>
              </a:r>
              <a:r>
                <a:rPr lang="zh-TW" altLang="en-US" sz="1200" b="1" kern="1200" dirty="0">
                  <a:latin typeface="標楷體" panose="03000509000000000000" pitchFamily="65" charset="-120"/>
                  <a:ea typeface="標楷體" panose="03000509000000000000" pitchFamily="65" charset="-120"/>
                </a:rPr>
                <a:t>。</a:t>
              </a:r>
              <a:endParaRPr lang="en-US" altLang="zh-TW" sz="1200" b="1" kern="1200" dirty="0">
                <a:latin typeface="標楷體" panose="03000509000000000000" pitchFamily="65" charset="-120"/>
                <a:ea typeface="標楷體" panose="03000509000000000000" pitchFamily="65" charset="-120"/>
              </a:endParaRPr>
            </a:p>
            <a:p>
              <a:pPr marL="57150" lvl="1" indent="-57150" algn="l" defTabSz="488950">
                <a:lnSpc>
                  <a:spcPct val="90000"/>
                </a:lnSpc>
                <a:spcBef>
                  <a:spcPct val="0"/>
                </a:spcBef>
                <a:spcAft>
                  <a:spcPct val="15000"/>
                </a:spcAft>
                <a:buFont typeface="Arial" panose="020B0604020202020204" pitchFamily="34" charset="0"/>
                <a:buNone/>
              </a:pPr>
              <a:endParaRPr lang="en-US" altLang="zh-TW" sz="1200" b="1" dirty="0">
                <a:latin typeface="標楷體" panose="03000509000000000000" pitchFamily="65" charset="-120"/>
                <a:ea typeface="標楷體" panose="03000509000000000000" pitchFamily="65" charset="-120"/>
              </a:endParaRPr>
            </a:p>
            <a:p>
              <a:pPr marL="57150" lvl="1" indent="-57150" algn="l" defTabSz="488950">
                <a:lnSpc>
                  <a:spcPct val="90000"/>
                </a:lnSpc>
                <a:spcBef>
                  <a:spcPct val="0"/>
                </a:spcBef>
                <a:spcAft>
                  <a:spcPct val="15000"/>
                </a:spcAft>
                <a:buFont typeface="Arial" panose="020B0604020202020204" pitchFamily="34" charset="0"/>
                <a:buNone/>
              </a:pPr>
              <a:r>
                <a:rPr lang="zh-TW" altLang="en-US" sz="1200" b="1" kern="1200" dirty="0">
                  <a:latin typeface="標楷體" panose="03000509000000000000" pitchFamily="65" charset="-120"/>
                  <a:ea typeface="標楷體" panose="03000509000000000000" pitchFamily="65" charset="-120"/>
                </a:rPr>
                <a:t>預劃：鑑於按時序收集了正常數據和異常數據，這表明了跨時間點的潛在依賴性，</a:t>
              </a:r>
              <a:r>
                <a:rPr lang="en-US" altLang="zh-TW" sz="1200" b="1" kern="1200" dirty="0">
                  <a:latin typeface="標楷體" panose="03000509000000000000" pitchFamily="65" charset="-120"/>
                  <a:ea typeface="標楷體" panose="03000509000000000000" pitchFamily="65" charset="-120"/>
                </a:rPr>
                <a:t>AI</a:t>
              </a:r>
              <a:r>
                <a:rPr lang="zh-TW" altLang="en-US" sz="1200" b="1" kern="1200" dirty="0">
                  <a:latin typeface="標楷體" panose="03000509000000000000" pitchFamily="65" charset="-120"/>
                  <a:ea typeface="標楷體" panose="03000509000000000000" pitchFamily="65" charset="-120"/>
                </a:rPr>
                <a:t>方法可以有效地捕捉這些複雜的模式，但這兩種方法並不互相排斥，可以嘗試將兩者結合起來使用 </a:t>
              </a:r>
              <a:r>
                <a:rPr lang="en-US" altLang="zh-TW" sz="1200" b="1" kern="1200" dirty="0">
                  <a:latin typeface="標楷體" panose="03000509000000000000" pitchFamily="65" charset="-120"/>
                  <a:ea typeface="標楷體" panose="03000509000000000000" pitchFamily="65" charset="-120"/>
                </a:rPr>
                <a:t>FFT </a:t>
              </a:r>
              <a:r>
                <a:rPr lang="zh-TW" altLang="en-US" sz="1200" b="1" kern="1200" dirty="0">
                  <a:latin typeface="標楷體" panose="03000509000000000000" pitchFamily="65" charset="-120"/>
                  <a:ea typeface="標楷體" panose="03000509000000000000" pitchFamily="65" charset="-120"/>
                </a:rPr>
                <a:t>將資料變換到頻域，使用頻率分量作為特徵來訓練</a:t>
              </a:r>
              <a:r>
                <a:rPr lang="en-US" altLang="zh-TW" sz="1200" b="1" kern="1200" dirty="0">
                  <a:latin typeface="標楷體" panose="03000509000000000000" pitchFamily="65" charset="-120"/>
                  <a:ea typeface="標楷體" panose="03000509000000000000" pitchFamily="65" charset="-120"/>
                </a:rPr>
                <a:t>AI</a:t>
              </a:r>
              <a:r>
                <a:rPr lang="zh-TW" altLang="en-US" sz="1200" b="1" kern="1200" dirty="0">
                  <a:latin typeface="標楷體" panose="03000509000000000000" pitchFamily="65" charset="-120"/>
                  <a:ea typeface="標楷體" panose="03000509000000000000" pitchFamily="65" charset="-120"/>
                </a:rPr>
                <a:t>的異常檢測模型，考慮設定一個實驗比較它們在檢測異常方面的性能。</a:t>
              </a:r>
            </a:p>
            <a:p>
              <a:pPr marL="57150" lvl="1" indent="-57150" algn="l" defTabSz="488950">
                <a:lnSpc>
                  <a:spcPct val="90000"/>
                </a:lnSpc>
                <a:spcBef>
                  <a:spcPct val="0"/>
                </a:spcBef>
                <a:spcAft>
                  <a:spcPct val="15000"/>
                </a:spcAft>
                <a:buFont typeface="Arial" panose="020B0604020202020204" pitchFamily="34" charset="0"/>
                <a:buNone/>
              </a:pPr>
              <a:endParaRPr lang="zh-TW" altLang="en-US" sz="1200" b="1" kern="1200" dirty="0">
                <a:latin typeface="標楷體" panose="03000509000000000000" pitchFamily="65" charset="-120"/>
                <a:ea typeface="標楷體" panose="03000509000000000000" pitchFamily="65" charset="-120"/>
              </a:endParaRPr>
            </a:p>
          </p:txBody>
        </p:sp>
      </p:grpSp>
      <p:sp>
        <p:nvSpPr>
          <p:cNvPr id="22" name="矩形 21">
            <a:extLst>
              <a:ext uri="{FF2B5EF4-FFF2-40B4-BE49-F238E27FC236}">
                <a16:creationId xmlns:a16="http://schemas.microsoft.com/office/drawing/2014/main" id="{A9D42155-497C-CF5A-6863-34A412449B36}"/>
              </a:ext>
            </a:extLst>
          </p:cNvPr>
          <p:cNvSpPr/>
          <p:nvPr/>
        </p:nvSpPr>
        <p:spPr>
          <a:xfrm>
            <a:off x="0" y="5232400"/>
            <a:ext cx="1124476"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b="1" dirty="0">
                <a:latin typeface="標楷體" panose="03000509000000000000" pitchFamily="65" charset="-120"/>
                <a:ea typeface="標楷體" panose="03000509000000000000" pitchFamily="65" charset="-120"/>
              </a:rPr>
              <a:t>即時預測</a:t>
            </a:r>
          </a:p>
        </p:txBody>
      </p:sp>
    </p:spTree>
    <p:extLst>
      <p:ext uri="{BB962C8B-B14F-4D97-AF65-F5344CB8AC3E}">
        <p14:creationId xmlns:p14="http://schemas.microsoft.com/office/powerpoint/2010/main" val="3438990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群組 12">
            <a:extLst>
              <a:ext uri="{FF2B5EF4-FFF2-40B4-BE49-F238E27FC236}">
                <a16:creationId xmlns:a16="http://schemas.microsoft.com/office/drawing/2014/main" id="{747CFDE5-E2F4-3606-0563-74B7060156A5}"/>
              </a:ext>
            </a:extLst>
          </p:cNvPr>
          <p:cNvGrpSpPr/>
          <p:nvPr/>
        </p:nvGrpSpPr>
        <p:grpSpPr>
          <a:xfrm>
            <a:off x="1157605" y="0"/>
            <a:ext cx="11034395" cy="2168766"/>
            <a:chOff x="705266" y="-506986"/>
            <a:chExt cx="11222990" cy="811946"/>
          </a:xfrm>
        </p:grpSpPr>
        <p:sp>
          <p:nvSpPr>
            <p:cNvPr id="14" name="矩形: 圓角化同側角落 13">
              <a:extLst>
                <a:ext uri="{FF2B5EF4-FFF2-40B4-BE49-F238E27FC236}">
                  <a16:creationId xmlns:a16="http://schemas.microsoft.com/office/drawing/2014/main" id="{41F1F515-6862-78C3-4418-A2228525AE40}"/>
                </a:ext>
              </a:extLst>
            </p:cNvPr>
            <p:cNvSpPr/>
            <p:nvPr/>
          </p:nvSpPr>
          <p:spPr>
            <a:xfrm rot="5400000">
              <a:off x="5910788" y="-5712508"/>
              <a:ext cx="811946" cy="11222990"/>
            </a:xfrm>
            <a:prstGeom prst="round2Same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zh-TW" altLang="en-US"/>
            </a:p>
          </p:txBody>
        </p:sp>
        <p:sp>
          <p:nvSpPr>
            <p:cNvPr id="15" name="矩形: 圓角化同側角落 4">
              <a:extLst>
                <a:ext uri="{FF2B5EF4-FFF2-40B4-BE49-F238E27FC236}">
                  <a16:creationId xmlns:a16="http://schemas.microsoft.com/office/drawing/2014/main" id="{947E4E22-17B9-08B3-15CB-76A8669F25FC}"/>
                </a:ext>
              </a:extLst>
            </p:cNvPr>
            <p:cNvSpPr txBox="1"/>
            <p:nvPr/>
          </p:nvSpPr>
          <p:spPr>
            <a:xfrm>
              <a:off x="705266" y="-506986"/>
              <a:ext cx="11179066" cy="81194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5344" tIns="7620" rIns="7620" bIns="7620" numCol="1" spcCol="1270" anchor="ctr" anchorCtr="0">
              <a:noAutofit/>
            </a:bodyPr>
            <a:lstStyle/>
            <a:p>
              <a:pPr marL="0" lvl="1" algn="l" defTabSz="533400">
                <a:lnSpc>
                  <a:spcPct val="90000"/>
                </a:lnSpc>
                <a:spcBef>
                  <a:spcPct val="0"/>
                </a:spcBef>
                <a:spcAft>
                  <a:spcPct val="15000"/>
                </a:spcAft>
              </a:pPr>
              <a:r>
                <a:rPr lang="en-US" altLang="zh-TW" sz="1200" b="1" kern="1200" dirty="0">
                  <a:latin typeface="標楷體" panose="03000509000000000000" pitchFamily="65" charset="-120"/>
                  <a:ea typeface="標楷體" panose="03000509000000000000" pitchFamily="65" charset="-120"/>
                </a:rPr>
                <a:t>1.</a:t>
              </a:r>
              <a:r>
                <a:rPr lang="zh-TW" altLang="en-US" sz="1200" b="1" kern="1200" dirty="0">
                  <a:latin typeface="標楷體" panose="03000509000000000000" pitchFamily="65" charset="-120"/>
                  <a:ea typeface="標楷體" panose="03000509000000000000" pitchFamily="65" charset="-120"/>
                </a:rPr>
                <a:t>隔離森林、隨機森林：</a:t>
              </a:r>
            </a:p>
            <a:p>
              <a:pPr marL="0" lvl="1" algn="l" defTabSz="533400">
                <a:lnSpc>
                  <a:spcPct val="90000"/>
                </a:lnSpc>
                <a:spcBef>
                  <a:spcPct val="0"/>
                </a:spcBef>
                <a:spcAft>
                  <a:spcPct val="15000"/>
                </a:spcAft>
              </a:pPr>
              <a:r>
                <a:rPr lang="zh-TW" altLang="en-US" sz="1200" b="1" kern="1200" dirty="0">
                  <a:latin typeface="標楷體" panose="03000509000000000000" pitchFamily="65" charset="-120"/>
                  <a:ea typeface="標楷體" panose="03000509000000000000" pitchFamily="65" charset="-120"/>
                </a:rPr>
                <a:t>對於高維資料集特別有效。 它是一種透過隔離異常而不是最常見的資料分析方法來工作的整合方法。</a:t>
              </a:r>
            </a:p>
            <a:p>
              <a:pPr marL="0" lvl="1" algn="l" defTabSz="533400">
                <a:lnSpc>
                  <a:spcPct val="90000"/>
                </a:lnSpc>
                <a:spcBef>
                  <a:spcPct val="0"/>
                </a:spcBef>
                <a:spcAft>
                  <a:spcPct val="15000"/>
                </a:spcAft>
              </a:pPr>
              <a:endParaRPr lang="zh-TW" altLang="en-US" sz="1200" b="1" kern="1200" dirty="0">
                <a:latin typeface="標楷體" panose="03000509000000000000" pitchFamily="65" charset="-120"/>
                <a:ea typeface="標楷體" panose="03000509000000000000" pitchFamily="65" charset="-120"/>
              </a:endParaRPr>
            </a:p>
            <a:p>
              <a:pPr marL="0" lvl="1" algn="l" defTabSz="533400">
                <a:lnSpc>
                  <a:spcPct val="90000"/>
                </a:lnSpc>
                <a:spcBef>
                  <a:spcPct val="0"/>
                </a:spcBef>
                <a:spcAft>
                  <a:spcPct val="15000"/>
                </a:spcAft>
              </a:pPr>
              <a:r>
                <a:rPr lang="en-US" altLang="zh-TW" sz="1200" b="1" kern="1200" dirty="0">
                  <a:latin typeface="標楷體" panose="03000509000000000000" pitchFamily="65" charset="-120"/>
                  <a:ea typeface="標楷體" panose="03000509000000000000" pitchFamily="65" charset="-120"/>
                </a:rPr>
                <a:t>2.</a:t>
              </a:r>
              <a:r>
                <a:rPr lang="zh-TW" altLang="en-US" sz="1200" b="1" kern="1200" dirty="0">
                  <a:latin typeface="標楷體" panose="03000509000000000000" pitchFamily="65" charset="-120"/>
                  <a:ea typeface="標楷體" panose="03000509000000000000" pitchFamily="65" charset="-120"/>
                </a:rPr>
                <a:t>單類 </a:t>
              </a:r>
              <a:r>
                <a:rPr lang="en-US" altLang="zh-TW" sz="1200" b="1" kern="1200" dirty="0">
                  <a:latin typeface="標楷體" panose="03000509000000000000" pitchFamily="65" charset="-120"/>
                  <a:ea typeface="標楷體" panose="03000509000000000000" pitchFamily="65" charset="-120"/>
                </a:rPr>
                <a:t>SVM</a:t>
              </a:r>
              <a:r>
                <a:rPr lang="zh-TW" altLang="en-US" sz="1200" b="1" kern="1200" dirty="0">
                  <a:latin typeface="標楷體" panose="03000509000000000000" pitchFamily="65" charset="-120"/>
                  <a:ea typeface="標楷體" panose="03000509000000000000" pitchFamily="65" charset="-120"/>
                </a:rPr>
                <a:t>：</a:t>
              </a:r>
            </a:p>
            <a:p>
              <a:pPr marL="0" lvl="1" algn="l" defTabSz="533400">
                <a:lnSpc>
                  <a:spcPct val="90000"/>
                </a:lnSpc>
                <a:spcBef>
                  <a:spcPct val="0"/>
                </a:spcBef>
                <a:spcAft>
                  <a:spcPct val="15000"/>
                </a:spcAft>
              </a:pPr>
              <a:r>
                <a:rPr lang="zh-TW" altLang="en-US" sz="1200" b="1" kern="1200" dirty="0">
                  <a:latin typeface="標楷體" panose="03000509000000000000" pitchFamily="65" charset="-120"/>
                  <a:ea typeface="標楷體" panose="03000509000000000000" pitchFamily="65" charset="-120"/>
                </a:rPr>
                <a:t>當您的資料集主要由一類（如正常情況）組成並且想要檢測異常時，此方法很有用。 它與 </a:t>
              </a:r>
              <a:r>
                <a:rPr lang="en-US" altLang="zh-TW" sz="1200" b="1" kern="1200" dirty="0">
                  <a:latin typeface="標楷體" panose="03000509000000000000" pitchFamily="65" charset="-120"/>
                  <a:ea typeface="標楷體" panose="03000509000000000000" pitchFamily="65" charset="-120"/>
                </a:rPr>
                <a:t>FFT </a:t>
              </a:r>
              <a:r>
                <a:rPr lang="zh-TW" altLang="en-US" sz="1200" b="1" kern="1200" dirty="0">
                  <a:latin typeface="標楷體" panose="03000509000000000000" pitchFamily="65" charset="-120"/>
                  <a:ea typeface="標楷體" panose="03000509000000000000" pitchFamily="65" charset="-120"/>
                </a:rPr>
                <a:t>轉換的特徵配合良好。</a:t>
              </a:r>
            </a:p>
            <a:p>
              <a:pPr marL="114300" lvl="1" indent="-114300" algn="l" defTabSz="533400">
                <a:lnSpc>
                  <a:spcPct val="90000"/>
                </a:lnSpc>
                <a:spcBef>
                  <a:spcPct val="0"/>
                </a:spcBef>
                <a:spcAft>
                  <a:spcPct val="15000"/>
                </a:spcAft>
                <a:buChar char="•"/>
              </a:pPr>
              <a:endParaRPr lang="zh-TW" altLang="en-US" sz="1200" b="1" kern="1200" dirty="0">
                <a:latin typeface="標楷體" panose="03000509000000000000" pitchFamily="65" charset="-120"/>
                <a:ea typeface="標楷體" panose="03000509000000000000" pitchFamily="65" charset="-120"/>
              </a:endParaRPr>
            </a:p>
            <a:p>
              <a:pPr marL="0" lvl="1" algn="l" defTabSz="533400">
                <a:lnSpc>
                  <a:spcPct val="90000"/>
                </a:lnSpc>
                <a:spcBef>
                  <a:spcPct val="0"/>
                </a:spcBef>
                <a:spcAft>
                  <a:spcPct val="15000"/>
                </a:spcAft>
              </a:pPr>
              <a:r>
                <a:rPr lang="en-US" altLang="zh-TW" sz="1200" b="1" kern="1200" dirty="0">
                  <a:latin typeface="標楷體" panose="03000509000000000000" pitchFamily="65" charset="-120"/>
                  <a:ea typeface="標楷體" panose="03000509000000000000" pitchFamily="65" charset="-120"/>
                </a:rPr>
                <a:t>3.LSTM</a:t>
              </a:r>
              <a:r>
                <a:rPr lang="zh-TW" altLang="en-US" sz="1200" b="1" kern="1200" dirty="0">
                  <a:latin typeface="標楷體" panose="03000509000000000000" pitchFamily="65" charset="-120"/>
                  <a:ea typeface="標楷體" panose="03000509000000000000" pitchFamily="65" charset="-120"/>
                </a:rPr>
                <a:t>（長短期記憶網絡，</a:t>
              </a:r>
              <a:r>
                <a:rPr lang="en-US" altLang="zh-TW" sz="1200" b="1" kern="1200" dirty="0">
                  <a:latin typeface="標楷體" panose="03000509000000000000" pitchFamily="65" charset="-120"/>
                  <a:ea typeface="標楷體" panose="03000509000000000000" pitchFamily="65" charset="-120"/>
                </a:rPr>
                <a:t>RNN </a:t>
              </a:r>
              <a:r>
                <a:rPr lang="zh-TW" altLang="en-US" sz="1200" b="1" kern="1200" dirty="0">
                  <a:latin typeface="標楷體" panose="03000509000000000000" pitchFamily="65" charset="-120"/>
                  <a:ea typeface="標楷體" panose="03000509000000000000" pitchFamily="65" charset="-120"/>
                </a:rPr>
                <a:t>的一種）：</a:t>
              </a:r>
            </a:p>
            <a:p>
              <a:pPr marL="0" lvl="1" algn="l" defTabSz="533400">
                <a:lnSpc>
                  <a:spcPct val="90000"/>
                </a:lnSpc>
                <a:spcBef>
                  <a:spcPct val="0"/>
                </a:spcBef>
                <a:spcAft>
                  <a:spcPct val="15000"/>
                </a:spcAft>
              </a:pPr>
              <a:r>
                <a:rPr lang="zh-TW" altLang="en-US" sz="1200" b="1" kern="1200" dirty="0">
                  <a:latin typeface="標楷體" panose="03000509000000000000" pitchFamily="65" charset="-120"/>
                  <a:ea typeface="標楷體" panose="03000509000000000000" pitchFamily="65" charset="-120"/>
                </a:rPr>
                <a:t>如果您正在處理順序數據，</a:t>
              </a:r>
              <a:r>
                <a:rPr lang="en-US" altLang="zh-TW" sz="1200" b="1" kern="1200" dirty="0">
                  <a:latin typeface="標楷體" panose="03000509000000000000" pitchFamily="65" charset="-120"/>
                  <a:ea typeface="標楷體" panose="03000509000000000000" pitchFamily="65" charset="-120"/>
                </a:rPr>
                <a:t>LSTM </a:t>
              </a:r>
              <a:r>
                <a:rPr lang="zh-TW" altLang="en-US" sz="1200" b="1" kern="1200" dirty="0">
                  <a:latin typeface="標楷體" panose="03000509000000000000" pitchFamily="65" charset="-120"/>
                  <a:ea typeface="標楷體" panose="03000509000000000000" pitchFamily="65" charset="-120"/>
                </a:rPr>
                <a:t>可能特別有效。 它們可以像自動編碼器一樣進行訓練，其目的是預測序列中的下一個資料點。 較高的預測誤差可能表示存在異常。</a:t>
              </a:r>
            </a:p>
            <a:p>
              <a:pPr marL="114300" lvl="1" indent="-114300" algn="l" defTabSz="533400">
                <a:lnSpc>
                  <a:spcPct val="90000"/>
                </a:lnSpc>
                <a:spcBef>
                  <a:spcPct val="0"/>
                </a:spcBef>
                <a:spcAft>
                  <a:spcPct val="15000"/>
                </a:spcAft>
                <a:buChar char="•"/>
              </a:pPr>
              <a:endParaRPr lang="zh-TW" altLang="en-US" sz="1200" b="1" kern="1200" dirty="0">
                <a:latin typeface="標楷體" panose="03000509000000000000" pitchFamily="65" charset="-120"/>
                <a:ea typeface="標楷體" panose="03000509000000000000" pitchFamily="65" charset="-120"/>
              </a:endParaRPr>
            </a:p>
            <a:p>
              <a:pPr marL="0" lvl="1" algn="l" defTabSz="533400">
                <a:lnSpc>
                  <a:spcPct val="90000"/>
                </a:lnSpc>
                <a:spcBef>
                  <a:spcPct val="0"/>
                </a:spcBef>
                <a:spcAft>
                  <a:spcPct val="15000"/>
                </a:spcAft>
              </a:pPr>
              <a:r>
                <a:rPr lang="en-US" altLang="zh-TW" sz="1200" b="1" kern="1200" dirty="0">
                  <a:latin typeface="標楷體" panose="03000509000000000000" pitchFamily="65" charset="-120"/>
                  <a:ea typeface="標楷體" panose="03000509000000000000" pitchFamily="65" charset="-120"/>
                </a:rPr>
                <a:t>4.</a:t>
              </a:r>
              <a:r>
                <a:rPr lang="zh-TW" altLang="en-US" sz="1200" b="1" kern="1200" dirty="0">
                  <a:latin typeface="標楷體" panose="03000509000000000000" pitchFamily="65" charset="-120"/>
                  <a:ea typeface="標楷體" panose="03000509000000000000" pitchFamily="65" charset="-120"/>
                </a:rPr>
                <a:t>基於密度的聚類演算法</a:t>
              </a:r>
              <a:r>
                <a:rPr lang="en-US" altLang="zh-TW" sz="1200" b="1" kern="1200" dirty="0">
                  <a:latin typeface="標楷體" panose="03000509000000000000" pitchFamily="65" charset="-120"/>
                  <a:ea typeface="標楷體" panose="03000509000000000000" pitchFamily="65" charset="-120"/>
                </a:rPr>
                <a:t>(DBSCAN </a:t>
              </a:r>
              <a:r>
                <a:rPr lang="zh-TW" altLang="en-US" sz="1200" b="1" kern="1200" dirty="0">
                  <a:latin typeface="標楷體" panose="03000509000000000000" pitchFamily="65" charset="-120"/>
                  <a:ea typeface="標楷體" panose="03000509000000000000" pitchFamily="65" charset="-120"/>
                </a:rPr>
                <a:t>或 </a:t>
              </a:r>
              <a:r>
                <a:rPr lang="en-US" altLang="zh-TW" sz="1200" b="1" kern="1200" dirty="0">
                  <a:latin typeface="標楷體" panose="03000509000000000000" pitchFamily="65" charset="-120"/>
                  <a:ea typeface="標楷體" panose="03000509000000000000" pitchFamily="65" charset="-120"/>
                </a:rPr>
                <a:t>HDBSCAN ...</a:t>
              </a:r>
              <a:r>
                <a:rPr lang="zh-TW" altLang="en-US" sz="1200" b="1" kern="1200" dirty="0">
                  <a:latin typeface="標楷體" panose="03000509000000000000" pitchFamily="65" charset="-120"/>
                  <a:ea typeface="標楷體" panose="03000509000000000000" pitchFamily="65" charset="-120"/>
                </a:rPr>
                <a:t>等</a:t>
              </a:r>
              <a:r>
                <a:rPr lang="en-US" altLang="zh-TW" sz="1200" b="1" kern="1200" dirty="0">
                  <a:latin typeface="標楷體" panose="03000509000000000000" pitchFamily="65" charset="-120"/>
                  <a:ea typeface="標楷體" panose="03000509000000000000" pitchFamily="65" charset="-120"/>
                </a:rPr>
                <a:t>)</a:t>
              </a:r>
            </a:p>
            <a:p>
              <a:pPr marL="0" lvl="1" algn="l" defTabSz="533400">
                <a:lnSpc>
                  <a:spcPct val="90000"/>
                </a:lnSpc>
                <a:spcBef>
                  <a:spcPct val="0"/>
                </a:spcBef>
                <a:spcAft>
                  <a:spcPct val="15000"/>
                </a:spcAft>
              </a:pPr>
              <a:r>
                <a:rPr lang="zh-TW" altLang="en-US" sz="1200" b="1" kern="1200" dirty="0">
                  <a:latin typeface="標楷體" panose="03000509000000000000" pitchFamily="65" charset="-120"/>
                  <a:ea typeface="標楷體" panose="03000509000000000000" pitchFamily="65" charset="-120"/>
                </a:rPr>
                <a:t>可以將資料分成簇，並將不屬於任何簇的資料點標記為異常。</a:t>
              </a:r>
            </a:p>
          </p:txBody>
        </p:sp>
      </p:grpSp>
      <p:grpSp>
        <p:nvGrpSpPr>
          <p:cNvPr id="16" name="群組 15">
            <a:extLst>
              <a:ext uri="{FF2B5EF4-FFF2-40B4-BE49-F238E27FC236}">
                <a16:creationId xmlns:a16="http://schemas.microsoft.com/office/drawing/2014/main" id="{7725A332-0687-AF77-4202-3517E3A312C5}"/>
              </a:ext>
            </a:extLst>
          </p:cNvPr>
          <p:cNvGrpSpPr/>
          <p:nvPr/>
        </p:nvGrpSpPr>
        <p:grpSpPr>
          <a:xfrm>
            <a:off x="1157605" y="3134391"/>
            <a:ext cx="11034395" cy="3748999"/>
            <a:chOff x="969009" y="0"/>
            <a:chExt cx="11222990" cy="899794"/>
          </a:xfrm>
        </p:grpSpPr>
        <p:sp>
          <p:nvSpPr>
            <p:cNvPr id="17" name="矩形: 圓角化同側角落 16">
              <a:extLst>
                <a:ext uri="{FF2B5EF4-FFF2-40B4-BE49-F238E27FC236}">
                  <a16:creationId xmlns:a16="http://schemas.microsoft.com/office/drawing/2014/main" id="{B1B6DA75-9250-1924-39B1-795C18675785}"/>
                </a:ext>
              </a:extLst>
            </p:cNvPr>
            <p:cNvSpPr/>
            <p:nvPr/>
          </p:nvSpPr>
          <p:spPr>
            <a:xfrm rot="5400000">
              <a:off x="6130607" y="-5161598"/>
              <a:ext cx="899794" cy="11222990"/>
            </a:xfrm>
            <a:prstGeom prst="round2Same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zh-TW" altLang="en-US"/>
            </a:p>
          </p:txBody>
        </p:sp>
        <p:sp>
          <p:nvSpPr>
            <p:cNvPr id="18" name="矩形: 圓角化同側角落 4">
              <a:extLst>
                <a:ext uri="{FF2B5EF4-FFF2-40B4-BE49-F238E27FC236}">
                  <a16:creationId xmlns:a16="http://schemas.microsoft.com/office/drawing/2014/main" id="{A562B84B-42F8-2E7D-7493-482497C451FD}"/>
                </a:ext>
              </a:extLst>
            </p:cNvPr>
            <p:cNvSpPr txBox="1"/>
            <p:nvPr/>
          </p:nvSpPr>
          <p:spPr>
            <a:xfrm>
              <a:off x="1162914" y="43924"/>
              <a:ext cx="10985161" cy="81194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Font typeface="Arial" panose="020B0604020202020204" pitchFamily="34" charset="0"/>
                <a:buNone/>
              </a:pPr>
              <a:endParaRPr lang="zh-TW" altLang="en-US" sz="1200" b="1" kern="1200" dirty="0">
                <a:latin typeface="標楷體" panose="03000509000000000000" pitchFamily="65" charset="-120"/>
                <a:ea typeface="標楷體" panose="03000509000000000000" pitchFamily="65" charset="-120"/>
              </a:endParaRPr>
            </a:p>
          </p:txBody>
        </p:sp>
      </p:grpSp>
      <p:sp>
        <p:nvSpPr>
          <p:cNvPr id="2" name="矩形 1">
            <a:extLst>
              <a:ext uri="{FF2B5EF4-FFF2-40B4-BE49-F238E27FC236}">
                <a16:creationId xmlns:a16="http://schemas.microsoft.com/office/drawing/2014/main" id="{AA95FB18-A29A-445F-A2B1-474993905035}"/>
              </a:ext>
            </a:extLst>
          </p:cNvPr>
          <p:cNvSpPr/>
          <p:nvPr/>
        </p:nvSpPr>
        <p:spPr>
          <a:xfrm>
            <a:off x="0" y="0"/>
            <a:ext cx="1157605" cy="11044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b="1" dirty="0">
                <a:latin typeface="標楷體" panose="03000509000000000000" pitchFamily="65" charset="-120"/>
                <a:ea typeface="標楷體" panose="03000509000000000000" pitchFamily="65" charset="-120"/>
              </a:rPr>
              <a:t>備註</a:t>
            </a:r>
            <a:endParaRPr lang="en-US" altLang="zh-TW" b="1" dirty="0">
              <a:latin typeface="標楷體" panose="03000509000000000000" pitchFamily="65" charset="-120"/>
              <a:ea typeface="標楷體" panose="03000509000000000000" pitchFamily="65" charset="-120"/>
            </a:endParaRPr>
          </a:p>
          <a:p>
            <a:pPr algn="ctr"/>
            <a:r>
              <a:rPr lang="en-US" altLang="zh-TW" b="1" dirty="0">
                <a:latin typeface="標楷體" panose="03000509000000000000" pitchFamily="65" charset="-120"/>
                <a:ea typeface="標楷體" panose="03000509000000000000" pitchFamily="65" charset="-120"/>
              </a:rPr>
              <a:t>AI</a:t>
            </a:r>
            <a:r>
              <a:rPr lang="zh-TW" altLang="en-US" b="1" dirty="0">
                <a:latin typeface="標楷體" panose="03000509000000000000" pitchFamily="65" charset="-120"/>
                <a:ea typeface="標楷體" panose="03000509000000000000" pitchFamily="65" charset="-120"/>
              </a:rPr>
              <a:t>模型</a:t>
            </a:r>
            <a:endParaRPr lang="en-US" altLang="zh-TW" b="1" dirty="0">
              <a:latin typeface="標楷體" panose="03000509000000000000" pitchFamily="65" charset="-120"/>
              <a:ea typeface="標楷體" panose="03000509000000000000" pitchFamily="65" charset="-120"/>
            </a:endParaRPr>
          </a:p>
          <a:p>
            <a:pPr algn="ctr"/>
            <a:r>
              <a:rPr lang="zh-TW" altLang="en-US" b="1" dirty="0">
                <a:latin typeface="標楷體" panose="03000509000000000000" pitchFamily="65" charset="-120"/>
                <a:ea typeface="標楷體" panose="03000509000000000000" pitchFamily="65" charset="-120"/>
              </a:rPr>
              <a:t>簡易</a:t>
            </a:r>
          </a:p>
        </p:txBody>
      </p:sp>
      <p:sp>
        <p:nvSpPr>
          <p:cNvPr id="3" name="矩形 2">
            <a:extLst>
              <a:ext uri="{FF2B5EF4-FFF2-40B4-BE49-F238E27FC236}">
                <a16:creationId xmlns:a16="http://schemas.microsoft.com/office/drawing/2014/main" id="{D2B206AF-BBEF-4CCE-86DD-6F4F3B4DF885}"/>
              </a:ext>
            </a:extLst>
          </p:cNvPr>
          <p:cNvSpPr/>
          <p:nvPr/>
        </p:nvSpPr>
        <p:spPr>
          <a:xfrm>
            <a:off x="8781" y="3134391"/>
            <a:ext cx="1157605" cy="11044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b="1" dirty="0">
                <a:latin typeface="標楷體" panose="03000509000000000000" pitchFamily="65" charset="-120"/>
                <a:ea typeface="標楷體" panose="03000509000000000000" pitchFamily="65" charset="-120"/>
              </a:rPr>
              <a:t>備註</a:t>
            </a:r>
            <a:endParaRPr lang="en-US" altLang="zh-TW" b="1" dirty="0">
              <a:latin typeface="標楷體" panose="03000509000000000000" pitchFamily="65" charset="-120"/>
              <a:ea typeface="標楷體" panose="03000509000000000000" pitchFamily="65" charset="-120"/>
            </a:endParaRPr>
          </a:p>
          <a:p>
            <a:pPr algn="ctr"/>
            <a:r>
              <a:rPr lang="en-US" altLang="zh-TW" b="1" dirty="0">
                <a:latin typeface="標楷體" panose="03000509000000000000" pitchFamily="65" charset="-120"/>
                <a:ea typeface="標楷體" panose="03000509000000000000" pitchFamily="65" charset="-120"/>
              </a:rPr>
              <a:t>AI</a:t>
            </a:r>
            <a:r>
              <a:rPr lang="zh-TW" altLang="en-US" b="1" dirty="0">
                <a:latin typeface="標楷體" panose="03000509000000000000" pitchFamily="65" charset="-120"/>
                <a:ea typeface="標楷體" panose="03000509000000000000" pitchFamily="65" charset="-120"/>
              </a:rPr>
              <a:t>模型</a:t>
            </a:r>
            <a:endParaRPr lang="en-US" altLang="zh-TW" b="1" dirty="0">
              <a:latin typeface="標楷體" panose="03000509000000000000" pitchFamily="65" charset="-120"/>
              <a:ea typeface="標楷體" panose="03000509000000000000" pitchFamily="65" charset="-120"/>
            </a:endParaRPr>
          </a:p>
          <a:p>
            <a:pPr algn="ctr"/>
            <a:r>
              <a:rPr lang="zh-TW" altLang="en-US" b="1" dirty="0">
                <a:latin typeface="標楷體" panose="03000509000000000000" pitchFamily="65" charset="-120"/>
                <a:ea typeface="標楷體" panose="03000509000000000000" pitchFamily="65" charset="-120"/>
              </a:rPr>
              <a:t>複雜</a:t>
            </a:r>
          </a:p>
        </p:txBody>
      </p:sp>
      <p:sp>
        <p:nvSpPr>
          <p:cNvPr id="5" name="文字方塊 4">
            <a:extLst>
              <a:ext uri="{FF2B5EF4-FFF2-40B4-BE49-F238E27FC236}">
                <a16:creationId xmlns:a16="http://schemas.microsoft.com/office/drawing/2014/main" id="{621F8B4F-A929-CFC9-0A9D-4D4FBAD4D172}"/>
              </a:ext>
            </a:extLst>
          </p:cNvPr>
          <p:cNvSpPr txBox="1"/>
          <p:nvPr/>
        </p:nvSpPr>
        <p:spPr>
          <a:xfrm>
            <a:off x="1295926" y="3282405"/>
            <a:ext cx="10858500" cy="3600986"/>
          </a:xfrm>
          <a:prstGeom prst="rect">
            <a:avLst/>
          </a:prstGeom>
          <a:noFill/>
        </p:spPr>
        <p:txBody>
          <a:bodyPr wrap="square">
            <a:spAutoFit/>
          </a:bodyPr>
          <a:lstStyle/>
          <a:p>
            <a:r>
              <a:rPr lang="zh-TW" altLang="en-US" sz="1200" b="1" dirty="0">
                <a:latin typeface="標楷體" panose="03000509000000000000" pitchFamily="65" charset="-120"/>
                <a:ea typeface="標楷體" panose="03000509000000000000" pitchFamily="65" charset="-120"/>
              </a:rPr>
              <a:t>1.使用 CNN 進行時間序列：</a:t>
            </a:r>
          </a:p>
          <a:p>
            <a:r>
              <a:rPr lang="zh-TW" altLang="en-US" sz="1200" b="1" dirty="0">
                <a:latin typeface="標楷體" panose="03000509000000000000" pitchFamily="65" charset="-120"/>
                <a:ea typeface="標楷體" panose="03000509000000000000" pitchFamily="65" charset="-120"/>
              </a:rPr>
              <a:t>概述：雖然 CNN 傳統上用於圖像數據，但最近它們也被用於時間序列分類任務。 原因是它們可以提取局部和平移不變的特徵，這有利於捕獲序列中的模式。</a:t>
            </a:r>
          </a:p>
          <a:p>
            <a:r>
              <a:rPr lang="zh-TW" altLang="en-US" sz="1200" b="1" dirty="0">
                <a:latin typeface="標楷體" panose="03000509000000000000" pitchFamily="65" charset="-120"/>
                <a:ea typeface="標楷體" panose="03000509000000000000" pitchFamily="65" charset="-120"/>
              </a:rPr>
              <a:t>想法：這是一種創新方法，當時間序列資料中的模式以不同的時間間隔出現時，它的作用尤其強大。 如果選擇此方法，請確保輸入序列長度一致，可以使用固定長度的滑動視窗。</a:t>
            </a:r>
          </a:p>
          <a:p>
            <a:endParaRPr lang="zh-TW" altLang="en-US" sz="1200" b="1" dirty="0">
              <a:latin typeface="標楷體" panose="03000509000000000000" pitchFamily="65" charset="-120"/>
              <a:ea typeface="標楷體" panose="03000509000000000000" pitchFamily="65" charset="-120"/>
            </a:endParaRPr>
          </a:p>
          <a:p>
            <a:r>
              <a:rPr lang="zh-TW" altLang="en-US" sz="1200" b="1" dirty="0">
                <a:latin typeface="標楷體" panose="03000509000000000000" pitchFamily="65" charset="-120"/>
                <a:ea typeface="標楷體" panose="03000509000000000000" pitchFamily="65" charset="-120"/>
              </a:rPr>
              <a:t>2.FFT + 密集層 (MLP)：</a:t>
            </a:r>
          </a:p>
          <a:p>
            <a:r>
              <a:rPr lang="zh-TW" altLang="en-US" sz="1200" b="1" dirty="0">
                <a:latin typeface="標楷體" panose="03000509000000000000" pitchFamily="65" charset="-120"/>
                <a:ea typeface="標楷體" panose="03000509000000000000" pitchFamily="65" charset="-120"/>
              </a:rPr>
              <a:t>概述：FFT 可以將時域資料轉換為頻域，突出資料中的主導頻率。 轉換後的資料可以輸入多層感知器 (MLP) 或密集神經網絡，以從頻率模式中學習。</a:t>
            </a:r>
          </a:p>
          <a:p>
            <a:r>
              <a:rPr lang="zh-TW" altLang="en-US" sz="1200" b="1" dirty="0">
                <a:latin typeface="標楷體" panose="03000509000000000000" pitchFamily="65" charset="-120"/>
                <a:ea typeface="標楷體" panose="03000509000000000000" pitchFamily="65" charset="-120"/>
              </a:rPr>
              <a:t>想法：該方法有效地將領域知識（FFT）與神經網路的學習能力結合起來。 確保 FFT 輸出大小一致。 根據資料的複雜性，您可能需要嘗試層數和神經元的數量。</a:t>
            </a:r>
          </a:p>
          <a:p>
            <a:endParaRPr lang="zh-TW" altLang="en-US" sz="1200" b="1" dirty="0">
              <a:latin typeface="標楷體" panose="03000509000000000000" pitchFamily="65" charset="-120"/>
              <a:ea typeface="標楷體" panose="03000509000000000000" pitchFamily="65" charset="-120"/>
            </a:endParaRPr>
          </a:p>
          <a:p>
            <a:r>
              <a:rPr lang="en-US" altLang="zh-TW" sz="1200" b="1" dirty="0">
                <a:latin typeface="標楷體" panose="03000509000000000000" pitchFamily="65" charset="-120"/>
                <a:ea typeface="標楷體" panose="03000509000000000000" pitchFamily="65" charset="-120"/>
              </a:rPr>
              <a:t>3</a:t>
            </a:r>
            <a:r>
              <a:rPr lang="zh-TW" altLang="en-US" sz="1200" b="1" dirty="0">
                <a:latin typeface="標楷體" panose="03000509000000000000" pitchFamily="65" charset="-120"/>
                <a:ea typeface="標楷體" panose="03000509000000000000" pitchFamily="65" charset="-120"/>
              </a:rPr>
              <a:t>.DeepConLSTM：</a:t>
            </a:r>
          </a:p>
          <a:p>
            <a:r>
              <a:rPr lang="zh-TW" altLang="en-US" sz="1200" b="1" dirty="0">
                <a:latin typeface="標楷體" panose="03000509000000000000" pitchFamily="65" charset="-120"/>
                <a:ea typeface="標楷體" panose="03000509000000000000" pitchFamily="65" charset="-120"/>
              </a:rPr>
              <a:t>概述：這似乎是卷積層（如 CNN）和 LSTM 層的組合。 卷積層可以提取局部模式，而 LSTM 可以捕捉序列中的長期依賴性。</a:t>
            </a:r>
          </a:p>
          <a:p>
            <a:r>
              <a:rPr lang="zh-TW" altLang="en-US" sz="1200" b="1" dirty="0">
                <a:latin typeface="標楷體" panose="03000509000000000000" pitchFamily="65" charset="-120"/>
                <a:ea typeface="標楷體" panose="03000509000000000000" pitchFamily="65" charset="-120"/>
              </a:rPr>
              <a:t>想法：對於時間序列資料來說，這是一個非常有效的模型，特別是當資料中同時存在短期模式（例如突然峰值）和長期趨勢或行為時。 鑑於其複雜性，它可能需要比簡單模型更多的數據和微調，但它可以有效地捕捉複雜的模式。</a:t>
            </a:r>
          </a:p>
          <a:p>
            <a:endParaRPr lang="zh-TW" altLang="en-US" sz="1200" b="1" dirty="0">
              <a:latin typeface="標楷體" panose="03000509000000000000" pitchFamily="65" charset="-120"/>
              <a:ea typeface="標楷體" panose="03000509000000000000" pitchFamily="65" charset="-120"/>
            </a:endParaRPr>
          </a:p>
          <a:p>
            <a:r>
              <a:rPr lang="zh-TW" altLang="en-US" sz="1200" b="1" dirty="0">
                <a:latin typeface="標楷體" panose="03000509000000000000" pitchFamily="65" charset="-120"/>
                <a:ea typeface="標楷體" panose="03000509000000000000" pitchFamily="65" charset="-120"/>
              </a:rPr>
              <a:t>預劃：</a:t>
            </a:r>
          </a:p>
          <a:p>
            <a:r>
              <a:rPr lang="zh-TW" altLang="en-US" sz="1200" b="1" dirty="0">
                <a:latin typeface="標楷體" panose="03000509000000000000" pitchFamily="65" charset="-120"/>
                <a:ea typeface="標楷體" panose="03000509000000000000" pitchFamily="65" charset="-120"/>
              </a:rPr>
              <a:t>資料集大小：如果您有一個大型資料集，嘗試使用 CNN 和 DeepConLSTM 等更複雜的模型可能會取得成果。 如果您的資料集較小，則較簡單的模型或 FFT + MLP 等混合模型可能會更有效。</a:t>
            </a:r>
          </a:p>
          <a:p>
            <a:r>
              <a:rPr lang="zh-TW" altLang="en-US" sz="1200" b="1" dirty="0">
                <a:latin typeface="標楷體" panose="03000509000000000000" pitchFamily="65" charset="-120"/>
                <a:ea typeface="標楷體" panose="03000509000000000000" pitchFamily="65" charset="-120"/>
              </a:rPr>
              <a:t>可解釋性與準確性：如果可解釋性至關重要，那麼更簡單的模型或基於 FFT 的方法可能會更好，因為它們可以讓您更清楚地了解推動預測的因素。 CNN 和 DeepConLSTM 等深度模型雖然可能更準確，但也可以充當黑盒子。</a:t>
            </a:r>
          </a:p>
        </p:txBody>
      </p:sp>
    </p:spTree>
    <p:extLst>
      <p:ext uri="{BB962C8B-B14F-4D97-AF65-F5344CB8AC3E}">
        <p14:creationId xmlns:p14="http://schemas.microsoft.com/office/powerpoint/2010/main" val="3523771751"/>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1158</Words>
  <Application>Microsoft Office PowerPoint</Application>
  <PresentationFormat>寬螢幕</PresentationFormat>
  <Paragraphs>59</Paragraphs>
  <Slides>2</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2</vt:i4>
      </vt:variant>
    </vt:vector>
  </HeadingPairs>
  <TitlesOfParts>
    <vt:vector size="7" baseType="lpstr">
      <vt:lpstr>標楷體</vt:lpstr>
      <vt:lpstr>Arial</vt:lpstr>
      <vt:lpstr>Calibri</vt:lpstr>
      <vt:lpstr>Calibri Light</vt:lpstr>
      <vt:lpstr>Office 佈景主題</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User</dc:creator>
  <cp:lastModifiedBy>User</cp:lastModifiedBy>
  <cp:revision>1</cp:revision>
  <dcterms:created xsi:type="dcterms:W3CDTF">2023-10-06T03:27:14Z</dcterms:created>
  <dcterms:modified xsi:type="dcterms:W3CDTF">2023-10-06T03:27:19Z</dcterms:modified>
</cp:coreProperties>
</file>