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8" r:id="rId2"/>
    <p:sldId id="815" r:id="rId3"/>
    <p:sldId id="831" r:id="rId4"/>
    <p:sldId id="819" r:id="rId5"/>
    <p:sldId id="829" r:id="rId6"/>
    <p:sldId id="833" r:id="rId7"/>
    <p:sldId id="834" r:id="rId8"/>
    <p:sldId id="835" r:id="rId9"/>
    <p:sldId id="838" r:id="rId10"/>
    <p:sldId id="837" r:id="rId11"/>
    <p:sldId id="836" r:id="rId12"/>
    <p:sldId id="839" r:id="rId13"/>
    <p:sldId id="840" r:id="rId14"/>
    <p:sldId id="841" r:id="rId15"/>
    <p:sldId id="842" r:id="rId16"/>
    <p:sldId id="843" r:id="rId17"/>
    <p:sldId id="844" r:id="rId18"/>
    <p:sldId id="845" r:id="rId19"/>
    <p:sldId id="832" r:id="rId20"/>
    <p:sldId id="830" r:id="rId21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258"/>
            <p14:sldId id="815"/>
            <p14:sldId id="831"/>
            <p14:sldId id="819"/>
            <p14:sldId id="829"/>
            <p14:sldId id="833"/>
            <p14:sldId id="834"/>
            <p14:sldId id="835"/>
            <p14:sldId id="838"/>
            <p14:sldId id="837"/>
            <p14:sldId id="836"/>
            <p14:sldId id="839"/>
            <p14:sldId id="840"/>
            <p14:sldId id="841"/>
            <p14:sldId id="842"/>
            <p14:sldId id="843"/>
            <p14:sldId id="844"/>
            <p14:sldId id="845"/>
            <p14:sldId id="832"/>
            <p14:sldId id="83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026" userDrawn="1">
          <p15:clr>
            <a:srgbClr val="A4A3A4"/>
          </p15:clr>
        </p15:guide>
        <p15:guide id="3" pos="5035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  <p15:guide id="5" orient="horz" pos="2387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430" userDrawn="1">
          <p15:clr>
            <a:srgbClr val="A4A3A4"/>
          </p15:clr>
        </p15:guide>
        <p15:guide id="9" pos="839" userDrawn="1">
          <p15:clr>
            <a:srgbClr val="A4A3A4"/>
          </p15:clr>
        </p15:guide>
        <p15:guide id="11" pos="27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2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F56"/>
    <a:srgbClr val="FEFECE"/>
    <a:srgbClr val="3399FF"/>
    <a:srgbClr val="FF6600"/>
    <a:srgbClr val="008000"/>
    <a:srgbClr val="33CC33"/>
    <a:srgbClr val="0000CC"/>
    <a:srgbClr val="0066CC"/>
    <a:srgbClr val="FF99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9" autoAdjust="0"/>
    <p:restoredTop sz="43494" autoAdjust="0"/>
  </p:normalViewPr>
  <p:slideViewPr>
    <p:cSldViewPr>
      <p:cViewPr varScale="1">
        <p:scale>
          <a:sx n="62" d="100"/>
          <a:sy n="62" d="100"/>
        </p:scale>
        <p:origin x="-840" y="-90"/>
      </p:cViewPr>
      <p:guideLst>
        <p:guide orient="horz" pos="1026"/>
        <p:guide orient="horz" pos="1752"/>
        <p:guide orient="horz" pos="2387"/>
        <p:guide orient="horz" pos="3974"/>
        <p:guide orient="horz" pos="3430"/>
        <p:guide pos="5035"/>
        <p:guide pos="4558"/>
        <p:guide pos="839"/>
        <p:guide pos="27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2018/1/21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2018/1/21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1</a:t>
            </a:fld>
            <a:endParaRPr lang="en-US" altLang="zh-TW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2555612"/>
            <a:ext cx="7772400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 b="0"/>
            </a:pPr>
            <a:r>
              <a:rPr lang="en-US" altLang="zh-TW" sz="4800" b="1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Abstract Factory Pattern</a:t>
            </a:r>
            <a:br>
              <a:rPr lang="en-US" altLang="zh-TW" sz="4800" b="1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</a:br>
            <a:r>
              <a:rPr lang="zh-TW" altLang="en-US" sz="4800" b="1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抽象工廠模式</a:t>
            </a:r>
            <a:endParaRPr sz="4800" b="1">
              <a:solidFill>
                <a:schemeClr val="tx1"/>
              </a:solidFill>
              <a:latin typeface="Noto Sans Mono CJK TC Regular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="" xmlns:a16="http://schemas.microsoft.com/office/drawing/2014/main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</a:t>
            </a:r>
            <a:r>
              <a:rPr lang="en-US" altLang="zh-TW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二</a:t>
            </a:r>
            <a:r>
              <a:rPr lang="en-US" altLang="zh-TW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</a:t>
            </a:r>
            <a:endParaRPr lang="en-US" altLang="zh-TW" sz="3200" b="1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FCDBD3A-F0C4-4754-B4B1-9A8767C9C5FC}"/>
              </a:ext>
            </a:extLst>
          </p:cNvPr>
          <p:cNvSpPr/>
          <p:nvPr/>
        </p:nvSpPr>
        <p:spPr>
          <a:xfrm>
            <a:off x="1318716" y="1624075"/>
            <a:ext cx="75737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輸出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try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{</a:t>
            </a:r>
          </a:p>
          <a:p>
            <a:pPr lvl="3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String 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檔案名稱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".html"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3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Writer </a:t>
            </a:r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writer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FileWriter(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檔案名稱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3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writer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.write(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HTML());</a:t>
            </a:r>
          </a:p>
          <a:p>
            <a:pPr lvl="3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writer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.close();</a:t>
            </a:r>
          </a:p>
          <a:p>
            <a:pPr lvl="3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b="1" i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.println(</a:t>
            </a:r>
            <a:r>
              <a:rPr lang="en-US" altLang="zh-TW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已產生 </a:t>
            </a:r>
            <a:r>
              <a:rPr lang="en-US" altLang="zh-TW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zh-TW" altLang="en-US" b="1" i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檔案名稱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catch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(IOException 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e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.printStackTrace();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HTML();</a:t>
            </a: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89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="" xmlns:a16="http://schemas.microsoft.com/office/drawing/2014/main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</a:t>
            </a:r>
            <a:endParaRPr lang="en-US" altLang="zh-TW" sz="3200" b="1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3B2BD6C-A1A8-424A-B054-09B8C16F2997}"/>
              </a:ext>
            </a:extLst>
          </p:cNvPr>
          <p:cNvSpPr/>
          <p:nvPr/>
        </p:nvSpPr>
        <p:spPr>
          <a:xfrm>
            <a:off x="415368" y="1268760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static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取得工廠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類別名稱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工廠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null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try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{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工廠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(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Class.</a:t>
            </a:r>
            <a:r>
              <a:rPr lang="en-US" altLang="zh-TW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forName(</a:t>
            </a:r>
            <a:r>
              <a:rPr lang="zh-TW" altLang="en-US" i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類別名稱</a:t>
            </a:r>
            <a:r>
              <a:rPr lang="en-US" altLang="zh-TW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).newInstance();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catch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(ClassNotFoundException 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System.</a:t>
            </a:r>
            <a:r>
              <a:rPr lang="en-US" altLang="zh-TW" b="1" i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err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.println(</a:t>
            </a:r>
            <a:r>
              <a:rPr lang="en-US" altLang="zh-TW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找不到類別</a:t>
            </a:r>
            <a:r>
              <a:rPr lang="en-US" altLang="zh-TW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zh-TW" altLang="en-US" b="1" i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類別名稱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catch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(Exception 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e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.printStackTrace();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工廠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抽象連結 建立連結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抽象容器 建立容器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 建立頁面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83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具體工廠</a:t>
            </a:r>
            <a:endParaRPr lang="en-US" altLang="zh-TW" sz="2800" b="1">
              <a:latin typeface="Noto Sans CJK TC Regular" panose="020B0500000000000000" pitchFamily="34" charset="-120"/>
              <a:ea typeface="Noto Sans CJK TC Regular" panose="020B0500000000000000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383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CF0DC69-A4FD-43D6-BCC0-E3A13F6E2CBD}"/>
              </a:ext>
            </a:extLst>
          </p:cNvPr>
          <p:cNvSpPr/>
          <p:nvPr/>
        </p:nvSpPr>
        <p:spPr>
          <a:xfrm>
            <a:off x="1331913" y="1232756"/>
            <a:ext cx="75605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列表連結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抽象連結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列表連結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super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 {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  &lt;li&gt;&lt;a href=\""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en-US" altLang="zh-TW" b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"\"&gt;"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en-US" altLang="zh-TW" b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"&lt;/a&gt;&lt;/li&gt;\n"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95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0C162A9-9D2F-43F6-BA2D-C3C28781F985}"/>
              </a:ext>
            </a:extLst>
          </p:cNvPr>
          <p:cNvSpPr/>
          <p:nvPr/>
        </p:nvSpPr>
        <p:spPr>
          <a:xfrm>
            <a:off x="1331913" y="800708"/>
            <a:ext cx="880272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列表容器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抽象容器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列表容器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super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 {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StringBuffer </a:t>
            </a:r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StringBuffer();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"&lt;li&gt;\n"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en-US" altLang="zh-TW" b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"\n"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"&lt;ul&gt;\n"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2"/>
            <a:endParaRPr lang="en-US" altLang="zh-TW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Iterator&lt;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&gt; </a:t>
            </a:r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zh-TW" altLang="en-US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容器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.iterator();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while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.hasNext()) {</a:t>
            </a:r>
          </a:p>
          <a:p>
            <a:pPr lvl="2"/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 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(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</a:t>
            </a:r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.next();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"&lt;/ul&gt;\n&lt;/li&gt;\n"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.toString();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5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3EB4296-5362-4434-AC3D-F03F8D4B9A93}"/>
              </a:ext>
            </a:extLst>
          </p:cNvPr>
          <p:cNvSpPr/>
          <p:nvPr/>
        </p:nvSpPr>
        <p:spPr>
          <a:xfrm>
            <a:off x="1331912" y="973207"/>
            <a:ext cx="78120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列表頁面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列表頁面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super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 {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StringBuffer </a:t>
            </a:r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StringBuffer();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"&lt;html&gt;&lt;head&gt;&lt;meta charset='UTF-8'&gt;&lt;title&gt;"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zh-TW" altLang="en-US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"&lt;/title&gt;&lt;/head&gt;\n"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"&lt;body&gt;\n"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"&lt;h1&gt;"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zh-TW" altLang="en-US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"&lt;/h1&gt;\n"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"&lt;ul&gt;\n"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Iterator&lt;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&gt; </a:t>
            </a:r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zh-TW" altLang="en-US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內容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.iterator();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while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.hasNext()) {</a:t>
            </a:r>
          </a:p>
          <a:p>
            <a:pPr lvl="2"/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 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(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</a:t>
            </a:r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.next();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HTML());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18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3EB4296-5362-4434-AC3D-F03F8D4B9A93}"/>
              </a:ext>
            </a:extLst>
          </p:cNvPr>
          <p:cNvSpPr/>
          <p:nvPr/>
        </p:nvSpPr>
        <p:spPr>
          <a:xfrm>
            <a:off x="1331913" y="728700"/>
            <a:ext cx="8658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"&lt;/ul&gt;\n"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"&lt;hr&gt;&lt;address&gt;"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zh-TW" altLang="en-US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"&lt;/address&gt;"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.append(</a:t>
            </a:r>
            <a:r>
              <a:rPr lang="en-US" altLang="zh-TW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"&lt;/body&gt;&lt;/html&gt;\n"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buffer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.toString();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18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2BDE327-1AB4-4E27-B0CC-50F45126A6C8}"/>
              </a:ext>
            </a:extLst>
          </p:cNvPr>
          <p:cNvSpPr/>
          <p:nvPr/>
        </p:nvSpPr>
        <p:spPr>
          <a:xfrm>
            <a:off x="1331913" y="973207"/>
            <a:ext cx="66611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列表工廠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抽象連結 建立連結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列表連結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抽象容器 建立容器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 u="sng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 u="sng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列表容器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 建立頁面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列表頁面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464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抽象工廠的優缺點</a:t>
            </a:r>
            <a:endParaRPr lang="en-US" altLang="zh-TW" sz="3200" b="1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讓具體產生實體的過程與用戶端隔開</a:t>
            </a:r>
            <a:endParaRPr lang="en-US" altLang="zh-TW" sz="2800" b="1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如果增加一樣產品，所有類別都要更動</a:t>
            </a:r>
            <a:endParaRPr lang="en-US" altLang="zh-TW" sz="2800" b="1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090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=""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>
                <a:latin typeface="+mn-ea"/>
              </a:rPr>
              <a:t>作業</a:t>
            </a:r>
            <a:r>
              <a:rPr lang="en-US" altLang="zh-TW" sz="3200" b="1">
                <a:latin typeface="+mn-ea"/>
              </a:rPr>
              <a:t>6</a:t>
            </a:r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4"/>
            <a:ext cx="8352729" cy="445957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假設你</a:t>
            </a:r>
            <a:r>
              <a:rPr lang="zh-TW" altLang="en-US" sz="2800" b="1" dirty="0" smtClean="0">
                <a:latin typeface="+mn-ea"/>
              </a:rPr>
              <a:t>是一家生產 </a:t>
            </a:r>
            <a:r>
              <a:rPr lang="en-US" altLang="zh-TW" sz="2800" b="1" dirty="0" err="1" smtClean="0">
                <a:latin typeface="+mn-ea"/>
              </a:rPr>
              <a:t>Cosplay</a:t>
            </a:r>
            <a:r>
              <a:rPr lang="en-US" altLang="zh-TW" sz="2800" b="1" dirty="0" smtClean="0">
                <a:latin typeface="+mn-ea"/>
              </a:rPr>
              <a:t> </a:t>
            </a:r>
            <a:r>
              <a:rPr lang="zh-TW" altLang="en-US" sz="2800" b="1" dirty="0" smtClean="0">
                <a:latin typeface="+mn-ea"/>
              </a:rPr>
              <a:t>服裝的公司，每套服裝的零件都相同</a:t>
            </a:r>
            <a:r>
              <a:rPr lang="en-US" altLang="zh-TW" sz="2800" b="1" dirty="0" smtClean="0">
                <a:latin typeface="+mn-ea"/>
              </a:rPr>
              <a:t>(</a:t>
            </a:r>
            <a:r>
              <a:rPr lang="zh-TW" altLang="en-US" sz="2800" b="1" dirty="0" smtClean="0">
                <a:latin typeface="+mn-ea"/>
              </a:rPr>
              <a:t>帽子、頭盔、盔甲、靴子、武器</a:t>
            </a:r>
            <a:r>
              <a:rPr lang="en-US" altLang="zh-TW" sz="2800" b="1" dirty="0" smtClean="0">
                <a:latin typeface="+mn-ea"/>
              </a:rPr>
              <a:t>)</a:t>
            </a:r>
            <a:r>
              <a:rPr lang="zh-TW" altLang="en-US" sz="2800" b="1" dirty="0" smtClean="0">
                <a:latin typeface="+mn-ea"/>
              </a:rPr>
              <a:t>。</a:t>
            </a:r>
            <a:endParaRPr lang="en-US" altLang="zh-TW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目前有兩</a:t>
            </a:r>
            <a:r>
              <a:rPr lang="zh-TW" altLang="en-US" sz="2800" b="1" dirty="0" smtClean="0">
                <a:latin typeface="+mn-ea"/>
              </a:rPr>
              <a:t>個產品線：寶可夢、魔獸爭霸</a:t>
            </a:r>
            <a:endParaRPr lang="en-US" altLang="zh-TW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請開發一個系統，</a:t>
            </a:r>
            <a:r>
              <a:rPr lang="zh-TW" altLang="en-US" sz="2800" b="1" dirty="0" smtClean="0">
                <a:latin typeface="+mn-ea"/>
              </a:rPr>
              <a:t>可以客戶需求</a:t>
            </a:r>
            <a:r>
              <a:rPr lang="en-US" altLang="zh-TW" sz="2800" b="1" dirty="0" smtClean="0">
                <a:latin typeface="+mn-ea"/>
              </a:rPr>
              <a:t>(</a:t>
            </a:r>
            <a:r>
              <a:rPr lang="zh-TW" altLang="en-US" sz="2800" b="1" dirty="0" smtClean="0">
                <a:latin typeface="+mn-ea"/>
              </a:rPr>
              <a:t>產品線</a:t>
            </a:r>
            <a:r>
              <a:rPr lang="en-US" altLang="zh-TW" sz="2800" b="1" dirty="0" smtClean="0">
                <a:latin typeface="+mn-ea"/>
              </a:rPr>
              <a:t>)</a:t>
            </a:r>
            <a:r>
              <a:rPr lang="zh-TW" altLang="en-US" sz="2800" b="1" dirty="0" smtClean="0">
                <a:latin typeface="+mn-ea"/>
              </a:rPr>
              <a:t>生產出 </a:t>
            </a:r>
            <a:r>
              <a:rPr lang="en-US" altLang="zh-TW" sz="2800" b="1" dirty="0" err="1" smtClean="0">
                <a:latin typeface="+mn-ea"/>
              </a:rPr>
              <a:t>Cosplay</a:t>
            </a:r>
            <a:r>
              <a:rPr lang="en-US" altLang="zh-TW" sz="2800" b="1" dirty="0" smtClean="0">
                <a:latin typeface="+mn-ea"/>
              </a:rPr>
              <a:t> </a:t>
            </a:r>
            <a:r>
              <a:rPr lang="zh-TW" altLang="en-US" sz="2800" b="1" dirty="0" smtClean="0">
                <a:latin typeface="+mn-ea"/>
              </a:rPr>
              <a:t>服裝。</a:t>
            </a:r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339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目的</a:t>
            </a:r>
            <a:endParaRPr lang="en-US" altLang="zh-TW" sz="2800" b="1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以同一個介面來建立一整族相關或相依的物件，並且不需要指定它們的具體型別。</a:t>
            </a:r>
            <a:endParaRPr lang="en-US" altLang="zh-TW" sz="2800" b="1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抽象工廠</a:t>
            </a:r>
            <a:r>
              <a:rPr lang="zh-TW" altLang="en-US" sz="2800" b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把各種</a:t>
            </a:r>
            <a:r>
              <a:rPr lang="zh-TW" altLang="en-US" sz="2800" b="1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抽象零件</a:t>
            </a:r>
            <a:r>
              <a:rPr lang="zh-TW" altLang="en-US" sz="2800" b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組合成</a:t>
            </a:r>
            <a:r>
              <a:rPr lang="zh-TW" altLang="en-US" sz="2800" b="1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抽象產品</a:t>
            </a:r>
            <a:endParaRPr lang="en-US" altLang="zh-TW" sz="2800" b="1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1373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=""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>
                <a:latin typeface="+mn-ea"/>
              </a:rPr>
              <a:t>作業繳交方式</a:t>
            </a:r>
            <a:endParaRPr lang="en-US" altLang="zh-TW" sz="3200" b="1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>
                <a:latin typeface="+mn-ea"/>
              </a:rPr>
              <a:t>繳交內容：程式碼與 </a:t>
            </a:r>
            <a:r>
              <a:rPr lang="en-US" altLang="zh-TW" sz="2800" b="1">
                <a:latin typeface="+mn-ea"/>
              </a:rPr>
              <a:t>Class Diagram</a:t>
            </a:r>
            <a:r>
              <a:rPr lang="zh-TW" altLang="en-US" sz="2800" b="1">
                <a:latin typeface="+mn-ea"/>
              </a:rPr>
              <a:t>，檔案請放在 </a:t>
            </a:r>
            <a:r>
              <a:rPr lang="en-US" altLang="zh-TW" sz="2800" b="1" err="1">
                <a:latin typeface="+mn-ea"/>
              </a:rPr>
              <a:t>Github</a:t>
            </a:r>
            <a:endParaRPr lang="en-US" altLang="zh-TW" sz="2800" b="1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>
                <a:latin typeface="+mn-ea"/>
              </a:rPr>
              <a:t>以 </a:t>
            </a:r>
            <a:r>
              <a:rPr lang="en-US" altLang="zh-TW" sz="2800" b="1">
                <a:latin typeface="+mn-ea"/>
              </a:rPr>
              <a:t>email </a:t>
            </a:r>
            <a:r>
              <a:rPr lang="zh-TW" altLang="en-US" sz="2800" b="1">
                <a:latin typeface="+mn-ea"/>
              </a:rPr>
              <a:t>寄出，信件標題 </a:t>
            </a:r>
            <a:r>
              <a:rPr lang="en-US" altLang="zh-TW" sz="2800" b="1">
                <a:solidFill>
                  <a:srgbClr val="FF0000"/>
                </a:solidFill>
                <a:latin typeface="+mn-ea"/>
              </a:rPr>
              <a:t>DP06-</a:t>
            </a:r>
            <a:r>
              <a:rPr lang="zh-TW" altLang="en-US" sz="2800" b="1">
                <a:solidFill>
                  <a:srgbClr val="FF0000"/>
                </a:solidFill>
                <a:latin typeface="+mn-ea"/>
              </a:rPr>
              <a:t>工號</a:t>
            </a:r>
            <a:endParaRPr lang="en-US" altLang="zh-TW" sz="2800" b="1">
              <a:solidFill>
                <a:srgbClr val="FF0000"/>
              </a:solidFill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>
                <a:latin typeface="+mn-ea"/>
              </a:rPr>
              <a:t>信件內容：</a:t>
            </a:r>
            <a:r>
              <a:rPr lang="en-US" altLang="zh-TW" sz="2800" b="1">
                <a:latin typeface="+mn-ea"/>
              </a:rPr>
              <a:t>master </a:t>
            </a:r>
            <a:r>
              <a:rPr lang="zh-TW" altLang="en-US" sz="2800" b="1">
                <a:latin typeface="+mn-ea"/>
              </a:rPr>
              <a:t>的 </a:t>
            </a:r>
            <a:r>
              <a:rPr lang="en-US" altLang="zh-TW" sz="2800" b="1">
                <a:latin typeface="+mn-ea"/>
              </a:rPr>
              <a:t>commit </a:t>
            </a:r>
            <a:r>
              <a:rPr lang="zh-TW" altLang="en-US" sz="2800" b="1">
                <a:latin typeface="+mn-ea"/>
              </a:rPr>
              <a:t>網址</a:t>
            </a:r>
            <a:endParaRPr lang="en-US" altLang="zh-TW" sz="2800" b="1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TW" sz="2800" b="1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TW" sz="2800" b="1">
                <a:solidFill>
                  <a:srgbClr val="FF0000"/>
                </a:solidFill>
                <a:latin typeface="+mn-ea"/>
              </a:rPr>
            </a:br>
            <a:r>
              <a:rPr lang="en-US" altLang="zh-TW" sz="2800"/>
              <a:t>https://github.com/leoshiang/LSMoney/tree/a15fb999930c12fe0bbf3783d5cd37ae0df8d1d6</a:t>
            </a:r>
            <a:endParaRPr lang="en-US" altLang="zh-TW" sz="3600" b="1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2" y="4077072"/>
            <a:ext cx="8232037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47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0076" y="728700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範例</a:t>
            </a:r>
            <a:endParaRPr lang="en-US" altLang="zh-TW" sz="32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Wingdings" panose="05000000000000000000" pitchFamily="2" charset="2"/>
              </a:rPr>
              <a:t>如何用同一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Wingdings" panose="05000000000000000000" pitchFamily="2" charset="2"/>
              </a:rPr>
              <a:t>份資料</a:t>
            </a: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Wingdings" panose="05000000000000000000" pitchFamily="2" charset="2"/>
              </a:rPr>
              <a:t>產生「列表」與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Wingdings" panose="05000000000000000000" pitchFamily="2" charset="2"/>
              </a:rPr>
              <a:t>「</a:t>
            </a: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Wingdings" panose="05000000000000000000" pitchFamily="2" charset="2"/>
              </a:rPr>
              <a:t>表格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  <a:sym typeface="Wingdings" panose="05000000000000000000" pitchFamily="2" charset="2"/>
              </a:rPr>
              <a:t>」形式的網頁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  <a:sym typeface="Wingdings" panose="05000000000000000000" pitchFamily="2" charset="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26432FC1-A4D8-4D09-9CD9-46BED8B6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59" y="3140968"/>
            <a:ext cx="3591426" cy="523948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BD74ACBE-9E75-4E7D-BB0E-3CDF0DD5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25" y="3140968"/>
            <a:ext cx="3591426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0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7C452566-70C1-46E7-BEE7-B466DE485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657"/>
            <a:ext cx="9144000" cy="55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3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6280606-0DAC-4949-B7E5-1B22E6F93654}"/>
              </a:ext>
            </a:extLst>
          </p:cNvPr>
          <p:cNvSpPr/>
          <p:nvPr/>
        </p:nvSpPr>
        <p:spPr>
          <a:xfrm>
            <a:off x="431540" y="1037819"/>
            <a:ext cx="84609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en-US" altLang="zh-TW" b="1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static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取得工廠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類別名稱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工廠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null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try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{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工廠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(</a:t>
            </a:r>
            <a:r>
              <a:rPr lang="zh-TW" altLang="en-US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</a:t>
            </a:r>
            <a:r>
              <a:rPr lang="en-US" altLang="zh-TW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Class.</a:t>
            </a:r>
            <a:r>
              <a:rPr lang="en-US" altLang="zh-TW" i="1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forName</a:t>
            </a:r>
            <a:r>
              <a:rPr lang="en-US" altLang="zh-TW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i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類別名稱</a:t>
            </a:r>
            <a:r>
              <a:rPr lang="en-US" altLang="zh-TW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).</a:t>
            </a:r>
            <a:r>
              <a:rPr lang="en-US" altLang="zh-TW" i="1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newInstance</a:t>
            </a:r>
            <a:r>
              <a:rPr lang="en-US" altLang="zh-TW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catch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en-US" altLang="zh-TW" b="1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ClassNotFoundException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b="1" i="1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err</a:t>
            </a:r>
            <a:r>
              <a:rPr lang="en-US" altLang="zh-TW" b="1" i="1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找不到類別</a:t>
            </a:r>
            <a:r>
              <a:rPr lang="en-US" altLang="zh-TW" b="1" i="1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</a:t>
            </a:r>
            <a:r>
              <a:rPr lang="zh-TW" altLang="en-US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zh-TW" altLang="en-US" b="1" i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類別名稱</a:t>
            </a:r>
            <a:r>
              <a:rPr lang="en-US" altLang="zh-TW" b="1" i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catch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(Exception </a:t>
            </a:r>
            <a:r>
              <a:rPr lang="en-US" altLang="zh-TW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</a:t>
            </a:r>
            <a:r>
              <a:rPr lang="en-US" altLang="zh-TW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.printStackTrace</a:t>
            </a:r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工廠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抽象連結 建立連結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b="1" u="sng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String </a:t>
            </a:r>
            <a:r>
              <a:rPr lang="zh-TW" altLang="en-US" b="1" u="sng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 u="sng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 u="sng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 u="sng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抽象容器 建立容器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 建立頁面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="" xmlns:a16="http://schemas.microsoft.com/office/drawing/2014/main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</a:t>
            </a:r>
            <a:endParaRPr lang="en-US" altLang="zh-TW" sz="3200" b="1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E0F846E-B50D-4938-9077-868A03FB49A8}"/>
              </a:ext>
            </a:extLst>
          </p:cNvPr>
          <p:cNvSpPr/>
          <p:nvPr/>
        </p:nvSpPr>
        <p:spPr>
          <a:xfrm>
            <a:off x="3944264" y="3244334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抽象工廠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12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="" xmlns:a16="http://schemas.microsoft.com/office/drawing/2014/main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endParaRPr lang="en-US" altLang="zh-TW" sz="3200" b="1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09EE890-5F60-41EE-A658-819F6C9D95A5}"/>
              </a:ext>
            </a:extLst>
          </p:cNvPr>
          <p:cNvSpPr/>
          <p:nvPr/>
        </p:nvSpPr>
        <p:spPr>
          <a:xfrm>
            <a:off x="971600" y="1682750"/>
            <a:ext cx="78848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產生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HTML();</a:t>
            </a: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7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="" xmlns:a16="http://schemas.microsoft.com/office/drawing/2014/main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抽象連結</a:t>
            </a:r>
            <a:endParaRPr lang="en-US" altLang="zh-TW" sz="3200" b="1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156FA5E-129E-4ECA-9FE7-958CECAD7185}"/>
              </a:ext>
            </a:extLst>
          </p:cNvPr>
          <p:cNvSpPr/>
          <p:nvPr/>
        </p:nvSpPr>
        <p:spPr>
          <a:xfrm>
            <a:off x="1331913" y="1720840"/>
            <a:ext cx="75605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抽象連結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抽象連結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super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網址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21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="" xmlns:a16="http://schemas.microsoft.com/office/drawing/2014/main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抽象容器</a:t>
            </a:r>
            <a:endParaRPr lang="en-US" altLang="zh-TW" sz="3200" b="1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2EFD002-C08F-41FD-8273-BA124548253F}"/>
              </a:ext>
            </a:extLst>
          </p:cNvPr>
          <p:cNvSpPr/>
          <p:nvPr/>
        </p:nvSpPr>
        <p:spPr>
          <a:xfrm>
            <a:off x="1331913" y="1582341"/>
            <a:ext cx="75605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抽象容器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Vector&lt;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&gt;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容器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Vector&lt;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&gt;();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抽象容器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super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加入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容器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.add(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504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="" xmlns:a16="http://schemas.microsoft.com/office/drawing/2014/main" id="{BDB2E66B-EE71-4A11-BB96-34EE918D69CE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28700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</a:t>
            </a:r>
            <a:r>
              <a:rPr lang="en-US" altLang="zh-TW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一</a:t>
            </a:r>
            <a:r>
              <a:rPr lang="en-US" altLang="zh-TW" sz="3200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</a:t>
            </a:r>
            <a:endParaRPr lang="en-US" altLang="zh-TW" sz="3200" b="1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FCDBD3A-F0C4-4754-B4B1-9A8767C9C5FC}"/>
              </a:ext>
            </a:extLst>
          </p:cNvPr>
          <p:cNvSpPr/>
          <p:nvPr/>
        </p:nvSpPr>
        <p:spPr>
          <a:xfrm>
            <a:off x="1318716" y="1624075"/>
            <a:ext cx="75737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Vector&lt;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&gt; 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內容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Vector&lt;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&gt;();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抽象頁面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String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標題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作者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加入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抽象元件 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b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this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b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內容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.add(</a:t>
            </a:r>
            <a:r>
              <a:rPr lang="zh-TW" altLang="en-US" b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零件</a:t>
            </a:r>
            <a:r>
              <a:rPr lang="en-US" altLang="zh-TW" b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41101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44381</TotalTime>
  <Words>666</Words>
  <Application>Microsoft Office PowerPoint</Application>
  <PresentationFormat>如螢幕大小 (4:3)</PresentationFormat>
  <Paragraphs>203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Blank Presentation</vt:lpstr>
      <vt:lpstr>Abstract Factory Pattern 抽象工廠模式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YenChe Chang</cp:lastModifiedBy>
  <cp:revision>3370</cp:revision>
  <cp:lastPrinted>2017-12-11T08:20:15Z</cp:lastPrinted>
  <dcterms:created xsi:type="dcterms:W3CDTF">2015-05-11T07:43:10Z</dcterms:created>
  <dcterms:modified xsi:type="dcterms:W3CDTF">2018-01-21T14:06:00Z</dcterms:modified>
</cp:coreProperties>
</file>