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0" autoAdjust="0"/>
    <p:restoredTop sz="81097" autoAdjust="0"/>
  </p:normalViewPr>
  <p:slideViewPr>
    <p:cSldViewPr snapToGrid="0">
      <p:cViewPr varScale="1">
        <p:scale>
          <a:sx n="89" d="100"/>
          <a:sy n="89" d="100"/>
        </p:scale>
        <p:origin x="11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51082-BF7F-434C-97A8-13662DA06FC2}" type="datetimeFigureOut">
              <a:rPr lang="zh-TW" altLang="en-US" smtClean="0"/>
              <a:t>2025/8/13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E3492-4AC2-4C39-A948-6B91D8C157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67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大家好，這次的研究主要是針對洪水事件進行範圍與深度的資料建立。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E3492-4AC2-4C39-A948-6B91D8C157B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788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由於洪水的發生範圍往往很大，而且時間與發展狀況難以精準預測，因此即時且準確地掌握洪水資訊就顯得非常重要。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E3492-4AC2-4C39-A948-6B91D8C157B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280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為了達成這個目標，我們採用了 </a:t>
            </a:r>
            <a:r>
              <a:rPr lang="en-US" altLang="zh-TW" dirty="0"/>
              <a:t>ML4Flood </a:t>
            </a:r>
            <a:r>
              <a:rPr lang="zh-TW" altLang="en-US" dirty="0"/>
              <a:t>這個開源框架，透過光學衛星影像進行自動化的影像分割與洪水範圍製圖。簡單來說，只要將光學影像輸入這個系統，就能快速得到洪水覆蓋的範圍與深度資料。最後，我們將這套流程與 </a:t>
            </a:r>
            <a:r>
              <a:rPr lang="en-US" altLang="zh-TW" dirty="0" err="1"/>
              <a:t>Streamlit</a:t>
            </a:r>
            <a:r>
              <a:rPr lang="en-US" altLang="zh-TW" dirty="0"/>
              <a:t> </a:t>
            </a:r>
            <a:r>
              <a:rPr lang="zh-TW" altLang="en-US" dirty="0"/>
              <a:t>以及 </a:t>
            </a:r>
            <a:r>
              <a:rPr lang="en-US" altLang="zh-TW" dirty="0" err="1"/>
              <a:t>geemap</a:t>
            </a:r>
            <a:r>
              <a:rPr lang="en-US" altLang="zh-TW" dirty="0"/>
              <a:t> </a:t>
            </a:r>
            <a:r>
              <a:rPr lang="zh-TW" altLang="en-US" dirty="0"/>
              <a:t>結合，建立了一個自動化的洪水事件資料擷取與視覺化平台，讓使用者可以直觀地查看與分析洪水情況，提升防災與決策的效率。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E3492-4AC2-4C39-A948-6B91D8C157B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06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1" type="title">
  <p:cSld name="標題投影片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1524000" y="125773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B1464"/>
              </a:buClr>
              <a:buSzPts val="6000"/>
              <a:buFont typeface="Times New Roman"/>
              <a:buNone/>
              <a:defRPr sz="6000">
                <a:solidFill>
                  <a:srgbClr val="1B1464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 dirty="0"/>
              <a:t>按一下以編輯母片標題樣式</a:t>
            </a:r>
            <a:endParaRPr dirty="0"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1524000" y="3737412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  <a:endParaRPr dirty="0"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9120187" y="6311900"/>
            <a:ext cx="19081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B146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449F758-4D2B-4A7C-A6B1-822AA426D121}" type="datetime1">
              <a:rPr lang="zh-TW" altLang="en-US" smtClean="0"/>
              <a:t>2025/8/13</a:t>
            </a:fld>
            <a:endParaRPr lang="zh-TW" altLang="en-US"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4038600" y="63119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B146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11028362" y="6311900"/>
            <a:ext cx="8286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1B146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1B146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1B146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1B146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1B146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1B146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1B146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1B146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rgbClr val="1B146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53127A4-0900-4976-B172-1067AB19C5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Google Shape;22;p18"/>
          <p:cNvSpPr/>
          <p:nvPr/>
        </p:nvSpPr>
        <p:spPr>
          <a:xfrm>
            <a:off x="0" y="-1"/>
            <a:ext cx="12192000" cy="186353"/>
          </a:xfrm>
          <a:prstGeom prst="rect">
            <a:avLst/>
          </a:prstGeom>
          <a:solidFill>
            <a:srgbClr val="1B14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" name="圖片 9" descr="一張含有 符號, 字型, 標誌, 圖形 的圖片&#10;&#10;AI 產生的內容可能不正確。">
            <a:extLst>
              <a:ext uri="{FF2B5EF4-FFF2-40B4-BE49-F238E27FC236}">
                <a16:creationId xmlns:a16="http://schemas.microsoft.com/office/drawing/2014/main" id="{C15BB306-098A-4318-2B50-5082F086F8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9" t="32307" r="6660" b="34514"/>
          <a:stretch>
            <a:fillRect/>
          </a:stretch>
        </p:blipFill>
        <p:spPr>
          <a:xfrm>
            <a:off x="172528" y="6233156"/>
            <a:ext cx="1908175" cy="52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50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>
  <p:cSld name="含標題的圖片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0448DD0F-3CC5-28C1-646D-C1EF8E2AE5AE}"/>
              </a:ext>
            </a:extLst>
          </p:cNvPr>
          <p:cNvGrpSpPr/>
          <p:nvPr userDrawn="1"/>
        </p:nvGrpSpPr>
        <p:grpSpPr>
          <a:xfrm>
            <a:off x="-1" y="6426000"/>
            <a:ext cx="12192000" cy="432000"/>
            <a:chOff x="-1" y="6426000"/>
            <a:chExt cx="12192000" cy="432000"/>
          </a:xfrm>
        </p:grpSpPr>
        <p:sp>
          <p:nvSpPr>
            <p:cNvPr id="3" name="Google Shape;91;p21">
              <a:extLst>
                <a:ext uri="{FF2B5EF4-FFF2-40B4-BE49-F238E27FC236}">
                  <a16:creationId xmlns:a16="http://schemas.microsoft.com/office/drawing/2014/main" id="{F60CA176-633A-90C1-7773-647DDA063C1E}"/>
                </a:ext>
              </a:extLst>
            </p:cNvPr>
            <p:cNvSpPr/>
            <p:nvPr/>
          </p:nvSpPr>
          <p:spPr>
            <a:xfrm>
              <a:off x="-1" y="6426000"/>
              <a:ext cx="12192000" cy="432000"/>
            </a:xfrm>
            <a:prstGeom prst="rect">
              <a:avLst/>
            </a:prstGeom>
            <a:solidFill>
              <a:srgbClr val="1B14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4" name="圖片 3" descr="一張含有 字型, 符號, 標誌, 象徵物 的圖片&#10;&#10;AI 產生的內容可能不正確。">
              <a:extLst>
                <a:ext uri="{FF2B5EF4-FFF2-40B4-BE49-F238E27FC236}">
                  <a16:creationId xmlns:a16="http://schemas.microsoft.com/office/drawing/2014/main" id="{5FF75F23-EBB8-D73D-3ED5-453910CA9E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000" y="6453687"/>
              <a:ext cx="1331532" cy="366237"/>
            </a:xfrm>
            <a:prstGeom prst="rect">
              <a:avLst/>
            </a:prstGeom>
          </p:spPr>
        </p:pic>
      </p:grpSp>
      <p:sp>
        <p:nvSpPr>
          <p:cNvPr id="352" name="Google Shape;352;p28"/>
          <p:cNvSpPr txBox="1">
            <a:spLocks noGrp="1"/>
          </p:cNvSpPr>
          <p:nvPr>
            <p:ph type="title"/>
          </p:nvPr>
        </p:nvSpPr>
        <p:spPr>
          <a:xfrm>
            <a:off x="334963" y="188912"/>
            <a:ext cx="4694237" cy="1868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464"/>
              </a:buClr>
              <a:buSzPts val="3200"/>
              <a:buFont typeface="Times New Roman"/>
              <a:buNone/>
              <a:defRPr sz="3200">
                <a:solidFill>
                  <a:srgbClr val="1B14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53" name="Google Shape;353;p28"/>
          <p:cNvSpPr>
            <a:spLocks noGrp="1"/>
          </p:cNvSpPr>
          <p:nvPr>
            <p:ph type="pic" idx="2"/>
          </p:nvPr>
        </p:nvSpPr>
        <p:spPr>
          <a:xfrm>
            <a:off x="5183188" y="188912"/>
            <a:ext cx="6673848" cy="6120001"/>
          </a:xfrm>
          <a:prstGeom prst="rect">
            <a:avLst/>
          </a:prstGeom>
          <a:noFill/>
          <a:ln>
            <a:noFill/>
          </a:ln>
        </p:spPr>
      </p:sp>
      <p:sp>
        <p:nvSpPr>
          <p:cNvPr id="354" name="Google Shape;354;p28"/>
          <p:cNvSpPr txBox="1">
            <a:spLocks noGrp="1"/>
          </p:cNvSpPr>
          <p:nvPr>
            <p:ph type="body" idx="1"/>
          </p:nvPr>
        </p:nvSpPr>
        <p:spPr>
          <a:xfrm>
            <a:off x="334964" y="2057399"/>
            <a:ext cx="4694236" cy="4251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55" name="Google Shape;355;p28"/>
          <p:cNvSpPr txBox="1">
            <a:spLocks noGrp="1"/>
          </p:cNvSpPr>
          <p:nvPr>
            <p:ph type="dt" idx="10"/>
          </p:nvPr>
        </p:nvSpPr>
        <p:spPr>
          <a:xfrm>
            <a:off x="9120187" y="6426000"/>
            <a:ext cx="1908175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6F03931-D6CF-4424-AFD3-0C7DB8E32440}" type="datetime1">
              <a:rPr lang="zh-TW" altLang="en-US" smtClean="0"/>
              <a:t>2025/8/13</a:t>
            </a:fld>
            <a:endParaRPr lang="zh-TW" altLang="en-US"/>
          </a:p>
        </p:txBody>
      </p:sp>
      <p:sp>
        <p:nvSpPr>
          <p:cNvPr id="356" name="Google Shape;356;p28"/>
          <p:cNvSpPr txBox="1">
            <a:spLocks noGrp="1"/>
          </p:cNvSpPr>
          <p:nvPr>
            <p:ph type="ftr" idx="11"/>
          </p:nvPr>
        </p:nvSpPr>
        <p:spPr>
          <a:xfrm>
            <a:off x="4038600" y="6426000"/>
            <a:ext cx="41148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357" name="Google Shape;357;p28"/>
          <p:cNvSpPr txBox="1">
            <a:spLocks noGrp="1"/>
          </p:cNvSpPr>
          <p:nvPr>
            <p:ph type="sldNum" idx="12"/>
          </p:nvPr>
        </p:nvSpPr>
        <p:spPr>
          <a:xfrm>
            <a:off x="11028362" y="6426000"/>
            <a:ext cx="828675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53127A4-0900-4976-B172-1067AB19C5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99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3861">
          <p15:clr>
            <a:srgbClr val="FBAE40"/>
          </p15:clr>
        </p15:guide>
        <p15:guide id="3" orient="horz" pos="119">
          <p15:clr>
            <a:srgbClr val="FBAE40"/>
          </p15:clr>
        </p15:guide>
        <p15:guide id="4" orient="horz" pos="420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>
  <p:cSld name="標題及直排文字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BC626089-9DDC-97BE-2924-5CA396B4E918}"/>
              </a:ext>
            </a:extLst>
          </p:cNvPr>
          <p:cNvGrpSpPr/>
          <p:nvPr userDrawn="1"/>
        </p:nvGrpSpPr>
        <p:grpSpPr>
          <a:xfrm>
            <a:off x="-1" y="6426000"/>
            <a:ext cx="12192000" cy="432000"/>
            <a:chOff x="-1" y="6426000"/>
            <a:chExt cx="12192000" cy="432000"/>
          </a:xfrm>
        </p:grpSpPr>
        <p:sp>
          <p:nvSpPr>
            <p:cNvPr id="3" name="Google Shape;91;p21">
              <a:extLst>
                <a:ext uri="{FF2B5EF4-FFF2-40B4-BE49-F238E27FC236}">
                  <a16:creationId xmlns:a16="http://schemas.microsoft.com/office/drawing/2014/main" id="{AE88F8B5-9B71-522A-7463-866E7670A04B}"/>
                </a:ext>
              </a:extLst>
            </p:cNvPr>
            <p:cNvSpPr/>
            <p:nvPr/>
          </p:nvSpPr>
          <p:spPr>
            <a:xfrm>
              <a:off x="-1" y="6426000"/>
              <a:ext cx="12192000" cy="432000"/>
            </a:xfrm>
            <a:prstGeom prst="rect">
              <a:avLst/>
            </a:prstGeom>
            <a:solidFill>
              <a:srgbClr val="1B14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4" name="圖片 3" descr="一張含有 字型, 符號, 標誌, 象徵物 的圖片&#10;&#10;AI 產生的內容可能不正確。">
              <a:extLst>
                <a:ext uri="{FF2B5EF4-FFF2-40B4-BE49-F238E27FC236}">
                  <a16:creationId xmlns:a16="http://schemas.microsoft.com/office/drawing/2014/main" id="{43FC92A7-4216-089B-A17B-2553C57EE5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000" y="6453687"/>
              <a:ext cx="1331532" cy="366237"/>
            </a:xfrm>
            <a:prstGeom prst="rect">
              <a:avLst/>
            </a:prstGeom>
          </p:spPr>
        </p:pic>
      </p:grpSp>
      <p:sp>
        <p:nvSpPr>
          <p:cNvPr id="386" name="Google Shape;386;p29"/>
          <p:cNvSpPr txBox="1">
            <a:spLocks noGrp="1"/>
          </p:cNvSpPr>
          <p:nvPr>
            <p:ph type="title"/>
          </p:nvPr>
        </p:nvSpPr>
        <p:spPr>
          <a:xfrm>
            <a:off x="334963" y="190356"/>
            <a:ext cx="11522074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464"/>
              </a:buClr>
              <a:buSzPts val="4400"/>
              <a:buFont typeface="Times New Roman"/>
              <a:buNone/>
              <a:defRPr>
                <a:solidFill>
                  <a:srgbClr val="1B14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87" name="Google Shape;387;p29"/>
          <p:cNvSpPr txBox="1">
            <a:spLocks noGrp="1"/>
          </p:cNvSpPr>
          <p:nvPr>
            <p:ph type="body" idx="1"/>
          </p:nvPr>
        </p:nvSpPr>
        <p:spPr>
          <a:xfrm rot="5400000">
            <a:off x="3551077" y="-1982626"/>
            <a:ext cx="5089846" cy="1152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88" name="Google Shape;388;p29"/>
          <p:cNvSpPr txBox="1">
            <a:spLocks noGrp="1"/>
          </p:cNvSpPr>
          <p:nvPr>
            <p:ph type="dt" idx="10"/>
          </p:nvPr>
        </p:nvSpPr>
        <p:spPr>
          <a:xfrm>
            <a:off x="9120187" y="6426000"/>
            <a:ext cx="1908175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A067FC4-5CD3-40AF-94E5-AF971A6AF3AF}" type="datetime1">
              <a:rPr lang="zh-TW" altLang="en-US" smtClean="0"/>
              <a:t>2025/8/13</a:t>
            </a:fld>
            <a:endParaRPr lang="zh-TW" altLang="en-US"/>
          </a:p>
        </p:txBody>
      </p:sp>
      <p:sp>
        <p:nvSpPr>
          <p:cNvPr id="389" name="Google Shape;389;p29"/>
          <p:cNvSpPr txBox="1">
            <a:spLocks noGrp="1"/>
          </p:cNvSpPr>
          <p:nvPr>
            <p:ph type="ftr" idx="11"/>
          </p:nvPr>
        </p:nvSpPr>
        <p:spPr>
          <a:xfrm>
            <a:off x="4038600" y="6426000"/>
            <a:ext cx="41148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390" name="Google Shape;390;p29"/>
          <p:cNvSpPr txBox="1">
            <a:spLocks noGrp="1"/>
          </p:cNvSpPr>
          <p:nvPr>
            <p:ph type="sldNum" idx="12"/>
          </p:nvPr>
        </p:nvSpPr>
        <p:spPr>
          <a:xfrm>
            <a:off x="11028362" y="6426000"/>
            <a:ext cx="828675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53127A4-0900-4976-B172-1067AB19C5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38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">
          <p15:clr>
            <a:srgbClr val="FBAE40"/>
          </p15:clr>
        </p15:guide>
        <p15:guide id="2" orient="horz" pos="420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直排標題及文字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D76C2DE-D05C-2B3D-27EF-BA4FD1C34BA0}"/>
              </a:ext>
            </a:extLst>
          </p:cNvPr>
          <p:cNvGrpSpPr/>
          <p:nvPr userDrawn="1"/>
        </p:nvGrpSpPr>
        <p:grpSpPr>
          <a:xfrm>
            <a:off x="-1" y="6426000"/>
            <a:ext cx="12192000" cy="432000"/>
            <a:chOff x="-1" y="6426000"/>
            <a:chExt cx="12192000" cy="432000"/>
          </a:xfrm>
        </p:grpSpPr>
        <p:sp>
          <p:nvSpPr>
            <p:cNvPr id="3" name="Google Shape;91;p21">
              <a:extLst>
                <a:ext uri="{FF2B5EF4-FFF2-40B4-BE49-F238E27FC236}">
                  <a16:creationId xmlns:a16="http://schemas.microsoft.com/office/drawing/2014/main" id="{EEA9B77C-7EE0-2D50-FD8A-A9F03B28139C}"/>
                </a:ext>
              </a:extLst>
            </p:cNvPr>
            <p:cNvSpPr/>
            <p:nvPr/>
          </p:nvSpPr>
          <p:spPr>
            <a:xfrm>
              <a:off x="-1" y="6426000"/>
              <a:ext cx="12192000" cy="432000"/>
            </a:xfrm>
            <a:prstGeom prst="rect">
              <a:avLst/>
            </a:prstGeom>
            <a:solidFill>
              <a:srgbClr val="1B14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4" name="圖片 3" descr="一張含有 字型, 符號, 標誌, 象徵物 的圖片&#10;&#10;AI 產生的內容可能不正確。">
              <a:extLst>
                <a:ext uri="{FF2B5EF4-FFF2-40B4-BE49-F238E27FC236}">
                  <a16:creationId xmlns:a16="http://schemas.microsoft.com/office/drawing/2014/main" id="{9D9BB020-A201-A989-2CE1-9E1CDC13D8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000" y="6453687"/>
              <a:ext cx="1331532" cy="366237"/>
            </a:xfrm>
            <a:prstGeom prst="rect">
              <a:avLst/>
            </a:prstGeom>
          </p:spPr>
        </p:pic>
      </p:grpSp>
      <p:sp>
        <p:nvSpPr>
          <p:cNvPr id="419" name="Google Shape;419;p30"/>
          <p:cNvSpPr txBox="1">
            <a:spLocks noGrp="1"/>
          </p:cNvSpPr>
          <p:nvPr>
            <p:ph type="title"/>
          </p:nvPr>
        </p:nvSpPr>
        <p:spPr>
          <a:xfrm rot="5400000">
            <a:off x="7428611" y="1880488"/>
            <a:ext cx="6120000" cy="2736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464"/>
              </a:buClr>
              <a:buSzPts val="4400"/>
              <a:buFont typeface="Times New Roman"/>
              <a:buNone/>
              <a:defRPr>
                <a:solidFill>
                  <a:srgbClr val="1B14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420" name="Google Shape;420;p30"/>
          <p:cNvSpPr txBox="1">
            <a:spLocks noGrp="1"/>
          </p:cNvSpPr>
          <p:nvPr>
            <p:ph type="body" idx="1"/>
          </p:nvPr>
        </p:nvSpPr>
        <p:spPr>
          <a:xfrm rot="5400000">
            <a:off x="1614827" y="-1090951"/>
            <a:ext cx="6120000" cy="867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21" name="Google Shape;421;p30"/>
          <p:cNvSpPr txBox="1">
            <a:spLocks noGrp="1"/>
          </p:cNvSpPr>
          <p:nvPr>
            <p:ph type="dt" idx="10"/>
          </p:nvPr>
        </p:nvSpPr>
        <p:spPr>
          <a:xfrm>
            <a:off x="9120187" y="6426000"/>
            <a:ext cx="1908175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BDC4086-90F6-4C69-AF20-3AB614A49112}" type="datetime1">
              <a:rPr lang="zh-TW" altLang="en-US" smtClean="0"/>
              <a:t>2025/8/13</a:t>
            </a:fld>
            <a:endParaRPr lang="zh-TW" altLang="en-US"/>
          </a:p>
        </p:txBody>
      </p:sp>
      <p:sp>
        <p:nvSpPr>
          <p:cNvPr id="422" name="Google Shape;422;p30"/>
          <p:cNvSpPr txBox="1">
            <a:spLocks noGrp="1"/>
          </p:cNvSpPr>
          <p:nvPr>
            <p:ph type="ftr" idx="11"/>
          </p:nvPr>
        </p:nvSpPr>
        <p:spPr>
          <a:xfrm>
            <a:off x="4038600" y="6426000"/>
            <a:ext cx="41148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423" name="Google Shape;423;p30"/>
          <p:cNvSpPr txBox="1">
            <a:spLocks noGrp="1"/>
          </p:cNvSpPr>
          <p:nvPr>
            <p:ph type="sldNum" idx="12"/>
          </p:nvPr>
        </p:nvSpPr>
        <p:spPr>
          <a:xfrm>
            <a:off x="11028362" y="6426000"/>
            <a:ext cx="828675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53127A4-0900-4976-B172-1067AB19C5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475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">
          <p15:clr>
            <a:srgbClr val="FBAE40"/>
          </p15:clr>
        </p15:guide>
        <p15:guide id="2" orient="horz" pos="420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2">
  <p:cSld name="標題及內容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>
            <a:spLocks noGrp="1"/>
          </p:cNvSpPr>
          <p:nvPr>
            <p:ph type="title"/>
          </p:nvPr>
        </p:nvSpPr>
        <p:spPr>
          <a:xfrm>
            <a:off x="336000" y="203920"/>
            <a:ext cx="11520000" cy="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464"/>
              </a:buClr>
              <a:buSzPts val="4400"/>
              <a:buFont typeface="Times New Roman"/>
              <a:buNone/>
              <a:defRPr sz="4400">
                <a:solidFill>
                  <a:srgbClr val="1B14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336000" y="1241335"/>
            <a:ext cx="1152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▍"/>
              <a:defRPr/>
            </a:lvl1pPr>
            <a:lvl2pPr marL="914400" lvl="1" indent="-381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9112800" y="6426001"/>
            <a:ext cx="1910800" cy="43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B146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6FA429C-9F66-4DF2-9301-68C206C79BB4}" type="datetime1">
              <a:rPr lang="zh-TW" altLang="en-US" smtClean="0"/>
              <a:t>2025/8/13</a:t>
            </a:fld>
            <a:endParaRPr lang="zh-TW" altLang="en-US"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426000"/>
            <a:ext cx="41148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B146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11023600" y="6425999"/>
            <a:ext cx="832400" cy="43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rgbClr val="1B146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rgbClr val="1B146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rgbClr val="1B146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rgbClr val="1B146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rgbClr val="1B146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rgbClr val="1B146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rgbClr val="1B146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rgbClr val="1B146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rgbClr val="1B146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53127A4-0900-4976-B172-1067AB19C5B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68" name="Google Shape;68;p19"/>
          <p:cNvCxnSpPr/>
          <p:nvPr/>
        </p:nvCxnSpPr>
        <p:spPr>
          <a:xfrm>
            <a:off x="336000" y="1067920"/>
            <a:ext cx="11520000" cy="0"/>
          </a:xfrm>
          <a:prstGeom prst="straightConnector1">
            <a:avLst/>
          </a:prstGeom>
          <a:noFill/>
          <a:ln w="28575" cap="flat" cmpd="sng">
            <a:solidFill>
              <a:srgbClr val="1B1464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" name="圖片 6" descr="一張含有 符號, 字型, 標誌, 圖形 的圖片&#10;&#10;AI 產生的內容可能不正確。">
            <a:extLst>
              <a:ext uri="{FF2B5EF4-FFF2-40B4-BE49-F238E27FC236}">
                <a16:creationId xmlns:a16="http://schemas.microsoft.com/office/drawing/2014/main" id="{349468AE-67C1-14F0-A76A-9EE58B439C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9" t="32307" r="6660" b="34514"/>
          <a:stretch>
            <a:fillRect/>
          </a:stretch>
        </p:blipFill>
        <p:spPr>
          <a:xfrm>
            <a:off x="172528" y="6233156"/>
            <a:ext cx="1908175" cy="52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39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69">
          <p15:clr>
            <a:srgbClr val="FBAE40"/>
          </p15:clr>
        </p15:guide>
        <p15:guide id="3" pos="211">
          <p15:clr>
            <a:srgbClr val="FBAE40"/>
          </p15:clr>
        </p15:guide>
        <p15:guide id="4" pos="5133">
          <p15:clr>
            <a:srgbClr val="FBAE40"/>
          </p15:clr>
        </p15:guide>
        <p15:guide id="5" pos="2547">
          <p15:clr>
            <a:srgbClr val="FBAE40"/>
          </p15:clr>
        </p15:guide>
        <p15:guide id="6" pos="5745">
          <p15:clr>
            <a:srgbClr val="FBAE40"/>
          </p15:clr>
        </p15:guide>
        <p15:guide id="7" pos="6947">
          <p15:clr>
            <a:srgbClr val="FBAE40"/>
          </p15:clr>
        </p15:guide>
        <p15:guide id="8" orient="horz" pos="420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2">
  <p:cSld name="標題投影片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>
            <a:spLocks noGrp="1"/>
          </p:cNvSpPr>
          <p:nvPr>
            <p:ph type="ctrTitle"/>
          </p:nvPr>
        </p:nvSpPr>
        <p:spPr>
          <a:xfrm>
            <a:off x="2963862" y="1307090"/>
            <a:ext cx="8893176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B1464"/>
              </a:buClr>
              <a:buSzPts val="6000"/>
              <a:buFont typeface="Times New Roman"/>
              <a:buNone/>
              <a:defRPr sz="6000">
                <a:solidFill>
                  <a:srgbClr val="1B14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ubTitle" idx="1"/>
          </p:nvPr>
        </p:nvSpPr>
        <p:spPr>
          <a:xfrm>
            <a:off x="2963863" y="3786765"/>
            <a:ext cx="88931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dt" idx="10"/>
          </p:nvPr>
        </p:nvSpPr>
        <p:spPr>
          <a:xfrm>
            <a:off x="2963862" y="6293743"/>
            <a:ext cx="18079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>
                <a:solidFill>
                  <a:srgbClr val="1B146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C523B8C-2EDC-4080-B311-A814F6B8B2ED}" type="datetime1">
              <a:rPr lang="zh-TW" altLang="en-US" smtClean="0"/>
              <a:t>2025/8/13</a:t>
            </a:fld>
            <a:endParaRPr lang="zh-TW" altLang="en-US"/>
          </a:p>
        </p:txBody>
      </p:sp>
      <p:sp>
        <p:nvSpPr>
          <p:cNvPr id="88" name="Google Shape;88;p20"/>
          <p:cNvSpPr>
            <a:spLocks noGrp="1"/>
          </p:cNvSpPr>
          <p:nvPr>
            <p:ph type="pic" idx="2"/>
          </p:nvPr>
        </p:nvSpPr>
        <p:spPr>
          <a:xfrm>
            <a:off x="0" y="0"/>
            <a:ext cx="2700338" cy="6857999"/>
          </a:xfrm>
          <a:prstGeom prst="rect">
            <a:avLst/>
          </a:prstGeom>
          <a:noFill/>
          <a:ln>
            <a:noFill/>
          </a:ln>
        </p:spPr>
      </p:sp>
      <p:pic>
        <p:nvPicPr>
          <p:cNvPr id="5" name="圖片 4" descr="一張含有 符號, 字型, 標誌, 圖形 的圖片&#10;&#10;AI 產生的內容可能不正確。">
            <a:extLst>
              <a:ext uri="{FF2B5EF4-FFF2-40B4-BE49-F238E27FC236}">
                <a16:creationId xmlns:a16="http://schemas.microsoft.com/office/drawing/2014/main" id="{EE3F363C-8E87-CDC8-D5C2-2447D991D7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9" t="32307" r="6660" b="34514"/>
          <a:stretch>
            <a:fillRect/>
          </a:stretch>
        </p:blipFill>
        <p:spPr>
          <a:xfrm>
            <a:off x="10104408" y="6212601"/>
            <a:ext cx="1908175" cy="52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57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>
  <p:cSld name="章節標題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334962" y="2213264"/>
            <a:ext cx="11522076" cy="2431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464"/>
              </a:buClr>
              <a:buSzPts val="6000"/>
              <a:buFont typeface="Times New Roman"/>
              <a:buNone/>
              <a:defRPr sz="6000">
                <a:solidFill>
                  <a:srgbClr val="1B14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347002" y="4644738"/>
            <a:ext cx="11510035" cy="1018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52" name="Google Shape;152;p22"/>
          <p:cNvSpPr txBox="1">
            <a:spLocks noGrp="1"/>
          </p:cNvSpPr>
          <p:nvPr>
            <p:ph type="dt" idx="10"/>
          </p:nvPr>
        </p:nvSpPr>
        <p:spPr>
          <a:xfrm>
            <a:off x="9120187" y="6426000"/>
            <a:ext cx="1908175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674BDA6-149B-42A3-8FE6-717CE01D9C75}" type="datetime1">
              <a:rPr lang="zh-TW" altLang="en-US" smtClean="0"/>
              <a:t>2025/8/13</a:t>
            </a:fld>
            <a:endParaRPr lang="zh-TW" altLang="en-US"/>
          </a:p>
        </p:txBody>
      </p:sp>
      <p:sp>
        <p:nvSpPr>
          <p:cNvPr id="153" name="Google Shape;153;p22"/>
          <p:cNvSpPr txBox="1">
            <a:spLocks noGrp="1"/>
          </p:cNvSpPr>
          <p:nvPr>
            <p:ph type="ftr" idx="11"/>
          </p:nvPr>
        </p:nvSpPr>
        <p:spPr>
          <a:xfrm>
            <a:off x="4038600" y="6426000"/>
            <a:ext cx="41148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11028362" y="6426000"/>
            <a:ext cx="828675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53127A4-0900-4976-B172-1067AB19C5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2"/>
          </p:nvPr>
        </p:nvSpPr>
        <p:spPr>
          <a:xfrm>
            <a:off x="4392197" y="188914"/>
            <a:ext cx="3407606" cy="202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0" rIns="3600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7500"/>
              <a:buNone/>
              <a:defRPr sz="17500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56" name="Google Shape;156;p22"/>
          <p:cNvSpPr/>
          <p:nvPr/>
        </p:nvSpPr>
        <p:spPr>
          <a:xfrm>
            <a:off x="336430" y="1234836"/>
            <a:ext cx="11516158" cy="4462622"/>
          </a:xfrm>
          <a:custGeom>
            <a:avLst/>
            <a:gdLst/>
            <a:ahLst/>
            <a:cxnLst/>
            <a:rect l="l" t="t" r="r" b="b"/>
            <a:pathLst>
              <a:path w="5774313" h="2854743" extrusionOk="0">
                <a:moveTo>
                  <a:pt x="3737084" y="6647"/>
                </a:moveTo>
                <a:lnTo>
                  <a:pt x="5774313" y="0"/>
                </a:lnTo>
                <a:lnTo>
                  <a:pt x="5774313" y="2854743"/>
                </a:lnTo>
                <a:lnTo>
                  <a:pt x="0" y="2854743"/>
                </a:lnTo>
                <a:lnTo>
                  <a:pt x="0" y="0"/>
                </a:lnTo>
                <a:lnTo>
                  <a:pt x="2020695" y="6647"/>
                </a:lnTo>
              </a:path>
            </a:pathLst>
          </a:custGeom>
          <a:noFill/>
          <a:ln w="38100" cap="flat" cmpd="sng">
            <a:solidFill>
              <a:srgbClr val="1B146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26488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">
          <p15:clr>
            <a:srgbClr val="FBAE40"/>
          </p15:clr>
        </p15:guide>
        <p15:guide id="2" orient="horz" pos="420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兩個內容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36CAC03-2910-335F-23A7-4013C9203644}"/>
              </a:ext>
            </a:extLst>
          </p:cNvPr>
          <p:cNvGrpSpPr/>
          <p:nvPr userDrawn="1"/>
        </p:nvGrpSpPr>
        <p:grpSpPr>
          <a:xfrm>
            <a:off x="-1" y="6426000"/>
            <a:ext cx="12192000" cy="432000"/>
            <a:chOff x="-1" y="6426000"/>
            <a:chExt cx="12192000" cy="432000"/>
          </a:xfrm>
        </p:grpSpPr>
        <p:sp>
          <p:nvSpPr>
            <p:cNvPr id="3" name="Google Shape;91;p21">
              <a:extLst>
                <a:ext uri="{FF2B5EF4-FFF2-40B4-BE49-F238E27FC236}">
                  <a16:creationId xmlns:a16="http://schemas.microsoft.com/office/drawing/2014/main" id="{069D6348-DA5F-5EC8-3A03-9458FB595933}"/>
                </a:ext>
              </a:extLst>
            </p:cNvPr>
            <p:cNvSpPr/>
            <p:nvPr/>
          </p:nvSpPr>
          <p:spPr>
            <a:xfrm>
              <a:off x="-1" y="6426000"/>
              <a:ext cx="12192000" cy="432000"/>
            </a:xfrm>
            <a:prstGeom prst="rect">
              <a:avLst/>
            </a:prstGeom>
            <a:solidFill>
              <a:srgbClr val="1B14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4" name="圖片 3" descr="一張含有 字型, 符號, 標誌, 象徵物 的圖片&#10;&#10;AI 產生的內容可能不正確。">
              <a:extLst>
                <a:ext uri="{FF2B5EF4-FFF2-40B4-BE49-F238E27FC236}">
                  <a16:creationId xmlns:a16="http://schemas.microsoft.com/office/drawing/2014/main" id="{28362BB2-2711-63F0-B08E-4AB8161312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000" y="6453687"/>
              <a:ext cx="1331532" cy="366237"/>
            </a:xfrm>
            <a:prstGeom prst="rect">
              <a:avLst/>
            </a:prstGeom>
          </p:spPr>
        </p:pic>
      </p:grpSp>
      <p:sp>
        <p:nvSpPr>
          <p:cNvPr id="185" name="Google Shape;185;p23"/>
          <p:cNvSpPr txBox="1">
            <a:spLocks noGrp="1"/>
          </p:cNvSpPr>
          <p:nvPr>
            <p:ph type="title"/>
          </p:nvPr>
        </p:nvSpPr>
        <p:spPr>
          <a:xfrm>
            <a:off x="334963" y="196127"/>
            <a:ext cx="11522074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464"/>
              </a:buClr>
              <a:buSzPts val="4400"/>
              <a:buFont typeface="Times New Roman"/>
              <a:buNone/>
              <a:defRPr>
                <a:solidFill>
                  <a:srgbClr val="1B14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body" idx="1"/>
          </p:nvPr>
        </p:nvSpPr>
        <p:spPr>
          <a:xfrm>
            <a:off x="334963" y="1235162"/>
            <a:ext cx="5684837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▍"/>
              <a:defRPr/>
            </a:lvl1pPr>
            <a:lvl2pPr marL="914400" lvl="1" indent="-381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7" name="Google Shape;187;p23"/>
          <p:cNvSpPr txBox="1">
            <a:spLocks noGrp="1"/>
          </p:cNvSpPr>
          <p:nvPr>
            <p:ph type="body" idx="2"/>
          </p:nvPr>
        </p:nvSpPr>
        <p:spPr>
          <a:xfrm>
            <a:off x="6172200" y="1235162"/>
            <a:ext cx="5684836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▍"/>
              <a:defRPr/>
            </a:lvl1pPr>
            <a:lvl2pPr marL="914400" lvl="1" indent="-381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8" name="Google Shape;188;p23"/>
          <p:cNvSpPr txBox="1">
            <a:spLocks noGrp="1"/>
          </p:cNvSpPr>
          <p:nvPr>
            <p:ph type="dt" idx="10"/>
          </p:nvPr>
        </p:nvSpPr>
        <p:spPr>
          <a:xfrm>
            <a:off x="9120187" y="6426000"/>
            <a:ext cx="1908175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C3E5A44-0F90-4FB0-AD73-7C514E1FD9EB}" type="datetime1">
              <a:rPr lang="zh-TW" altLang="en-US" smtClean="0"/>
              <a:t>2025/8/13</a:t>
            </a:fld>
            <a:endParaRPr lang="zh-TW" altLang="en-US"/>
          </a:p>
        </p:txBody>
      </p:sp>
      <p:sp>
        <p:nvSpPr>
          <p:cNvPr id="189" name="Google Shape;189;p23"/>
          <p:cNvSpPr txBox="1">
            <a:spLocks noGrp="1"/>
          </p:cNvSpPr>
          <p:nvPr>
            <p:ph type="ftr" idx="11"/>
          </p:nvPr>
        </p:nvSpPr>
        <p:spPr>
          <a:xfrm>
            <a:off x="4038600" y="6426000"/>
            <a:ext cx="41148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190" name="Google Shape;190;p23"/>
          <p:cNvSpPr txBox="1">
            <a:spLocks noGrp="1"/>
          </p:cNvSpPr>
          <p:nvPr>
            <p:ph type="sldNum" idx="12"/>
          </p:nvPr>
        </p:nvSpPr>
        <p:spPr>
          <a:xfrm>
            <a:off x="11028362" y="6426000"/>
            <a:ext cx="828675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53127A4-0900-4976-B172-1067AB19C5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2052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119">
          <p15:clr>
            <a:srgbClr val="FBAE40"/>
          </p15:clr>
        </p15:guide>
        <p15:guide id="3" orient="horz" pos="420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比較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C47D21FD-D1AD-F0D5-6AA1-6B8357C7597D}"/>
              </a:ext>
            </a:extLst>
          </p:cNvPr>
          <p:cNvGrpSpPr/>
          <p:nvPr userDrawn="1"/>
        </p:nvGrpSpPr>
        <p:grpSpPr>
          <a:xfrm>
            <a:off x="-1" y="6426000"/>
            <a:ext cx="12192000" cy="432000"/>
            <a:chOff x="-1" y="6426000"/>
            <a:chExt cx="12192000" cy="432000"/>
          </a:xfrm>
        </p:grpSpPr>
        <p:sp>
          <p:nvSpPr>
            <p:cNvPr id="3" name="Google Shape;91;p21">
              <a:extLst>
                <a:ext uri="{FF2B5EF4-FFF2-40B4-BE49-F238E27FC236}">
                  <a16:creationId xmlns:a16="http://schemas.microsoft.com/office/drawing/2014/main" id="{5AF190CD-42EB-9890-39E0-637201B107A9}"/>
                </a:ext>
              </a:extLst>
            </p:cNvPr>
            <p:cNvSpPr/>
            <p:nvPr/>
          </p:nvSpPr>
          <p:spPr>
            <a:xfrm>
              <a:off x="-1" y="6426000"/>
              <a:ext cx="12192000" cy="432000"/>
            </a:xfrm>
            <a:prstGeom prst="rect">
              <a:avLst/>
            </a:prstGeom>
            <a:solidFill>
              <a:srgbClr val="1B14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4" name="圖片 3" descr="一張含有 字型, 符號, 標誌, 象徵物 的圖片&#10;&#10;AI 產生的內容可能不正確。">
              <a:extLst>
                <a:ext uri="{FF2B5EF4-FFF2-40B4-BE49-F238E27FC236}">
                  <a16:creationId xmlns:a16="http://schemas.microsoft.com/office/drawing/2014/main" id="{6A857F70-AE4D-D09A-62A1-457F15D39E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000" y="6453687"/>
              <a:ext cx="1331532" cy="366237"/>
            </a:xfrm>
            <a:prstGeom prst="rect">
              <a:avLst/>
            </a:prstGeom>
          </p:spPr>
        </p:pic>
      </p:grpSp>
      <p:sp>
        <p:nvSpPr>
          <p:cNvPr id="219" name="Google Shape;219;p24"/>
          <p:cNvSpPr txBox="1">
            <a:spLocks noGrp="1"/>
          </p:cNvSpPr>
          <p:nvPr>
            <p:ph type="title"/>
          </p:nvPr>
        </p:nvSpPr>
        <p:spPr>
          <a:xfrm>
            <a:off x="336000" y="188913"/>
            <a:ext cx="1152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464"/>
              </a:buClr>
              <a:buSzPts val="4400"/>
              <a:buFont typeface="Times New Roman"/>
              <a:buNone/>
              <a:defRPr>
                <a:solidFill>
                  <a:srgbClr val="1B14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20" name="Google Shape;220;p24"/>
          <p:cNvSpPr txBox="1">
            <a:spLocks noGrp="1"/>
          </p:cNvSpPr>
          <p:nvPr>
            <p:ph type="body" idx="1"/>
          </p:nvPr>
        </p:nvSpPr>
        <p:spPr>
          <a:xfrm>
            <a:off x="334964" y="1240849"/>
            <a:ext cx="5662612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1" name="Google Shape;221;p24"/>
          <p:cNvSpPr txBox="1">
            <a:spLocks noGrp="1"/>
          </p:cNvSpPr>
          <p:nvPr>
            <p:ph type="body" idx="2"/>
          </p:nvPr>
        </p:nvSpPr>
        <p:spPr>
          <a:xfrm>
            <a:off x="334964" y="2117523"/>
            <a:ext cx="5662612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▍"/>
              <a:defRPr/>
            </a:lvl1pPr>
            <a:lvl2pPr marL="914400" lvl="1" indent="-381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2" name="Google Shape;222;p24"/>
          <p:cNvSpPr txBox="1">
            <a:spLocks noGrp="1"/>
          </p:cNvSpPr>
          <p:nvPr>
            <p:ph type="body" idx="3"/>
          </p:nvPr>
        </p:nvSpPr>
        <p:spPr>
          <a:xfrm>
            <a:off x="6172199" y="1240849"/>
            <a:ext cx="568483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3" name="Google Shape;223;p24"/>
          <p:cNvSpPr txBox="1">
            <a:spLocks noGrp="1"/>
          </p:cNvSpPr>
          <p:nvPr>
            <p:ph type="body" idx="4"/>
          </p:nvPr>
        </p:nvSpPr>
        <p:spPr>
          <a:xfrm>
            <a:off x="6172199" y="2117523"/>
            <a:ext cx="5684839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▍"/>
              <a:defRPr/>
            </a:lvl1pPr>
            <a:lvl2pPr marL="914400" lvl="1" indent="-381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4" name="Google Shape;224;p24"/>
          <p:cNvSpPr txBox="1">
            <a:spLocks noGrp="1"/>
          </p:cNvSpPr>
          <p:nvPr>
            <p:ph type="dt" idx="10"/>
          </p:nvPr>
        </p:nvSpPr>
        <p:spPr>
          <a:xfrm>
            <a:off x="9120187" y="6426000"/>
            <a:ext cx="1908175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D119D54-1A80-4E84-A03A-ACF95635CC08}" type="datetime1">
              <a:rPr lang="zh-TW" altLang="en-US" smtClean="0"/>
              <a:t>2025/8/13</a:t>
            </a:fld>
            <a:endParaRPr lang="zh-TW" altLang="en-US"/>
          </a:p>
        </p:txBody>
      </p:sp>
      <p:sp>
        <p:nvSpPr>
          <p:cNvPr id="225" name="Google Shape;225;p24"/>
          <p:cNvSpPr txBox="1">
            <a:spLocks noGrp="1"/>
          </p:cNvSpPr>
          <p:nvPr>
            <p:ph type="ftr" idx="11"/>
          </p:nvPr>
        </p:nvSpPr>
        <p:spPr>
          <a:xfrm>
            <a:off x="4038600" y="6426000"/>
            <a:ext cx="41148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226" name="Google Shape;226;p24"/>
          <p:cNvSpPr txBox="1">
            <a:spLocks noGrp="1"/>
          </p:cNvSpPr>
          <p:nvPr>
            <p:ph type="sldNum" idx="12"/>
          </p:nvPr>
        </p:nvSpPr>
        <p:spPr>
          <a:xfrm>
            <a:off x="11028362" y="6426000"/>
            <a:ext cx="828675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53127A4-0900-4976-B172-1067AB19C5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886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">
          <p15:clr>
            <a:srgbClr val="FBAE40"/>
          </p15:clr>
        </p15:guide>
        <p15:guide id="2" orient="horz" pos="420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只有標題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BD4CBEF8-E714-0332-87A9-A9F8B962CC1D}"/>
              </a:ext>
            </a:extLst>
          </p:cNvPr>
          <p:cNvGrpSpPr/>
          <p:nvPr userDrawn="1"/>
        </p:nvGrpSpPr>
        <p:grpSpPr>
          <a:xfrm>
            <a:off x="-1" y="6426000"/>
            <a:ext cx="12192000" cy="432000"/>
            <a:chOff x="-1" y="6426000"/>
            <a:chExt cx="12192000" cy="432000"/>
          </a:xfrm>
        </p:grpSpPr>
        <p:sp>
          <p:nvSpPr>
            <p:cNvPr id="3" name="Google Shape;91;p21">
              <a:extLst>
                <a:ext uri="{FF2B5EF4-FFF2-40B4-BE49-F238E27FC236}">
                  <a16:creationId xmlns:a16="http://schemas.microsoft.com/office/drawing/2014/main" id="{85BAC75D-76E8-C442-CB12-826317F64C26}"/>
                </a:ext>
              </a:extLst>
            </p:cNvPr>
            <p:cNvSpPr/>
            <p:nvPr/>
          </p:nvSpPr>
          <p:spPr>
            <a:xfrm>
              <a:off x="-1" y="6426000"/>
              <a:ext cx="12192000" cy="432000"/>
            </a:xfrm>
            <a:prstGeom prst="rect">
              <a:avLst/>
            </a:prstGeom>
            <a:solidFill>
              <a:srgbClr val="1B14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4" name="圖片 3" descr="一張含有 字型, 符號, 標誌, 象徵物 的圖片&#10;&#10;AI 產生的內容可能不正確。">
              <a:extLst>
                <a:ext uri="{FF2B5EF4-FFF2-40B4-BE49-F238E27FC236}">
                  <a16:creationId xmlns:a16="http://schemas.microsoft.com/office/drawing/2014/main" id="{1536F1BA-8CFB-0AF6-24E7-A6A065D96E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000" y="6453687"/>
              <a:ext cx="1331532" cy="366237"/>
            </a:xfrm>
            <a:prstGeom prst="rect">
              <a:avLst/>
            </a:prstGeom>
          </p:spPr>
        </p:pic>
      </p:grpSp>
      <p:sp>
        <p:nvSpPr>
          <p:cNvPr id="255" name="Google Shape;255;p25"/>
          <p:cNvSpPr txBox="1">
            <a:spLocks noGrp="1"/>
          </p:cNvSpPr>
          <p:nvPr userDrawn="1">
            <p:ph type="title"/>
          </p:nvPr>
        </p:nvSpPr>
        <p:spPr>
          <a:xfrm>
            <a:off x="334963" y="190601"/>
            <a:ext cx="11522074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464"/>
              </a:buClr>
              <a:buSzPts val="4400"/>
              <a:buFont typeface="Times New Roman"/>
              <a:buNone/>
              <a:defRPr>
                <a:solidFill>
                  <a:srgbClr val="1B14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56" name="Google Shape;256;p25"/>
          <p:cNvSpPr txBox="1">
            <a:spLocks noGrp="1"/>
          </p:cNvSpPr>
          <p:nvPr userDrawn="1">
            <p:ph type="dt" idx="10"/>
          </p:nvPr>
        </p:nvSpPr>
        <p:spPr>
          <a:xfrm>
            <a:off x="9120187" y="6426000"/>
            <a:ext cx="1908175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D5783DE-8DAD-4871-9BCB-85A351221599}" type="datetime1">
              <a:rPr lang="zh-TW" altLang="en-US" smtClean="0"/>
              <a:t>2025/8/13</a:t>
            </a:fld>
            <a:endParaRPr lang="zh-TW" altLang="en-US"/>
          </a:p>
        </p:txBody>
      </p:sp>
      <p:sp>
        <p:nvSpPr>
          <p:cNvPr id="257" name="Google Shape;257;p25"/>
          <p:cNvSpPr txBox="1">
            <a:spLocks noGrp="1"/>
          </p:cNvSpPr>
          <p:nvPr userDrawn="1">
            <p:ph type="ftr" idx="11"/>
          </p:nvPr>
        </p:nvSpPr>
        <p:spPr>
          <a:xfrm>
            <a:off x="4038600" y="6426000"/>
            <a:ext cx="41148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258" name="Google Shape;258;p25"/>
          <p:cNvSpPr txBox="1">
            <a:spLocks noGrp="1"/>
          </p:cNvSpPr>
          <p:nvPr userDrawn="1">
            <p:ph type="sldNum" idx="12"/>
          </p:nvPr>
        </p:nvSpPr>
        <p:spPr>
          <a:xfrm>
            <a:off x="11028362" y="6426000"/>
            <a:ext cx="828675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53127A4-0900-4976-B172-1067AB19C5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296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">
          <p15:clr>
            <a:srgbClr val="FBAE40"/>
          </p15:clr>
        </p15:guide>
        <p15:guide id="2" orient="horz" pos="420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空白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9117C927-7B24-7C38-8A72-B551BE708C3D}"/>
              </a:ext>
            </a:extLst>
          </p:cNvPr>
          <p:cNvGrpSpPr/>
          <p:nvPr userDrawn="1"/>
        </p:nvGrpSpPr>
        <p:grpSpPr>
          <a:xfrm>
            <a:off x="-1" y="6426000"/>
            <a:ext cx="12192000" cy="432000"/>
            <a:chOff x="-1" y="6426000"/>
            <a:chExt cx="12192000" cy="432000"/>
          </a:xfrm>
        </p:grpSpPr>
        <p:sp>
          <p:nvSpPr>
            <p:cNvPr id="3" name="Google Shape;91;p21">
              <a:extLst>
                <a:ext uri="{FF2B5EF4-FFF2-40B4-BE49-F238E27FC236}">
                  <a16:creationId xmlns:a16="http://schemas.microsoft.com/office/drawing/2014/main" id="{5DB3A47F-28DD-11A5-D73C-2FA848E00F5E}"/>
                </a:ext>
              </a:extLst>
            </p:cNvPr>
            <p:cNvSpPr/>
            <p:nvPr/>
          </p:nvSpPr>
          <p:spPr>
            <a:xfrm>
              <a:off x="-1" y="6426000"/>
              <a:ext cx="12192000" cy="432000"/>
            </a:xfrm>
            <a:prstGeom prst="rect">
              <a:avLst/>
            </a:prstGeom>
            <a:solidFill>
              <a:srgbClr val="1B14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4" name="圖片 3" descr="一張含有 字型, 符號, 標誌, 象徵物 的圖片&#10;&#10;AI 產生的內容可能不正確。">
              <a:extLst>
                <a:ext uri="{FF2B5EF4-FFF2-40B4-BE49-F238E27FC236}">
                  <a16:creationId xmlns:a16="http://schemas.microsoft.com/office/drawing/2014/main" id="{288C9BF8-88E5-735C-8E54-287F983872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000" y="6453687"/>
              <a:ext cx="1331532" cy="366237"/>
            </a:xfrm>
            <a:prstGeom prst="rect">
              <a:avLst/>
            </a:prstGeom>
          </p:spPr>
        </p:pic>
      </p:grpSp>
      <p:sp>
        <p:nvSpPr>
          <p:cNvPr id="287" name="Google Shape;287;p26"/>
          <p:cNvSpPr txBox="1">
            <a:spLocks noGrp="1"/>
          </p:cNvSpPr>
          <p:nvPr>
            <p:ph type="dt" idx="10"/>
          </p:nvPr>
        </p:nvSpPr>
        <p:spPr>
          <a:xfrm>
            <a:off x="9120187" y="6426000"/>
            <a:ext cx="1908175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FBD8C4B-BE7E-461F-AE5D-4879B425EEAC}" type="datetime1">
              <a:rPr lang="zh-TW" altLang="en-US" smtClean="0"/>
              <a:t>2025/8/13</a:t>
            </a:fld>
            <a:endParaRPr lang="zh-TW" altLang="en-US"/>
          </a:p>
        </p:txBody>
      </p:sp>
      <p:sp>
        <p:nvSpPr>
          <p:cNvPr id="288" name="Google Shape;288;p26"/>
          <p:cNvSpPr txBox="1">
            <a:spLocks noGrp="1"/>
          </p:cNvSpPr>
          <p:nvPr>
            <p:ph type="ftr" idx="11"/>
          </p:nvPr>
        </p:nvSpPr>
        <p:spPr>
          <a:xfrm>
            <a:off x="4038600" y="6426000"/>
            <a:ext cx="41148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289" name="Google Shape;289;p26"/>
          <p:cNvSpPr txBox="1">
            <a:spLocks noGrp="1"/>
          </p:cNvSpPr>
          <p:nvPr>
            <p:ph type="sldNum" idx="12"/>
          </p:nvPr>
        </p:nvSpPr>
        <p:spPr>
          <a:xfrm>
            <a:off x="11028362" y="6426000"/>
            <a:ext cx="828675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53127A4-0900-4976-B172-1067AB19C5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4455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">
          <p15:clr>
            <a:srgbClr val="FBAE40"/>
          </p15:clr>
        </p15:guide>
        <p15:guide id="2" orient="horz" pos="420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>
  <p:cSld name="含標題的內容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1EC08982-106A-F0EB-48DF-779DEA29E945}"/>
              </a:ext>
            </a:extLst>
          </p:cNvPr>
          <p:cNvGrpSpPr/>
          <p:nvPr userDrawn="1"/>
        </p:nvGrpSpPr>
        <p:grpSpPr>
          <a:xfrm>
            <a:off x="-1" y="6426000"/>
            <a:ext cx="12192000" cy="432000"/>
            <a:chOff x="-1" y="6426000"/>
            <a:chExt cx="12192000" cy="432000"/>
          </a:xfrm>
        </p:grpSpPr>
        <p:sp>
          <p:nvSpPr>
            <p:cNvPr id="3" name="Google Shape;91;p21">
              <a:extLst>
                <a:ext uri="{FF2B5EF4-FFF2-40B4-BE49-F238E27FC236}">
                  <a16:creationId xmlns:a16="http://schemas.microsoft.com/office/drawing/2014/main" id="{CC57503A-DD20-90F4-D5C1-8347CCB22E47}"/>
                </a:ext>
              </a:extLst>
            </p:cNvPr>
            <p:cNvSpPr/>
            <p:nvPr/>
          </p:nvSpPr>
          <p:spPr>
            <a:xfrm>
              <a:off x="-1" y="6426000"/>
              <a:ext cx="12192000" cy="432000"/>
            </a:xfrm>
            <a:prstGeom prst="rect">
              <a:avLst/>
            </a:prstGeom>
            <a:solidFill>
              <a:srgbClr val="1B146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4" name="圖片 3" descr="一張含有 字型, 符號, 標誌, 象徵物 的圖片&#10;&#10;AI 產生的內容可能不正確。">
              <a:extLst>
                <a:ext uri="{FF2B5EF4-FFF2-40B4-BE49-F238E27FC236}">
                  <a16:creationId xmlns:a16="http://schemas.microsoft.com/office/drawing/2014/main" id="{BEA816B0-89AF-844B-3A25-E597DAC30B6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000" y="6453687"/>
              <a:ext cx="1331532" cy="366237"/>
            </a:xfrm>
            <a:prstGeom prst="rect">
              <a:avLst/>
            </a:prstGeom>
          </p:spPr>
        </p:pic>
      </p:grpSp>
      <p:sp>
        <p:nvSpPr>
          <p:cNvPr id="318" name="Google Shape;318;p27"/>
          <p:cNvSpPr txBox="1">
            <a:spLocks noGrp="1"/>
          </p:cNvSpPr>
          <p:nvPr>
            <p:ph type="title"/>
          </p:nvPr>
        </p:nvSpPr>
        <p:spPr>
          <a:xfrm>
            <a:off x="334963" y="188913"/>
            <a:ext cx="4694235" cy="186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1464"/>
              </a:buClr>
              <a:buSzPts val="3200"/>
              <a:buFont typeface="Times New Roman"/>
              <a:buNone/>
              <a:defRPr sz="3200">
                <a:solidFill>
                  <a:srgbClr val="1B14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19" name="Google Shape;319;p27"/>
          <p:cNvSpPr txBox="1">
            <a:spLocks noGrp="1"/>
          </p:cNvSpPr>
          <p:nvPr>
            <p:ph type="body" idx="1"/>
          </p:nvPr>
        </p:nvSpPr>
        <p:spPr>
          <a:xfrm>
            <a:off x="5183188" y="188913"/>
            <a:ext cx="6673850" cy="61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▍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20" name="Google Shape;320;p27"/>
          <p:cNvSpPr txBox="1">
            <a:spLocks noGrp="1"/>
          </p:cNvSpPr>
          <p:nvPr>
            <p:ph type="body" idx="2"/>
          </p:nvPr>
        </p:nvSpPr>
        <p:spPr>
          <a:xfrm>
            <a:off x="334962" y="2057399"/>
            <a:ext cx="4694237" cy="426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21" name="Google Shape;321;p27"/>
          <p:cNvSpPr txBox="1">
            <a:spLocks noGrp="1"/>
          </p:cNvSpPr>
          <p:nvPr>
            <p:ph type="dt" idx="10"/>
          </p:nvPr>
        </p:nvSpPr>
        <p:spPr>
          <a:xfrm>
            <a:off x="9120187" y="6426000"/>
            <a:ext cx="1908175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D443355-76D0-40E3-A4A8-5F4DBEB508EF}" type="datetime1">
              <a:rPr lang="zh-TW" altLang="en-US" smtClean="0"/>
              <a:t>2025/8/13</a:t>
            </a:fld>
            <a:endParaRPr lang="zh-TW" altLang="en-US"/>
          </a:p>
        </p:txBody>
      </p:sp>
      <p:sp>
        <p:nvSpPr>
          <p:cNvPr id="322" name="Google Shape;322;p27"/>
          <p:cNvSpPr txBox="1">
            <a:spLocks noGrp="1"/>
          </p:cNvSpPr>
          <p:nvPr>
            <p:ph type="ftr" idx="11"/>
          </p:nvPr>
        </p:nvSpPr>
        <p:spPr>
          <a:xfrm>
            <a:off x="4038600" y="6426000"/>
            <a:ext cx="41148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323" name="Google Shape;323;p27"/>
          <p:cNvSpPr txBox="1">
            <a:spLocks noGrp="1"/>
          </p:cNvSpPr>
          <p:nvPr>
            <p:ph type="sldNum" idx="12"/>
          </p:nvPr>
        </p:nvSpPr>
        <p:spPr>
          <a:xfrm>
            <a:off x="11028362" y="6426000"/>
            <a:ext cx="828675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53127A4-0900-4976-B172-1067AB19C5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198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3861">
          <p15:clr>
            <a:srgbClr val="FBAE40"/>
          </p15:clr>
        </p15:guide>
        <p15:guide id="3" orient="horz" pos="420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334963" y="190356"/>
            <a:ext cx="11522074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334963" y="1233488"/>
            <a:ext cx="11522074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9120187" y="6311900"/>
            <a:ext cx="19081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FF2EF43B-8F85-4E91-B890-2A6236CD7B1B}" type="datetime1">
              <a:rPr lang="zh-TW" altLang="en-US" smtClean="0"/>
              <a:t>2025/8/13</a:t>
            </a:fld>
            <a:endParaRPr lang="zh-TW" altLang="en-US"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119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zh-TW" altLang="en-US"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11028362" y="6311900"/>
            <a:ext cx="8286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53127A4-0900-4976-B172-1067AB19C5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377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211">
          <p15:clr>
            <a:srgbClr val="F26B43"/>
          </p15:clr>
        </p15:guide>
        <p15:guide id="3" pos="5133">
          <p15:clr>
            <a:srgbClr val="F26B43"/>
          </p15:clr>
        </p15:guide>
        <p15:guide id="4" pos="5745">
          <p15:clr>
            <a:srgbClr val="F26B43"/>
          </p15:clr>
        </p15:guide>
        <p15:guide id="5" pos="7469">
          <p15:clr>
            <a:srgbClr val="F26B43"/>
          </p15:clr>
        </p15:guide>
        <p15:guide id="6" pos="2547">
          <p15:clr>
            <a:srgbClr val="F26B43"/>
          </p15:clr>
        </p15:guide>
        <p15:guide id="7" pos="6947">
          <p15:clr>
            <a:srgbClr val="F26B43"/>
          </p15:clr>
        </p15:guide>
        <p15:guide id="8" orient="horz" pos="2160">
          <p15:clr>
            <a:srgbClr val="F26B43"/>
          </p15:clr>
        </p15:guide>
        <p15:guide id="9" orient="horz" pos="777">
          <p15:clr>
            <a:srgbClr val="F26B43"/>
          </p15:clr>
        </p15:guide>
        <p15:guide id="10" pos="1867">
          <p15:clr>
            <a:srgbClr val="F26B43"/>
          </p15:clr>
        </p15:guide>
        <p15:guide id="11" pos="733">
          <p15:clr>
            <a:srgbClr val="F26B43"/>
          </p15:clr>
        </p15:guide>
        <p15:guide id="12" orient="horz" pos="11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AE176-BAE4-6737-A602-4F6C6BF8E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6368"/>
            <a:ext cx="9144000" cy="2387600"/>
          </a:xfrm>
        </p:spPr>
        <p:txBody>
          <a:bodyPr>
            <a:no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基於合成孔徑雷達與多源數據應用之</a:t>
            </a:r>
            <a:b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歷史洪水範圍重建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ML4Flood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進行洪水範圍預測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4908721-4851-9946-0435-418B85C6E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7400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zh-TW" altLang="en-US" sz="1600" dirty="0"/>
              <a:t>指導教授：汪立本 教授</a:t>
            </a:r>
            <a:endParaRPr lang="en-US" altLang="zh-TW" sz="1600" dirty="0"/>
          </a:p>
          <a:p>
            <a:pPr algn="l"/>
            <a:r>
              <a:rPr lang="zh-TW" altLang="en-US" sz="1600" dirty="0"/>
              <a:t>專案經理：陳彥呈 學長</a:t>
            </a:r>
            <a:endParaRPr lang="en-US" altLang="zh-TW" sz="1600" dirty="0"/>
          </a:p>
          <a:p>
            <a:pPr algn="l"/>
            <a:r>
              <a:rPr lang="zh-TW" altLang="en-US" sz="1600" dirty="0"/>
              <a:t>學生：游常心</a:t>
            </a:r>
            <a:endParaRPr lang="en-US" altLang="zh-TW" sz="1600" dirty="0"/>
          </a:p>
          <a:p>
            <a:pPr algn="l"/>
            <a:r>
              <a:rPr lang="zh-TW" altLang="en-US" sz="1600" dirty="0"/>
              <a:t>單位：國立台灣大學</a:t>
            </a:r>
          </a:p>
        </p:txBody>
      </p:sp>
    </p:spTree>
    <p:extLst>
      <p:ext uri="{BB962C8B-B14F-4D97-AF65-F5344CB8AC3E}">
        <p14:creationId xmlns:p14="http://schemas.microsoft.com/office/powerpoint/2010/main" val="23851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131C94-7383-E50D-C08B-FBDB80C16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問題：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EA8E625-C6C3-AB6A-F189-BBC3E011B27C}"/>
              </a:ext>
            </a:extLst>
          </p:cNvPr>
          <p:cNvSpPr txBox="1"/>
          <p:nvPr/>
        </p:nvSpPr>
        <p:spPr>
          <a:xfrm>
            <a:off x="2551167" y="6273225"/>
            <a:ext cx="70896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sz="800" dirty="0">
                <a:solidFill>
                  <a:srgbClr val="595959"/>
                </a:solidFill>
              </a:rPr>
              <a:t>[1]  E. </a:t>
            </a:r>
            <a:r>
              <a:rPr lang="en-US" altLang="zh-TW" sz="800" dirty="0" err="1">
                <a:solidFill>
                  <a:srgbClr val="595959"/>
                </a:solidFill>
              </a:rPr>
              <a:t>Portalés-Julià</a:t>
            </a:r>
            <a:r>
              <a:rPr lang="en-US" altLang="zh-TW" sz="800" dirty="0">
                <a:solidFill>
                  <a:srgbClr val="595959"/>
                </a:solidFill>
              </a:rPr>
              <a:t>, G. Mateo-García, C. Purcell, and L. Gómez-</a:t>
            </a:r>
            <a:r>
              <a:rPr lang="en-US" altLang="zh-TW" sz="800" dirty="0" err="1">
                <a:solidFill>
                  <a:srgbClr val="595959"/>
                </a:solidFill>
              </a:rPr>
              <a:t>Chova</a:t>
            </a:r>
            <a:r>
              <a:rPr lang="en-US" altLang="zh-TW" sz="800" dirty="0">
                <a:solidFill>
                  <a:srgbClr val="595959"/>
                </a:solidFill>
              </a:rPr>
              <a:t>, “Global flood extent segmentation in optical satellite images,” Sci. Rep., vol. 13, no. 1, Nov. 2023, </a:t>
            </a:r>
            <a:r>
              <a:rPr lang="en-US" altLang="zh-TW" sz="800" dirty="0" err="1">
                <a:solidFill>
                  <a:srgbClr val="595959"/>
                </a:solidFill>
              </a:rPr>
              <a:t>doi</a:t>
            </a:r>
            <a:r>
              <a:rPr lang="en-US" altLang="zh-TW" sz="800" dirty="0">
                <a:solidFill>
                  <a:srgbClr val="595959"/>
                </a:solidFill>
              </a:rPr>
              <a:t>: 10.1038/s41598-023-47595-7.</a:t>
            </a:r>
          </a:p>
          <a:p>
            <a:pPr algn="just"/>
            <a:r>
              <a:rPr lang="en-US" altLang="zh-TW" sz="800" dirty="0">
                <a:solidFill>
                  <a:srgbClr val="595959"/>
                </a:solidFill>
              </a:rPr>
              <a:t>[2]  F. Fakhri and I. </a:t>
            </a:r>
            <a:r>
              <a:rPr lang="en-US" altLang="zh-TW" sz="800" dirty="0" err="1">
                <a:solidFill>
                  <a:srgbClr val="595959"/>
                </a:solidFill>
              </a:rPr>
              <a:t>Gkanatsios</a:t>
            </a:r>
            <a:r>
              <a:rPr lang="en-US" altLang="zh-TW" sz="800" dirty="0">
                <a:solidFill>
                  <a:srgbClr val="595959"/>
                </a:solidFill>
              </a:rPr>
              <a:t>, “Quantitative evaluation of flood extent detection using attention U-Net case studies from Eastern South Wales Australia in March 2021 and July 2022,” Sci. Rep., vol. 15, no. 1, p. 12377, Apr. 2025, </a:t>
            </a:r>
            <a:r>
              <a:rPr lang="en-US" altLang="zh-TW" sz="800" dirty="0" err="1">
                <a:solidFill>
                  <a:srgbClr val="595959"/>
                </a:solidFill>
              </a:rPr>
              <a:t>doi</a:t>
            </a:r>
            <a:r>
              <a:rPr lang="en-US" altLang="zh-TW" sz="800" dirty="0">
                <a:solidFill>
                  <a:srgbClr val="595959"/>
                </a:solidFill>
              </a:rPr>
              <a:t>: 10.1038/s41598-025-92734-x.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05148846-A2B8-8CD9-04B6-A08196EF23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3127A4-0900-4976-B172-1067AB19C5B9}" type="slidenum">
              <a:rPr lang="zh-TW" altLang="en-US" smtClean="0"/>
              <a:t>2</a:t>
            </a:fld>
            <a:endParaRPr lang="zh-TW" altLang="en-US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637E8CBD-D789-17B5-89D8-0C18EE1B5862}"/>
              </a:ext>
            </a:extLst>
          </p:cNvPr>
          <p:cNvGrpSpPr/>
          <p:nvPr/>
        </p:nvGrpSpPr>
        <p:grpSpPr>
          <a:xfrm>
            <a:off x="1416992" y="2215425"/>
            <a:ext cx="3568226" cy="3558816"/>
            <a:chOff x="1416992" y="2215425"/>
            <a:chExt cx="3568226" cy="3558816"/>
          </a:xfrm>
        </p:grpSpPr>
        <p:pic>
          <p:nvPicPr>
            <p:cNvPr id="6" name="圖片 5" descr="一張含有 文字, 地圖 的圖片&#10;&#10;AI 產生的內容可能不正確。">
              <a:extLst>
                <a:ext uri="{FF2B5EF4-FFF2-40B4-BE49-F238E27FC236}">
                  <a16:creationId xmlns:a16="http://schemas.microsoft.com/office/drawing/2014/main" id="{A3D71021-F17C-A3E2-7486-C6510638B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 b="52036"/>
            <a:stretch>
              <a:fillRect/>
            </a:stretch>
          </p:blipFill>
          <p:spPr>
            <a:xfrm>
              <a:off x="1416992" y="2484856"/>
              <a:ext cx="3568226" cy="3289385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923C2E0-F45D-037E-B358-D7E8967C8C4A}"/>
                </a:ext>
              </a:extLst>
            </p:cNvPr>
            <p:cNvSpPr/>
            <p:nvPr/>
          </p:nvSpPr>
          <p:spPr>
            <a:xfrm>
              <a:off x="1416992" y="2215425"/>
              <a:ext cx="3568226" cy="384963"/>
            </a:xfrm>
            <a:prstGeom prst="rect">
              <a:avLst/>
            </a:prstGeom>
            <a:solidFill>
              <a:srgbClr val="1B146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bg1"/>
                  </a:solidFill>
                </a:rPr>
                <a:t>Ground Truth</a:t>
              </a:r>
              <a:endParaRPr lang="zh-TW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B438F2DC-D303-75FF-004C-DA60FF986233}"/>
              </a:ext>
            </a:extLst>
          </p:cNvPr>
          <p:cNvGrpSpPr/>
          <p:nvPr/>
        </p:nvGrpSpPr>
        <p:grpSpPr>
          <a:xfrm>
            <a:off x="7206782" y="2215425"/>
            <a:ext cx="3568226" cy="3586574"/>
            <a:chOff x="6808777" y="2109986"/>
            <a:chExt cx="3568226" cy="3586574"/>
          </a:xfrm>
        </p:grpSpPr>
        <p:pic>
          <p:nvPicPr>
            <p:cNvPr id="8" name="圖片 7" descr="一張含有 文字, 地圖 的圖片&#10;&#10;AI 產生的內容可能不正確。">
              <a:extLst>
                <a:ext uri="{FF2B5EF4-FFF2-40B4-BE49-F238E27FC236}">
                  <a16:creationId xmlns:a16="http://schemas.microsoft.com/office/drawing/2014/main" id="{E06D3D8B-EC52-751A-36C7-46581F559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52036"/>
            <a:stretch>
              <a:fillRect/>
            </a:stretch>
          </p:blipFill>
          <p:spPr>
            <a:xfrm>
              <a:off x="6808777" y="2407175"/>
              <a:ext cx="3568226" cy="3289385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759BA3C-7BD2-9D6E-48FB-CBF2BC3C9E01}"/>
                </a:ext>
              </a:extLst>
            </p:cNvPr>
            <p:cNvSpPr/>
            <p:nvPr/>
          </p:nvSpPr>
          <p:spPr>
            <a:xfrm>
              <a:off x="6808777" y="2109986"/>
              <a:ext cx="3568226" cy="384963"/>
            </a:xfrm>
            <a:prstGeom prst="rect">
              <a:avLst/>
            </a:prstGeom>
            <a:solidFill>
              <a:srgbClr val="1B146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bg1"/>
                  </a:solidFill>
                </a:rPr>
                <a:t>Predict</a:t>
              </a:r>
              <a:endParaRPr lang="zh-TW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259202AE-DA5B-980F-BC7A-F4FDE7534EF9}"/>
              </a:ext>
            </a:extLst>
          </p:cNvPr>
          <p:cNvSpPr/>
          <p:nvPr/>
        </p:nvSpPr>
        <p:spPr>
          <a:xfrm>
            <a:off x="5436282" y="3884071"/>
            <a:ext cx="1319436" cy="490953"/>
          </a:xfrm>
          <a:prstGeom prst="rightArrow">
            <a:avLst/>
          </a:prstGeom>
          <a:solidFill>
            <a:srgbClr val="1B14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DF2CDC-FB75-9532-DEC9-D51CF9DA949F}"/>
              </a:ext>
            </a:extLst>
          </p:cNvPr>
          <p:cNvSpPr txBox="1"/>
          <p:nvPr/>
        </p:nvSpPr>
        <p:spPr>
          <a:xfrm>
            <a:off x="336000" y="1102648"/>
            <a:ext cx="5922121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eaLnBrk="1" hangingPunct="1">
              <a:buClr>
                <a:srgbClr val="1B1464"/>
              </a:buClr>
              <a:buSzPts val="4400"/>
              <a:buFont typeface="Times New Roman"/>
              <a:buNone/>
              <a:defRPr sz="4400" b="1">
                <a:solidFill>
                  <a:srgbClr val="1B1464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defRPr>
            </a:lvl1pPr>
            <a:lvl2pPr eaLnBrk="1" hangingPunct="1">
              <a:buSzPts val="1400"/>
              <a:buNone/>
              <a:defRPr sz="1800"/>
            </a:lvl2pPr>
            <a:lvl3pPr eaLnBrk="1" hangingPunct="1">
              <a:buSzPts val="1400"/>
              <a:buNone/>
              <a:defRPr sz="1800"/>
            </a:lvl3pPr>
            <a:lvl4pPr eaLnBrk="1" hangingPunct="1">
              <a:buSzPts val="1400"/>
              <a:buNone/>
              <a:defRPr sz="1800"/>
            </a:lvl4pPr>
            <a:lvl5pPr eaLnBrk="1" hangingPunct="1">
              <a:buSzPts val="1400"/>
              <a:buNone/>
              <a:defRPr sz="1800"/>
            </a:lvl5pPr>
            <a:lvl6pPr eaLnBrk="1" hangingPunct="1">
              <a:buSzPts val="1400"/>
              <a:buNone/>
              <a:defRPr sz="1800"/>
            </a:lvl6pPr>
            <a:lvl7pPr eaLnBrk="1" hangingPunct="1">
              <a:buSzPts val="1400"/>
              <a:buNone/>
              <a:defRPr sz="1800"/>
            </a:lvl7pPr>
            <a:lvl8pPr eaLnBrk="1" hangingPunct="1">
              <a:buSzPts val="1400"/>
              <a:buNone/>
              <a:defRPr sz="1800"/>
            </a:lvl8pPr>
            <a:lvl9pPr eaLnBrk="1" hangingPunct="1">
              <a:buSzPts val="1400"/>
              <a:buNone/>
              <a:defRPr sz="1800"/>
            </a:lvl9pPr>
          </a:lstStyle>
          <a:p>
            <a:r>
              <a:rPr lang="zh-TW" altLang="en-US" sz="2000" dirty="0"/>
              <a:t>洪水範圍資料難以建置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B8CA894-8721-C0E8-FB3E-C08DA9616FAA}"/>
              </a:ext>
            </a:extLst>
          </p:cNvPr>
          <p:cNvSpPr txBox="1"/>
          <p:nvPr/>
        </p:nvSpPr>
        <p:spPr>
          <a:xfrm>
            <a:off x="5556909" y="3299295"/>
            <a:ext cx="107818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eaLnBrk="1" hangingPunct="1">
              <a:buClr>
                <a:srgbClr val="1B1464"/>
              </a:buClr>
              <a:buSzPts val="4400"/>
              <a:buFont typeface="Times New Roman"/>
              <a:buNone/>
              <a:defRPr sz="4400" b="1">
                <a:solidFill>
                  <a:srgbClr val="1B1464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defRPr>
            </a:lvl1pPr>
            <a:lvl2pPr eaLnBrk="1" hangingPunct="1">
              <a:buSzPts val="1400"/>
              <a:buNone/>
              <a:defRPr sz="1800"/>
            </a:lvl2pPr>
            <a:lvl3pPr eaLnBrk="1" hangingPunct="1">
              <a:buSzPts val="1400"/>
              <a:buNone/>
              <a:defRPr sz="1800"/>
            </a:lvl3pPr>
            <a:lvl4pPr eaLnBrk="1" hangingPunct="1">
              <a:buSzPts val="1400"/>
              <a:buNone/>
              <a:defRPr sz="1800"/>
            </a:lvl4pPr>
            <a:lvl5pPr eaLnBrk="1" hangingPunct="1">
              <a:buSzPts val="1400"/>
              <a:buNone/>
              <a:defRPr sz="1800"/>
            </a:lvl5pPr>
            <a:lvl6pPr eaLnBrk="1" hangingPunct="1">
              <a:buSzPts val="1400"/>
              <a:buNone/>
              <a:defRPr sz="1800"/>
            </a:lvl6pPr>
            <a:lvl7pPr eaLnBrk="1" hangingPunct="1">
              <a:buSzPts val="1400"/>
              <a:buNone/>
              <a:defRPr sz="1800"/>
            </a:lvl7pPr>
            <a:lvl8pPr eaLnBrk="1" hangingPunct="1">
              <a:buSzPts val="1400"/>
              <a:buNone/>
              <a:defRPr sz="1800"/>
            </a:lvl8pPr>
            <a:lvl9pPr eaLnBrk="1" hangingPunct="1">
              <a:buSzPts val="1400"/>
              <a:buNone/>
              <a:defRPr sz="1800"/>
            </a:lvl9pPr>
          </a:lstStyle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How?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6271413-60C9-9F27-A886-A9992A592F78}"/>
              </a:ext>
            </a:extLst>
          </p:cNvPr>
          <p:cNvSpPr txBox="1"/>
          <p:nvPr/>
        </p:nvSpPr>
        <p:spPr>
          <a:xfrm>
            <a:off x="10198650" y="417865"/>
            <a:ext cx="17309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zh-TW" altLang="en-US" sz="2000" b="1" i="0" u="none" strike="noStrike" dirty="0">
                <a:solidFill>
                  <a:srgbClr val="1B1464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問題</a:t>
            </a:r>
            <a:r>
              <a:rPr lang="zh-TW" altLang="en-US" sz="2000" b="1" i="0" u="none" strike="noStrike" dirty="0">
                <a:solidFill>
                  <a:srgbClr val="B7B7B7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sz="2000" b="1" i="0" u="none" strike="noStrike" dirty="0">
                <a:solidFill>
                  <a:srgbClr val="1B1464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| </a:t>
            </a:r>
            <a:r>
              <a:rPr lang="zh-TW" altLang="en-US" sz="2000" b="1" i="0" u="none" strike="noStrike" dirty="0">
                <a:solidFill>
                  <a:schemeClr val="tx2">
                    <a:lumMod val="90000"/>
                  </a:schemeClr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方法</a:t>
            </a:r>
            <a:r>
              <a:rPr lang="zh-TW" altLang="en-US" sz="2000" b="1" i="0" u="none" strike="noStrike" dirty="0">
                <a:solidFill>
                  <a:srgbClr val="1B1464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 </a:t>
            </a:r>
            <a:endParaRPr lang="zh-TW" altLang="en-US" sz="20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123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1465E8-B306-E7B8-0CD1-1F0E7C8290C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方法：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2B3729-0D11-8C1E-7568-45660062BA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3127A4-0900-4976-B172-1067AB19C5B9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393B5FA-3F48-1915-771A-0562468FE0F3}"/>
              </a:ext>
            </a:extLst>
          </p:cNvPr>
          <p:cNvSpPr txBox="1"/>
          <p:nvPr/>
        </p:nvSpPr>
        <p:spPr>
          <a:xfrm>
            <a:off x="2551167" y="6273225"/>
            <a:ext cx="70896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sz="800" dirty="0">
                <a:solidFill>
                  <a:srgbClr val="595959"/>
                </a:solidFill>
              </a:rPr>
              <a:t>[1]  E. </a:t>
            </a:r>
            <a:r>
              <a:rPr lang="en-US" altLang="zh-TW" sz="800" dirty="0" err="1">
                <a:solidFill>
                  <a:srgbClr val="595959"/>
                </a:solidFill>
              </a:rPr>
              <a:t>Portalés-Julià</a:t>
            </a:r>
            <a:r>
              <a:rPr lang="en-US" altLang="zh-TW" sz="800" dirty="0">
                <a:solidFill>
                  <a:srgbClr val="595959"/>
                </a:solidFill>
              </a:rPr>
              <a:t>, G. Mateo-García, C. Purcell, and L. Gómez-</a:t>
            </a:r>
            <a:r>
              <a:rPr lang="en-US" altLang="zh-TW" sz="800" dirty="0" err="1">
                <a:solidFill>
                  <a:srgbClr val="595959"/>
                </a:solidFill>
              </a:rPr>
              <a:t>Chova</a:t>
            </a:r>
            <a:r>
              <a:rPr lang="en-US" altLang="zh-TW" sz="800" dirty="0">
                <a:solidFill>
                  <a:srgbClr val="595959"/>
                </a:solidFill>
              </a:rPr>
              <a:t>, “Global flood extent segmentation in optical satellite images,” Sci. Rep., vol. 13, no. 1, Nov. 2023, </a:t>
            </a:r>
            <a:r>
              <a:rPr lang="en-US" altLang="zh-TW" sz="800" dirty="0" err="1">
                <a:solidFill>
                  <a:srgbClr val="595959"/>
                </a:solidFill>
              </a:rPr>
              <a:t>doi</a:t>
            </a:r>
            <a:r>
              <a:rPr lang="en-US" altLang="zh-TW" sz="800" dirty="0">
                <a:solidFill>
                  <a:srgbClr val="595959"/>
                </a:solidFill>
              </a:rPr>
              <a:t>: 10.1038/s41598-023-47595-7.</a:t>
            </a:r>
          </a:p>
          <a:p>
            <a:pPr algn="just"/>
            <a:r>
              <a:rPr lang="en-US" altLang="zh-TW" sz="800" dirty="0">
                <a:solidFill>
                  <a:srgbClr val="595959"/>
                </a:solidFill>
              </a:rPr>
              <a:t>[2]  F. Fakhri and I. </a:t>
            </a:r>
            <a:r>
              <a:rPr lang="en-US" altLang="zh-TW" sz="800" dirty="0" err="1">
                <a:solidFill>
                  <a:srgbClr val="595959"/>
                </a:solidFill>
              </a:rPr>
              <a:t>Gkanatsios</a:t>
            </a:r>
            <a:r>
              <a:rPr lang="en-US" altLang="zh-TW" sz="800" dirty="0">
                <a:solidFill>
                  <a:srgbClr val="595959"/>
                </a:solidFill>
              </a:rPr>
              <a:t>, “Quantitative evaluation of flood extent detection using attention U-Net case studies from Eastern South Wales Australia in March 2021 and July 2022,” Sci. Rep., vol. 15, no. 1, p. 12377, Apr. 2025, </a:t>
            </a:r>
            <a:r>
              <a:rPr lang="en-US" altLang="zh-TW" sz="800" dirty="0" err="1">
                <a:solidFill>
                  <a:srgbClr val="595959"/>
                </a:solidFill>
              </a:rPr>
              <a:t>doi</a:t>
            </a:r>
            <a:r>
              <a:rPr lang="en-US" altLang="zh-TW" sz="800" dirty="0">
                <a:solidFill>
                  <a:srgbClr val="595959"/>
                </a:solidFill>
              </a:rPr>
              <a:t>: 10.1038/s41598-025-92734-x.</a:t>
            </a:r>
          </a:p>
        </p:txBody>
      </p:sp>
      <p:pic>
        <p:nvPicPr>
          <p:cNvPr id="8" name="圖片 7" descr="一張含有 文字, 螢幕擷取畫面, 字型, 圖形 的圖片&#10;&#10;AI 產生的內容可能不正確。">
            <a:extLst>
              <a:ext uri="{FF2B5EF4-FFF2-40B4-BE49-F238E27FC236}">
                <a16:creationId xmlns:a16="http://schemas.microsoft.com/office/drawing/2014/main" id="{DC366465-E48E-45AC-2D41-1800A6769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96" y="2660423"/>
            <a:ext cx="787653" cy="787653"/>
          </a:xfrm>
          <a:prstGeom prst="rect">
            <a:avLst/>
          </a:prstGeom>
          <a:ln w="38100">
            <a:solidFill>
              <a:srgbClr val="1B1464"/>
            </a:solidFill>
          </a:ln>
        </p:spPr>
      </p:pic>
      <p:grpSp>
        <p:nvGrpSpPr>
          <p:cNvPr id="77" name="群組 76">
            <a:extLst>
              <a:ext uri="{FF2B5EF4-FFF2-40B4-BE49-F238E27FC236}">
                <a16:creationId xmlns:a16="http://schemas.microsoft.com/office/drawing/2014/main" id="{B595A444-0CBC-669A-E9F6-9966371341E0}"/>
              </a:ext>
            </a:extLst>
          </p:cNvPr>
          <p:cNvGrpSpPr>
            <a:grpSpLocks noChangeAspect="1"/>
          </p:cNvGrpSpPr>
          <p:nvPr/>
        </p:nvGrpSpPr>
        <p:grpSpPr>
          <a:xfrm>
            <a:off x="4337773" y="1922555"/>
            <a:ext cx="3516451" cy="3398665"/>
            <a:chOff x="7590772" y="1699926"/>
            <a:chExt cx="4161746" cy="4022347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D81FBE5E-543B-5C61-5BC7-30B8D5B957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94833" y="4227690"/>
              <a:ext cx="4157685" cy="1494583"/>
              <a:chOff x="10959722" y="20898646"/>
              <a:chExt cx="9250066" cy="3229426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AC93B8BD-722E-96BF-C003-B7CAE8CDDB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59722" y="20898646"/>
                <a:ext cx="9250066" cy="3229426"/>
              </a:xfrm>
              <a:prstGeom prst="rect">
                <a:avLst/>
              </a:prstGeom>
            </p:spPr>
          </p:pic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E1584C0F-BD53-ACC9-6BEF-0B461B3E54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91767" y="20939191"/>
                <a:ext cx="7918021" cy="369452"/>
              </a:xfrm>
              <a:prstGeom prst="rect">
                <a:avLst/>
              </a:prstGeom>
            </p:spPr>
          </p:pic>
        </p:grpSp>
        <p:pic>
          <p:nvPicPr>
            <p:cNvPr id="75" name="圖片 74">
              <a:extLst>
                <a:ext uri="{FF2B5EF4-FFF2-40B4-BE49-F238E27FC236}">
                  <a16:creationId xmlns:a16="http://schemas.microsoft.com/office/drawing/2014/main" id="{FCA2F3CD-7C5B-E43B-4BEE-AA6093F80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59500" y="2259339"/>
              <a:ext cx="2050059" cy="2003870"/>
            </a:xfrm>
            <a:prstGeom prst="rect">
              <a:avLst/>
            </a:prstGeom>
          </p:spPr>
        </p:pic>
        <p:pic>
          <p:nvPicPr>
            <p:cNvPr id="25" name="圖片 24" descr="一張含有 文字, 地圖 的圖片&#10;&#10;AI 產生的內容可能不正確。">
              <a:extLst>
                <a:ext uri="{FF2B5EF4-FFF2-40B4-BE49-F238E27FC236}">
                  <a16:creationId xmlns:a16="http://schemas.microsoft.com/office/drawing/2014/main" id="{5C2B2C99-4CAF-102F-D28E-22BF4BA5D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52036"/>
            <a:stretch>
              <a:fillRect/>
            </a:stretch>
          </p:blipFill>
          <p:spPr>
            <a:xfrm>
              <a:off x="7594833" y="2194138"/>
              <a:ext cx="2108652" cy="2003871"/>
            </a:xfrm>
            <a:prstGeom prst="rect">
              <a:avLst/>
            </a:prstGeom>
          </p:spPr>
        </p:pic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EDC53DD5-C188-C8A5-8B31-F31BDAE3F73F}"/>
                </a:ext>
              </a:extLst>
            </p:cNvPr>
            <p:cNvSpPr/>
            <p:nvPr/>
          </p:nvSpPr>
          <p:spPr>
            <a:xfrm>
              <a:off x="7590772" y="1875264"/>
              <a:ext cx="4157686" cy="3847009"/>
            </a:xfrm>
            <a:prstGeom prst="rect">
              <a:avLst/>
            </a:prstGeom>
            <a:noFill/>
            <a:ln>
              <a:solidFill>
                <a:srgbClr val="1B146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E8020AD-9A83-BAFA-3A79-75B5513E3DE6}"/>
                </a:ext>
              </a:extLst>
            </p:cNvPr>
            <p:cNvSpPr/>
            <p:nvPr/>
          </p:nvSpPr>
          <p:spPr>
            <a:xfrm>
              <a:off x="7590772" y="1699926"/>
              <a:ext cx="4161746" cy="464532"/>
            </a:xfrm>
            <a:prstGeom prst="rect">
              <a:avLst/>
            </a:prstGeom>
            <a:solidFill>
              <a:srgbClr val="1B146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b="1" dirty="0">
                  <a:solidFill>
                    <a:schemeClr val="bg1"/>
                  </a:solidFill>
                </a:rPr>
                <a:t>Predict</a:t>
              </a:r>
              <a:endParaRPr lang="zh-TW" altLang="en-US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9F3C96C6-DD0E-04DB-FC23-0DB9FB8E6068}"/>
              </a:ext>
            </a:extLst>
          </p:cNvPr>
          <p:cNvGrpSpPr>
            <a:grpSpLocks noChangeAspect="1"/>
          </p:cNvGrpSpPr>
          <p:nvPr/>
        </p:nvGrpSpPr>
        <p:grpSpPr>
          <a:xfrm>
            <a:off x="434192" y="2325047"/>
            <a:ext cx="2433810" cy="2379020"/>
            <a:chOff x="1017996" y="2264522"/>
            <a:chExt cx="3478525" cy="3400216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DE5E2E9E-E4D4-BD90-7E4D-1BBF7C55BB6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7997" y="2780021"/>
              <a:ext cx="3478524" cy="2884717"/>
              <a:chOff x="47565" y="1307719"/>
              <a:chExt cx="4757638" cy="3945478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85CCAE1-9364-A092-1E9A-8D06643C1FC1}"/>
                  </a:ext>
                </a:extLst>
              </p:cNvPr>
              <p:cNvSpPr/>
              <p:nvPr/>
            </p:nvSpPr>
            <p:spPr>
              <a:xfrm>
                <a:off x="47565" y="1307719"/>
                <a:ext cx="4757638" cy="39454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1B146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6" name="圖片 15" descr="一張含有 文字, 地圖 的圖片&#10;&#10;AI 產生的內容可能不正確。">
                <a:extLst>
                  <a:ext uri="{FF2B5EF4-FFF2-40B4-BE49-F238E27FC236}">
                    <a16:creationId xmlns:a16="http://schemas.microsoft.com/office/drawing/2014/main" id="{17448F55-1F4D-E4B8-FA8C-C39BA148DA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89" r="50000" b="52125"/>
              <a:stretch>
                <a:fillRect/>
              </a:stretch>
            </p:blipFill>
            <p:spPr>
              <a:xfrm>
                <a:off x="1460917" y="1398276"/>
                <a:ext cx="1903297" cy="1754563"/>
              </a:xfrm>
              <a:prstGeom prst="rect">
                <a:avLst/>
              </a:prstGeom>
            </p:spPr>
          </p:pic>
          <p:pic>
            <p:nvPicPr>
              <p:cNvPr id="19" name="圖片 18" descr="一張含有 文字, 地圖 的圖片&#10;&#10;AI 產生的內容可能不正確。">
                <a:extLst>
                  <a:ext uri="{FF2B5EF4-FFF2-40B4-BE49-F238E27FC236}">
                    <a16:creationId xmlns:a16="http://schemas.microsoft.com/office/drawing/2014/main" id="{228A8B66-3543-5C6B-4D95-89707E7677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317" t="-59" r="-317" b="52095"/>
              <a:stretch>
                <a:fillRect/>
              </a:stretch>
            </p:blipFill>
            <p:spPr>
              <a:xfrm>
                <a:off x="201373" y="3497341"/>
                <a:ext cx="1808912" cy="1667553"/>
              </a:xfrm>
              <a:prstGeom prst="rect">
                <a:avLst/>
              </a:prstGeom>
            </p:spPr>
          </p:pic>
          <p:pic>
            <p:nvPicPr>
              <p:cNvPr id="22" name="圖片 21" descr="一張含有 文字, 地圖 的圖片&#10;&#10;AI 產生的內容可能不正確。">
                <a:extLst>
                  <a:ext uri="{FF2B5EF4-FFF2-40B4-BE49-F238E27FC236}">
                    <a16:creationId xmlns:a16="http://schemas.microsoft.com/office/drawing/2014/main" id="{E27F2D1A-E4F5-3D61-2F94-498751B7DC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2205" r="50000" b="-169"/>
              <a:stretch>
                <a:fillRect/>
              </a:stretch>
            </p:blipFill>
            <p:spPr>
              <a:xfrm>
                <a:off x="2857253" y="3497340"/>
                <a:ext cx="1808912" cy="1667554"/>
              </a:xfrm>
              <a:prstGeom prst="rect">
                <a:avLst/>
              </a:prstGeom>
            </p:spPr>
          </p:pic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4F75878-6D03-674F-0E30-8247ADFE9FB2}"/>
                </a:ext>
              </a:extLst>
            </p:cNvPr>
            <p:cNvSpPr/>
            <p:nvPr/>
          </p:nvSpPr>
          <p:spPr>
            <a:xfrm>
              <a:off x="1017996" y="2264522"/>
              <a:ext cx="3478523" cy="499824"/>
            </a:xfrm>
            <a:prstGeom prst="rect">
              <a:avLst/>
            </a:prstGeom>
            <a:solidFill>
              <a:srgbClr val="1B146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b="1" dirty="0">
                  <a:solidFill>
                    <a:schemeClr val="bg1"/>
                  </a:solidFill>
                </a:rPr>
                <a:t>Image</a:t>
              </a:r>
              <a:endParaRPr lang="zh-TW" altLang="en-US" sz="1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62290DD8-76DB-5FC3-78C0-4464520B100C}"/>
              </a:ext>
            </a:extLst>
          </p:cNvPr>
          <p:cNvCxnSpPr>
            <a:cxnSpLocks/>
            <a:stCxn id="27" idx="3"/>
            <a:endCxn id="76" idx="1"/>
          </p:cNvCxnSpPr>
          <p:nvPr/>
        </p:nvCxnSpPr>
        <p:spPr>
          <a:xfrm>
            <a:off x="2868002" y="3694896"/>
            <a:ext cx="1469771" cy="1067"/>
          </a:xfrm>
          <a:prstGeom prst="straightConnector1">
            <a:avLst/>
          </a:prstGeom>
          <a:ln w="38100">
            <a:solidFill>
              <a:srgbClr val="1B14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圖片 80">
            <a:extLst>
              <a:ext uri="{FF2B5EF4-FFF2-40B4-BE49-F238E27FC236}">
                <a16:creationId xmlns:a16="http://schemas.microsoft.com/office/drawing/2014/main" id="{FFCC1A14-3F46-0BB0-0653-E80DC4D81C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3343" y="2856688"/>
            <a:ext cx="792082" cy="463410"/>
          </a:xfrm>
          <a:prstGeom prst="rect">
            <a:avLst/>
          </a:prstGeom>
          <a:ln w="38100">
            <a:solidFill>
              <a:srgbClr val="1B1464"/>
            </a:solidFill>
          </a:ln>
        </p:spPr>
      </p:pic>
      <p:pic>
        <p:nvPicPr>
          <p:cNvPr id="82" name="圖片 81">
            <a:extLst>
              <a:ext uri="{FF2B5EF4-FFF2-40B4-BE49-F238E27FC236}">
                <a16:creationId xmlns:a16="http://schemas.microsoft.com/office/drawing/2014/main" id="{2D74BC0D-F782-BED8-2E90-73A3B0274B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5089" y="2854032"/>
            <a:ext cx="3044554" cy="1694001"/>
          </a:xfrm>
          <a:prstGeom prst="rect">
            <a:avLst/>
          </a:prstGeom>
          <a:ln w="38100">
            <a:solidFill>
              <a:srgbClr val="1B1464"/>
            </a:solidFill>
          </a:ln>
        </p:spPr>
      </p:pic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563C336B-98DD-B8DC-7893-352CF30E28FB}"/>
              </a:ext>
            </a:extLst>
          </p:cNvPr>
          <p:cNvCxnSpPr>
            <a:cxnSpLocks/>
            <a:stCxn id="76" idx="3"/>
            <a:endCxn id="82" idx="1"/>
          </p:cNvCxnSpPr>
          <p:nvPr/>
        </p:nvCxnSpPr>
        <p:spPr>
          <a:xfrm>
            <a:off x="7850794" y="3695963"/>
            <a:ext cx="1034295" cy="5070"/>
          </a:xfrm>
          <a:prstGeom prst="straightConnector1">
            <a:avLst/>
          </a:prstGeom>
          <a:ln w="38100">
            <a:solidFill>
              <a:srgbClr val="1B14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8AC06D26-551D-8A8D-6702-A29CE69DB8A1}"/>
              </a:ext>
            </a:extLst>
          </p:cNvPr>
          <p:cNvSpPr txBox="1"/>
          <p:nvPr/>
        </p:nvSpPr>
        <p:spPr>
          <a:xfrm>
            <a:off x="336000" y="1281551"/>
            <a:ext cx="3414469" cy="72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eaLnBrk="1" hangingPunct="1">
              <a:buClr>
                <a:srgbClr val="1B1464"/>
              </a:buClr>
              <a:buSzPts val="4400"/>
              <a:buFont typeface="Times New Roman"/>
              <a:buNone/>
              <a:defRPr sz="4400" b="1">
                <a:solidFill>
                  <a:srgbClr val="1B1464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defRPr>
            </a:lvl1pPr>
            <a:lvl2pPr eaLnBrk="1" hangingPunct="1">
              <a:buSzPts val="1400"/>
              <a:buNone/>
              <a:defRPr sz="1800"/>
            </a:lvl2pPr>
            <a:lvl3pPr eaLnBrk="1" hangingPunct="1">
              <a:buSzPts val="1400"/>
              <a:buNone/>
              <a:defRPr sz="1800"/>
            </a:lvl3pPr>
            <a:lvl4pPr eaLnBrk="1" hangingPunct="1">
              <a:buSzPts val="1400"/>
              <a:buNone/>
              <a:defRPr sz="1800"/>
            </a:lvl4pPr>
            <a:lvl5pPr eaLnBrk="1" hangingPunct="1">
              <a:buSzPts val="1400"/>
              <a:buNone/>
              <a:defRPr sz="1800"/>
            </a:lvl5pPr>
            <a:lvl6pPr eaLnBrk="1" hangingPunct="1">
              <a:buSzPts val="1400"/>
              <a:buNone/>
              <a:defRPr sz="1800"/>
            </a:lvl6pPr>
            <a:lvl7pPr eaLnBrk="1" hangingPunct="1">
              <a:buSzPts val="1400"/>
              <a:buNone/>
              <a:defRPr sz="1800"/>
            </a:lvl7pPr>
            <a:lvl8pPr eaLnBrk="1" hangingPunct="1">
              <a:buSzPts val="1400"/>
              <a:buNone/>
              <a:defRPr sz="1800"/>
            </a:lvl8pPr>
            <a:lvl9pPr eaLnBrk="1" hangingPunct="1">
              <a:buSzPts val="1400"/>
              <a:buNone/>
              <a:defRPr sz="1800"/>
            </a:lvl9pPr>
          </a:lstStyle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ML4Flood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提供開源框架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視覺化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963E040-26F3-ED9F-943C-D18934268932}"/>
              </a:ext>
            </a:extLst>
          </p:cNvPr>
          <p:cNvSpPr txBox="1"/>
          <p:nvPr/>
        </p:nvSpPr>
        <p:spPr>
          <a:xfrm>
            <a:off x="10198650" y="417865"/>
            <a:ext cx="17309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zh-TW" altLang="en-US" sz="2000" b="1" i="0" u="none" strike="noStrike" dirty="0">
                <a:solidFill>
                  <a:schemeClr val="tx2">
                    <a:lumMod val="90000"/>
                  </a:schemeClr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問題</a:t>
            </a:r>
            <a:r>
              <a:rPr lang="zh-TW" altLang="en-US" sz="2000" b="1" i="0" u="none" strike="noStrike" dirty="0">
                <a:solidFill>
                  <a:srgbClr val="B7B7B7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sz="2000" b="1" i="0" u="none" strike="noStrike" dirty="0">
                <a:solidFill>
                  <a:srgbClr val="1B1464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| </a:t>
            </a:r>
            <a:r>
              <a:rPr lang="zh-TW" altLang="en-US" sz="2000" b="1" i="0" u="none" strike="noStrike" dirty="0">
                <a:solidFill>
                  <a:srgbClr val="1B1464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方法 </a:t>
            </a:r>
            <a:endParaRPr lang="zh-TW" altLang="en-US" sz="20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2848341"/>
      </p:ext>
    </p:extLst>
  </p:cSld>
  <p:clrMapOvr>
    <a:masterClrMapping/>
  </p:clrMapOvr>
</p:sld>
</file>

<file path=ppt/theme/theme1.xml><?xml version="1.0" encoding="utf-8"?>
<a:theme xmlns:a="http://schemas.openxmlformats.org/drawingml/2006/main" name="NYCU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YCU" id="{550BE0A6-E272-40D7-A309-E7611CF49D09}" vid="{72BD4727-5068-4415-8E37-053CEA20C1A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NYCU</Template>
  <TotalTime>477</TotalTime>
  <Words>450</Words>
  <Application>Microsoft Office PowerPoint</Application>
  <PresentationFormat>寬螢幕</PresentationFormat>
  <Paragraphs>29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標楷體</vt:lpstr>
      <vt:lpstr>標楷體</vt:lpstr>
      <vt:lpstr>Aptos</vt:lpstr>
      <vt:lpstr>Arial</vt:lpstr>
      <vt:lpstr>Times New Roman</vt:lpstr>
      <vt:lpstr>NYCU</vt:lpstr>
      <vt:lpstr>基於合成孔徑雷達與多源數據應用之 歷史洪水範圍重建: 利用ML4Flood進行洪水範圍預測</vt:lpstr>
      <vt:lpstr>問題：</vt:lpstr>
      <vt:lpstr>方法：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常心 游</dc:creator>
  <cp:lastModifiedBy>常心 游</cp:lastModifiedBy>
  <cp:revision>32</cp:revision>
  <dcterms:created xsi:type="dcterms:W3CDTF">2025-08-12T14:24:09Z</dcterms:created>
  <dcterms:modified xsi:type="dcterms:W3CDTF">2025-08-13T15:17:10Z</dcterms:modified>
</cp:coreProperties>
</file>