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5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1"/>
  </p:notesMasterIdLst>
  <p:sldIdLst>
    <p:sldId id="256" r:id="rId2"/>
    <p:sldId id="263" r:id="rId3"/>
    <p:sldId id="260" r:id="rId4"/>
    <p:sldId id="257" r:id="rId5"/>
    <p:sldId id="258" r:id="rId6"/>
    <p:sldId id="259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A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4625"/>
    <p:restoredTop sz="86435"/>
  </p:normalViewPr>
  <p:slideViewPr>
    <p:cSldViewPr snapToGrid="0" snapToObjects="1">
      <p:cViewPr varScale="1">
        <p:scale>
          <a:sx n="78" d="100"/>
          <a:sy n="78" d="100"/>
        </p:scale>
        <p:origin x="192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3256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yenhuynh\Desktop\Capstone1YenHuynh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yenhuynh\Desktop\Capstone1YenHuynh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yenhuynh\Desktop\Capstone1YenHuynh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yenhuynh\Desktop\Capstone1YenHuynh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yenhuynh\Desktop\Capstone1YenHuynh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>
                <a:solidFill>
                  <a:schemeClr val="tx1"/>
                </a:solidFill>
              </a:rPr>
              <a:t>Increase Time</a:t>
            </a:r>
            <a:r>
              <a:rPr lang="en-US" sz="2000" baseline="0" dirty="0">
                <a:solidFill>
                  <a:schemeClr val="tx1"/>
                </a:solidFill>
              </a:rPr>
              <a:t>s and Days Car Rented</a:t>
            </a:r>
            <a:endParaRPr lang="en-US" sz="200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'Model Strategy'!$B$11</c:f>
              <c:strCache>
                <c:ptCount val="1"/>
                <c:pt idx="0">
                  <c:v>Total times cars rented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5C0-7047-AABF-A2CC9AB39383}"/>
              </c:ext>
            </c:extLst>
          </c:dPt>
          <c:val>
            <c:numRef>
              <c:f>'Model Strategy'!$C$11:$D$11</c:f>
              <c:numCache>
                <c:formatCode>00,000</c:formatCode>
                <c:ptCount val="2"/>
                <c:pt idx="0">
                  <c:v>81318</c:v>
                </c:pt>
                <c:pt idx="1">
                  <c:v>97581.6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76-5E47-B78B-B74A11E9ADB9}"/>
            </c:ext>
          </c:extLst>
        </c:ser>
        <c:ser>
          <c:idx val="1"/>
          <c:order val="1"/>
          <c:tx>
            <c:strRef>
              <c:f>'Model Strategy'!$B$14</c:f>
              <c:strCache>
                <c:ptCount val="1"/>
                <c:pt idx="0">
                  <c:v>Total rented days</c:v>
                </c:pt>
              </c:strCache>
            </c:strRef>
          </c:tx>
          <c:spPr>
            <a:solidFill>
              <a:srgbClr val="FF7A17"/>
            </a:solidFill>
            <a:ln>
              <a:solidFill>
                <a:schemeClr val="accent2"/>
              </a:solidFill>
            </a:ln>
            <a:effectLst/>
          </c:spPr>
          <c:invertIfNegative val="0"/>
          <c:val>
            <c:numRef>
              <c:f>'Model Strategy'!$C$14:$D$14</c:f>
              <c:numCache>
                <c:formatCode>00,000</c:formatCode>
                <c:ptCount val="2"/>
                <c:pt idx="0">
                  <c:v>325608</c:v>
                </c:pt>
                <c:pt idx="1">
                  <c:v>390729.6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76-5E47-B78B-B74A11E9AD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882464"/>
        <c:axId val="2101485007"/>
      </c:barChart>
      <c:catAx>
        <c:axId val="268824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1485007"/>
        <c:crosses val="autoZero"/>
        <c:auto val="1"/>
        <c:lblAlgn val="ctr"/>
        <c:lblOffset val="100"/>
        <c:noMultiLvlLbl val="0"/>
      </c:catAx>
      <c:valAx>
        <c:axId val="2101485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0,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882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>
                <a:solidFill>
                  <a:schemeClr val="tx1"/>
                </a:solidFill>
              </a:rPr>
              <a:t>Average Cost and 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'Model Strategy'!$B$20</c:f>
              <c:strCache>
                <c:ptCount val="1"/>
                <c:pt idx="0">
                  <c:v>Average cost per year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'Model Strategy'!$C$20:$D$20</c:f>
              <c:numCache>
                <c:formatCode>_("$"* #,##0.00_);_("$"* \(#,##0.00\);_("$"* "-"??_);_(@_)</c:formatCode>
                <c:ptCount val="2"/>
                <c:pt idx="0">
                  <c:v>7580.0744799999893</c:v>
                </c:pt>
                <c:pt idx="1">
                  <c:v>7580.0744799999893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50-BB47-A61A-82513B882CE9}"/>
            </c:ext>
          </c:extLst>
        </c:ser>
        <c:ser>
          <c:idx val="0"/>
          <c:order val="1"/>
          <c:tx>
            <c:strRef>
              <c:f>'Model Strategy'!$B$17</c:f>
              <c:strCache>
                <c:ptCount val="1"/>
                <c:pt idx="0">
                  <c:v>Average gross revenue per car</c:v>
                </c:pt>
              </c:strCache>
            </c:strRef>
          </c:tx>
          <c:spPr>
            <a:solidFill>
              <a:srgbClr val="FF7A17"/>
            </a:solidFill>
            <a:ln>
              <a:noFill/>
            </a:ln>
            <a:effectLst/>
          </c:spPr>
          <c:invertIfNegative val="0"/>
          <c:val>
            <c:numRef>
              <c:f>'Model Strategy'!$C$17:$D$17</c:f>
              <c:numCache>
                <c:formatCode>_("$"* #,##0.00_);_("$"* \(#,##0.00\);_("$"* "-"??_);_(@_)</c:formatCode>
                <c:ptCount val="2"/>
                <c:pt idx="0">
                  <c:v>13207.551750000001</c:v>
                </c:pt>
                <c:pt idx="1">
                  <c:v>15849.062099999999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50-BB47-A61A-82513B882C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882464"/>
        <c:axId val="2101485007"/>
      </c:barChart>
      <c:catAx>
        <c:axId val="268824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1485007"/>
        <c:crosses val="autoZero"/>
        <c:auto val="1"/>
        <c:lblAlgn val="ctr"/>
        <c:lblOffset val="100"/>
        <c:noMultiLvlLbl val="0"/>
      </c:catAx>
      <c:valAx>
        <c:axId val="2101485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882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0" i="0" baseline="0" dirty="0">
                <a:solidFill>
                  <a:schemeClr val="tx1"/>
                </a:solidFill>
                <a:effectLst/>
                <a:latin typeface="Helvetica" pitchFamily="2" charset="0"/>
              </a:rPr>
              <a:t>Average Total Rented Days</a:t>
            </a:r>
            <a:endParaRPr lang="en-US" sz="2000" dirty="0">
              <a:solidFill>
                <a:schemeClr val="tx1"/>
              </a:solidFill>
              <a:effectLst/>
              <a:latin typeface="Helvetica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'Model Strategy'!$B$16</c:f>
              <c:strCache>
                <c:ptCount val="1"/>
                <c:pt idx="0">
                  <c:v>Average of total rented days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'Model Strategy'!$C$16:$E$16</c:f>
              <c:numCache>
                <c:formatCode>General</c:formatCode>
                <c:ptCount val="3"/>
                <c:pt idx="0">
                  <c:v>81.402000000000001</c:v>
                </c:pt>
                <c:pt idx="1">
                  <c:v>97.682400000000001</c:v>
                </c:pt>
                <c:pt idx="2">
                  <c:v>81.402000000000001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E4-604D-ACA5-61158B25BD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4350944"/>
        <c:axId val="250973488"/>
      </c:barChart>
      <c:catAx>
        <c:axId val="2543509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0973488"/>
        <c:crosses val="autoZero"/>
        <c:auto val="1"/>
        <c:lblAlgn val="ctr"/>
        <c:lblOffset val="100"/>
        <c:noMultiLvlLbl val="0"/>
      </c:catAx>
      <c:valAx>
        <c:axId val="250973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350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000">
                <a:solidFill>
                  <a:schemeClr val="tx1"/>
                </a:solidFill>
              </a:rPr>
              <a:t>Cost and 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'Model Strategy'!$B$25</c:f>
              <c:strCache>
                <c:ptCount val="1"/>
                <c:pt idx="0">
                  <c:v>Total cost per year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'Model Strategy'!$C$25:$E$25</c:f>
              <c:numCache>
                <c:formatCode>_("$"* #,##0.00_);_("$"* \(#,##0.00\);_("$"* "-"??_);_(@_)</c:formatCode>
                <c:ptCount val="3"/>
                <c:pt idx="0">
                  <c:v>30320297.919999927</c:v>
                </c:pt>
                <c:pt idx="1">
                  <c:v>30320297.919999927</c:v>
                </c:pt>
                <c:pt idx="2">
                  <c:v>36384357.503999911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21-C643-B535-D477571CDEF5}"/>
            </c:ext>
          </c:extLst>
        </c:ser>
        <c:ser>
          <c:idx val="1"/>
          <c:order val="1"/>
          <c:tx>
            <c:strRef>
              <c:f>'Model Strategy'!$B$27</c:f>
              <c:strCache>
                <c:ptCount val="1"/>
                <c:pt idx="0">
                  <c:v>Gross revenue</c:v>
                </c:pt>
              </c:strCache>
            </c:strRef>
          </c:tx>
          <c:spPr>
            <a:solidFill>
              <a:srgbClr val="FF7A17"/>
            </a:solidFill>
            <a:ln>
              <a:noFill/>
            </a:ln>
            <a:effectLst/>
          </c:spPr>
          <c:invertIfNegative val="0"/>
          <c:val>
            <c:numRef>
              <c:f>'Model Strategy'!$C$27:$E$27</c:f>
              <c:numCache>
                <c:formatCode>_("$"* #,##0.00_);_("$"* \(#,##0.00\);_("$"* "-"??_);_(@_)</c:formatCode>
                <c:ptCount val="3"/>
                <c:pt idx="0">
                  <c:v>52830207</c:v>
                </c:pt>
                <c:pt idx="1">
                  <c:v>63396248.399999999</c:v>
                </c:pt>
                <c:pt idx="2">
                  <c:v>63396248.399999999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21-C643-B535-D477571CDE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6882464"/>
        <c:axId val="2101485007"/>
      </c:barChart>
      <c:catAx>
        <c:axId val="268824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1485007"/>
        <c:crosses val="autoZero"/>
        <c:auto val="1"/>
        <c:lblAlgn val="ctr"/>
        <c:lblOffset val="100"/>
        <c:noMultiLvlLbl val="0"/>
      </c:catAx>
      <c:valAx>
        <c:axId val="2101485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882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0" i="0" baseline="0" dirty="0">
                <a:solidFill>
                  <a:schemeClr val="tx1"/>
                </a:solidFill>
                <a:effectLst/>
              </a:rPr>
              <a:t>Net Revenue</a:t>
            </a:r>
            <a:endParaRPr lang="en-US" sz="2400" dirty="0">
              <a:solidFill>
                <a:schemeClr val="tx1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'Model Strategy'!$B$28</c:f>
              <c:strCache>
                <c:ptCount val="1"/>
                <c:pt idx="0">
                  <c:v>Net revenue</c:v>
                </c:pt>
              </c:strCache>
            </c:strRef>
          </c:tx>
          <c:spPr>
            <a:solidFill>
              <a:srgbClr val="FF7A17"/>
            </a:solidFill>
            <a:ln>
              <a:noFill/>
            </a:ln>
            <a:effectLst/>
          </c:spPr>
          <c:invertIfNegative val="0"/>
          <c:val>
            <c:numRef>
              <c:f>'Model Strategy'!$C$28:$E$28</c:f>
              <c:numCache>
                <c:formatCode>_("$"* #,##0.00_);_("$"* \(#,##0.00\);_("$"* "-"??_);_(@_)</c:formatCode>
                <c:ptCount val="3"/>
                <c:pt idx="0">
                  <c:v>19753518.360000081</c:v>
                </c:pt>
                <c:pt idx="1">
                  <c:v>30319559.76000008</c:v>
                </c:pt>
                <c:pt idx="2">
                  <c:v>23704222.032000102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1A-7849-92F2-2A2F632CAF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4350944"/>
        <c:axId val="250973488"/>
      </c:barChart>
      <c:catAx>
        <c:axId val="2543509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0973488"/>
        <c:crosses val="autoZero"/>
        <c:auto val="1"/>
        <c:lblAlgn val="ctr"/>
        <c:lblOffset val="100"/>
        <c:noMultiLvlLbl val="0"/>
      </c:catAx>
      <c:valAx>
        <c:axId val="250973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350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3E1A85-F9B3-449B-B710-6061D738A22E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595E8AE-F07A-4C57-8AB0-FA33DDC928EE}">
      <dgm:prSet/>
      <dgm:spPr/>
      <dgm:t>
        <a:bodyPr/>
        <a:lstStyle/>
        <a:p>
          <a:pPr>
            <a:defRPr cap="all"/>
          </a:pPr>
          <a:r>
            <a:rPr lang="en-US" dirty="0"/>
            <a:t>Increase the times/transactions car get rented to 20%</a:t>
          </a:r>
        </a:p>
      </dgm:t>
    </dgm:pt>
    <dgm:pt modelId="{E56F2F39-4AAB-4540-BFE3-4E7FE3242572}" type="parTrans" cxnId="{A8A6F220-74CE-4679-8AD2-C92EF79440EC}">
      <dgm:prSet/>
      <dgm:spPr/>
      <dgm:t>
        <a:bodyPr/>
        <a:lstStyle/>
        <a:p>
          <a:endParaRPr lang="en-US"/>
        </a:p>
      </dgm:t>
    </dgm:pt>
    <dgm:pt modelId="{8CDA8BA7-7297-423B-8E29-02ACBF2812D9}" type="sibTrans" cxnId="{A8A6F220-74CE-4679-8AD2-C92EF79440EC}">
      <dgm:prSet/>
      <dgm:spPr/>
      <dgm:t>
        <a:bodyPr/>
        <a:lstStyle/>
        <a:p>
          <a:endParaRPr lang="en-US"/>
        </a:p>
      </dgm:t>
    </dgm:pt>
    <dgm:pt modelId="{E517E3FD-265D-4D59-8069-8F23C0DE7F22}">
      <dgm:prSet/>
      <dgm:spPr/>
      <dgm:t>
        <a:bodyPr/>
        <a:lstStyle/>
        <a:p>
          <a:pPr>
            <a:defRPr cap="all"/>
          </a:pPr>
          <a:r>
            <a:rPr lang="en-US" dirty="0"/>
            <a:t>Increase The NUMBER total OF cars COMPANY OWN for rent to 20%</a:t>
          </a:r>
        </a:p>
      </dgm:t>
    </dgm:pt>
    <dgm:pt modelId="{1D88088F-0F08-458D-849E-3655243FBA21}" type="parTrans" cxnId="{1519B53F-5360-4CB3-9902-24E48D309AC9}">
      <dgm:prSet/>
      <dgm:spPr/>
      <dgm:t>
        <a:bodyPr/>
        <a:lstStyle/>
        <a:p>
          <a:endParaRPr lang="en-US"/>
        </a:p>
      </dgm:t>
    </dgm:pt>
    <dgm:pt modelId="{57925F4F-12C2-40ED-812F-9B075FD70808}" type="sibTrans" cxnId="{1519B53F-5360-4CB3-9902-24E48D309AC9}">
      <dgm:prSet/>
      <dgm:spPr/>
      <dgm:t>
        <a:bodyPr/>
        <a:lstStyle/>
        <a:p>
          <a:endParaRPr lang="en-US"/>
        </a:p>
      </dgm:t>
    </dgm:pt>
    <dgm:pt modelId="{DE386BE3-AE1A-2846-9E3D-B6054C987274}" type="pres">
      <dgm:prSet presAssocID="{9D3E1A85-F9B3-449B-B710-6061D738A22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1C7C7E-7934-9143-99CA-DAE14009702D}" type="pres">
      <dgm:prSet presAssocID="{0595E8AE-F07A-4C57-8AB0-FA33DDC928EE}" presName="hierRoot1" presStyleCnt="0"/>
      <dgm:spPr/>
    </dgm:pt>
    <dgm:pt modelId="{495F83BB-05DC-3141-B8D2-8E83FF3CF981}" type="pres">
      <dgm:prSet presAssocID="{0595E8AE-F07A-4C57-8AB0-FA33DDC928EE}" presName="composite" presStyleCnt="0"/>
      <dgm:spPr/>
    </dgm:pt>
    <dgm:pt modelId="{13E04FC0-ABB9-6C4E-860A-989A64468F42}" type="pres">
      <dgm:prSet presAssocID="{0595E8AE-F07A-4C57-8AB0-FA33DDC928EE}" presName="background" presStyleLbl="node0" presStyleIdx="0" presStyleCnt="2"/>
      <dgm:spPr/>
    </dgm:pt>
    <dgm:pt modelId="{6AD57956-5904-2447-B600-9A370267DA81}" type="pres">
      <dgm:prSet presAssocID="{0595E8AE-F07A-4C57-8AB0-FA33DDC928EE}" presName="text" presStyleLbl="fgAcc0" presStyleIdx="0" presStyleCnt="2">
        <dgm:presLayoutVars>
          <dgm:chPref val="3"/>
        </dgm:presLayoutVars>
      </dgm:prSet>
      <dgm:spPr/>
    </dgm:pt>
    <dgm:pt modelId="{DBE0619E-CC3E-1E43-A436-A1302F1E89EA}" type="pres">
      <dgm:prSet presAssocID="{0595E8AE-F07A-4C57-8AB0-FA33DDC928EE}" presName="hierChild2" presStyleCnt="0"/>
      <dgm:spPr/>
    </dgm:pt>
    <dgm:pt modelId="{2BCFE93D-54F6-764C-BBF7-5C81D9D6C333}" type="pres">
      <dgm:prSet presAssocID="{E517E3FD-265D-4D59-8069-8F23C0DE7F22}" presName="hierRoot1" presStyleCnt="0"/>
      <dgm:spPr/>
    </dgm:pt>
    <dgm:pt modelId="{3495A38D-A148-AA48-ABD4-B7F22F0AF434}" type="pres">
      <dgm:prSet presAssocID="{E517E3FD-265D-4D59-8069-8F23C0DE7F22}" presName="composite" presStyleCnt="0"/>
      <dgm:spPr/>
    </dgm:pt>
    <dgm:pt modelId="{DB93DEFC-A8F7-524D-9304-0CA98A088B7D}" type="pres">
      <dgm:prSet presAssocID="{E517E3FD-265D-4D59-8069-8F23C0DE7F22}" presName="background" presStyleLbl="node0" presStyleIdx="1" presStyleCnt="2"/>
      <dgm:spPr/>
    </dgm:pt>
    <dgm:pt modelId="{455D3EC8-BA12-2F4F-B18C-3BB6C9CD9B10}" type="pres">
      <dgm:prSet presAssocID="{E517E3FD-265D-4D59-8069-8F23C0DE7F22}" presName="text" presStyleLbl="fgAcc0" presStyleIdx="1" presStyleCnt="2">
        <dgm:presLayoutVars>
          <dgm:chPref val="3"/>
        </dgm:presLayoutVars>
      </dgm:prSet>
      <dgm:spPr/>
    </dgm:pt>
    <dgm:pt modelId="{3AC68B4E-DF1D-854C-900E-B4E221354F42}" type="pres">
      <dgm:prSet presAssocID="{E517E3FD-265D-4D59-8069-8F23C0DE7F22}" presName="hierChild2" presStyleCnt="0"/>
      <dgm:spPr/>
    </dgm:pt>
  </dgm:ptLst>
  <dgm:cxnLst>
    <dgm:cxn modelId="{A958E21E-9369-914E-8ACE-DC7DAEA7D1D1}" type="presOf" srcId="{E517E3FD-265D-4D59-8069-8F23C0DE7F22}" destId="{455D3EC8-BA12-2F4F-B18C-3BB6C9CD9B10}" srcOrd="0" destOrd="0" presId="urn:microsoft.com/office/officeart/2005/8/layout/hierarchy1"/>
    <dgm:cxn modelId="{A8A6F220-74CE-4679-8AD2-C92EF79440EC}" srcId="{9D3E1A85-F9B3-449B-B710-6061D738A22E}" destId="{0595E8AE-F07A-4C57-8AB0-FA33DDC928EE}" srcOrd="0" destOrd="0" parTransId="{E56F2F39-4AAB-4540-BFE3-4E7FE3242572}" sibTransId="{8CDA8BA7-7297-423B-8E29-02ACBF2812D9}"/>
    <dgm:cxn modelId="{1519B53F-5360-4CB3-9902-24E48D309AC9}" srcId="{9D3E1A85-F9B3-449B-B710-6061D738A22E}" destId="{E517E3FD-265D-4D59-8069-8F23C0DE7F22}" srcOrd="1" destOrd="0" parTransId="{1D88088F-0F08-458D-849E-3655243FBA21}" sibTransId="{57925F4F-12C2-40ED-812F-9B075FD70808}"/>
    <dgm:cxn modelId="{8E4B8148-9569-3949-BAE6-56800E45CBB3}" type="presOf" srcId="{9D3E1A85-F9B3-449B-B710-6061D738A22E}" destId="{DE386BE3-AE1A-2846-9E3D-B6054C987274}" srcOrd="0" destOrd="0" presId="urn:microsoft.com/office/officeart/2005/8/layout/hierarchy1"/>
    <dgm:cxn modelId="{6559B049-878D-E049-9B03-78000D731362}" type="presOf" srcId="{0595E8AE-F07A-4C57-8AB0-FA33DDC928EE}" destId="{6AD57956-5904-2447-B600-9A370267DA81}" srcOrd="0" destOrd="0" presId="urn:microsoft.com/office/officeart/2005/8/layout/hierarchy1"/>
    <dgm:cxn modelId="{264E0CD2-FFE5-6549-B4D0-C1746281A4D9}" type="presParOf" srcId="{DE386BE3-AE1A-2846-9E3D-B6054C987274}" destId="{411C7C7E-7934-9143-99CA-DAE14009702D}" srcOrd="0" destOrd="0" presId="urn:microsoft.com/office/officeart/2005/8/layout/hierarchy1"/>
    <dgm:cxn modelId="{774C7D7E-FEF7-2F43-99E0-1F72C3996DFB}" type="presParOf" srcId="{411C7C7E-7934-9143-99CA-DAE14009702D}" destId="{495F83BB-05DC-3141-B8D2-8E83FF3CF981}" srcOrd="0" destOrd="0" presId="urn:microsoft.com/office/officeart/2005/8/layout/hierarchy1"/>
    <dgm:cxn modelId="{B8500148-97F3-2C47-A8C2-AAFCEDED2177}" type="presParOf" srcId="{495F83BB-05DC-3141-B8D2-8E83FF3CF981}" destId="{13E04FC0-ABB9-6C4E-860A-989A64468F42}" srcOrd="0" destOrd="0" presId="urn:microsoft.com/office/officeart/2005/8/layout/hierarchy1"/>
    <dgm:cxn modelId="{D68C4730-971C-2741-9CB8-98DA80494EC3}" type="presParOf" srcId="{495F83BB-05DC-3141-B8D2-8E83FF3CF981}" destId="{6AD57956-5904-2447-B600-9A370267DA81}" srcOrd="1" destOrd="0" presId="urn:microsoft.com/office/officeart/2005/8/layout/hierarchy1"/>
    <dgm:cxn modelId="{9801677C-DB2E-0341-8C3A-3C242D40A8D5}" type="presParOf" srcId="{411C7C7E-7934-9143-99CA-DAE14009702D}" destId="{DBE0619E-CC3E-1E43-A436-A1302F1E89EA}" srcOrd="1" destOrd="0" presId="urn:microsoft.com/office/officeart/2005/8/layout/hierarchy1"/>
    <dgm:cxn modelId="{CD72F405-9555-774B-9C5E-3D03BE53E4F9}" type="presParOf" srcId="{DE386BE3-AE1A-2846-9E3D-B6054C987274}" destId="{2BCFE93D-54F6-764C-BBF7-5C81D9D6C333}" srcOrd="1" destOrd="0" presId="urn:microsoft.com/office/officeart/2005/8/layout/hierarchy1"/>
    <dgm:cxn modelId="{D6C44B00-1081-7146-96C3-74CCAA01DA5D}" type="presParOf" srcId="{2BCFE93D-54F6-764C-BBF7-5C81D9D6C333}" destId="{3495A38D-A148-AA48-ABD4-B7F22F0AF434}" srcOrd="0" destOrd="0" presId="urn:microsoft.com/office/officeart/2005/8/layout/hierarchy1"/>
    <dgm:cxn modelId="{FED6F99B-9108-F747-8964-B392E29CF273}" type="presParOf" srcId="{3495A38D-A148-AA48-ABD4-B7F22F0AF434}" destId="{DB93DEFC-A8F7-524D-9304-0CA98A088B7D}" srcOrd="0" destOrd="0" presId="urn:microsoft.com/office/officeart/2005/8/layout/hierarchy1"/>
    <dgm:cxn modelId="{F75D4F76-5D04-D345-9837-6148FFB12666}" type="presParOf" srcId="{3495A38D-A148-AA48-ABD4-B7F22F0AF434}" destId="{455D3EC8-BA12-2F4F-B18C-3BB6C9CD9B10}" srcOrd="1" destOrd="0" presId="urn:microsoft.com/office/officeart/2005/8/layout/hierarchy1"/>
    <dgm:cxn modelId="{E5942906-EEA6-9445-8916-631A04FE0110}" type="presParOf" srcId="{2BCFE93D-54F6-764C-BBF7-5C81D9D6C333}" destId="{3AC68B4E-DF1D-854C-900E-B4E221354F4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04FC0-ABB9-6C4E-860A-989A64468F42}">
      <dsp:nvSpPr>
        <dsp:cNvPr id="0" name=""/>
        <dsp:cNvSpPr/>
      </dsp:nvSpPr>
      <dsp:spPr>
        <a:xfrm>
          <a:off x="1307" y="52047"/>
          <a:ext cx="4589865" cy="29145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57956-5904-2447-B600-9A370267DA81}">
      <dsp:nvSpPr>
        <dsp:cNvPr id="0" name=""/>
        <dsp:cNvSpPr/>
      </dsp:nvSpPr>
      <dsp:spPr>
        <a:xfrm>
          <a:off x="511292" y="536533"/>
          <a:ext cx="4589865" cy="2914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700" kern="1200" dirty="0"/>
            <a:t>Increase the times/transactions car get rented to 20%</a:t>
          </a:r>
        </a:p>
      </dsp:txBody>
      <dsp:txXfrm>
        <a:off x="596657" y="621898"/>
        <a:ext cx="4419135" cy="2743834"/>
      </dsp:txXfrm>
    </dsp:sp>
    <dsp:sp modelId="{DB93DEFC-A8F7-524D-9304-0CA98A088B7D}">
      <dsp:nvSpPr>
        <dsp:cNvPr id="0" name=""/>
        <dsp:cNvSpPr/>
      </dsp:nvSpPr>
      <dsp:spPr>
        <a:xfrm>
          <a:off x="5611143" y="52047"/>
          <a:ext cx="4589865" cy="29145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D3EC8-BA12-2F4F-B18C-3BB6C9CD9B10}">
      <dsp:nvSpPr>
        <dsp:cNvPr id="0" name=""/>
        <dsp:cNvSpPr/>
      </dsp:nvSpPr>
      <dsp:spPr>
        <a:xfrm>
          <a:off x="6121128" y="536533"/>
          <a:ext cx="4589865" cy="2914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700" kern="1200" dirty="0"/>
            <a:t>Increase The NUMBER total OF cars COMPANY OWN for rent to 20%</a:t>
          </a:r>
        </a:p>
      </dsp:txBody>
      <dsp:txXfrm>
        <a:off x="6206493" y="621898"/>
        <a:ext cx="4419135" cy="2743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0.2653</cdr:x>
      <cdr:y>0.13699</cdr:y>
    </cdr:from>
    <cdr:to>
      <cdr:x>0.41626</cdr:x>
      <cdr:y>0.2226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9F5D465-241E-1E44-80D3-D66D1A99907D}"/>
            </a:ext>
          </a:extLst>
        </cdr:cNvPr>
        <cdr:cNvSpPr txBox="1"/>
      </cdr:nvSpPr>
      <cdr:spPr>
        <a:xfrm xmlns:a="http://schemas.openxmlformats.org/drawingml/2006/main">
          <a:off x="1839408" y="558241"/>
          <a:ext cx="1046703" cy="3489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0.27602</cdr:x>
      <cdr:y>0.12985</cdr:y>
    </cdr:from>
    <cdr:to>
      <cdr:x>0.45622</cdr:x>
      <cdr:y>0.2012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5D0B2E82-5E90-5141-A75C-66C89906EE3C}"/>
            </a:ext>
          </a:extLst>
        </cdr:cNvPr>
        <cdr:cNvSpPr txBox="1"/>
      </cdr:nvSpPr>
      <cdr:spPr>
        <a:xfrm xmlns:a="http://schemas.openxmlformats.org/drawingml/2006/main">
          <a:off x="1247398" y="754059"/>
          <a:ext cx="814387" cy="41433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dirty="0"/>
            <a:t>Baseline</a:t>
          </a:r>
        </a:p>
      </cdr:txBody>
    </cdr:sp>
  </cdr:relSizeAnchor>
  <cdr:relSizeAnchor xmlns:cdr="http://schemas.openxmlformats.org/drawingml/2006/chartDrawing">
    <cdr:from>
      <cdr:x>0.52697</cdr:x>
      <cdr:y>0.12671</cdr:y>
    </cdr:from>
    <cdr:to>
      <cdr:x>0.67593</cdr:x>
      <cdr:y>0.18493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F59A34E3-8586-AE4D-A265-8E3EB64022B8}"/>
            </a:ext>
          </a:extLst>
        </cdr:cNvPr>
        <cdr:cNvSpPr txBox="1"/>
      </cdr:nvSpPr>
      <cdr:spPr>
        <a:xfrm xmlns:a="http://schemas.openxmlformats.org/drawingml/2006/main">
          <a:off x="3653694" y="516374"/>
          <a:ext cx="1032747" cy="23725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0.68184</cdr:x>
      <cdr:y>0.12967</cdr:y>
    </cdr:from>
    <cdr:to>
      <cdr:x>0.88619</cdr:x>
      <cdr:y>0.19382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534F5592-300D-6042-81DB-DCBFFABC1A3A}"/>
            </a:ext>
          </a:extLst>
        </cdr:cNvPr>
        <cdr:cNvSpPr txBox="1"/>
      </cdr:nvSpPr>
      <cdr:spPr>
        <a:xfrm xmlns:a="http://schemas.openxmlformats.org/drawingml/2006/main">
          <a:off x="3081395" y="753003"/>
          <a:ext cx="923490" cy="37253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dirty="0">
              <a:solidFill>
                <a:schemeClr val="tx1"/>
              </a:solidFill>
            </a:rPr>
            <a:t>Strategy 1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0.2653</cdr:x>
      <cdr:y>0.13699</cdr:y>
    </cdr:from>
    <cdr:to>
      <cdr:x>0.41626</cdr:x>
      <cdr:y>0.2226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9F5D465-241E-1E44-80D3-D66D1A99907D}"/>
            </a:ext>
          </a:extLst>
        </cdr:cNvPr>
        <cdr:cNvSpPr txBox="1"/>
      </cdr:nvSpPr>
      <cdr:spPr>
        <a:xfrm xmlns:a="http://schemas.openxmlformats.org/drawingml/2006/main">
          <a:off x="1839408" y="558241"/>
          <a:ext cx="1046703" cy="3489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0.28341</cdr:x>
      <cdr:y>0.14041</cdr:y>
    </cdr:from>
    <cdr:to>
      <cdr:x>0.43035</cdr:x>
      <cdr:y>0.2226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5D0B2E82-5E90-5141-A75C-66C89906EE3C}"/>
            </a:ext>
          </a:extLst>
        </cdr:cNvPr>
        <cdr:cNvSpPr txBox="1"/>
      </cdr:nvSpPr>
      <cdr:spPr>
        <a:xfrm xmlns:a="http://schemas.openxmlformats.org/drawingml/2006/main">
          <a:off x="1965012" y="572198"/>
          <a:ext cx="1018791" cy="33494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/>
            <a:t>Baseline</a:t>
          </a:r>
        </a:p>
      </cdr:txBody>
    </cdr:sp>
  </cdr:relSizeAnchor>
  <cdr:relSizeAnchor xmlns:cdr="http://schemas.openxmlformats.org/drawingml/2006/chartDrawing">
    <cdr:from>
      <cdr:x>0.52697</cdr:x>
      <cdr:y>0.12671</cdr:y>
    </cdr:from>
    <cdr:to>
      <cdr:x>0.67593</cdr:x>
      <cdr:y>0.18493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F59A34E3-8586-AE4D-A265-8E3EB64022B8}"/>
            </a:ext>
          </a:extLst>
        </cdr:cNvPr>
        <cdr:cNvSpPr txBox="1"/>
      </cdr:nvSpPr>
      <cdr:spPr>
        <a:xfrm xmlns:a="http://schemas.openxmlformats.org/drawingml/2006/main">
          <a:off x="3653694" y="516374"/>
          <a:ext cx="1032747" cy="23725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0.68184</cdr:x>
      <cdr:y>0.12967</cdr:y>
    </cdr:from>
    <cdr:to>
      <cdr:x>0.9004</cdr:x>
      <cdr:y>0.21411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534F5592-300D-6042-81DB-DCBFFABC1A3A}"/>
            </a:ext>
          </a:extLst>
        </cdr:cNvPr>
        <cdr:cNvSpPr txBox="1"/>
      </cdr:nvSpPr>
      <cdr:spPr>
        <a:xfrm xmlns:a="http://schemas.openxmlformats.org/drawingml/2006/main">
          <a:off x="3593333" y="750944"/>
          <a:ext cx="1151849" cy="48903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dirty="0">
              <a:solidFill>
                <a:schemeClr val="tx1"/>
              </a:solidFill>
            </a:rPr>
            <a:t>Strategy 1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0.14661</cdr:x>
      <cdr:y>0.09406</cdr:y>
    </cdr:from>
    <cdr:to>
      <cdr:x>0.33889</cdr:x>
      <cdr:y>0.15954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F264060A-0EC9-024B-A7C1-0D25027DEEF9}"/>
            </a:ext>
          </a:extLst>
        </cdr:cNvPr>
        <cdr:cNvSpPr txBox="1"/>
      </cdr:nvSpPr>
      <cdr:spPr>
        <a:xfrm xmlns:a="http://schemas.openxmlformats.org/drawingml/2006/main">
          <a:off x="724766" y="550243"/>
          <a:ext cx="950529" cy="38300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dirty="0"/>
            <a:t>Baseline</a:t>
          </a:r>
        </a:p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0.45</cdr:x>
      <cdr:y>0.0988</cdr:y>
    </cdr:from>
    <cdr:to>
      <cdr:x>0.70152</cdr:x>
      <cdr:y>0.15954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088AFBF3-1FD1-9B41-8ED6-314B3953185F}"/>
            </a:ext>
          </a:extLst>
        </cdr:cNvPr>
        <cdr:cNvSpPr txBox="1"/>
      </cdr:nvSpPr>
      <cdr:spPr>
        <a:xfrm xmlns:a="http://schemas.openxmlformats.org/drawingml/2006/main">
          <a:off x="2224564" y="577953"/>
          <a:ext cx="1243402" cy="35529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dirty="0"/>
            <a:t>Strategy 1</a:t>
          </a:r>
        </a:p>
      </cdr:txBody>
    </cdr:sp>
  </cdr:relSizeAnchor>
  <cdr:relSizeAnchor xmlns:cdr="http://schemas.openxmlformats.org/drawingml/2006/chartDrawing">
    <cdr:from>
      <cdr:x>0.76318</cdr:x>
      <cdr:y>0.0988</cdr:y>
    </cdr:from>
    <cdr:to>
      <cdr:x>0.97399</cdr:x>
      <cdr:y>0.16793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0F4ED708-AD13-014D-8AC3-E5E82F4D7EDC}"/>
            </a:ext>
          </a:extLst>
        </cdr:cNvPr>
        <cdr:cNvSpPr txBox="1"/>
      </cdr:nvSpPr>
      <cdr:spPr>
        <a:xfrm xmlns:a="http://schemas.openxmlformats.org/drawingml/2006/main">
          <a:off x="3772766" y="577952"/>
          <a:ext cx="1042130" cy="40437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dirty="0"/>
            <a:t>Strategy 2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0.2653</cdr:x>
      <cdr:y>0.13699</cdr:y>
    </cdr:from>
    <cdr:to>
      <cdr:x>0.41626</cdr:x>
      <cdr:y>0.2226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9F5D465-241E-1E44-80D3-D66D1A99907D}"/>
            </a:ext>
          </a:extLst>
        </cdr:cNvPr>
        <cdr:cNvSpPr txBox="1"/>
      </cdr:nvSpPr>
      <cdr:spPr>
        <a:xfrm xmlns:a="http://schemas.openxmlformats.org/drawingml/2006/main">
          <a:off x="1839408" y="558241"/>
          <a:ext cx="1046703" cy="34890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0.28341</cdr:x>
      <cdr:y>0.14041</cdr:y>
    </cdr:from>
    <cdr:to>
      <cdr:x>0.43035</cdr:x>
      <cdr:y>0.2226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5D0B2E82-5E90-5141-A75C-66C89906EE3C}"/>
            </a:ext>
          </a:extLst>
        </cdr:cNvPr>
        <cdr:cNvSpPr txBox="1"/>
      </cdr:nvSpPr>
      <cdr:spPr>
        <a:xfrm xmlns:a="http://schemas.openxmlformats.org/drawingml/2006/main">
          <a:off x="1965012" y="572198"/>
          <a:ext cx="1018791" cy="33494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/>
            <a:t>Baseline</a:t>
          </a:r>
        </a:p>
      </cdr:txBody>
    </cdr:sp>
  </cdr:relSizeAnchor>
  <cdr:relSizeAnchor xmlns:cdr="http://schemas.openxmlformats.org/drawingml/2006/chartDrawing">
    <cdr:from>
      <cdr:x>0.52697</cdr:x>
      <cdr:y>0.12671</cdr:y>
    </cdr:from>
    <cdr:to>
      <cdr:x>0.67593</cdr:x>
      <cdr:y>0.18493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F59A34E3-8586-AE4D-A265-8E3EB64022B8}"/>
            </a:ext>
          </a:extLst>
        </cdr:cNvPr>
        <cdr:cNvSpPr txBox="1"/>
      </cdr:nvSpPr>
      <cdr:spPr>
        <a:xfrm xmlns:a="http://schemas.openxmlformats.org/drawingml/2006/main">
          <a:off x="3653694" y="516374"/>
          <a:ext cx="1032747" cy="23725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0.5471</cdr:x>
      <cdr:y>0.13356</cdr:y>
    </cdr:from>
    <cdr:to>
      <cdr:x>0.74267</cdr:x>
      <cdr:y>0.19976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534F5592-300D-6042-81DB-DCBFFABC1A3A}"/>
            </a:ext>
          </a:extLst>
        </cdr:cNvPr>
        <cdr:cNvSpPr txBox="1"/>
      </cdr:nvSpPr>
      <cdr:spPr>
        <a:xfrm xmlns:a="http://schemas.openxmlformats.org/drawingml/2006/main">
          <a:off x="2883245" y="773473"/>
          <a:ext cx="1030663" cy="38338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dirty="0">
              <a:solidFill>
                <a:schemeClr val="tx1"/>
              </a:solidFill>
            </a:rPr>
            <a:t>Strategy 1</a:t>
          </a:r>
        </a:p>
      </cdr:txBody>
    </cdr:sp>
  </cdr:relSizeAnchor>
  <cdr:relSizeAnchor xmlns:cdr="http://schemas.openxmlformats.org/drawingml/2006/chartDrawing">
    <cdr:from>
      <cdr:x>0.80274</cdr:x>
      <cdr:y>0.13699</cdr:y>
    </cdr:from>
    <cdr:to>
      <cdr:x>1</cdr:x>
      <cdr:y>0.21651</cdr:y>
    </cdr:to>
    <cdr:sp macro="" textlink="">
      <cdr:nvSpPr>
        <cdr:cNvPr id="6" name="TextBox 5">
          <a:extLst xmlns:a="http://schemas.openxmlformats.org/drawingml/2006/main">
            <a:ext uri="{FF2B5EF4-FFF2-40B4-BE49-F238E27FC236}">
              <a16:creationId xmlns:a16="http://schemas.microsoft.com/office/drawing/2014/main" id="{756EDB7F-0A45-5C4E-8644-F29C268B786B}"/>
            </a:ext>
          </a:extLst>
        </cdr:cNvPr>
        <cdr:cNvSpPr txBox="1"/>
      </cdr:nvSpPr>
      <cdr:spPr>
        <a:xfrm xmlns:a="http://schemas.openxmlformats.org/drawingml/2006/main">
          <a:off x="4230481" y="793337"/>
          <a:ext cx="1039572" cy="4605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dirty="0">
              <a:solidFill>
                <a:schemeClr val="tx1"/>
              </a:solidFill>
            </a:rPr>
            <a:t>Strategy 2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0.2702</cdr:x>
      <cdr:y>0.12747</cdr:y>
    </cdr:from>
    <cdr:to>
      <cdr:x>0.44977</cdr:x>
      <cdr:y>0.17681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F264060A-0EC9-024B-A7C1-0D25027DEEF9}"/>
            </a:ext>
          </a:extLst>
        </cdr:cNvPr>
        <cdr:cNvSpPr txBox="1"/>
      </cdr:nvSpPr>
      <cdr:spPr>
        <a:xfrm xmlns:a="http://schemas.openxmlformats.org/drawingml/2006/main">
          <a:off x="1423988" y="738188"/>
          <a:ext cx="946324" cy="2857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dirty="0"/>
            <a:t>Baseline</a:t>
          </a:r>
        </a:p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0.54944</cdr:x>
      <cdr:y>0.12747</cdr:y>
    </cdr:from>
    <cdr:to>
      <cdr:x>0.72566</cdr:x>
      <cdr:y>0.19161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088AFBF3-1FD1-9B41-8ED6-314B3953185F}"/>
            </a:ext>
          </a:extLst>
        </cdr:cNvPr>
        <cdr:cNvSpPr txBox="1"/>
      </cdr:nvSpPr>
      <cdr:spPr>
        <a:xfrm xmlns:a="http://schemas.openxmlformats.org/drawingml/2006/main">
          <a:off x="2895600" y="738188"/>
          <a:ext cx="928688" cy="3714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dirty="0"/>
            <a:t>Strategy 1</a:t>
          </a:r>
        </a:p>
      </cdr:txBody>
    </cdr:sp>
  </cdr:relSizeAnchor>
  <cdr:relSizeAnchor xmlns:cdr="http://schemas.openxmlformats.org/drawingml/2006/chartDrawing">
    <cdr:from>
      <cdr:x>0.77175</cdr:x>
      <cdr:y>0.12993</cdr:y>
    </cdr:from>
    <cdr:to>
      <cdr:x>0.97945</cdr:x>
      <cdr:y>0.18174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0F4ED708-AD13-014D-8AC3-E5E82F4D7EDC}"/>
            </a:ext>
          </a:extLst>
        </cdr:cNvPr>
        <cdr:cNvSpPr txBox="1"/>
      </cdr:nvSpPr>
      <cdr:spPr>
        <a:xfrm xmlns:a="http://schemas.openxmlformats.org/drawingml/2006/main">
          <a:off x="4067175" y="752476"/>
          <a:ext cx="1094578" cy="30003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dirty="0"/>
            <a:t>Strategy 2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BD097-6D81-A340-BEC7-11B6246E1910}" type="datetimeFigureOut">
              <a:rPr lang="en-US" smtClean="0"/>
              <a:t>8/15/21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41505-D21D-A743-88DD-119E80C45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53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41505-D21D-A743-88DD-119E80C452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4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2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1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6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59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2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7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0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5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5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8/15/21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0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82F90-8A1C-9247-9CBC-4DCD3D79C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70" y="749595"/>
            <a:ext cx="5645888" cy="3902149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Lariat Car Rental 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A4691-4ACC-D347-9067-B6FDDFE4F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0" y="4072128"/>
            <a:ext cx="4890977" cy="1579077"/>
          </a:xfrm>
        </p:spPr>
        <p:txBody>
          <a:bodyPr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US" dirty="0">
                <a:latin typeface="Helvetica" pitchFamily="2" charset="0"/>
              </a:rPr>
              <a:t>Goal: planning in terms of the costs and revenue in order to get the most profitable strategy.</a:t>
            </a:r>
          </a:p>
        </p:txBody>
      </p:sp>
      <p:pic>
        <p:nvPicPr>
          <p:cNvPr id="17" name="Picture 3" descr="High speed train with motion blur effect">
            <a:extLst>
              <a:ext uri="{FF2B5EF4-FFF2-40B4-BE49-F238E27FC236}">
                <a16:creationId xmlns:a16="http://schemas.microsoft.com/office/drawing/2014/main" id="{B4C5CB70-BE78-41AE-A73C-F6E0C8F276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85" r="32725" b="2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150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F430E9F-3B61-4A75-9A34-1EF839CC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A93CC3-99AA-471D-9142-5BD2235D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D5A1EFF-2E6F-4210-A283-AF9BE5B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C9A7BB-4074-4704-B5B6-B526355D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D5622E3-2C65-496F-9C3F-CBEE219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4ED111D-3746-4B9C-AEE8-7AB8346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5AE1D3C-1EF9-4A89-B613-EE7B7891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8CA2D4E-ABDB-D043-8DE6-0FE4A4BA8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97395"/>
            <a:ext cx="10064376" cy="1229756"/>
          </a:xfrm>
        </p:spPr>
        <p:txBody>
          <a:bodyPr>
            <a:normAutofit/>
          </a:bodyPr>
          <a:lstStyle/>
          <a:p>
            <a:r>
              <a:rPr lang="en-US">
                <a:latin typeface="Helvetica" pitchFamily="2" charset="0"/>
              </a:rPr>
              <a:t>Objective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DE80A3F-530A-4181-887F-9AAF6DCB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1ED481F-7C74-4EDB-AA00-38B0F528A9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536619"/>
              </p:ext>
            </p:extLst>
          </p:nvPr>
        </p:nvGraphicFramePr>
        <p:xfrm>
          <a:off x="818708" y="2552700"/>
          <a:ext cx="10712302" cy="3503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2257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C5530D9-E5EC-4F53-9718-FD7F2F124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23">
            <a:extLst>
              <a:ext uri="{FF2B5EF4-FFF2-40B4-BE49-F238E27FC236}">
                <a16:creationId xmlns:a16="http://schemas.microsoft.com/office/drawing/2014/main" id="{E8EC9D40-708B-4955-84A6-7F0067CDF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5811"/>
            <a:ext cx="3448424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267BC8-F5CA-AA46-966C-E19E03CB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" y="170688"/>
            <a:ext cx="5178570" cy="812986"/>
          </a:xfrm>
        </p:spPr>
        <p:txBody>
          <a:bodyPr anchor="t">
            <a:normAutofit fontScale="90000"/>
          </a:bodyPr>
          <a:lstStyle/>
          <a:p>
            <a:r>
              <a:rPr lang="en-US" sz="2200" dirty="0">
                <a:latin typeface="Helvetica" pitchFamily="2" charset="0"/>
              </a:rPr>
              <a:t>Strategy 1: Increase The times car get rented to 20%</a:t>
            </a:r>
            <a:br>
              <a:rPr lang="en-US" sz="1900" dirty="0">
                <a:latin typeface="Helvetica" pitchFamily="2" charset="0"/>
              </a:rPr>
            </a:br>
            <a:endParaRPr lang="en-US" sz="1900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DB9E8D0-9447-46F3-9ECE-EE314C367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ontent Placeholder 5">
            <a:extLst>
              <a:ext uri="{FF2B5EF4-FFF2-40B4-BE49-F238E27FC236}">
                <a16:creationId xmlns:a16="http://schemas.microsoft.com/office/drawing/2014/main" id="{09D36B1E-7A32-3147-ADE8-5DA093BDE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3263" y="459122"/>
            <a:ext cx="3896102" cy="5881349"/>
          </a:xfrm>
        </p:spPr>
        <p:txBody>
          <a:bodyPr anchor="ctr">
            <a:normAutofit/>
          </a:bodyPr>
          <a:lstStyle/>
          <a:p>
            <a:r>
              <a:rPr lang="en-US" sz="3200" dirty="0"/>
              <a:t>Increase transactions to 20%</a:t>
            </a:r>
          </a:p>
          <a:p>
            <a:endParaRPr lang="en-US" sz="3200" dirty="0"/>
          </a:p>
          <a:p>
            <a:r>
              <a:rPr lang="en-US" sz="3200" dirty="0"/>
              <a:t>Raise approx. 16,000 times </a:t>
            </a:r>
          </a:p>
          <a:p>
            <a:endParaRPr lang="en-US" sz="3200" dirty="0"/>
          </a:p>
          <a:p>
            <a:r>
              <a:rPr lang="en-US" sz="3200" dirty="0"/>
              <a:t>Raise approx. 65,000 days</a:t>
            </a:r>
          </a:p>
        </p:txBody>
      </p: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3B9B554C-CB90-8C40-B86F-4384B9609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4614145"/>
              </p:ext>
            </p:extLst>
          </p:nvPr>
        </p:nvGraphicFramePr>
        <p:xfrm>
          <a:off x="7139365" y="517529"/>
          <a:ext cx="4519235" cy="5807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1973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55CC3-7574-7F47-A563-56E41316A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705" y="542926"/>
            <a:ext cx="4439894" cy="166814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Helvetica" pitchFamily="2" charset="0"/>
              </a:rPr>
              <a:t>Strategy 1: Increase The times car get rented to 20%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7DB9E-FB77-8847-BA86-3135078A6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706" y="2211069"/>
            <a:ext cx="4439894" cy="411353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Costs are same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Raise gross revenue +4 millions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4EA1134-6BDD-B243-AAEF-B334E9BD96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6395294"/>
              </p:ext>
            </p:extLst>
          </p:nvPr>
        </p:nvGraphicFramePr>
        <p:xfrm>
          <a:off x="533400" y="533400"/>
          <a:ext cx="5270053" cy="579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6407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C5530D9-E5EC-4F53-9718-FD7F2F124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E8EC9D40-708B-4955-84A6-7F0067CDF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5811"/>
            <a:ext cx="3448424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C7820-D4E7-4E40-BD41-F3AF8ED4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6895"/>
            <a:ext cx="4864608" cy="624497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Helvetica" pitchFamily="2" charset="0"/>
              </a:rPr>
              <a:t>Strategy 2: Buy 800 More Cars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DB9E8D0-9447-46F3-9ECE-EE314C367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7838E-9CBC-044C-8A91-78010B66D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56" y="533400"/>
            <a:ext cx="3805669" cy="5807071"/>
          </a:xfrm>
        </p:spPr>
        <p:txBody>
          <a:bodyPr anchor="ctr">
            <a:normAutofit/>
          </a:bodyPr>
          <a:lstStyle/>
          <a:p>
            <a:r>
              <a:rPr lang="en-US" sz="3200" dirty="0"/>
              <a:t>Increase total cars for rent to 20% (800 more cars).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No change in average total rented days for all cars.</a:t>
            </a:r>
          </a:p>
          <a:p>
            <a:pPr marL="0" indent="0">
              <a:buNone/>
            </a:pPr>
            <a:endParaRPr lang="en-US" sz="3200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5E84C47-E4A3-9248-831A-4E7D28EA1A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9306152"/>
              </p:ext>
            </p:extLst>
          </p:nvPr>
        </p:nvGraphicFramePr>
        <p:xfrm>
          <a:off x="6715125" y="474993"/>
          <a:ext cx="4943476" cy="5849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7019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FA53C-D072-484E-8495-9C40B2FF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705" y="542926"/>
            <a:ext cx="4439894" cy="1668143"/>
          </a:xfrm>
        </p:spPr>
        <p:txBody>
          <a:bodyPr>
            <a:normAutofit/>
          </a:bodyPr>
          <a:lstStyle/>
          <a:p>
            <a:r>
              <a:rPr lang="en-US" sz="3700" dirty="0">
                <a:latin typeface="Helvetica" pitchFamily="2" charset="0"/>
              </a:rPr>
              <a:t>Strategy 2: Buy 800 More Cars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9308-EB85-504F-BAC2-94CF77314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706" y="2211069"/>
            <a:ext cx="4439894" cy="4113531"/>
          </a:xfrm>
        </p:spPr>
        <p:txBody>
          <a:bodyPr>
            <a:normAutofit/>
          </a:bodyPr>
          <a:lstStyle/>
          <a:p>
            <a:r>
              <a:rPr lang="en-US" dirty="0"/>
              <a:t>Cost more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Gross increases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5C9A551-059C-8D4F-87E4-E5F61BE02A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1445333"/>
              </p:ext>
            </p:extLst>
          </p:nvPr>
        </p:nvGraphicFramePr>
        <p:xfrm>
          <a:off x="533400" y="533400"/>
          <a:ext cx="5270053" cy="579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3478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D16DE02-C2C8-477C-9FD7-70A983BDE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AF29F-D5EC-4489-BF8F-3B356C597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173A01-F891-430E-B39E-483E711B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0363E9-7CD0-497E-88D7-940136490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CD4B14-FFCC-4CE5-BC9D-DF47AA1AD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DED734-54E5-48ED-AEE6-165F24827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7100E5D-1B4F-B741-AE9B-A64BF229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84791"/>
            <a:ext cx="10064376" cy="1086847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pitchFamily="2" charset="0"/>
              </a:rPr>
              <a:t>Summary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222167-616B-448F-A79B-219A4FD3D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6CEC7-67B9-AD42-A807-836585FE3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4" y="2499694"/>
            <a:ext cx="5831833" cy="3824906"/>
          </a:xfrm>
        </p:spPr>
        <p:txBody>
          <a:bodyPr anchor="ctr">
            <a:normAutofit/>
          </a:bodyPr>
          <a:lstStyle/>
          <a:p>
            <a:r>
              <a:rPr lang="en-US" sz="2200" dirty="0">
                <a:latin typeface="Helvetica" pitchFamily="2" charset="0"/>
              </a:rPr>
              <a:t>Strategy 1 and 2 both give estimated gross revenue about 10 millions more.</a:t>
            </a:r>
          </a:p>
          <a:p>
            <a:pPr marL="0" indent="0">
              <a:buNone/>
            </a:pPr>
            <a:endParaRPr lang="en-US" sz="2200" dirty="0">
              <a:latin typeface="Helvetica" pitchFamily="2" charset="0"/>
            </a:endParaRPr>
          </a:p>
          <a:p>
            <a:r>
              <a:rPr lang="en-US" sz="2200" dirty="0">
                <a:latin typeface="Helvetica" pitchFamily="2" charset="0"/>
              </a:rPr>
              <a:t>Strategy 2 cost-per-year increases while strategy 1 have no change in cost.</a:t>
            </a:r>
          </a:p>
          <a:p>
            <a:pPr marL="0" indent="0">
              <a:buNone/>
            </a:pPr>
            <a:endParaRPr lang="en-US" sz="2200" dirty="0">
              <a:latin typeface="Helvetica" pitchFamily="2" charset="0"/>
            </a:endParaRPr>
          </a:p>
        </p:txBody>
      </p:sp>
      <p:pic>
        <p:nvPicPr>
          <p:cNvPr id="7" name="Graphic 6" descr="Euro">
            <a:extLst>
              <a:ext uri="{FF2B5EF4-FFF2-40B4-BE49-F238E27FC236}">
                <a16:creationId xmlns:a16="http://schemas.microsoft.com/office/drawing/2014/main" id="{DE589D23-2AD2-4D88-BCF0-7D6DCCB5E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7252" y="2458528"/>
            <a:ext cx="3866071" cy="386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59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8BC36-5E1B-8144-A1E4-CF9F5250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705" y="542926"/>
            <a:ext cx="4439894" cy="1668143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pitchFamily="2" charset="0"/>
              </a:rPr>
              <a:t>ACTION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8214E9-FFC7-489E-BD28-3EC20151666D}"/>
              </a:ext>
            </a:extLst>
          </p:cNvPr>
          <p:cNvSpPr/>
          <p:nvPr/>
        </p:nvSpPr>
        <p:spPr>
          <a:xfrm>
            <a:off x="533400" y="793973"/>
            <a:ext cx="5270053" cy="5270054"/>
          </a:xfrm>
          <a:prstGeom prst="ellipse">
            <a:avLst/>
          </a:prstGeom>
          <a:solidFill>
            <a:prstClr val="ltGray"/>
          </a:solidFill>
        </p:spPr>
      </p:sp>
      <p:sp>
        <p:nvSpPr>
          <p:cNvPr id="14" name="Partial Circle 13">
            <a:extLst>
              <a:ext uri="{FF2B5EF4-FFF2-40B4-BE49-F238E27FC236}">
                <a16:creationId xmlns:a16="http://schemas.microsoft.com/office/drawing/2014/main" id="{B863D4A8-616A-42BC-905C-57F82964AFA4}"/>
              </a:ext>
            </a:extLst>
          </p:cNvPr>
          <p:cNvSpPr/>
          <p:nvPr/>
        </p:nvSpPr>
        <p:spPr>
          <a:xfrm>
            <a:off x="533400" y="793973"/>
            <a:ext cx="5270053" cy="5270054"/>
          </a:xfrm>
          <a:prstGeom prst="pie">
            <a:avLst>
              <a:gd name="adj1" fmla="val 16200000"/>
              <a:gd name="adj2" fmla="val 20520000"/>
            </a:avLst>
          </a:prstGeom>
          <a:solidFill>
            <a:schemeClr val="accent1"/>
          </a:solidFill>
        </p:spPr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9D8C5C0-34CF-4122-93D1-155F184DA7E1}"/>
              </a:ext>
            </a:extLst>
          </p:cNvPr>
          <p:cNvSpPr/>
          <p:nvPr/>
        </p:nvSpPr>
        <p:spPr>
          <a:xfrm>
            <a:off x="928653" y="1189227"/>
            <a:ext cx="4479547" cy="4479546"/>
          </a:xfrm>
          <a:prstGeom prst="ellipse">
            <a:avLst/>
          </a:prstGeom>
          <a:solidFill>
            <a:prstClr val="white"/>
          </a:solidFill>
        </p:spPr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9BEC31F8-E049-4E3D-96B2-C729858F3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0111" y="1900684"/>
            <a:ext cx="3056631" cy="3056632"/>
          </a:xfrm>
          <a:prstGeom prst="rect">
            <a:avLst/>
          </a:prstGeom>
          <a:solidFill>
            <a:prstClr val="white"/>
          </a:solidFill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8CCA1-5986-6949-9F03-AEE2E729D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1638" y="2211069"/>
            <a:ext cx="4926962" cy="4113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Helvetica" pitchFamily="2" charset="0"/>
              </a:rPr>
              <a:t>Increase 20% original times car rented or approx. 16,000 more transactions.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52031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5FD4E-AA3A-174B-B98A-6A6EEA474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705" y="542926"/>
            <a:ext cx="4439894" cy="1668143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pitchFamily="2" charset="0"/>
              </a:rPr>
              <a:t>Conclusion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72AC7-D891-4A47-803E-8D03A7FAB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706" y="2211069"/>
            <a:ext cx="4439894" cy="4113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Recommendation: </a:t>
            </a:r>
          </a:p>
          <a:p>
            <a:pPr marL="0" indent="0">
              <a:buNone/>
            </a:pP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Strategy 1: Increase 20% original times car rented (transactions) give most profitable estimated net revenue.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DF6F44C-0080-0E41-BFC3-FDF86126CC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0300598"/>
              </p:ext>
            </p:extLst>
          </p:nvPr>
        </p:nvGraphicFramePr>
        <p:xfrm>
          <a:off x="533400" y="533400"/>
          <a:ext cx="5270053" cy="579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33215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ngleLinesVTI">
  <a:themeElements>
    <a:clrScheme name="AnalogousFromDarkSeedLeftStep">
      <a:dk1>
        <a:srgbClr val="000000"/>
      </a:dk1>
      <a:lt1>
        <a:srgbClr val="FFFFFF"/>
      </a:lt1>
      <a:dk2>
        <a:srgbClr val="203038"/>
      </a:dk2>
      <a:lt2>
        <a:srgbClr val="E2E8E2"/>
      </a:lt2>
      <a:accent1>
        <a:srgbClr val="C34DC3"/>
      </a:accent1>
      <a:accent2>
        <a:srgbClr val="7F3BB1"/>
      </a:accent2>
      <a:accent3>
        <a:srgbClr val="604DC3"/>
      </a:accent3>
      <a:accent4>
        <a:srgbClr val="3B59B1"/>
      </a:accent4>
      <a:accent5>
        <a:srgbClr val="4D9CC3"/>
      </a:accent5>
      <a:accent6>
        <a:srgbClr val="3BB1A7"/>
      </a:accent6>
      <a:hlink>
        <a:srgbClr val="3F80BF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248</Words>
  <Application>Microsoft Macintosh PowerPoint</Application>
  <PresentationFormat>Widescreen</PresentationFormat>
  <Paragraphs>53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Helvetica</vt:lpstr>
      <vt:lpstr>Univers Condensed Light</vt:lpstr>
      <vt:lpstr>Walbaum Display Light</vt:lpstr>
      <vt:lpstr>AngleLinesVTI</vt:lpstr>
      <vt:lpstr>Lariat Car Rental Planning</vt:lpstr>
      <vt:lpstr>Objective</vt:lpstr>
      <vt:lpstr>Strategy 1: Increase The times car get rented to 20% </vt:lpstr>
      <vt:lpstr>Strategy 1: Increase The times car get rented to 20%</vt:lpstr>
      <vt:lpstr>Strategy 2: Buy 800 More Cars</vt:lpstr>
      <vt:lpstr>Strategy 2: Buy 800 More Cars</vt:lpstr>
      <vt:lpstr>Summary</vt:lpstr>
      <vt:lpstr>ACTION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Car Rental Planning</dc:title>
  <dc:creator>Huynh, Cao H</dc:creator>
  <cp:lastModifiedBy>Huynh, Cao H</cp:lastModifiedBy>
  <cp:revision>6</cp:revision>
  <dcterms:created xsi:type="dcterms:W3CDTF">2021-08-12T14:53:08Z</dcterms:created>
  <dcterms:modified xsi:type="dcterms:W3CDTF">2021-08-15T22:54:58Z</dcterms:modified>
</cp:coreProperties>
</file>