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7"/>
  </p:notesMasterIdLst>
  <p:sldIdLst>
    <p:sldId id="256" r:id="rId2"/>
    <p:sldId id="274" r:id="rId3"/>
    <p:sldId id="257" r:id="rId4"/>
    <p:sldId id="258" r:id="rId5"/>
    <p:sldId id="261" r:id="rId6"/>
    <p:sldId id="263" r:id="rId7"/>
    <p:sldId id="269" r:id="rId8"/>
    <p:sldId id="264" r:id="rId9"/>
    <p:sldId id="265" r:id="rId10"/>
    <p:sldId id="266" r:id="rId11"/>
    <p:sldId id="268" r:id="rId12"/>
    <p:sldId id="267" r:id="rId13"/>
    <p:sldId id="270" r:id="rId14"/>
    <p:sldId id="27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60"/>
    <p:restoredTop sz="94720"/>
  </p:normalViewPr>
  <p:slideViewPr>
    <p:cSldViewPr snapToGrid="0" snapToObjects="1">
      <p:cViewPr varScale="1">
        <p:scale>
          <a:sx n="93" d="100"/>
          <a:sy n="93" d="100"/>
        </p:scale>
        <p:origin x="2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101E58-88E1-409F-A73D-52251E4E86D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0254DEC-CFAE-48DD-A03B-68FE65C8395F}">
      <dgm:prSet/>
      <dgm:spPr/>
      <dgm:t>
        <a:bodyPr/>
        <a:lstStyle/>
        <a:p>
          <a:r>
            <a:rPr lang="en-US" b="0"/>
            <a:t>Year_Birth: Customer's birth year</a:t>
          </a:r>
          <a:endParaRPr lang="en-US"/>
        </a:p>
      </dgm:t>
    </dgm:pt>
    <dgm:pt modelId="{E5FE2C3A-2E66-4206-9DD3-35B6C1C057DF}" type="parTrans" cxnId="{177E69A0-5E7A-432F-A6DD-CEDF931D5BC0}">
      <dgm:prSet/>
      <dgm:spPr/>
      <dgm:t>
        <a:bodyPr/>
        <a:lstStyle/>
        <a:p>
          <a:endParaRPr lang="en-US"/>
        </a:p>
      </dgm:t>
    </dgm:pt>
    <dgm:pt modelId="{F18EEF1D-EE7D-4672-83F5-CC47BACC8DC1}" type="sibTrans" cxnId="{177E69A0-5E7A-432F-A6DD-CEDF931D5BC0}">
      <dgm:prSet/>
      <dgm:spPr/>
      <dgm:t>
        <a:bodyPr/>
        <a:lstStyle/>
        <a:p>
          <a:endParaRPr lang="en-US"/>
        </a:p>
      </dgm:t>
    </dgm:pt>
    <dgm:pt modelId="{BCE58489-BCB6-4E4A-BFA4-2115D3EF6451}">
      <dgm:prSet/>
      <dgm:spPr/>
      <dgm:t>
        <a:bodyPr/>
        <a:lstStyle/>
        <a:p>
          <a:r>
            <a:rPr lang="en-US" b="0"/>
            <a:t>Education: Customer's education level</a:t>
          </a:r>
          <a:endParaRPr lang="en-US"/>
        </a:p>
      </dgm:t>
    </dgm:pt>
    <dgm:pt modelId="{7EAAE1D4-560C-498A-B1C0-E5317336F9C7}" type="parTrans" cxnId="{7E5DB7B2-91EB-4A81-AEB4-350163ACE364}">
      <dgm:prSet/>
      <dgm:spPr/>
      <dgm:t>
        <a:bodyPr/>
        <a:lstStyle/>
        <a:p>
          <a:endParaRPr lang="en-US"/>
        </a:p>
      </dgm:t>
    </dgm:pt>
    <dgm:pt modelId="{B0518877-3265-4A14-986A-56F65371FD4A}" type="sibTrans" cxnId="{7E5DB7B2-91EB-4A81-AEB4-350163ACE364}">
      <dgm:prSet/>
      <dgm:spPr/>
      <dgm:t>
        <a:bodyPr/>
        <a:lstStyle/>
        <a:p>
          <a:endParaRPr lang="en-US"/>
        </a:p>
      </dgm:t>
    </dgm:pt>
    <dgm:pt modelId="{BC9E9189-285D-4D03-98CB-2662D11088ED}">
      <dgm:prSet/>
      <dgm:spPr/>
      <dgm:t>
        <a:bodyPr/>
        <a:lstStyle/>
        <a:p>
          <a:r>
            <a:rPr lang="en-US" b="0"/>
            <a:t>Marital_Status: Customer's marital status</a:t>
          </a:r>
          <a:endParaRPr lang="en-US"/>
        </a:p>
      </dgm:t>
    </dgm:pt>
    <dgm:pt modelId="{78A0E209-B4B0-409F-8511-DCEE3BACF82C}" type="parTrans" cxnId="{5F275C47-C64D-4124-91F4-C99C911A1996}">
      <dgm:prSet/>
      <dgm:spPr/>
      <dgm:t>
        <a:bodyPr/>
        <a:lstStyle/>
        <a:p>
          <a:endParaRPr lang="en-US"/>
        </a:p>
      </dgm:t>
    </dgm:pt>
    <dgm:pt modelId="{78F72629-18FF-4BFB-99B4-C4A103772BD8}" type="sibTrans" cxnId="{5F275C47-C64D-4124-91F4-C99C911A1996}">
      <dgm:prSet/>
      <dgm:spPr/>
      <dgm:t>
        <a:bodyPr/>
        <a:lstStyle/>
        <a:p>
          <a:endParaRPr lang="en-US"/>
        </a:p>
      </dgm:t>
    </dgm:pt>
    <dgm:pt modelId="{0FB9E9B0-97FB-42A1-B411-A5F31F9B6D1A}">
      <dgm:prSet/>
      <dgm:spPr/>
      <dgm:t>
        <a:bodyPr/>
        <a:lstStyle/>
        <a:p>
          <a:r>
            <a:rPr lang="en-US" b="0"/>
            <a:t>Income: Customer's yearly household income</a:t>
          </a:r>
          <a:endParaRPr lang="en-US"/>
        </a:p>
      </dgm:t>
    </dgm:pt>
    <dgm:pt modelId="{BD182300-2A21-4A4F-83DF-8009AE7490DE}" type="parTrans" cxnId="{02790BEB-F01E-4268-BD63-93122A7748B2}">
      <dgm:prSet/>
      <dgm:spPr/>
      <dgm:t>
        <a:bodyPr/>
        <a:lstStyle/>
        <a:p>
          <a:endParaRPr lang="en-US"/>
        </a:p>
      </dgm:t>
    </dgm:pt>
    <dgm:pt modelId="{BA373F92-9FD9-42A1-A493-3F594F8F0DCC}" type="sibTrans" cxnId="{02790BEB-F01E-4268-BD63-93122A7748B2}">
      <dgm:prSet/>
      <dgm:spPr/>
      <dgm:t>
        <a:bodyPr/>
        <a:lstStyle/>
        <a:p>
          <a:endParaRPr lang="en-US"/>
        </a:p>
      </dgm:t>
    </dgm:pt>
    <dgm:pt modelId="{3A492565-C9D0-45E2-B95D-AA5668336DE1}">
      <dgm:prSet/>
      <dgm:spPr/>
      <dgm:t>
        <a:bodyPr/>
        <a:lstStyle/>
        <a:p>
          <a:r>
            <a:rPr lang="en-US" b="0"/>
            <a:t>Kidhome: Number of children in customer's household</a:t>
          </a:r>
          <a:endParaRPr lang="en-US"/>
        </a:p>
      </dgm:t>
    </dgm:pt>
    <dgm:pt modelId="{8B5B4268-C15A-40F2-9160-07A4B1D1C1B4}" type="parTrans" cxnId="{0F75CF54-4CBB-4191-8452-2A3C9AFBA259}">
      <dgm:prSet/>
      <dgm:spPr/>
      <dgm:t>
        <a:bodyPr/>
        <a:lstStyle/>
        <a:p>
          <a:endParaRPr lang="en-US"/>
        </a:p>
      </dgm:t>
    </dgm:pt>
    <dgm:pt modelId="{AEC97C88-5443-420C-8321-9BDCFE9EFD5F}" type="sibTrans" cxnId="{0F75CF54-4CBB-4191-8452-2A3C9AFBA259}">
      <dgm:prSet/>
      <dgm:spPr/>
      <dgm:t>
        <a:bodyPr/>
        <a:lstStyle/>
        <a:p>
          <a:endParaRPr lang="en-US"/>
        </a:p>
      </dgm:t>
    </dgm:pt>
    <dgm:pt modelId="{14ADFC77-3634-45BE-B8CC-1518127CD9E9}">
      <dgm:prSet/>
      <dgm:spPr/>
      <dgm:t>
        <a:bodyPr/>
        <a:lstStyle/>
        <a:p>
          <a:r>
            <a:rPr lang="en-US" b="0" i="0" u="none" dirty="0" err="1"/>
            <a:t>MntMeatProducts</a:t>
          </a:r>
          <a:r>
            <a:rPr lang="en-US" b="0" i="0" u="none" dirty="0"/>
            <a:t>: Amount spent on meat in last 2 years</a:t>
          </a:r>
          <a:endParaRPr lang="en-US" dirty="0"/>
        </a:p>
      </dgm:t>
    </dgm:pt>
    <dgm:pt modelId="{D5D7DF14-0C44-45EA-83AB-FE106DCE6C04}" type="parTrans" cxnId="{7D7701A7-4A13-4EF1-BA72-9438C2956C2D}">
      <dgm:prSet/>
      <dgm:spPr/>
      <dgm:t>
        <a:bodyPr/>
        <a:lstStyle/>
        <a:p>
          <a:endParaRPr lang="en-US"/>
        </a:p>
      </dgm:t>
    </dgm:pt>
    <dgm:pt modelId="{C7B2F1E0-0CE6-4E2F-BC5B-1AF517967349}" type="sibTrans" cxnId="{7D7701A7-4A13-4EF1-BA72-9438C2956C2D}">
      <dgm:prSet/>
      <dgm:spPr/>
      <dgm:t>
        <a:bodyPr/>
        <a:lstStyle/>
        <a:p>
          <a:endParaRPr lang="en-US"/>
        </a:p>
      </dgm:t>
    </dgm:pt>
    <dgm:pt modelId="{2763396D-7497-4E06-AE46-066CA8A8E0A7}">
      <dgm:prSet/>
      <dgm:spPr/>
      <dgm:t>
        <a:bodyPr/>
        <a:lstStyle/>
        <a:p>
          <a:r>
            <a:rPr lang="en-US" b="0" i="0" u="none" dirty="0" err="1"/>
            <a:t>MntWines</a:t>
          </a:r>
          <a:r>
            <a:rPr lang="en-US" b="0" i="0" u="none" dirty="0"/>
            <a:t>: Amount spent on wine in last 2 years</a:t>
          </a:r>
          <a:endParaRPr lang="en-US" dirty="0"/>
        </a:p>
      </dgm:t>
    </dgm:pt>
    <dgm:pt modelId="{0370F0BC-37ED-44F3-8E9C-696866FCAC04}" type="parTrans" cxnId="{5C858B85-4B9D-4DA2-B52C-BA9B0C5858E6}">
      <dgm:prSet/>
      <dgm:spPr/>
      <dgm:t>
        <a:bodyPr/>
        <a:lstStyle/>
        <a:p>
          <a:endParaRPr lang="en-US"/>
        </a:p>
      </dgm:t>
    </dgm:pt>
    <dgm:pt modelId="{CF7589C4-092D-447E-8707-03EA2AD7B51C}" type="sibTrans" cxnId="{5C858B85-4B9D-4DA2-B52C-BA9B0C5858E6}">
      <dgm:prSet/>
      <dgm:spPr/>
      <dgm:t>
        <a:bodyPr/>
        <a:lstStyle/>
        <a:p>
          <a:endParaRPr lang="en-US"/>
        </a:p>
      </dgm:t>
    </dgm:pt>
    <dgm:pt modelId="{E8B5F496-4174-48C2-B202-557703D420C2}">
      <dgm:prSet/>
      <dgm:spPr/>
      <dgm:t>
        <a:bodyPr/>
        <a:lstStyle/>
        <a:p>
          <a:r>
            <a:rPr lang="en-US" b="0" dirty="0"/>
            <a:t>Recency: Number of days since customer's last purchase</a:t>
          </a:r>
          <a:endParaRPr lang="en-US" dirty="0"/>
        </a:p>
      </dgm:t>
    </dgm:pt>
    <dgm:pt modelId="{116DC55D-BECF-4366-B812-6AC68453D1FB}" type="parTrans" cxnId="{7E9FD825-AFDC-4EB1-88A0-4C9107246236}">
      <dgm:prSet/>
      <dgm:spPr/>
      <dgm:t>
        <a:bodyPr/>
        <a:lstStyle/>
        <a:p>
          <a:endParaRPr lang="en-US"/>
        </a:p>
      </dgm:t>
    </dgm:pt>
    <dgm:pt modelId="{BED32708-C9E6-42CF-92BE-4250272D6555}" type="sibTrans" cxnId="{7E9FD825-AFDC-4EB1-88A0-4C9107246236}">
      <dgm:prSet/>
      <dgm:spPr/>
      <dgm:t>
        <a:bodyPr/>
        <a:lstStyle/>
        <a:p>
          <a:endParaRPr lang="en-US"/>
        </a:p>
      </dgm:t>
    </dgm:pt>
    <dgm:pt modelId="{ABD66661-CCE7-4A95-9FA3-B738675E7111}">
      <dgm:prSet/>
      <dgm:spPr/>
      <dgm:t>
        <a:bodyPr/>
        <a:lstStyle/>
        <a:p>
          <a:r>
            <a:rPr lang="en-US" b="0"/>
            <a:t>Complain: 1 if the customer complained in the last 2 years, 0 otherwise</a:t>
          </a:r>
          <a:endParaRPr lang="en-US"/>
        </a:p>
      </dgm:t>
    </dgm:pt>
    <dgm:pt modelId="{1D57D98C-3922-4A54-B41B-9B3938479C05}" type="parTrans" cxnId="{F9ADDAB2-81F9-4308-BDCC-54727AEC8B0B}">
      <dgm:prSet/>
      <dgm:spPr/>
      <dgm:t>
        <a:bodyPr/>
        <a:lstStyle/>
        <a:p>
          <a:endParaRPr lang="en-US"/>
        </a:p>
      </dgm:t>
    </dgm:pt>
    <dgm:pt modelId="{21322FE3-687A-4A83-95E0-ACA7FC500652}" type="sibTrans" cxnId="{F9ADDAB2-81F9-4308-BDCC-54727AEC8B0B}">
      <dgm:prSet/>
      <dgm:spPr/>
      <dgm:t>
        <a:bodyPr/>
        <a:lstStyle/>
        <a:p>
          <a:endParaRPr lang="en-US"/>
        </a:p>
      </dgm:t>
    </dgm:pt>
    <dgm:pt modelId="{C0B42C53-A3F3-4F54-96A1-F049AEDD231C}">
      <dgm:prSet/>
      <dgm:spPr/>
      <dgm:t>
        <a:bodyPr/>
        <a:lstStyle/>
        <a:p>
          <a:r>
            <a:rPr lang="en-US" b="0" i="0" u="none" dirty="0"/>
            <a:t>Response: 1 if customer accepted the offer in the last campaign, 0 otherwise Place</a:t>
          </a:r>
          <a:endParaRPr lang="en-US" dirty="0"/>
        </a:p>
      </dgm:t>
    </dgm:pt>
    <dgm:pt modelId="{89406E6C-1A84-42CC-B27B-814B70CC980F}" type="parTrans" cxnId="{7313E3D8-6AEE-44AD-B5F5-E46508E02DE3}">
      <dgm:prSet/>
      <dgm:spPr/>
      <dgm:t>
        <a:bodyPr/>
        <a:lstStyle/>
        <a:p>
          <a:endParaRPr lang="en-US"/>
        </a:p>
      </dgm:t>
    </dgm:pt>
    <dgm:pt modelId="{BEC7FF15-ECA2-4AF2-AA63-F4B98BFE0E43}" type="sibTrans" cxnId="{7313E3D8-6AEE-44AD-B5F5-E46508E02DE3}">
      <dgm:prSet/>
      <dgm:spPr/>
      <dgm:t>
        <a:bodyPr/>
        <a:lstStyle/>
        <a:p>
          <a:endParaRPr lang="en-US"/>
        </a:p>
      </dgm:t>
    </dgm:pt>
    <dgm:pt modelId="{A7EB687E-8CE3-474E-B049-90DB2A18AD71}" type="pres">
      <dgm:prSet presAssocID="{14101E58-88E1-409F-A73D-52251E4E86D7}" presName="diagram" presStyleCnt="0">
        <dgm:presLayoutVars>
          <dgm:dir/>
          <dgm:resizeHandles val="exact"/>
        </dgm:presLayoutVars>
      </dgm:prSet>
      <dgm:spPr/>
    </dgm:pt>
    <dgm:pt modelId="{78500A59-1780-3C45-BA2B-F12797FB0FA8}" type="pres">
      <dgm:prSet presAssocID="{D0254DEC-CFAE-48DD-A03B-68FE65C8395F}" presName="node" presStyleLbl="node1" presStyleIdx="0" presStyleCnt="10">
        <dgm:presLayoutVars>
          <dgm:bulletEnabled val="1"/>
        </dgm:presLayoutVars>
      </dgm:prSet>
      <dgm:spPr/>
    </dgm:pt>
    <dgm:pt modelId="{40FB3236-9AF9-A04F-8EAF-D0C5A48936F9}" type="pres">
      <dgm:prSet presAssocID="{F18EEF1D-EE7D-4672-83F5-CC47BACC8DC1}" presName="sibTrans" presStyleCnt="0"/>
      <dgm:spPr/>
    </dgm:pt>
    <dgm:pt modelId="{E8307986-BD55-0947-BB0B-66B1D4E942E0}" type="pres">
      <dgm:prSet presAssocID="{BCE58489-BCB6-4E4A-BFA4-2115D3EF6451}" presName="node" presStyleLbl="node1" presStyleIdx="1" presStyleCnt="10">
        <dgm:presLayoutVars>
          <dgm:bulletEnabled val="1"/>
        </dgm:presLayoutVars>
      </dgm:prSet>
      <dgm:spPr/>
    </dgm:pt>
    <dgm:pt modelId="{CCF27B9E-D12D-F84D-9572-0973C0BAC1F7}" type="pres">
      <dgm:prSet presAssocID="{B0518877-3265-4A14-986A-56F65371FD4A}" presName="sibTrans" presStyleCnt="0"/>
      <dgm:spPr/>
    </dgm:pt>
    <dgm:pt modelId="{568C561A-99E6-D045-97C5-7474E7045BBF}" type="pres">
      <dgm:prSet presAssocID="{BC9E9189-285D-4D03-98CB-2662D11088ED}" presName="node" presStyleLbl="node1" presStyleIdx="2" presStyleCnt="10">
        <dgm:presLayoutVars>
          <dgm:bulletEnabled val="1"/>
        </dgm:presLayoutVars>
      </dgm:prSet>
      <dgm:spPr/>
    </dgm:pt>
    <dgm:pt modelId="{0501A684-B3C8-F142-AAD9-74F2B8BA7FAD}" type="pres">
      <dgm:prSet presAssocID="{78F72629-18FF-4BFB-99B4-C4A103772BD8}" presName="sibTrans" presStyleCnt="0"/>
      <dgm:spPr/>
    </dgm:pt>
    <dgm:pt modelId="{334943CD-B1A5-0D46-A8F7-F2730B3488C8}" type="pres">
      <dgm:prSet presAssocID="{0FB9E9B0-97FB-42A1-B411-A5F31F9B6D1A}" presName="node" presStyleLbl="node1" presStyleIdx="3" presStyleCnt="10">
        <dgm:presLayoutVars>
          <dgm:bulletEnabled val="1"/>
        </dgm:presLayoutVars>
      </dgm:prSet>
      <dgm:spPr/>
    </dgm:pt>
    <dgm:pt modelId="{6967229C-2087-5F44-BC17-999EA9E774A8}" type="pres">
      <dgm:prSet presAssocID="{BA373F92-9FD9-42A1-A493-3F594F8F0DCC}" presName="sibTrans" presStyleCnt="0"/>
      <dgm:spPr/>
    </dgm:pt>
    <dgm:pt modelId="{2C978BD5-D33A-344F-AFD3-B46B24571A98}" type="pres">
      <dgm:prSet presAssocID="{3A492565-C9D0-45E2-B95D-AA5668336DE1}" presName="node" presStyleLbl="node1" presStyleIdx="4" presStyleCnt="10">
        <dgm:presLayoutVars>
          <dgm:bulletEnabled val="1"/>
        </dgm:presLayoutVars>
      </dgm:prSet>
      <dgm:spPr/>
    </dgm:pt>
    <dgm:pt modelId="{FE799532-1E9B-CA40-A2BB-E16E603A8525}" type="pres">
      <dgm:prSet presAssocID="{AEC97C88-5443-420C-8321-9BDCFE9EFD5F}" presName="sibTrans" presStyleCnt="0"/>
      <dgm:spPr/>
    </dgm:pt>
    <dgm:pt modelId="{54B7432D-1BBD-3A43-A57F-DC1FB57D3251}" type="pres">
      <dgm:prSet presAssocID="{14ADFC77-3634-45BE-B8CC-1518127CD9E9}" presName="node" presStyleLbl="node1" presStyleIdx="5" presStyleCnt="10">
        <dgm:presLayoutVars>
          <dgm:bulletEnabled val="1"/>
        </dgm:presLayoutVars>
      </dgm:prSet>
      <dgm:spPr/>
    </dgm:pt>
    <dgm:pt modelId="{37C17FB9-F66D-3D4C-9D83-40BAD097D233}" type="pres">
      <dgm:prSet presAssocID="{C7B2F1E0-0CE6-4E2F-BC5B-1AF517967349}" presName="sibTrans" presStyleCnt="0"/>
      <dgm:spPr/>
    </dgm:pt>
    <dgm:pt modelId="{9B7B1342-6B89-8948-A66E-84676998EA42}" type="pres">
      <dgm:prSet presAssocID="{2763396D-7497-4E06-AE46-066CA8A8E0A7}" presName="node" presStyleLbl="node1" presStyleIdx="6" presStyleCnt="10">
        <dgm:presLayoutVars>
          <dgm:bulletEnabled val="1"/>
        </dgm:presLayoutVars>
      </dgm:prSet>
      <dgm:spPr/>
    </dgm:pt>
    <dgm:pt modelId="{097F8F2B-12F4-644D-9705-FD6EAC9C54D4}" type="pres">
      <dgm:prSet presAssocID="{CF7589C4-092D-447E-8707-03EA2AD7B51C}" presName="sibTrans" presStyleCnt="0"/>
      <dgm:spPr/>
    </dgm:pt>
    <dgm:pt modelId="{EBEE5B51-36B6-8242-ACCA-9A6EC2BD1F4F}" type="pres">
      <dgm:prSet presAssocID="{E8B5F496-4174-48C2-B202-557703D420C2}" presName="node" presStyleLbl="node1" presStyleIdx="7" presStyleCnt="10">
        <dgm:presLayoutVars>
          <dgm:bulletEnabled val="1"/>
        </dgm:presLayoutVars>
      </dgm:prSet>
      <dgm:spPr/>
    </dgm:pt>
    <dgm:pt modelId="{86B71896-4749-7B4C-8F44-DD36FA9F6DEE}" type="pres">
      <dgm:prSet presAssocID="{BED32708-C9E6-42CF-92BE-4250272D6555}" presName="sibTrans" presStyleCnt="0"/>
      <dgm:spPr/>
    </dgm:pt>
    <dgm:pt modelId="{45FCF948-E091-044B-892E-70C54B021F47}" type="pres">
      <dgm:prSet presAssocID="{ABD66661-CCE7-4A95-9FA3-B738675E7111}" presName="node" presStyleLbl="node1" presStyleIdx="8" presStyleCnt="10">
        <dgm:presLayoutVars>
          <dgm:bulletEnabled val="1"/>
        </dgm:presLayoutVars>
      </dgm:prSet>
      <dgm:spPr/>
    </dgm:pt>
    <dgm:pt modelId="{9183A661-1F65-D943-8F63-C9D009AE9715}" type="pres">
      <dgm:prSet presAssocID="{21322FE3-687A-4A83-95E0-ACA7FC500652}" presName="sibTrans" presStyleCnt="0"/>
      <dgm:spPr/>
    </dgm:pt>
    <dgm:pt modelId="{2E29C997-D467-2447-AFC1-8F51757A763E}" type="pres">
      <dgm:prSet presAssocID="{C0B42C53-A3F3-4F54-96A1-F049AEDD231C}" presName="node" presStyleLbl="node1" presStyleIdx="9" presStyleCnt="10">
        <dgm:presLayoutVars>
          <dgm:bulletEnabled val="1"/>
        </dgm:presLayoutVars>
      </dgm:prSet>
      <dgm:spPr/>
    </dgm:pt>
  </dgm:ptLst>
  <dgm:cxnLst>
    <dgm:cxn modelId="{7E9FD825-AFDC-4EB1-88A0-4C9107246236}" srcId="{14101E58-88E1-409F-A73D-52251E4E86D7}" destId="{E8B5F496-4174-48C2-B202-557703D420C2}" srcOrd="7" destOrd="0" parTransId="{116DC55D-BECF-4366-B812-6AC68453D1FB}" sibTransId="{BED32708-C9E6-42CF-92BE-4250272D6555}"/>
    <dgm:cxn modelId="{B01CF727-0DFF-D04F-AD5E-E814A025A5A2}" type="presOf" srcId="{E8B5F496-4174-48C2-B202-557703D420C2}" destId="{EBEE5B51-36B6-8242-ACCA-9A6EC2BD1F4F}" srcOrd="0" destOrd="0" presId="urn:microsoft.com/office/officeart/2005/8/layout/default"/>
    <dgm:cxn modelId="{2D714D36-5E8A-3049-AFEC-912172C84FA6}" type="presOf" srcId="{BCE58489-BCB6-4E4A-BFA4-2115D3EF6451}" destId="{E8307986-BD55-0947-BB0B-66B1D4E942E0}" srcOrd="0" destOrd="0" presId="urn:microsoft.com/office/officeart/2005/8/layout/default"/>
    <dgm:cxn modelId="{5EAF3743-5A95-3943-90E5-8AE6D5EC61D8}" type="presOf" srcId="{ABD66661-CCE7-4A95-9FA3-B738675E7111}" destId="{45FCF948-E091-044B-892E-70C54B021F47}" srcOrd="0" destOrd="0" presId="urn:microsoft.com/office/officeart/2005/8/layout/default"/>
    <dgm:cxn modelId="{5F275C47-C64D-4124-91F4-C99C911A1996}" srcId="{14101E58-88E1-409F-A73D-52251E4E86D7}" destId="{BC9E9189-285D-4D03-98CB-2662D11088ED}" srcOrd="2" destOrd="0" parTransId="{78A0E209-B4B0-409F-8511-DCEE3BACF82C}" sibTransId="{78F72629-18FF-4BFB-99B4-C4A103772BD8}"/>
    <dgm:cxn modelId="{5D6B4F4C-EDA3-1448-A571-90D2D13760B6}" type="presOf" srcId="{C0B42C53-A3F3-4F54-96A1-F049AEDD231C}" destId="{2E29C997-D467-2447-AFC1-8F51757A763E}" srcOrd="0" destOrd="0" presId="urn:microsoft.com/office/officeart/2005/8/layout/default"/>
    <dgm:cxn modelId="{0F75CF54-4CBB-4191-8452-2A3C9AFBA259}" srcId="{14101E58-88E1-409F-A73D-52251E4E86D7}" destId="{3A492565-C9D0-45E2-B95D-AA5668336DE1}" srcOrd="4" destOrd="0" parTransId="{8B5B4268-C15A-40F2-9160-07A4B1D1C1B4}" sibTransId="{AEC97C88-5443-420C-8321-9BDCFE9EFD5F}"/>
    <dgm:cxn modelId="{63EE7261-4534-E54D-B18C-39B68679D481}" type="presOf" srcId="{3A492565-C9D0-45E2-B95D-AA5668336DE1}" destId="{2C978BD5-D33A-344F-AFD3-B46B24571A98}" srcOrd="0" destOrd="0" presId="urn:microsoft.com/office/officeart/2005/8/layout/default"/>
    <dgm:cxn modelId="{56BCD16D-0B94-1D49-A0C4-D5CE3E12D938}" type="presOf" srcId="{14101E58-88E1-409F-A73D-52251E4E86D7}" destId="{A7EB687E-8CE3-474E-B049-90DB2A18AD71}" srcOrd="0" destOrd="0" presId="urn:microsoft.com/office/officeart/2005/8/layout/default"/>
    <dgm:cxn modelId="{14156980-993D-3D42-96D9-C4799486581A}" type="presOf" srcId="{14ADFC77-3634-45BE-B8CC-1518127CD9E9}" destId="{54B7432D-1BBD-3A43-A57F-DC1FB57D3251}" srcOrd="0" destOrd="0" presId="urn:microsoft.com/office/officeart/2005/8/layout/default"/>
    <dgm:cxn modelId="{5C858B85-4B9D-4DA2-B52C-BA9B0C5858E6}" srcId="{14101E58-88E1-409F-A73D-52251E4E86D7}" destId="{2763396D-7497-4E06-AE46-066CA8A8E0A7}" srcOrd="6" destOrd="0" parTransId="{0370F0BC-37ED-44F3-8E9C-696866FCAC04}" sibTransId="{CF7589C4-092D-447E-8707-03EA2AD7B51C}"/>
    <dgm:cxn modelId="{177E69A0-5E7A-432F-A6DD-CEDF931D5BC0}" srcId="{14101E58-88E1-409F-A73D-52251E4E86D7}" destId="{D0254DEC-CFAE-48DD-A03B-68FE65C8395F}" srcOrd="0" destOrd="0" parTransId="{E5FE2C3A-2E66-4206-9DD3-35B6C1C057DF}" sibTransId="{F18EEF1D-EE7D-4672-83F5-CC47BACC8DC1}"/>
    <dgm:cxn modelId="{00FEC1A1-EDB5-1743-9BFF-FD9A713AAD9A}" type="presOf" srcId="{BC9E9189-285D-4D03-98CB-2662D11088ED}" destId="{568C561A-99E6-D045-97C5-7474E7045BBF}" srcOrd="0" destOrd="0" presId="urn:microsoft.com/office/officeart/2005/8/layout/default"/>
    <dgm:cxn modelId="{7D7701A7-4A13-4EF1-BA72-9438C2956C2D}" srcId="{14101E58-88E1-409F-A73D-52251E4E86D7}" destId="{14ADFC77-3634-45BE-B8CC-1518127CD9E9}" srcOrd="5" destOrd="0" parTransId="{D5D7DF14-0C44-45EA-83AB-FE106DCE6C04}" sibTransId="{C7B2F1E0-0CE6-4E2F-BC5B-1AF517967349}"/>
    <dgm:cxn modelId="{7E5DB7B2-91EB-4A81-AEB4-350163ACE364}" srcId="{14101E58-88E1-409F-A73D-52251E4E86D7}" destId="{BCE58489-BCB6-4E4A-BFA4-2115D3EF6451}" srcOrd="1" destOrd="0" parTransId="{7EAAE1D4-560C-498A-B1C0-E5317336F9C7}" sibTransId="{B0518877-3265-4A14-986A-56F65371FD4A}"/>
    <dgm:cxn modelId="{F9ADDAB2-81F9-4308-BDCC-54727AEC8B0B}" srcId="{14101E58-88E1-409F-A73D-52251E4E86D7}" destId="{ABD66661-CCE7-4A95-9FA3-B738675E7111}" srcOrd="8" destOrd="0" parTransId="{1D57D98C-3922-4A54-B41B-9B3938479C05}" sibTransId="{21322FE3-687A-4A83-95E0-ACA7FC500652}"/>
    <dgm:cxn modelId="{008C90BE-16FE-AE46-A396-C7C43FC0A5D3}" type="presOf" srcId="{D0254DEC-CFAE-48DD-A03B-68FE65C8395F}" destId="{78500A59-1780-3C45-BA2B-F12797FB0FA8}" srcOrd="0" destOrd="0" presId="urn:microsoft.com/office/officeart/2005/8/layout/default"/>
    <dgm:cxn modelId="{A23558C0-1852-CE4D-8E43-5CC0651DDA36}" type="presOf" srcId="{0FB9E9B0-97FB-42A1-B411-A5F31F9B6D1A}" destId="{334943CD-B1A5-0D46-A8F7-F2730B3488C8}" srcOrd="0" destOrd="0" presId="urn:microsoft.com/office/officeart/2005/8/layout/default"/>
    <dgm:cxn modelId="{7313E3D8-6AEE-44AD-B5F5-E46508E02DE3}" srcId="{14101E58-88E1-409F-A73D-52251E4E86D7}" destId="{C0B42C53-A3F3-4F54-96A1-F049AEDD231C}" srcOrd="9" destOrd="0" parTransId="{89406E6C-1A84-42CC-B27B-814B70CC980F}" sibTransId="{BEC7FF15-ECA2-4AF2-AA63-F4B98BFE0E43}"/>
    <dgm:cxn modelId="{02790BEB-F01E-4268-BD63-93122A7748B2}" srcId="{14101E58-88E1-409F-A73D-52251E4E86D7}" destId="{0FB9E9B0-97FB-42A1-B411-A5F31F9B6D1A}" srcOrd="3" destOrd="0" parTransId="{BD182300-2A21-4A4F-83DF-8009AE7490DE}" sibTransId="{BA373F92-9FD9-42A1-A493-3F594F8F0DCC}"/>
    <dgm:cxn modelId="{69098CF1-77E3-CB4D-9369-D1BC7FEFAC24}" type="presOf" srcId="{2763396D-7497-4E06-AE46-066CA8A8E0A7}" destId="{9B7B1342-6B89-8948-A66E-84676998EA42}" srcOrd="0" destOrd="0" presId="urn:microsoft.com/office/officeart/2005/8/layout/default"/>
    <dgm:cxn modelId="{82A595C2-96D5-5A41-B968-7DA7EE42450B}" type="presParOf" srcId="{A7EB687E-8CE3-474E-B049-90DB2A18AD71}" destId="{78500A59-1780-3C45-BA2B-F12797FB0FA8}" srcOrd="0" destOrd="0" presId="urn:microsoft.com/office/officeart/2005/8/layout/default"/>
    <dgm:cxn modelId="{B0D4985A-3A48-D94E-953D-418BE007A72C}" type="presParOf" srcId="{A7EB687E-8CE3-474E-B049-90DB2A18AD71}" destId="{40FB3236-9AF9-A04F-8EAF-D0C5A48936F9}" srcOrd="1" destOrd="0" presId="urn:microsoft.com/office/officeart/2005/8/layout/default"/>
    <dgm:cxn modelId="{6DC8F252-F2D1-2C48-993D-60F47BEE12EC}" type="presParOf" srcId="{A7EB687E-8CE3-474E-B049-90DB2A18AD71}" destId="{E8307986-BD55-0947-BB0B-66B1D4E942E0}" srcOrd="2" destOrd="0" presId="urn:microsoft.com/office/officeart/2005/8/layout/default"/>
    <dgm:cxn modelId="{9D0DAEC3-6B74-7D44-963C-4EE5BD39637F}" type="presParOf" srcId="{A7EB687E-8CE3-474E-B049-90DB2A18AD71}" destId="{CCF27B9E-D12D-F84D-9572-0973C0BAC1F7}" srcOrd="3" destOrd="0" presId="urn:microsoft.com/office/officeart/2005/8/layout/default"/>
    <dgm:cxn modelId="{E7F8C144-DF73-3941-A8A6-20AC1B9C0C25}" type="presParOf" srcId="{A7EB687E-8CE3-474E-B049-90DB2A18AD71}" destId="{568C561A-99E6-D045-97C5-7474E7045BBF}" srcOrd="4" destOrd="0" presId="urn:microsoft.com/office/officeart/2005/8/layout/default"/>
    <dgm:cxn modelId="{E1B9A0D0-84EA-D540-887E-566541410518}" type="presParOf" srcId="{A7EB687E-8CE3-474E-B049-90DB2A18AD71}" destId="{0501A684-B3C8-F142-AAD9-74F2B8BA7FAD}" srcOrd="5" destOrd="0" presId="urn:microsoft.com/office/officeart/2005/8/layout/default"/>
    <dgm:cxn modelId="{CFF5738F-8940-C74B-B8F7-7EBE1593D7C1}" type="presParOf" srcId="{A7EB687E-8CE3-474E-B049-90DB2A18AD71}" destId="{334943CD-B1A5-0D46-A8F7-F2730B3488C8}" srcOrd="6" destOrd="0" presId="urn:microsoft.com/office/officeart/2005/8/layout/default"/>
    <dgm:cxn modelId="{0F740889-2293-CB4C-9F33-1C9AEDA98B66}" type="presParOf" srcId="{A7EB687E-8CE3-474E-B049-90DB2A18AD71}" destId="{6967229C-2087-5F44-BC17-999EA9E774A8}" srcOrd="7" destOrd="0" presId="urn:microsoft.com/office/officeart/2005/8/layout/default"/>
    <dgm:cxn modelId="{D7EBBE71-0D1A-EA4A-ABCB-01A26336AC3B}" type="presParOf" srcId="{A7EB687E-8CE3-474E-B049-90DB2A18AD71}" destId="{2C978BD5-D33A-344F-AFD3-B46B24571A98}" srcOrd="8" destOrd="0" presId="urn:microsoft.com/office/officeart/2005/8/layout/default"/>
    <dgm:cxn modelId="{3277E1F9-C8F4-624D-BB25-7F9A644CC5F3}" type="presParOf" srcId="{A7EB687E-8CE3-474E-B049-90DB2A18AD71}" destId="{FE799532-1E9B-CA40-A2BB-E16E603A8525}" srcOrd="9" destOrd="0" presId="urn:microsoft.com/office/officeart/2005/8/layout/default"/>
    <dgm:cxn modelId="{AAE75C5D-CC60-744F-8E6B-B46E3A2C528D}" type="presParOf" srcId="{A7EB687E-8CE3-474E-B049-90DB2A18AD71}" destId="{54B7432D-1BBD-3A43-A57F-DC1FB57D3251}" srcOrd="10" destOrd="0" presId="urn:microsoft.com/office/officeart/2005/8/layout/default"/>
    <dgm:cxn modelId="{88CB9D26-2242-0440-A568-05F3BC58D7F1}" type="presParOf" srcId="{A7EB687E-8CE3-474E-B049-90DB2A18AD71}" destId="{37C17FB9-F66D-3D4C-9D83-40BAD097D233}" srcOrd="11" destOrd="0" presId="urn:microsoft.com/office/officeart/2005/8/layout/default"/>
    <dgm:cxn modelId="{95C809AD-8760-2A4F-BC8A-5352DA184328}" type="presParOf" srcId="{A7EB687E-8CE3-474E-B049-90DB2A18AD71}" destId="{9B7B1342-6B89-8948-A66E-84676998EA42}" srcOrd="12" destOrd="0" presId="urn:microsoft.com/office/officeart/2005/8/layout/default"/>
    <dgm:cxn modelId="{0659B1C8-4C30-BD4A-AAE0-1A9693B0BB29}" type="presParOf" srcId="{A7EB687E-8CE3-474E-B049-90DB2A18AD71}" destId="{097F8F2B-12F4-644D-9705-FD6EAC9C54D4}" srcOrd="13" destOrd="0" presId="urn:microsoft.com/office/officeart/2005/8/layout/default"/>
    <dgm:cxn modelId="{485A27DE-F8FC-1A4A-8F7F-8045623C89E4}" type="presParOf" srcId="{A7EB687E-8CE3-474E-B049-90DB2A18AD71}" destId="{EBEE5B51-36B6-8242-ACCA-9A6EC2BD1F4F}" srcOrd="14" destOrd="0" presId="urn:microsoft.com/office/officeart/2005/8/layout/default"/>
    <dgm:cxn modelId="{6BCA2544-A178-F648-95C3-32676F81EAA0}" type="presParOf" srcId="{A7EB687E-8CE3-474E-B049-90DB2A18AD71}" destId="{86B71896-4749-7B4C-8F44-DD36FA9F6DEE}" srcOrd="15" destOrd="0" presId="urn:microsoft.com/office/officeart/2005/8/layout/default"/>
    <dgm:cxn modelId="{FD197992-3DD8-A345-B17B-74237E426909}" type="presParOf" srcId="{A7EB687E-8CE3-474E-B049-90DB2A18AD71}" destId="{45FCF948-E091-044B-892E-70C54B021F47}" srcOrd="16" destOrd="0" presId="urn:microsoft.com/office/officeart/2005/8/layout/default"/>
    <dgm:cxn modelId="{DBB6C71A-FA28-C644-B47A-8D6C83BF3FCD}" type="presParOf" srcId="{A7EB687E-8CE3-474E-B049-90DB2A18AD71}" destId="{9183A661-1F65-D943-8F63-C9D009AE9715}" srcOrd="17" destOrd="0" presId="urn:microsoft.com/office/officeart/2005/8/layout/default"/>
    <dgm:cxn modelId="{3331FDD0-A911-CB47-9AEB-77EE72A8EC1E}" type="presParOf" srcId="{A7EB687E-8CE3-474E-B049-90DB2A18AD71}" destId="{2E29C997-D467-2447-AFC1-8F51757A763E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63EF39-A795-4D50-A4B4-3E609889B97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5F9DFC-3413-43A8-A6CF-FB91C63E7F54}">
      <dgm:prSet/>
      <dgm:spPr/>
      <dgm:t>
        <a:bodyPr/>
        <a:lstStyle/>
        <a:p>
          <a:r>
            <a:rPr lang="en-US" dirty="0"/>
            <a:t>How satisfying consumers are with our service and products? </a:t>
          </a:r>
        </a:p>
      </dgm:t>
    </dgm:pt>
    <dgm:pt modelId="{F64D68C8-30CF-4FFB-9571-2165BBAB694B}" type="parTrans" cxnId="{EBE033AA-33B3-4BBD-A4C3-89D8FC98A690}">
      <dgm:prSet/>
      <dgm:spPr/>
      <dgm:t>
        <a:bodyPr/>
        <a:lstStyle/>
        <a:p>
          <a:endParaRPr lang="en-US"/>
        </a:p>
      </dgm:t>
    </dgm:pt>
    <dgm:pt modelId="{3E1DD83B-1743-43BA-B16A-A02C7E37FAE8}" type="sibTrans" cxnId="{EBE033AA-33B3-4BBD-A4C3-89D8FC98A69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0D18F8C-5959-4C31-963D-DC7143811E7B}">
      <dgm:prSet/>
      <dgm:spPr/>
      <dgm:t>
        <a:bodyPr/>
        <a:lstStyle/>
        <a:p>
          <a:r>
            <a:rPr lang="en-US" dirty="0"/>
            <a:t>How much of a customer’s background affect their number of purchases?</a:t>
          </a:r>
        </a:p>
      </dgm:t>
    </dgm:pt>
    <dgm:pt modelId="{80BD43B8-7D8D-4C8D-A298-261FCAE82C4C}" type="parTrans" cxnId="{09FF7535-0FC7-4B17-A312-43D0A5B5814D}">
      <dgm:prSet/>
      <dgm:spPr/>
      <dgm:t>
        <a:bodyPr/>
        <a:lstStyle/>
        <a:p>
          <a:endParaRPr lang="en-US"/>
        </a:p>
      </dgm:t>
    </dgm:pt>
    <dgm:pt modelId="{E0AC4EBF-AEC5-4494-8B29-3E99AFC74B2A}" type="sibTrans" cxnId="{09FF7535-0FC7-4B17-A312-43D0A5B5814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8F3B101-0A5E-4776-A5C4-C05F9E4CD733}">
      <dgm:prSet/>
      <dgm:spPr/>
      <dgm:t>
        <a:bodyPr/>
        <a:lstStyle/>
        <a:p>
          <a:r>
            <a:rPr lang="en-US" dirty="0"/>
            <a:t>How effective the Marketing Campaign are with their promotions?</a:t>
          </a:r>
        </a:p>
      </dgm:t>
    </dgm:pt>
    <dgm:pt modelId="{8D251643-FB93-4B23-8B18-3B9B9B34317E}" type="parTrans" cxnId="{4C813130-C6DD-400A-80CE-F4A9992A6EBF}">
      <dgm:prSet/>
      <dgm:spPr/>
      <dgm:t>
        <a:bodyPr/>
        <a:lstStyle/>
        <a:p>
          <a:endParaRPr lang="en-US"/>
        </a:p>
      </dgm:t>
    </dgm:pt>
    <dgm:pt modelId="{BB74F29B-A055-4DAC-A755-8C8807DDC9CE}" type="sibTrans" cxnId="{4C813130-C6DD-400A-80CE-F4A9992A6EB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6CF2ED4-EF0F-7F4C-81F5-BB58703D76BD}" type="pres">
      <dgm:prSet presAssocID="{8363EF39-A795-4D50-A4B4-3E609889B97B}" presName="Name0" presStyleCnt="0">
        <dgm:presLayoutVars>
          <dgm:animLvl val="lvl"/>
          <dgm:resizeHandles val="exact"/>
        </dgm:presLayoutVars>
      </dgm:prSet>
      <dgm:spPr/>
    </dgm:pt>
    <dgm:pt modelId="{FEED1BB7-AF79-214B-B6CD-54A77745A570}" type="pres">
      <dgm:prSet presAssocID="{E65F9DFC-3413-43A8-A6CF-FB91C63E7F54}" presName="compositeNode" presStyleCnt="0">
        <dgm:presLayoutVars>
          <dgm:bulletEnabled val="1"/>
        </dgm:presLayoutVars>
      </dgm:prSet>
      <dgm:spPr/>
    </dgm:pt>
    <dgm:pt modelId="{0235CFCD-67BC-9941-99B2-95604198873D}" type="pres">
      <dgm:prSet presAssocID="{E65F9DFC-3413-43A8-A6CF-FB91C63E7F54}" presName="bgRect" presStyleLbl="bgAccFollowNode1" presStyleIdx="0" presStyleCnt="3"/>
      <dgm:spPr/>
    </dgm:pt>
    <dgm:pt modelId="{CA1255BB-A2C8-A349-AD02-90E7C3EECE18}" type="pres">
      <dgm:prSet presAssocID="{3E1DD83B-1743-43BA-B16A-A02C7E37FAE8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0F397FA-AD1D-2646-BFC4-8D2202DA472A}" type="pres">
      <dgm:prSet presAssocID="{E65F9DFC-3413-43A8-A6CF-FB91C63E7F54}" presName="bottomLine" presStyleLbl="alignNode1" presStyleIdx="1" presStyleCnt="6">
        <dgm:presLayoutVars/>
      </dgm:prSet>
      <dgm:spPr/>
    </dgm:pt>
    <dgm:pt modelId="{C3ED917B-DE36-CB4A-9728-0B6AE46C4E53}" type="pres">
      <dgm:prSet presAssocID="{E65F9DFC-3413-43A8-A6CF-FB91C63E7F54}" presName="nodeText" presStyleLbl="bgAccFollowNode1" presStyleIdx="0" presStyleCnt="3">
        <dgm:presLayoutVars>
          <dgm:bulletEnabled val="1"/>
        </dgm:presLayoutVars>
      </dgm:prSet>
      <dgm:spPr/>
    </dgm:pt>
    <dgm:pt modelId="{DBD9D280-863A-724A-85A8-DB33B802BA95}" type="pres">
      <dgm:prSet presAssocID="{3E1DD83B-1743-43BA-B16A-A02C7E37FAE8}" presName="sibTrans" presStyleCnt="0"/>
      <dgm:spPr/>
    </dgm:pt>
    <dgm:pt modelId="{482F1963-1EA9-B54A-BE88-3943B367DCD6}" type="pres">
      <dgm:prSet presAssocID="{40D18F8C-5959-4C31-963D-DC7143811E7B}" presName="compositeNode" presStyleCnt="0">
        <dgm:presLayoutVars>
          <dgm:bulletEnabled val="1"/>
        </dgm:presLayoutVars>
      </dgm:prSet>
      <dgm:spPr/>
    </dgm:pt>
    <dgm:pt modelId="{FFF38062-AC99-6D43-93D4-F43E128865E5}" type="pres">
      <dgm:prSet presAssocID="{40D18F8C-5959-4C31-963D-DC7143811E7B}" presName="bgRect" presStyleLbl="bgAccFollowNode1" presStyleIdx="1" presStyleCnt="3"/>
      <dgm:spPr/>
    </dgm:pt>
    <dgm:pt modelId="{21486EE7-0F8C-CA4F-AC3B-6C14E5C57900}" type="pres">
      <dgm:prSet presAssocID="{E0AC4EBF-AEC5-4494-8B29-3E99AFC74B2A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86B4524E-250F-834D-9BCA-27EC68BB2AB7}" type="pres">
      <dgm:prSet presAssocID="{40D18F8C-5959-4C31-963D-DC7143811E7B}" presName="bottomLine" presStyleLbl="alignNode1" presStyleIdx="3" presStyleCnt="6">
        <dgm:presLayoutVars/>
      </dgm:prSet>
      <dgm:spPr/>
    </dgm:pt>
    <dgm:pt modelId="{75E376B5-B45E-FB49-A0F2-B8BEB5B071D8}" type="pres">
      <dgm:prSet presAssocID="{40D18F8C-5959-4C31-963D-DC7143811E7B}" presName="nodeText" presStyleLbl="bgAccFollowNode1" presStyleIdx="1" presStyleCnt="3">
        <dgm:presLayoutVars>
          <dgm:bulletEnabled val="1"/>
        </dgm:presLayoutVars>
      </dgm:prSet>
      <dgm:spPr/>
    </dgm:pt>
    <dgm:pt modelId="{5631D184-DACA-2246-8711-3C512694D5CD}" type="pres">
      <dgm:prSet presAssocID="{E0AC4EBF-AEC5-4494-8B29-3E99AFC74B2A}" presName="sibTrans" presStyleCnt="0"/>
      <dgm:spPr/>
    </dgm:pt>
    <dgm:pt modelId="{7107BA5A-BB91-9A47-ADDA-17E43636F73A}" type="pres">
      <dgm:prSet presAssocID="{D8F3B101-0A5E-4776-A5C4-C05F9E4CD733}" presName="compositeNode" presStyleCnt="0">
        <dgm:presLayoutVars>
          <dgm:bulletEnabled val="1"/>
        </dgm:presLayoutVars>
      </dgm:prSet>
      <dgm:spPr/>
    </dgm:pt>
    <dgm:pt modelId="{C0BD9B98-B6E0-1140-BF8D-51B117E32C12}" type="pres">
      <dgm:prSet presAssocID="{D8F3B101-0A5E-4776-A5C4-C05F9E4CD733}" presName="bgRect" presStyleLbl="bgAccFollowNode1" presStyleIdx="2" presStyleCnt="3"/>
      <dgm:spPr/>
    </dgm:pt>
    <dgm:pt modelId="{292FC02E-6196-E943-8C0E-D0BDE6EC0F9B}" type="pres">
      <dgm:prSet presAssocID="{BB74F29B-A055-4DAC-A755-8C8807DDC9CE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10EE2D0-675E-B24A-8B5C-E447EF6C878A}" type="pres">
      <dgm:prSet presAssocID="{D8F3B101-0A5E-4776-A5C4-C05F9E4CD733}" presName="bottomLine" presStyleLbl="alignNode1" presStyleIdx="5" presStyleCnt="6">
        <dgm:presLayoutVars/>
      </dgm:prSet>
      <dgm:spPr/>
    </dgm:pt>
    <dgm:pt modelId="{F63D285F-247A-C649-9C40-8AC7DB224ED6}" type="pres">
      <dgm:prSet presAssocID="{D8F3B101-0A5E-4776-A5C4-C05F9E4CD733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31AA2A06-E8FE-424D-98B9-CB0925D93714}" type="presOf" srcId="{D8F3B101-0A5E-4776-A5C4-C05F9E4CD733}" destId="{C0BD9B98-B6E0-1140-BF8D-51B117E32C12}" srcOrd="0" destOrd="0" presId="urn:microsoft.com/office/officeart/2016/7/layout/BasicLinearProcessNumbered"/>
    <dgm:cxn modelId="{21578D08-99D2-FD47-9A94-23946D8E7AD2}" type="presOf" srcId="{BB74F29B-A055-4DAC-A755-8C8807DDC9CE}" destId="{292FC02E-6196-E943-8C0E-D0BDE6EC0F9B}" srcOrd="0" destOrd="0" presId="urn:microsoft.com/office/officeart/2016/7/layout/BasicLinearProcessNumbered"/>
    <dgm:cxn modelId="{BAF13F14-6C10-7F48-B195-84030ADAF2A4}" type="presOf" srcId="{3E1DD83B-1743-43BA-B16A-A02C7E37FAE8}" destId="{CA1255BB-A2C8-A349-AD02-90E7C3EECE18}" srcOrd="0" destOrd="0" presId="urn:microsoft.com/office/officeart/2016/7/layout/BasicLinearProcessNumbered"/>
    <dgm:cxn modelId="{4C813130-C6DD-400A-80CE-F4A9992A6EBF}" srcId="{8363EF39-A795-4D50-A4B4-3E609889B97B}" destId="{D8F3B101-0A5E-4776-A5C4-C05F9E4CD733}" srcOrd="2" destOrd="0" parTransId="{8D251643-FB93-4B23-8B18-3B9B9B34317E}" sibTransId="{BB74F29B-A055-4DAC-A755-8C8807DDC9CE}"/>
    <dgm:cxn modelId="{09FF7535-0FC7-4B17-A312-43D0A5B5814D}" srcId="{8363EF39-A795-4D50-A4B4-3E609889B97B}" destId="{40D18F8C-5959-4C31-963D-DC7143811E7B}" srcOrd="1" destOrd="0" parTransId="{80BD43B8-7D8D-4C8D-A298-261FCAE82C4C}" sibTransId="{E0AC4EBF-AEC5-4494-8B29-3E99AFC74B2A}"/>
    <dgm:cxn modelId="{B5FB2B37-3CE1-6649-9FF2-8773CF91D1C1}" type="presOf" srcId="{D8F3B101-0A5E-4776-A5C4-C05F9E4CD733}" destId="{F63D285F-247A-C649-9C40-8AC7DB224ED6}" srcOrd="1" destOrd="0" presId="urn:microsoft.com/office/officeart/2016/7/layout/BasicLinearProcessNumbered"/>
    <dgm:cxn modelId="{6FB1C95E-4ED4-BF48-93B5-8B730AD10094}" type="presOf" srcId="{40D18F8C-5959-4C31-963D-DC7143811E7B}" destId="{75E376B5-B45E-FB49-A0F2-B8BEB5B071D8}" srcOrd="1" destOrd="0" presId="urn:microsoft.com/office/officeart/2016/7/layout/BasicLinearProcessNumbered"/>
    <dgm:cxn modelId="{BB64CF65-BD24-3640-90A4-AF6E45B19960}" type="presOf" srcId="{E65F9DFC-3413-43A8-A6CF-FB91C63E7F54}" destId="{C3ED917B-DE36-CB4A-9728-0B6AE46C4E53}" srcOrd="1" destOrd="0" presId="urn:microsoft.com/office/officeart/2016/7/layout/BasicLinearProcessNumbered"/>
    <dgm:cxn modelId="{D1322A6B-5654-3240-B731-41B2281BFA1C}" type="presOf" srcId="{E65F9DFC-3413-43A8-A6CF-FB91C63E7F54}" destId="{0235CFCD-67BC-9941-99B2-95604198873D}" srcOrd="0" destOrd="0" presId="urn:microsoft.com/office/officeart/2016/7/layout/BasicLinearProcessNumbered"/>
    <dgm:cxn modelId="{EF6FD58B-21CD-5942-889D-F1A96B42A18B}" type="presOf" srcId="{8363EF39-A795-4D50-A4B4-3E609889B97B}" destId="{76CF2ED4-EF0F-7F4C-81F5-BB58703D76BD}" srcOrd="0" destOrd="0" presId="urn:microsoft.com/office/officeart/2016/7/layout/BasicLinearProcessNumbered"/>
    <dgm:cxn modelId="{C8C7BA92-001C-2240-9FC4-75DFE8B1E230}" type="presOf" srcId="{E0AC4EBF-AEC5-4494-8B29-3E99AFC74B2A}" destId="{21486EE7-0F8C-CA4F-AC3B-6C14E5C57900}" srcOrd="0" destOrd="0" presId="urn:microsoft.com/office/officeart/2016/7/layout/BasicLinearProcessNumbered"/>
    <dgm:cxn modelId="{EBE033AA-33B3-4BBD-A4C3-89D8FC98A690}" srcId="{8363EF39-A795-4D50-A4B4-3E609889B97B}" destId="{E65F9DFC-3413-43A8-A6CF-FB91C63E7F54}" srcOrd="0" destOrd="0" parTransId="{F64D68C8-30CF-4FFB-9571-2165BBAB694B}" sibTransId="{3E1DD83B-1743-43BA-B16A-A02C7E37FAE8}"/>
    <dgm:cxn modelId="{CC17E4D0-400A-FE4A-96EC-14B0769801D1}" type="presOf" srcId="{40D18F8C-5959-4C31-963D-DC7143811E7B}" destId="{FFF38062-AC99-6D43-93D4-F43E128865E5}" srcOrd="0" destOrd="0" presId="urn:microsoft.com/office/officeart/2016/7/layout/BasicLinearProcessNumbered"/>
    <dgm:cxn modelId="{F77A9662-F3A6-974B-A1CD-73DA6FAECDEC}" type="presParOf" srcId="{76CF2ED4-EF0F-7F4C-81F5-BB58703D76BD}" destId="{FEED1BB7-AF79-214B-B6CD-54A77745A570}" srcOrd="0" destOrd="0" presId="urn:microsoft.com/office/officeart/2016/7/layout/BasicLinearProcessNumbered"/>
    <dgm:cxn modelId="{5C166F91-1366-0E40-A4A5-38F791F7E74F}" type="presParOf" srcId="{FEED1BB7-AF79-214B-B6CD-54A77745A570}" destId="{0235CFCD-67BC-9941-99B2-95604198873D}" srcOrd="0" destOrd="0" presId="urn:microsoft.com/office/officeart/2016/7/layout/BasicLinearProcessNumbered"/>
    <dgm:cxn modelId="{C08F003E-C037-3648-86BB-51BF538FC293}" type="presParOf" srcId="{FEED1BB7-AF79-214B-B6CD-54A77745A570}" destId="{CA1255BB-A2C8-A349-AD02-90E7C3EECE18}" srcOrd="1" destOrd="0" presId="urn:microsoft.com/office/officeart/2016/7/layout/BasicLinearProcessNumbered"/>
    <dgm:cxn modelId="{866FD15F-B8B8-A44E-9A76-4E65464714E1}" type="presParOf" srcId="{FEED1BB7-AF79-214B-B6CD-54A77745A570}" destId="{30F397FA-AD1D-2646-BFC4-8D2202DA472A}" srcOrd="2" destOrd="0" presId="urn:microsoft.com/office/officeart/2016/7/layout/BasicLinearProcessNumbered"/>
    <dgm:cxn modelId="{F44AE3C2-DB18-3F48-89DC-F52C80289488}" type="presParOf" srcId="{FEED1BB7-AF79-214B-B6CD-54A77745A570}" destId="{C3ED917B-DE36-CB4A-9728-0B6AE46C4E53}" srcOrd="3" destOrd="0" presId="urn:microsoft.com/office/officeart/2016/7/layout/BasicLinearProcessNumbered"/>
    <dgm:cxn modelId="{533C3707-763C-CD4A-9DBA-E629CCCAE1F0}" type="presParOf" srcId="{76CF2ED4-EF0F-7F4C-81F5-BB58703D76BD}" destId="{DBD9D280-863A-724A-85A8-DB33B802BA95}" srcOrd="1" destOrd="0" presId="urn:microsoft.com/office/officeart/2016/7/layout/BasicLinearProcessNumbered"/>
    <dgm:cxn modelId="{5831039D-5AB9-C64F-93A3-6BB8273704CA}" type="presParOf" srcId="{76CF2ED4-EF0F-7F4C-81F5-BB58703D76BD}" destId="{482F1963-1EA9-B54A-BE88-3943B367DCD6}" srcOrd="2" destOrd="0" presId="urn:microsoft.com/office/officeart/2016/7/layout/BasicLinearProcessNumbered"/>
    <dgm:cxn modelId="{74D0D0AA-BB01-6A44-8ABB-053F2E7A3D1E}" type="presParOf" srcId="{482F1963-1EA9-B54A-BE88-3943B367DCD6}" destId="{FFF38062-AC99-6D43-93D4-F43E128865E5}" srcOrd="0" destOrd="0" presId="urn:microsoft.com/office/officeart/2016/7/layout/BasicLinearProcessNumbered"/>
    <dgm:cxn modelId="{715F1748-D83C-6B49-B293-31F6B50AB8C1}" type="presParOf" srcId="{482F1963-1EA9-B54A-BE88-3943B367DCD6}" destId="{21486EE7-0F8C-CA4F-AC3B-6C14E5C57900}" srcOrd="1" destOrd="0" presId="urn:microsoft.com/office/officeart/2016/7/layout/BasicLinearProcessNumbered"/>
    <dgm:cxn modelId="{375D0E0A-4D7E-7B43-85FD-80B1FB69B250}" type="presParOf" srcId="{482F1963-1EA9-B54A-BE88-3943B367DCD6}" destId="{86B4524E-250F-834D-9BCA-27EC68BB2AB7}" srcOrd="2" destOrd="0" presId="urn:microsoft.com/office/officeart/2016/7/layout/BasicLinearProcessNumbered"/>
    <dgm:cxn modelId="{8588C218-0CE3-6749-9BA5-E67743693C60}" type="presParOf" srcId="{482F1963-1EA9-B54A-BE88-3943B367DCD6}" destId="{75E376B5-B45E-FB49-A0F2-B8BEB5B071D8}" srcOrd="3" destOrd="0" presId="urn:microsoft.com/office/officeart/2016/7/layout/BasicLinearProcessNumbered"/>
    <dgm:cxn modelId="{C9E9784A-95A1-F444-AF84-FA4853833B28}" type="presParOf" srcId="{76CF2ED4-EF0F-7F4C-81F5-BB58703D76BD}" destId="{5631D184-DACA-2246-8711-3C512694D5CD}" srcOrd="3" destOrd="0" presId="urn:microsoft.com/office/officeart/2016/7/layout/BasicLinearProcessNumbered"/>
    <dgm:cxn modelId="{608BF8A5-C190-F543-A35D-016C82CF66D4}" type="presParOf" srcId="{76CF2ED4-EF0F-7F4C-81F5-BB58703D76BD}" destId="{7107BA5A-BB91-9A47-ADDA-17E43636F73A}" srcOrd="4" destOrd="0" presId="urn:microsoft.com/office/officeart/2016/7/layout/BasicLinearProcessNumbered"/>
    <dgm:cxn modelId="{E1D01741-3F0A-1043-889B-D20BE0AB7FCB}" type="presParOf" srcId="{7107BA5A-BB91-9A47-ADDA-17E43636F73A}" destId="{C0BD9B98-B6E0-1140-BF8D-51B117E32C12}" srcOrd="0" destOrd="0" presId="urn:microsoft.com/office/officeart/2016/7/layout/BasicLinearProcessNumbered"/>
    <dgm:cxn modelId="{00F925BE-CF88-C94B-AC5E-3FD6A83DAEEE}" type="presParOf" srcId="{7107BA5A-BB91-9A47-ADDA-17E43636F73A}" destId="{292FC02E-6196-E943-8C0E-D0BDE6EC0F9B}" srcOrd="1" destOrd="0" presId="urn:microsoft.com/office/officeart/2016/7/layout/BasicLinearProcessNumbered"/>
    <dgm:cxn modelId="{47FA6D16-04B7-2946-A130-096A154FC36D}" type="presParOf" srcId="{7107BA5A-BB91-9A47-ADDA-17E43636F73A}" destId="{810EE2D0-675E-B24A-8B5C-E447EF6C878A}" srcOrd="2" destOrd="0" presId="urn:microsoft.com/office/officeart/2016/7/layout/BasicLinearProcessNumbered"/>
    <dgm:cxn modelId="{2631F428-0612-9940-92DE-3275EF4E1016}" type="presParOf" srcId="{7107BA5A-BB91-9A47-ADDA-17E43636F73A}" destId="{F63D285F-247A-C649-9C40-8AC7DB224ED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00A59-1780-3C45-BA2B-F12797FB0FA8}">
      <dsp:nvSpPr>
        <dsp:cNvPr id="0" name=""/>
        <dsp:cNvSpPr/>
      </dsp:nvSpPr>
      <dsp:spPr>
        <a:xfrm>
          <a:off x="720775" y="2529"/>
          <a:ext cx="2168239" cy="13009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/>
            <a:t>Year_Birth: Customer's birth year</a:t>
          </a:r>
          <a:endParaRPr lang="en-US" sz="1300" kern="1200"/>
        </a:p>
      </dsp:txBody>
      <dsp:txXfrm>
        <a:off x="720775" y="2529"/>
        <a:ext cx="2168239" cy="1300943"/>
      </dsp:txXfrm>
    </dsp:sp>
    <dsp:sp modelId="{E8307986-BD55-0947-BB0B-66B1D4E942E0}">
      <dsp:nvSpPr>
        <dsp:cNvPr id="0" name=""/>
        <dsp:cNvSpPr/>
      </dsp:nvSpPr>
      <dsp:spPr>
        <a:xfrm>
          <a:off x="3105838" y="2529"/>
          <a:ext cx="2168239" cy="13009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/>
            <a:t>Education: Customer's education level</a:t>
          </a:r>
          <a:endParaRPr lang="en-US" sz="1300" kern="1200"/>
        </a:p>
      </dsp:txBody>
      <dsp:txXfrm>
        <a:off x="3105838" y="2529"/>
        <a:ext cx="2168239" cy="1300943"/>
      </dsp:txXfrm>
    </dsp:sp>
    <dsp:sp modelId="{568C561A-99E6-D045-97C5-7474E7045BBF}">
      <dsp:nvSpPr>
        <dsp:cNvPr id="0" name=""/>
        <dsp:cNvSpPr/>
      </dsp:nvSpPr>
      <dsp:spPr>
        <a:xfrm>
          <a:off x="5490902" y="2529"/>
          <a:ext cx="2168239" cy="13009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/>
            <a:t>Marital_Status: Customer's marital status</a:t>
          </a:r>
          <a:endParaRPr lang="en-US" sz="1300" kern="1200"/>
        </a:p>
      </dsp:txBody>
      <dsp:txXfrm>
        <a:off x="5490902" y="2529"/>
        <a:ext cx="2168239" cy="1300943"/>
      </dsp:txXfrm>
    </dsp:sp>
    <dsp:sp modelId="{334943CD-B1A5-0D46-A8F7-F2730B3488C8}">
      <dsp:nvSpPr>
        <dsp:cNvPr id="0" name=""/>
        <dsp:cNvSpPr/>
      </dsp:nvSpPr>
      <dsp:spPr>
        <a:xfrm>
          <a:off x="7875966" y="2529"/>
          <a:ext cx="2168239" cy="13009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/>
            <a:t>Income: Customer's yearly household income</a:t>
          </a:r>
          <a:endParaRPr lang="en-US" sz="1300" kern="1200"/>
        </a:p>
      </dsp:txBody>
      <dsp:txXfrm>
        <a:off x="7875966" y="2529"/>
        <a:ext cx="2168239" cy="1300943"/>
      </dsp:txXfrm>
    </dsp:sp>
    <dsp:sp modelId="{2C978BD5-D33A-344F-AFD3-B46B24571A98}">
      <dsp:nvSpPr>
        <dsp:cNvPr id="0" name=""/>
        <dsp:cNvSpPr/>
      </dsp:nvSpPr>
      <dsp:spPr>
        <a:xfrm>
          <a:off x="720775" y="1520297"/>
          <a:ext cx="2168239" cy="130094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/>
            <a:t>Kidhome: Number of children in customer's household</a:t>
          </a:r>
          <a:endParaRPr lang="en-US" sz="1300" kern="1200"/>
        </a:p>
      </dsp:txBody>
      <dsp:txXfrm>
        <a:off x="720775" y="1520297"/>
        <a:ext cx="2168239" cy="1300943"/>
      </dsp:txXfrm>
    </dsp:sp>
    <dsp:sp modelId="{54B7432D-1BBD-3A43-A57F-DC1FB57D3251}">
      <dsp:nvSpPr>
        <dsp:cNvPr id="0" name=""/>
        <dsp:cNvSpPr/>
      </dsp:nvSpPr>
      <dsp:spPr>
        <a:xfrm>
          <a:off x="3105838" y="1520297"/>
          <a:ext cx="2168239" cy="13009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 err="1"/>
            <a:t>MntMeatProducts</a:t>
          </a:r>
          <a:r>
            <a:rPr lang="en-US" sz="1300" b="0" i="0" u="none" kern="1200" dirty="0"/>
            <a:t>: Amount spent on meat in last 2 years</a:t>
          </a:r>
          <a:endParaRPr lang="en-US" sz="1300" kern="1200" dirty="0"/>
        </a:p>
      </dsp:txBody>
      <dsp:txXfrm>
        <a:off x="3105838" y="1520297"/>
        <a:ext cx="2168239" cy="1300943"/>
      </dsp:txXfrm>
    </dsp:sp>
    <dsp:sp modelId="{9B7B1342-6B89-8948-A66E-84676998EA42}">
      <dsp:nvSpPr>
        <dsp:cNvPr id="0" name=""/>
        <dsp:cNvSpPr/>
      </dsp:nvSpPr>
      <dsp:spPr>
        <a:xfrm>
          <a:off x="5490902" y="1520297"/>
          <a:ext cx="2168239" cy="13009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 err="1"/>
            <a:t>MntWines</a:t>
          </a:r>
          <a:r>
            <a:rPr lang="en-US" sz="1300" b="0" i="0" u="none" kern="1200" dirty="0"/>
            <a:t>: Amount spent on wine in last 2 years</a:t>
          </a:r>
          <a:endParaRPr lang="en-US" sz="1300" kern="1200" dirty="0"/>
        </a:p>
      </dsp:txBody>
      <dsp:txXfrm>
        <a:off x="5490902" y="1520297"/>
        <a:ext cx="2168239" cy="1300943"/>
      </dsp:txXfrm>
    </dsp:sp>
    <dsp:sp modelId="{EBEE5B51-36B6-8242-ACCA-9A6EC2BD1F4F}">
      <dsp:nvSpPr>
        <dsp:cNvPr id="0" name=""/>
        <dsp:cNvSpPr/>
      </dsp:nvSpPr>
      <dsp:spPr>
        <a:xfrm>
          <a:off x="7875966" y="1520297"/>
          <a:ext cx="2168239" cy="13009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Recency: Number of days since customer's last purchase</a:t>
          </a:r>
          <a:endParaRPr lang="en-US" sz="1300" kern="1200" dirty="0"/>
        </a:p>
      </dsp:txBody>
      <dsp:txXfrm>
        <a:off x="7875966" y="1520297"/>
        <a:ext cx="2168239" cy="1300943"/>
      </dsp:txXfrm>
    </dsp:sp>
    <dsp:sp modelId="{45FCF948-E091-044B-892E-70C54B021F47}">
      <dsp:nvSpPr>
        <dsp:cNvPr id="0" name=""/>
        <dsp:cNvSpPr/>
      </dsp:nvSpPr>
      <dsp:spPr>
        <a:xfrm>
          <a:off x="3105838" y="3038065"/>
          <a:ext cx="2168239" cy="13009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/>
            <a:t>Complain: 1 if the customer complained in the last 2 years, 0 otherwise</a:t>
          </a:r>
          <a:endParaRPr lang="en-US" sz="1300" kern="1200"/>
        </a:p>
      </dsp:txBody>
      <dsp:txXfrm>
        <a:off x="3105838" y="3038065"/>
        <a:ext cx="2168239" cy="1300943"/>
      </dsp:txXfrm>
    </dsp:sp>
    <dsp:sp modelId="{2E29C997-D467-2447-AFC1-8F51757A763E}">
      <dsp:nvSpPr>
        <dsp:cNvPr id="0" name=""/>
        <dsp:cNvSpPr/>
      </dsp:nvSpPr>
      <dsp:spPr>
        <a:xfrm>
          <a:off x="5490902" y="3038065"/>
          <a:ext cx="2168239" cy="130094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/>
            <a:t>Response: 1 if customer accepted the offer in the last campaign, 0 otherwise Place</a:t>
          </a:r>
          <a:endParaRPr lang="en-US" sz="1300" kern="1200" dirty="0"/>
        </a:p>
      </dsp:txBody>
      <dsp:txXfrm>
        <a:off x="5490902" y="3038065"/>
        <a:ext cx="2168239" cy="1300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5CFCD-67BC-9941-99B2-95604198873D}">
      <dsp:nvSpPr>
        <dsp:cNvPr id="0" name=""/>
        <dsp:cNvSpPr/>
      </dsp:nvSpPr>
      <dsp:spPr>
        <a:xfrm>
          <a:off x="0" y="0"/>
          <a:ext cx="3073133" cy="33735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93" tIns="330200" rIns="23959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How satisfying consumers are with our service and products? </a:t>
          </a:r>
        </a:p>
      </dsp:txBody>
      <dsp:txXfrm>
        <a:off x="0" y="1281958"/>
        <a:ext cx="3073133" cy="2024145"/>
      </dsp:txXfrm>
    </dsp:sp>
    <dsp:sp modelId="{CA1255BB-A2C8-A349-AD02-90E7C3EECE18}">
      <dsp:nvSpPr>
        <dsp:cNvPr id="0" name=""/>
        <dsp:cNvSpPr/>
      </dsp:nvSpPr>
      <dsp:spPr>
        <a:xfrm>
          <a:off x="1030530" y="337357"/>
          <a:ext cx="1012072" cy="10120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905" tIns="12700" rIns="78905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1</a:t>
          </a:r>
        </a:p>
      </dsp:txBody>
      <dsp:txXfrm>
        <a:off x="1178745" y="485572"/>
        <a:ext cx="715642" cy="715642"/>
      </dsp:txXfrm>
    </dsp:sp>
    <dsp:sp modelId="{30F397FA-AD1D-2646-BFC4-8D2202DA472A}">
      <dsp:nvSpPr>
        <dsp:cNvPr id="0" name=""/>
        <dsp:cNvSpPr/>
      </dsp:nvSpPr>
      <dsp:spPr>
        <a:xfrm>
          <a:off x="0" y="3373504"/>
          <a:ext cx="307313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38062-AC99-6D43-93D4-F43E128865E5}">
      <dsp:nvSpPr>
        <dsp:cNvPr id="0" name=""/>
        <dsp:cNvSpPr/>
      </dsp:nvSpPr>
      <dsp:spPr>
        <a:xfrm>
          <a:off x="3380446" y="0"/>
          <a:ext cx="3073133" cy="33735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93" tIns="330200" rIns="23959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How much of a customer’s background affect their number of purchases?</a:t>
          </a:r>
        </a:p>
      </dsp:txBody>
      <dsp:txXfrm>
        <a:off x="3380446" y="1281958"/>
        <a:ext cx="3073133" cy="2024145"/>
      </dsp:txXfrm>
    </dsp:sp>
    <dsp:sp modelId="{21486EE7-0F8C-CA4F-AC3B-6C14E5C57900}">
      <dsp:nvSpPr>
        <dsp:cNvPr id="0" name=""/>
        <dsp:cNvSpPr/>
      </dsp:nvSpPr>
      <dsp:spPr>
        <a:xfrm>
          <a:off x="4410976" y="337357"/>
          <a:ext cx="1012072" cy="10120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905" tIns="12700" rIns="78905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2</a:t>
          </a:r>
        </a:p>
      </dsp:txBody>
      <dsp:txXfrm>
        <a:off x="4559191" y="485572"/>
        <a:ext cx="715642" cy="715642"/>
      </dsp:txXfrm>
    </dsp:sp>
    <dsp:sp modelId="{86B4524E-250F-834D-9BCA-27EC68BB2AB7}">
      <dsp:nvSpPr>
        <dsp:cNvPr id="0" name=""/>
        <dsp:cNvSpPr/>
      </dsp:nvSpPr>
      <dsp:spPr>
        <a:xfrm>
          <a:off x="3380446" y="3373504"/>
          <a:ext cx="307313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D9B98-B6E0-1140-BF8D-51B117E32C12}">
      <dsp:nvSpPr>
        <dsp:cNvPr id="0" name=""/>
        <dsp:cNvSpPr/>
      </dsp:nvSpPr>
      <dsp:spPr>
        <a:xfrm>
          <a:off x="6760892" y="0"/>
          <a:ext cx="3073133" cy="33735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93" tIns="330200" rIns="23959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How effective the Marketing Campaign are with their promotions?</a:t>
          </a:r>
        </a:p>
      </dsp:txBody>
      <dsp:txXfrm>
        <a:off x="6760892" y="1281958"/>
        <a:ext cx="3073133" cy="2024145"/>
      </dsp:txXfrm>
    </dsp:sp>
    <dsp:sp modelId="{292FC02E-6196-E943-8C0E-D0BDE6EC0F9B}">
      <dsp:nvSpPr>
        <dsp:cNvPr id="0" name=""/>
        <dsp:cNvSpPr/>
      </dsp:nvSpPr>
      <dsp:spPr>
        <a:xfrm>
          <a:off x="7791423" y="337357"/>
          <a:ext cx="1012072" cy="10120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905" tIns="12700" rIns="78905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3</a:t>
          </a:r>
        </a:p>
      </dsp:txBody>
      <dsp:txXfrm>
        <a:off x="7939638" y="485572"/>
        <a:ext cx="715642" cy="715642"/>
      </dsp:txXfrm>
    </dsp:sp>
    <dsp:sp modelId="{810EE2D0-675E-B24A-8B5C-E447EF6C878A}">
      <dsp:nvSpPr>
        <dsp:cNvPr id="0" name=""/>
        <dsp:cNvSpPr/>
      </dsp:nvSpPr>
      <dsp:spPr>
        <a:xfrm>
          <a:off x="6760892" y="3373504"/>
          <a:ext cx="307313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3AE49-9DB2-A243-A08F-C741071ECB5E}" type="datetimeFigureOut">
              <a:rPr lang="en-US" smtClean="0"/>
              <a:t>5/5/22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C3458-D49B-1143-A8DF-22313DB26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91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C3458-D49B-1143-A8DF-22313DB26D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C3458-D49B-1143-A8DF-22313DB26D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58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98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3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61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5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1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58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4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6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9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9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4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d672783-518f-4b85-aaa5-d1b9232e748f/?pbi_source=PowerPoint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p.powerbi.com/groups/me/reports/c7f09362-85e7-4ded-a1b7-50fa7618f63d/?pbi_source=PowerPoin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pp.powerbi.com/groups/me/reports/c7f09362-85e7-4ded-a1b7-50fa7618f63d/?pbi_source=PowerPoi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7648" y="-4078"/>
            <a:ext cx="3031302" cy="105654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CC6B177-0D45-4129-AAC6-121B645D0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69788"/>
            <a:ext cx="647701" cy="5097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2C3162B-47DE-4EA0-A4BE-9A143AEC6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13" y="1069788"/>
            <a:ext cx="8516959" cy="50768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AC44E-B106-11D1-8FA7-31FE89690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589" y="1709530"/>
            <a:ext cx="7366236" cy="3311479"/>
          </a:xfrm>
        </p:spPr>
        <p:txBody>
          <a:bodyPr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4600">
                <a:solidFill>
                  <a:schemeClr val="bg1"/>
                </a:solidFill>
              </a:rPr>
              <a:t>Grocery Consumer Analysis.</a:t>
            </a:r>
            <a:br>
              <a:rPr lang="en-US" sz="4600">
                <a:solidFill>
                  <a:schemeClr val="bg1"/>
                </a:solidFill>
              </a:rPr>
            </a:br>
            <a:endParaRPr lang="en-US" sz="4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3FD69-633A-9EA1-C7D6-1822B34C7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021008"/>
            <a:ext cx="7362825" cy="95844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Yen Huynh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1DF095C-665A-4B22-A777-D3196F495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2" y="1052464"/>
            <a:ext cx="3027528" cy="5115151"/>
          </a:xfrm>
          <a:prstGeom prst="rect">
            <a:avLst/>
          </a:prstGeom>
          <a:solidFill>
            <a:schemeClr val="bg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6167615"/>
            <a:ext cx="1218590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1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6907"/>
            <a:ext cx="12192000" cy="2374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DCEF2-4D66-2E27-7627-CE9C2B79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158" y="4153113"/>
            <a:ext cx="9241692" cy="1715252"/>
          </a:xfrm>
        </p:spPr>
        <p:txBody>
          <a:bodyPr vert="horz" lIns="109728" tIns="109728" rIns="109728" bIns="91440" rtlCol="0" anchor="b">
            <a:noAutofit/>
          </a:bodyPr>
          <a:lstStyle/>
          <a:p>
            <a:r>
              <a:rPr lang="en-US" sz="1600" b="0" dirty="0">
                <a:solidFill>
                  <a:schemeClr val="bg1"/>
                </a:solidFill>
                <a:latin typeface="+mn-lt"/>
              </a:rPr>
              <a:t>Year of birth can predict the pattern of consumer’s income.</a:t>
            </a:r>
            <a:br>
              <a:rPr lang="en-US" sz="1600" b="0" dirty="0">
                <a:solidFill>
                  <a:schemeClr val="bg1"/>
                </a:solidFill>
                <a:latin typeface="+mn-lt"/>
              </a:rPr>
            </a:br>
            <a:br>
              <a:rPr lang="en-US" sz="1600" b="0" dirty="0">
                <a:solidFill>
                  <a:schemeClr val="bg1"/>
                </a:solidFill>
                <a:latin typeface="+mn-lt"/>
              </a:rPr>
            </a:br>
            <a:r>
              <a:rPr lang="en-US" sz="1600" b="0" dirty="0">
                <a:solidFill>
                  <a:schemeClr val="bg1"/>
                </a:solidFill>
                <a:latin typeface="+mn-lt"/>
              </a:rPr>
              <a:t>- Born 1960s, higher income ($50K - $80K).</a:t>
            </a:r>
            <a:br>
              <a:rPr lang="en-US" sz="1600" b="0" dirty="0">
                <a:solidFill>
                  <a:schemeClr val="bg1"/>
                </a:solidFill>
                <a:latin typeface="+mn-lt"/>
              </a:rPr>
            </a:br>
            <a:r>
              <a:rPr lang="en-US" sz="1600" b="0" dirty="0">
                <a:solidFill>
                  <a:schemeClr val="bg1"/>
                </a:solidFill>
                <a:latin typeface="+mn-lt"/>
              </a:rPr>
              <a:t>- Born 1970s, lower income ($18K - $42K).</a:t>
            </a:r>
            <a:endParaRPr lang="en-US" sz="1600" b="0" cap="all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979202"/>
            <a:ext cx="1006766" cy="2249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C7FE133F-FA39-6D26-8ED8-7F47905B1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543" y="31751"/>
            <a:ext cx="6337198" cy="388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0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C9D50-6960-57D5-1DA5-F56DE9A6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1420B-2251-6C48-D46E-5A75B5ADC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High-income customers are more likely to spend on products.</a:t>
            </a:r>
          </a:p>
          <a:p>
            <a:pPr marL="285750" indent="-285750">
              <a:buFontTx/>
              <a:buChar char="-"/>
            </a:pPr>
            <a:r>
              <a:rPr lang="en-US" dirty="0"/>
              <a:t>Customers who born in 1960s might have better income since they’re older.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Ex: A new customer with </a:t>
            </a:r>
            <a:r>
              <a:rPr lang="en-US" dirty="0" err="1"/>
              <a:t>NumPurchases</a:t>
            </a:r>
            <a:r>
              <a:rPr lang="en-US" dirty="0"/>
              <a:t> = 32, Income=$75K, and </a:t>
            </a:r>
            <a:r>
              <a:rPr lang="en-US" dirty="0" err="1"/>
              <a:t>Year_Birth</a:t>
            </a:r>
            <a:r>
              <a:rPr lang="en-US" dirty="0"/>
              <a:t> = 1965.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FF0000"/>
                </a:solidFill>
              </a:rPr>
              <a:t>Belongs to cluster 1: make frequent purchases.</a:t>
            </a:r>
          </a:p>
        </p:txBody>
      </p:sp>
    </p:spTree>
    <p:extLst>
      <p:ext uri="{BB962C8B-B14F-4D97-AF65-F5344CB8AC3E}">
        <p14:creationId xmlns:p14="http://schemas.microsoft.com/office/powerpoint/2010/main" val="2039045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64E31-F927-CAFE-B77A-20481FC5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896639"/>
            <a:ext cx="10013709" cy="1638217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3. How effective the Marketing Campaign are with their promotions?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291C0-05C9-2C98-A073-0902B65CC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Marketing team has promoted 5 times over the last 2 years.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 Which customer would be likely to respond to marketing promotion?</a:t>
            </a:r>
          </a:p>
          <a:p>
            <a:endParaRPr lang="en-US" dirty="0"/>
          </a:p>
          <a:p>
            <a:r>
              <a:rPr lang="en-US" dirty="0"/>
              <a:t>- Method used: Naive Bayes technique.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93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1BD-116E-DD28-CBA3-856F6CB6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2" y="4872251"/>
            <a:ext cx="10013709" cy="103036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Factors affect if consumers would respond to promotion.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3FA37-E512-36F3-66D1-61AC650D9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2" y="705114"/>
            <a:ext cx="9935571" cy="3703114"/>
          </a:xfrm>
        </p:spPr>
        <p:txBody>
          <a:bodyPr>
            <a:normAutofit/>
          </a:bodyPr>
          <a:lstStyle/>
          <a:p>
            <a:r>
              <a:rPr lang="en-US" sz="2000" dirty="0"/>
              <a:t>Gaussian Naïve Bayes/</a:t>
            </a:r>
            <a:r>
              <a:rPr lang="en-US" dirty="0"/>
              <a:t>Bernoulli's Naïve Bayes </a:t>
            </a:r>
            <a:r>
              <a:rPr lang="en-US" sz="2000" dirty="0"/>
              <a:t>model correlation:</a:t>
            </a:r>
          </a:p>
          <a:p>
            <a:r>
              <a:rPr lang="en-US" sz="2000" dirty="0"/>
              <a:t>     </a:t>
            </a:r>
            <a:r>
              <a:rPr lang="en-US" dirty="0"/>
              <a:t> Categories correlate with “Respond” category:</a:t>
            </a:r>
          </a:p>
          <a:p>
            <a:r>
              <a:rPr lang="en-US" dirty="0"/>
              <a:t>          - Income (0.12)</a:t>
            </a:r>
          </a:p>
          <a:p>
            <a:r>
              <a:rPr lang="en-US" dirty="0"/>
              <a:t>          - Amount of spending on wines, meats (0.2)</a:t>
            </a:r>
          </a:p>
          <a:p>
            <a:r>
              <a:rPr lang="en-US" dirty="0"/>
              <a:t>          - Number of catalog purchases (0.2)</a:t>
            </a:r>
          </a:p>
        </p:txBody>
      </p:sp>
    </p:spTree>
    <p:extLst>
      <p:ext uri="{BB962C8B-B14F-4D97-AF65-F5344CB8AC3E}">
        <p14:creationId xmlns:p14="http://schemas.microsoft.com/office/powerpoint/2010/main" val="1931427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8445F8-F032-43C9-8D0F-A5155F525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59"/>
            <a:ext cx="5538555" cy="2887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" title="This slide contains the following visuals: clusteredColumnChart. Please refer to the notes on this slide for details">
            <a:hlinkClick r:id="rId3"/>
            <a:extLst>
              <a:ext uri="{FF2B5EF4-FFF2-40B4-BE49-F238E27FC236}">
                <a16:creationId xmlns:a16="http://schemas.microsoft.com/office/drawing/2014/main" id="{D5C82311-1B64-8BA0-74D2-CE3E6FE2F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39" y="80916"/>
            <a:ext cx="5948661" cy="3390738"/>
          </a:xfrm>
          <a:prstGeom prst="rect">
            <a:avLst/>
          </a:prstGeom>
          <a:noFill/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6A325B5-56A3-425A-B9A3-0CEB7CA1B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480060"/>
            <a:ext cx="5538555" cy="2887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" title="This slide contains the following visuals: clusteredColumnChart. Please refer to the notes on this slide for details">
            <a:hlinkClick r:id="rId3"/>
            <a:extLst>
              <a:ext uri="{FF2B5EF4-FFF2-40B4-BE49-F238E27FC236}">
                <a16:creationId xmlns:a16="http://schemas.microsoft.com/office/drawing/2014/main" id="{646E5821-613B-724B-1F62-5E805C9E65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9" t="-158" r="776" b="2124"/>
          <a:stretch/>
        </p:blipFill>
        <p:spPr>
          <a:xfrm>
            <a:off x="6096000" y="46420"/>
            <a:ext cx="6008210" cy="3397609"/>
          </a:xfrm>
          <a:prstGeom prst="rect">
            <a:avLst/>
          </a:prstGeom>
          <a:noFill/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80DE958-9D45-4CAD-BF1F-FA2ED970B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3" y="3527956"/>
            <a:ext cx="5538554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" title="This slide contains the following visuals: clusteredColumnChart. Please refer to the notes on this slide for details">
            <a:hlinkClick r:id="rId3"/>
            <a:extLst>
              <a:ext uri="{FF2B5EF4-FFF2-40B4-BE49-F238E27FC236}">
                <a16:creationId xmlns:a16="http://schemas.microsoft.com/office/drawing/2014/main" id="{84F049BF-4C45-31C2-4AFE-A580120B9B1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1" t="-1226" r="-1658" b="-999"/>
          <a:stretch/>
        </p:blipFill>
        <p:spPr>
          <a:xfrm>
            <a:off x="114802" y="3462861"/>
            <a:ext cx="6015567" cy="3451441"/>
          </a:xfrm>
          <a:prstGeom prst="rect">
            <a:avLst/>
          </a:prstGeom>
          <a:noFill/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BB93B4BF-AD35-4E52-8131-161C5FB9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3527956"/>
            <a:ext cx="5538555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" title="This slide contains the following visuals: clusteredColumnChart. Please refer to the notes on this slide for details">
            <a:hlinkClick r:id="rId3"/>
            <a:extLst>
              <a:ext uri="{FF2B5EF4-FFF2-40B4-BE49-F238E27FC236}">
                <a16:creationId xmlns:a16="http://schemas.microsoft.com/office/drawing/2014/main" id="{B857547D-741E-8B4B-4070-FBED2814007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84" t="404" r="1173" b="4882"/>
          <a:stretch/>
        </p:blipFill>
        <p:spPr>
          <a:xfrm>
            <a:off x="6096000" y="3500524"/>
            <a:ext cx="6052442" cy="3329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3274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9D3DF-12ED-46B3-79E9-4DF25F95D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Wrap up: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5C0DA-7576-004D-9F57-D8B66388F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Education, year of birth, and number of kids consumers having might affect on the level of customer’s satisfaction upon purchasing.</a:t>
            </a:r>
          </a:p>
          <a:p>
            <a:r>
              <a:rPr lang="en-US" dirty="0"/>
              <a:t>- Customer’s income might decide their number of purchasing.</a:t>
            </a:r>
          </a:p>
          <a:p>
            <a:pPr marL="285750" indent="-285750">
              <a:buFontTx/>
              <a:buChar char="-"/>
            </a:pPr>
            <a:r>
              <a:rPr lang="en-US" dirty="0"/>
              <a:t>Customer’s income could be predicted based on their birth year.</a:t>
            </a:r>
          </a:p>
          <a:p>
            <a:pPr marL="285750" indent="-285750">
              <a:buFontTx/>
              <a:buChar char="-"/>
            </a:pPr>
            <a:r>
              <a:rPr lang="en-US" dirty="0"/>
              <a:t>Customers would be likely to take advantage of promotion if they have high income (&gt;60K), are wine and meat spenders, catalog users.</a:t>
            </a:r>
          </a:p>
        </p:txBody>
      </p:sp>
    </p:spTree>
    <p:extLst>
      <p:ext uri="{BB962C8B-B14F-4D97-AF65-F5344CB8AC3E}">
        <p14:creationId xmlns:p14="http://schemas.microsoft.com/office/powerpoint/2010/main" val="2704248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726D4-7F1B-66BC-DD7E-FE1707D04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Relevant Dataset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453D60-B221-EC13-FFFC-DFAFD380E4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208419"/>
              </p:ext>
            </p:extLst>
          </p:nvPr>
        </p:nvGraphicFramePr>
        <p:xfrm>
          <a:off x="1302327" y="2391769"/>
          <a:ext cx="10764981" cy="4341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863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1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B1F97-6449-B700-9433-3BC503C50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2" y="4872251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well are the company doing ?</a:t>
            </a:r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41404FC9-8621-4745-0324-539E0CACBE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131768"/>
              </p:ext>
            </p:extLst>
          </p:nvPr>
        </p:nvGraphicFramePr>
        <p:xfrm>
          <a:off x="1714241" y="704851"/>
          <a:ext cx="9834026" cy="3373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7165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AAA52-9D62-D4BD-5709-964D73B50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1. How satisfying consumers are with our service and products? 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AA49-030B-7354-D104-6E3CD0D2B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- Some customers complained about products that they bought.</a:t>
            </a:r>
          </a:p>
          <a:p>
            <a:r>
              <a:rPr lang="en-US" dirty="0"/>
              <a:t>- Some never made a complain. 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 their background have any affect on how satisfying they are with our products?</a:t>
            </a:r>
          </a:p>
          <a:p>
            <a:endParaRPr lang="en-US" dirty="0"/>
          </a:p>
          <a:p>
            <a:r>
              <a:rPr lang="en-US" dirty="0"/>
              <a:t>- Method used: Logistic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76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6907"/>
            <a:ext cx="12192000" cy="2374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2EC49-3B71-8174-51F8-C2DF3C79B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4153113"/>
            <a:ext cx="9180747" cy="1248431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600" dirty="0">
                <a:solidFill>
                  <a:schemeClr val="bg1"/>
                </a:solidFill>
              </a:rPr>
              <a:t>- </a:t>
            </a:r>
            <a:r>
              <a:rPr lang="en-US" sz="1800" b="0" dirty="0">
                <a:solidFill>
                  <a:schemeClr val="bg1"/>
                </a:solidFill>
              </a:rPr>
              <a:t>Education is one of the significant element contributing into customer’s satisfaction.</a:t>
            </a:r>
            <a:br>
              <a:rPr lang="en-US" sz="1800" b="0" dirty="0">
                <a:solidFill>
                  <a:schemeClr val="bg1"/>
                </a:solidFill>
              </a:rPr>
            </a:br>
            <a:endParaRPr lang="en-US" sz="1800" b="0" cap="all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979202"/>
            <a:ext cx="1006766" cy="2249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" title="This slide contains the following visuals: Complain by Education. Please refer to the notes on this slide for details">
            <a:hlinkClick r:id="rId2"/>
            <a:extLst>
              <a:ext uri="{FF2B5EF4-FFF2-40B4-BE49-F238E27FC236}">
                <a16:creationId xmlns:a16="http://schemas.microsoft.com/office/drawing/2014/main" id="{E21FDC65-F74E-0B67-7EA1-3348B541D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33" t="-454" r="10266" b="5756"/>
          <a:stretch/>
        </p:blipFill>
        <p:spPr>
          <a:xfrm>
            <a:off x="2173551" y="5054"/>
            <a:ext cx="7005172" cy="38030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5876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6907"/>
            <a:ext cx="12192000" cy="2374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50EFB4-184E-F161-6F62-CE74B0514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740" y="4153113"/>
            <a:ext cx="9166109" cy="1726826"/>
          </a:xfrm>
        </p:spPr>
        <p:txBody>
          <a:bodyPr vert="horz" lIns="109728" tIns="109728" rIns="109728" bIns="91440" rtlCol="0" anchor="b">
            <a:noAutofit/>
          </a:bodyPr>
          <a:lstStyle/>
          <a:p>
            <a:pPr>
              <a:lnSpc>
                <a:spcPct val="125000"/>
              </a:lnSpc>
            </a:pPr>
            <a:r>
              <a:rPr lang="en-US" sz="1600" b="0" cap="all" dirty="0">
                <a:solidFill>
                  <a:schemeClr val="bg1"/>
                </a:solidFill>
              </a:rPr>
              <a:t>- Y</a:t>
            </a:r>
            <a:r>
              <a:rPr lang="en-US" sz="1600" b="0" dirty="0">
                <a:solidFill>
                  <a:schemeClr val="bg1"/>
                </a:solidFill>
              </a:rPr>
              <a:t>ear of birth is also a significant element to contributing into customer’s satisfaction. ( older people had made more complains)</a:t>
            </a:r>
            <a:br>
              <a:rPr lang="en-US" sz="1600" b="0" dirty="0">
                <a:solidFill>
                  <a:schemeClr val="bg1"/>
                </a:solidFill>
              </a:rPr>
            </a:br>
            <a:br>
              <a:rPr lang="en-US" sz="1600" b="0" dirty="0">
                <a:solidFill>
                  <a:schemeClr val="bg1"/>
                </a:solidFill>
              </a:rPr>
            </a:br>
            <a:r>
              <a:rPr lang="en-US" sz="1600" b="0" dirty="0">
                <a:solidFill>
                  <a:schemeClr val="bg1"/>
                </a:solidFill>
              </a:rPr>
              <a:t>- Number of kids might contribute into customer’s satisfaction.</a:t>
            </a:r>
            <a:endParaRPr lang="en-US" sz="1600" b="0" cap="all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979202"/>
            <a:ext cx="1006766" cy="2249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" title="This slide contains the following visuals: clusteredColumnChart. Please refer to the notes on this slide for details">
            <a:hlinkClick r:id="rId2"/>
            <a:extLst>
              <a:ext uri="{FF2B5EF4-FFF2-40B4-BE49-F238E27FC236}">
                <a16:creationId xmlns:a16="http://schemas.microsoft.com/office/drawing/2014/main" id="{D25AEA80-50E4-4FCD-62F6-6CCE7DBE51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382" b="4125"/>
          <a:stretch/>
        </p:blipFill>
        <p:spPr>
          <a:xfrm>
            <a:off x="1102777" y="31751"/>
            <a:ext cx="5469067" cy="3707330"/>
          </a:xfrm>
          <a:prstGeom prst="rect">
            <a:avLst/>
          </a:prstGeom>
          <a:noFill/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8EAC26D-6BAA-40DB-8C61-90C7CC5EF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49423" y="1933956"/>
            <a:ext cx="39319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" title="This slide contains the following visuals: clusteredColumnChart. Please refer to the notes on this slide for details">
            <a:hlinkClick r:id="rId2"/>
            <a:extLst>
              <a:ext uri="{FF2B5EF4-FFF2-40B4-BE49-F238E27FC236}">
                <a16:creationId xmlns:a16="http://schemas.microsoft.com/office/drawing/2014/main" id="{CD44C6E8-F517-0DC2-E98C-16D0AE378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-580" t="-3102" r="22491" b="3538"/>
          <a:stretch/>
        </p:blipFill>
        <p:spPr>
          <a:xfrm>
            <a:off x="6658920" y="-104172"/>
            <a:ext cx="5533079" cy="40210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1245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5BB0B-5C91-36AE-2B01-1D3F0062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9E8A1-6344-DF27-FDE9-3646FA4D3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We can predict the probability of complain from customers from Logistic Regression model.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Ex: Customer who was born in 1964, graduation degree, married, earning 200K/year, having 8 kids. Number of days since customer's last purchase is 40.</a:t>
            </a:r>
          </a:p>
          <a:p>
            <a:r>
              <a:rPr lang="en-US" dirty="0"/>
              <a:t>                    </a:t>
            </a:r>
            <a:r>
              <a:rPr lang="en-US" dirty="0">
                <a:solidFill>
                  <a:srgbClr val="FF0000"/>
                </a:solidFill>
              </a:rPr>
              <a:t>65% the probability consumer being unsatisfied</a:t>
            </a:r>
          </a:p>
        </p:txBody>
      </p:sp>
    </p:spTree>
    <p:extLst>
      <p:ext uri="{BB962C8B-B14F-4D97-AF65-F5344CB8AC3E}">
        <p14:creationId xmlns:p14="http://schemas.microsoft.com/office/powerpoint/2010/main" val="60376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A6540-0AE7-9E7E-27FA-45D55E559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2. How much of a customer’s background affect their number of purchases?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132C6-BA05-7539-12D0-B0F70882A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Examine the relationship between customer's year-birth, income, numbers of kids and total number of purchases.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 Which group of buyer would make more frequent purchases?</a:t>
            </a:r>
          </a:p>
          <a:p>
            <a:endParaRPr lang="en-US" dirty="0"/>
          </a:p>
          <a:p>
            <a:r>
              <a:rPr lang="en-US" dirty="0"/>
              <a:t>- Method used: K-means clustering.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6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6907"/>
            <a:ext cx="12192000" cy="2374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10237-CC6A-0DD1-71BF-1D700502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858" y="4153113"/>
            <a:ext cx="9287991" cy="1912021"/>
          </a:xfrm>
        </p:spPr>
        <p:txBody>
          <a:bodyPr vert="horz" lIns="109728" tIns="109728" rIns="109728" bIns="91440" rtlCol="0" anchor="b">
            <a:noAutofit/>
          </a:bodyPr>
          <a:lstStyle/>
          <a:p>
            <a:r>
              <a:rPr lang="en-US" sz="1600" b="0" dirty="0">
                <a:solidFill>
                  <a:schemeClr val="bg1"/>
                </a:solidFill>
                <a:latin typeface="+mn-lt"/>
              </a:rPr>
              <a:t>Income and Number of purchases form a pattern in clustering.</a:t>
            </a:r>
            <a:br>
              <a:rPr lang="en-US" sz="1600" b="0" dirty="0">
                <a:solidFill>
                  <a:schemeClr val="bg1"/>
                </a:solidFill>
                <a:latin typeface="+mn-lt"/>
              </a:rPr>
            </a:br>
            <a:br>
              <a:rPr lang="en-US" sz="1600" b="0" dirty="0">
                <a:solidFill>
                  <a:schemeClr val="bg1"/>
                </a:solidFill>
                <a:latin typeface="+mn-lt"/>
              </a:rPr>
            </a:br>
            <a:r>
              <a:rPr lang="en-US" sz="1600" b="0" dirty="0">
                <a:solidFill>
                  <a:schemeClr val="bg1"/>
                </a:solidFill>
                <a:latin typeface="+mn-lt"/>
              </a:rPr>
              <a:t>- Average number of purchases, average and low income.</a:t>
            </a:r>
            <a:br>
              <a:rPr lang="en-US" sz="1600" b="0" dirty="0">
                <a:solidFill>
                  <a:schemeClr val="bg1"/>
                </a:solidFill>
                <a:latin typeface="+mn-lt"/>
              </a:rPr>
            </a:br>
            <a:r>
              <a:rPr lang="en-US" sz="1600" b="0" dirty="0">
                <a:solidFill>
                  <a:schemeClr val="bg1"/>
                </a:solidFill>
                <a:latin typeface="+mn-lt"/>
              </a:rPr>
              <a:t>- High number of purchases, high income.</a:t>
            </a:r>
            <a:endParaRPr lang="en-US" sz="1600" b="0" cap="all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979202"/>
            <a:ext cx="1006766" cy="2249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2CB8689B-60DA-3DDC-73DA-C7B93DEC8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326" b="2399"/>
          <a:stretch/>
        </p:blipFill>
        <p:spPr>
          <a:xfrm>
            <a:off x="1947619" y="23062"/>
            <a:ext cx="6576787" cy="389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01442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LightSeedLeftStep">
      <a:dk1>
        <a:srgbClr val="000000"/>
      </a:dk1>
      <a:lt1>
        <a:srgbClr val="FFFFFF"/>
      </a:lt1>
      <a:dk2>
        <a:srgbClr val="243741"/>
      </a:dk2>
      <a:lt2>
        <a:srgbClr val="E8E7E2"/>
      </a:lt2>
      <a:accent1>
        <a:srgbClr val="96A1C6"/>
      </a:accent1>
      <a:accent2>
        <a:srgbClr val="7FA5BA"/>
      </a:accent2>
      <a:accent3>
        <a:srgbClr val="82ACA9"/>
      </a:accent3>
      <a:accent4>
        <a:srgbClr val="77AE93"/>
      </a:accent4>
      <a:accent5>
        <a:srgbClr val="83AF88"/>
      </a:accent5>
      <a:accent6>
        <a:srgbClr val="89AF77"/>
      </a:accent6>
      <a:hlink>
        <a:srgbClr val="8F8257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655</Words>
  <Application>Microsoft Macintosh PowerPoint</Application>
  <PresentationFormat>Widescreen</PresentationFormat>
  <Paragraphs>67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Meiryo</vt:lpstr>
      <vt:lpstr>Calibri</vt:lpstr>
      <vt:lpstr>Corbel</vt:lpstr>
      <vt:lpstr>Helvetica</vt:lpstr>
      <vt:lpstr>ShojiVTI</vt:lpstr>
      <vt:lpstr>Grocery Consumer Analysis. </vt:lpstr>
      <vt:lpstr>Relevant Dataset Features</vt:lpstr>
      <vt:lpstr>How well are the company doing ?</vt:lpstr>
      <vt:lpstr>1. How satisfying consumers are with our service and products?  </vt:lpstr>
      <vt:lpstr>- Education is one of the significant element contributing into customer’s satisfaction. </vt:lpstr>
      <vt:lpstr>- Year of birth is also a significant element to contributing into customer’s satisfaction. ( older people had made more complains)  - Number of kids might contribute into customer’s satisfaction.</vt:lpstr>
      <vt:lpstr>Conclusion:</vt:lpstr>
      <vt:lpstr>2. How much of a customer’s background affect their number of purchases? </vt:lpstr>
      <vt:lpstr>Income and Number of purchases form a pattern in clustering.  - Average number of purchases, average and low income. - High number of purchases, high income.</vt:lpstr>
      <vt:lpstr>Year of birth can predict the pattern of consumer’s income.  - Born 1960s, higher income ($50K - $80K). - Born 1970s, lower income ($18K - $42K).</vt:lpstr>
      <vt:lpstr>Conclusion</vt:lpstr>
      <vt:lpstr>3. How effective the Marketing Campaign are with their promotions? </vt:lpstr>
      <vt:lpstr>Factors affect if consumers would respond to promotion.</vt:lpstr>
      <vt:lpstr>PowerPoint Presentation</vt:lpstr>
      <vt:lpstr>Wrap up: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Consumer Analysis. </dc:title>
  <dc:creator>Huynh, Cao H</dc:creator>
  <cp:lastModifiedBy>Huynh, Cao H</cp:lastModifiedBy>
  <cp:revision>9</cp:revision>
  <dcterms:created xsi:type="dcterms:W3CDTF">2022-05-04T21:11:04Z</dcterms:created>
  <dcterms:modified xsi:type="dcterms:W3CDTF">2022-05-05T20:14:40Z</dcterms:modified>
</cp:coreProperties>
</file>