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1667"/>
  </p:normalViewPr>
  <p:slideViewPr>
    <p:cSldViewPr snapToGrid="0" snapToObjects="1">
      <p:cViewPr varScale="1">
        <p:scale>
          <a:sx n="65" d="100"/>
          <a:sy n="65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Thinkful\Capstone2\epa-fuel-economy-Yen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Thinkful\Capstone2\epa-fuel-economy-Yen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 test Barrels Diesel Gas'!$O$4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C-784D-A44E-BA51060A5E55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C-784D-A44E-BA51060A5E55}"/>
              </c:ext>
            </c:extLst>
          </c:dPt>
          <c:errBars>
            <c:errBarType val="both"/>
            <c:errValType val="cust"/>
            <c:noEndCap val="0"/>
            <c:plus>
              <c:numRef>
                <c:f>'t test Barrels Diesel Gas'!$P$9:$Q$9</c:f>
                <c:numCache>
                  <c:formatCode>General</c:formatCode>
                  <c:ptCount val="2"/>
                  <c:pt idx="0">
                    <c:v>0.28666183301305764</c:v>
                  </c:pt>
                  <c:pt idx="1">
                    <c:v>0.21213393527450036</c:v>
                  </c:pt>
                </c:numCache>
              </c:numRef>
            </c:plus>
            <c:minus>
              <c:numRef>
                <c:f>'t test Barrels Diesel Gas'!$P$9:$Q$9</c:f>
                <c:numCache>
                  <c:formatCode>General</c:formatCode>
                  <c:ptCount val="2"/>
                  <c:pt idx="0">
                    <c:v>0.28666183301305764</c:v>
                  </c:pt>
                  <c:pt idx="1">
                    <c:v>0.21213393527450036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dk1"/>
                </a:solidFill>
                <a:prstDash val="solid"/>
                <a:round/>
              </a:ln>
              <a:effectLst/>
            </c:spPr>
          </c:errBars>
          <c:cat>
            <c:strRef>
              <c:f>'t test Barrels Diesel Gas'!$P$3:$Q$3</c:f>
              <c:strCache>
                <c:ptCount val="2"/>
                <c:pt idx="0">
                  <c:v>Diesel Annual Consumption in Barrels (FT1)</c:v>
                </c:pt>
                <c:pt idx="1">
                  <c:v>Gasoline or E85 Annual Consumption in Barrels (FT1)</c:v>
                </c:pt>
              </c:strCache>
            </c:strRef>
          </c:cat>
          <c:val>
            <c:numRef>
              <c:f>'t test Barrels Diesel Gas'!$P$4:$Q$4</c:f>
              <c:numCache>
                <c:formatCode>0.000</c:formatCode>
                <c:ptCount val="2"/>
                <c:pt idx="0">
                  <c:v>17.636512503221862</c:v>
                </c:pt>
                <c:pt idx="1">
                  <c:v>19.489555007704883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2-4C45-8866-84DB309A3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072976"/>
        <c:axId val="1421098208"/>
      </c:barChart>
      <c:catAx>
        <c:axId val="146307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421098208"/>
        <c:crosses val="autoZero"/>
        <c:auto val="1"/>
        <c:lblAlgn val="ctr"/>
        <c:lblOffset val="100"/>
        <c:noMultiLvlLbl val="0"/>
      </c:catAx>
      <c:valAx>
        <c:axId val="1421098208"/>
        <c:scaling>
          <c:orientation val="minMax"/>
          <c:min val="1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46307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 test City MPG Diesel Gas'!$O$4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't test City MPG Diesel Gas'!$P$9:$Q$9</c:f>
                <c:numCache>
                  <c:formatCode>General</c:formatCode>
                  <c:ptCount val="2"/>
                  <c:pt idx="0">
                    <c:v>0.53390557981509745</c:v>
                  </c:pt>
                  <c:pt idx="1">
                    <c:v>0.24333413583191335</c:v>
                  </c:pt>
                </c:numCache>
              </c:numRef>
            </c:plus>
            <c:minus>
              <c:numRef>
                <c:f>'t test City MPG Diesel Gas'!$P$9:$Q$9</c:f>
                <c:numCache>
                  <c:formatCode>General</c:formatCode>
                  <c:ptCount val="2"/>
                  <c:pt idx="0">
                    <c:v>0.53390557981509745</c:v>
                  </c:pt>
                  <c:pt idx="1">
                    <c:v>0.24333413583191335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dk1"/>
                </a:solidFill>
                <a:prstDash val="solid"/>
                <a:round/>
              </a:ln>
              <a:effectLst/>
            </c:spPr>
          </c:errBars>
          <c:cat>
            <c:strRef>
              <c:f>'t test City MPG Diesel Gas'!$P$3:$Q$3</c:f>
              <c:strCache>
                <c:ptCount val="2"/>
                <c:pt idx="0">
                  <c:v>Diesel Unadjusted City MPG (FT1)</c:v>
                </c:pt>
                <c:pt idx="1">
                  <c:v>Gasoline or E85 Unadjusted City MPG (FT1)</c:v>
                </c:pt>
              </c:strCache>
            </c:strRef>
          </c:cat>
          <c:val>
            <c:numRef>
              <c:f>'t test City MPG Diesel Gas'!$P$4:$Q$4</c:f>
              <c:numCache>
                <c:formatCode>0.000</c:formatCode>
                <c:ptCount val="2"/>
                <c:pt idx="0">
                  <c:v>27.069019921104545</c:v>
                </c:pt>
                <c:pt idx="1">
                  <c:v>19.098729026982785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2-6944-8DD1-689952D9E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0805392"/>
        <c:axId val="980790048"/>
      </c:barChart>
      <c:catAx>
        <c:axId val="98080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80790048"/>
        <c:crosses val="autoZero"/>
        <c:auto val="1"/>
        <c:lblAlgn val="ctr"/>
        <c:lblOffset val="100"/>
        <c:noMultiLvlLbl val="0"/>
      </c:catAx>
      <c:valAx>
        <c:axId val="980790048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1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98080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4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1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shore production platform">
            <a:extLst>
              <a:ext uri="{FF2B5EF4-FFF2-40B4-BE49-F238E27FC236}">
                <a16:creationId xmlns:a16="http://schemas.microsoft.com/office/drawing/2014/main" id="{EC487E08-7A45-4C21-8046-2CDC8F5A9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0495"/>
          <a:stretch/>
        </p:blipFill>
        <p:spPr>
          <a:xfrm>
            <a:off x="20" y="10"/>
            <a:ext cx="12191997" cy="6858000"/>
          </a:xfrm>
          <a:prstGeom prst="rect">
            <a:avLst/>
          </a:prstGeom>
        </p:spPr>
      </p:pic>
      <p:sp>
        <p:nvSpPr>
          <p:cNvPr id="86" name="Rectangle 71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E93C-39FC-FA40-B6E3-09DCD0D6E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9115096" cy="334544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Analysis  of  Diesel  and  Gasoline / E85  Fuels Efficiency.</a:t>
            </a:r>
            <a:br>
              <a:rPr lang="en-US" sz="4000" dirty="0">
                <a:latin typeface="Helvetica" pitchFamily="2" charset="0"/>
              </a:rPr>
            </a:br>
            <a:br>
              <a:rPr lang="en-US" sz="4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Yen Huynh</a:t>
            </a:r>
            <a:br>
              <a:rPr lang="en-US" sz="4000" dirty="0">
                <a:latin typeface="Helvetica" pitchFamily="2" charset="0"/>
              </a:rPr>
            </a:br>
            <a:endParaRPr lang="en-US" sz="4000" dirty="0">
              <a:latin typeface="Helvetica" pitchFamily="2" charset="0"/>
            </a:endParaRPr>
          </a:p>
        </p:txBody>
      </p:sp>
      <p:sp>
        <p:nvSpPr>
          <p:cNvPr id="88" name="Rectangle 75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77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79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81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5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4" name="Picture 23" descr="Graph on document with pen">
            <a:extLst>
              <a:ext uri="{FF2B5EF4-FFF2-40B4-BE49-F238E27FC236}">
                <a16:creationId xmlns:a16="http://schemas.microsoft.com/office/drawing/2014/main" id="{9E3F56CB-8B83-4091-AEEE-850B580F4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" b="13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67BCA-3356-B048-A261-0700987C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Overview &amp; Problem Statement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3A14D5D-1CA4-7049-A985-434D2EA4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Diesel and Gasoline or E85 are 2 of the most important fuels that we have been using.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They both are in use with a similar amount, but are Diesel and Gasoline E85 fuels different in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city MPG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oils consumption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If there are difference, is Diesel or Gasoline E85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more efficient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698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353D-263B-2240-A787-220A3A86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787B-E01B-5F47-A83A-4732EC5E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Helvetica" pitchFamily="2" charset="0"/>
              </a:rPr>
              <a:t>Diesel and Gasoline E85 from 1984 to 2017: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Annual consumption in barrels of is approximately around 17,000 to 23,000.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City MPG is around 23,000 and 27,000.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With approx. 1000 to 1200 cars (observations).</a:t>
            </a:r>
          </a:p>
        </p:txBody>
      </p:sp>
    </p:spTree>
    <p:extLst>
      <p:ext uri="{BB962C8B-B14F-4D97-AF65-F5344CB8AC3E}">
        <p14:creationId xmlns:p14="http://schemas.microsoft.com/office/powerpoint/2010/main" val="223415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13F-67B2-944E-9A98-63E23406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Helvetica" pitchFamily="2" charset="0"/>
              </a:rPr>
              <a:t>Average Annual Consumption in Barrels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5C29-5952-E146-B0E8-CBA71AFC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Statistically significant difference between Diesel fuel and Gasoline.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With 95% confidence, the average consumption difference is between 1.50 and 2.21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44F742-B298-C64A-8AB7-9FF4B2676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40005"/>
              </p:ext>
            </p:extLst>
          </p:nvPr>
        </p:nvGraphicFramePr>
        <p:xfrm>
          <a:off x="1205256" y="1206900"/>
          <a:ext cx="4414438" cy="446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2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92F-315D-1F4D-9C6B-B8A75FB8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Helvetica" pitchFamily="2" charset="0"/>
              </a:rPr>
              <a:t>Average City MPG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92D6-356A-AE47-AEF4-E8E4CDAB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Statistically significant difference between Diesel fuel and Gasoline.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With 95$ confidence, the average city MPG difference is between 7.38 and 8.56</a:t>
            </a:r>
          </a:p>
          <a:p>
            <a:endParaRPr lang="en-US" sz="2000" dirty="0">
              <a:latin typeface="Helvetica" pitchFamily="2" charset="0"/>
            </a:endParaRP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CF64C8-36A8-F941-92E3-45B1FCBDC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078672"/>
              </p:ext>
            </p:extLst>
          </p:nvPr>
        </p:nvGraphicFramePr>
        <p:xfrm>
          <a:off x="1205256" y="1206900"/>
          <a:ext cx="4414438" cy="446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918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3EF-FEBB-1A43-ADF2-8684D1DD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7F7B-AA24-9948-9A70-F5A61C5A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Diesel fuel consumes less barrels on average than Gasoline or E85. 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Diesel fuel also provides more MPG in city on average than Gasoline or E85.</a:t>
            </a:r>
          </a:p>
          <a:p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Helvetica" pitchFamily="2" charset="0"/>
              </a:rPr>
              <a:t>                Diesel fuel is more efficient than Gasoline or E85.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7D6F9B6-22CE-DA42-9011-3C7860F1B139}"/>
              </a:ext>
            </a:extLst>
          </p:cNvPr>
          <p:cNvSpPr/>
          <p:nvPr/>
        </p:nvSpPr>
        <p:spPr>
          <a:xfrm>
            <a:off x="1357312" y="4644181"/>
            <a:ext cx="700087" cy="34215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537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FF1-0800-6A45-A928-A276C54F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Solution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F628-BA84-3F45-BA4E-262E121E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For bi-fuel vehicle only: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If Diesel fuel is less expensive than Gasoline or E85: replace Gasoline or E85 with Diesel.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If Diesel fuel is more expensive than Gasoline or E85: make no change</a:t>
            </a:r>
          </a:p>
        </p:txBody>
      </p:sp>
    </p:spTree>
    <p:extLst>
      <p:ext uri="{BB962C8B-B14F-4D97-AF65-F5344CB8AC3E}">
        <p14:creationId xmlns:p14="http://schemas.microsoft.com/office/powerpoint/2010/main" val="403637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250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Garamond</vt:lpstr>
      <vt:lpstr>Helvetica</vt:lpstr>
      <vt:lpstr>Selawik Light</vt:lpstr>
      <vt:lpstr>Speak Pro</vt:lpstr>
      <vt:lpstr>SavonVTI</vt:lpstr>
      <vt:lpstr>Analysis  of  Diesel  and  Gasoline / E85  Fuels Efficiency.  Yen Huynh </vt:lpstr>
      <vt:lpstr>Overview &amp; Problem Statement</vt:lpstr>
      <vt:lpstr>Data Analyzed</vt:lpstr>
      <vt:lpstr>Average Annual Consumption in Barrels</vt:lpstr>
      <vt:lpstr>Average City MPG</vt:lpstr>
      <vt:lpstr>Summary</vt:lpstr>
      <vt:lpstr>Solution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Diesel and Gasoline or E85 Fuels Efficiency </dc:title>
  <dc:creator>Huynh, Cao H</dc:creator>
  <cp:lastModifiedBy>Huynh, Cao H</cp:lastModifiedBy>
  <cp:revision>11</cp:revision>
  <dcterms:created xsi:type="dcterms:W3CDTF">2021-09-28T18:51:34Z</dcterms:created>
  <dcterms:modified xsi:type="dcterms:W3CDTF">2021-10-02T02:34:17Z</dcterms:modified>
</cp:coreProperties>
</file>