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4" r:id="rId1"/>
  </p:sldMasterIdLst>
  <p:sldIdLst>
    <p:sldId id="256" r:id="rId2"/>
    <p:sldId id="257" r:id="rId3"/>
    <p:sldId id="258" r:id="rId4"/>
    <p:sldId id="259" r:id="rId5"/>
    <p:sldId id="260" r:id="rId6"/>
    <p:sldId id="262" r:id="rId7"/>
    <p:sldId id="261"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7"/>
  </p:normalViewPr>
  <p:slideViewPr>
    <p:cSldViewPr snapToGrid="0" snapToObjects="1">
      <p:cViewPr varScale="1">
        <p:scale>
          <a:sx n="90" d="100"/>
          <a:sy n="90" d="100"/>
        </p:scale>
        <p:origin x="232"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843EE4-08BD-4638-9255-07A10738B26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BEAF821-D42B-413B-81C7-D4ACBA6EE13C}">
      <dgm:prSet custT="1"/>
      <dgm:spPr/>
      <dgm:t>
        <a:bodyPr/>
        <a:lstStyle/>
        <a:p>
          <a:r>
            <a:rPr lang="en-US" sz="2000" b="0" i="0" dirty="0">
              <a:latin typeface="Helvetica" pitchFamily="2" charset="0"/>
            </a:rPr>
            <a:t>Confusion matrix shows which values model predicted correctly vs incorrectly:</a:t>
          </a:r>
        </a:p>
      </dgm:t>
    </dgm:pt>
    <dgm:pt modelId="{7E1C553B-736E-4BF0-A094-DE32A329679E}" type="parTrans" cxnId="{F6076422-A20E-4615-8381-CDAA8E1217C5}">
      <dgm:prSet/>
      <dgm:spPr/>
      <dgm:t>
        <a:bodyPr/>
        <a:lstStyle/>
        <a:p>
          <a:endParaRPr lang="en-US"/>
        </a:p>
      </dgm:t>
    </dgm:pt>
    <dgm:pt modelId="{A7090D6B-58FD-4BA0-A79F-D13C213986AB}" type="sibTrans" cxnId="{F6076422-A20E-4615-8381-CDAA8E1217C5}">
      <dgm:prSet/>
      <dgm:spPr/>
      <dgm:t>
        <a:bodyPr/>
        <a:lstStyle/>
        <a:p>
          <a:endParaRPr lang="en-US"/>
        </a:p>
      </dgm:t>
    </dgm:pt>
    <dgm:pt modelId="{919D2577-00A5-4CB0-A7F4-DC81385BB443}">
      <dgm:prSet custT="1"/>
      <dgm:spPr/>
      <dgm:t>
        <a:bodyPr/>
        <a:lstStyle/>
        <a:p>
          <a:r>
            <a:rPr lang="en-US" sz="2000" b="0" i="0" dirty="0">
              <a:latin typeface="Helvetica" pitchFamily="2" charset="0"/>
            </a:rPr>
            <a:t>Predictive score of the model on the test data:  0.962</a:t>
          </a:r>
        </a:p>
      </dgm:t>
    </dgm:pt>
    <dgm:pt modelId="{C4F643A6-421F-4DAC-A349-CB2101AA7A80}" type="parTrans" cxnId="{0E43939B-C82C-4E62-9474-376EC949AD01}">
      <dgm:prSet/>
      <dgm:spPr/>
      <dgm:t>
        <a:bodyPr/>
        <a:lstStyle/>
        <a:p>
          <a:endParaRPr lang="en-US"/>
        </a:p>
      </dgm:t>
    </dgm:pt>
    <dgm:pt modelId="{E3E28AC1-663C-41C9-B654-08D2A3CED097}" type="sibTrans" cxnId="{0E43939B-C82C-4E62-9474-376EC949AD01}">
      <dgm:prSet/>
      <dgm:spPr/>
      <dgm:t>
        <a:bodyPr/>
        <a:lstStyle/>
        <a:p>
          <a:endParaRPr lang="en-US"/>
        </a:p>
      </dgm:t>
    </dgm:pt>
    <dgm:pt modelId="{E5E91320-DE14-C648-86BE-D080A7A51637}" type="pres">
      <dgm:prSet presAssocID="{53843EE4-08BD-4638-9255-07A10738B268}" presName="linear" presStyleCnt="0">
        <dgm:presLayoutVars>
          <dgm:animLvl val="lvl"/>
          <dgm:resizeHandles val="exact"/>
        </dgm:presLayoutVars>
      </dgm:prSet>
      <dgm:spPr/>
    </dgm:pt>
    <dgm:pt modelId="{29D88D09-9796-8D40-83A1-983791BB4AD1}" type="pres">
      <dgm:prSet presAssocID="{9BEAF821-D42B-413B-81C7-D4ACBA6EE13C}" presName="parentText" presStyleLbl="node1" presStyleIdx="0" presStyleCnt="2" custScaleX="90234" custScaleY="68088" custLinFactY="-83216" custLinFactNeighborX="-4028" custLinFactNeighborY="-100000">
        <dgm:presLayoutVars>
          <dgm:chMax val="0"/>
          <dgm:bulletEnabled val="1"/>
        </dgm:presLayoutVars>
      </dgm:prSet>
      <dgm:spPr/>
    </dgm:pt>
    <dgm:pt modelId="{48118C03-4C47-1E41-89D6-38C388A1955D}" type="pres">
      <dgm:prSet presAssocID="{A7090D6B-58FD-4BA0-A79F-D13C213986AB}" presName="spacer" presStyleCnt="0"/>
      <dgm:spPr/>
    </dgm:pt>
    <dgm:pt modelId="{F3FBDB91-2BEA-5F46-BF25-827F388AE2B4}" type="pres">
      <dgm:prSet presAssocID="{919D2577-00A5-4CB0-A7F4-DC81385BB443}" presName="parentText" presStyleLbl="node1" presStyleIdx="1" presStyleCnt="2" custScaleX="90471" custScaleY="74311" custLinFactY="66997" custLinFactNeighborX="-4764" custLinFactNeighborY="100000">
        <dgm:presLayoutVars>
          <dgm:chMax val="0"/>
          <dgm:bulletEnabled val="1"/>
        </dgm:presLayoutVars>
      </dgm:prSet>
      <dgm:spPr/>
    </dgm:pt>
  </dgm:ptLst>
  <dgm:cxnLst>
    <dgm:cxn modelId="{DA3FCF21-A097-3348-997C-D6A5DA2F738E}" type="presOf" srcId="{53843EE4-08BD-4638-9255-07A10738B268}" destId="{E5E91320-DE14-C648-86BE-D080A7A51637}" srcOrd="0" destOrd="0" presId="urn:microsoft.com/office/officeart/2005/8/layout/vList2"/>
    <dgm:cxn modelId="{F6076422-A20E-4615-8381-CDAA8E1217C5}" srcId="{53843EE4-08BD-4638-9255-07A10738B268}" destId="{9BEAF821-D42B-413B-81C7-D4ACBA6EE13C}" srcOrd="0" destOrd="0" parTransId="{7E1C553B-736E-4BF0-A094-DE32A329679E}" sibTransId="{A7090D6B-58FD-4BA0-A79F-D13C213986AB}"/>
    <dgm:cxn modelId="{62509636-4913-A844-9CEF-2957A3926ED2}" type="presOf" srcId="{9BEAF821-D42B-413B-81C7-D4ACBA6EE13C}" destId="{29D88D09-9796-8D40-83A1-983791BB4AD1}" srcOrd="0" destOrd="0" presId="urn:microsoft.com/office/officeart/2005/8/layout/vList2"/>
    <dgm:cxn modelId="{0E43939B-C82C-4E62-9474-376EC949AD01}" srcId="{53843EE4-08BD-4638-9255-07A10738B268}" destId="{919D2577-00A5-4CB0-A7F4-DC81385BB443}" srcOrd="1" destOrd="0" parTransId="{C4F643A6-421F-4DAC-A349-CB2101AA7A80}" sibTransId="{E3E28AC1-663C-41C9-B654-08D2A3CED097}"/>
    <dgm:cxn modelId="{87759DF5-FD77-5E41-969D-A649F67E988A}" type="presOf" srcId="{919D2577-00A5-4CB0-A7F4-DC81385BB443}" destId="{F3FBDB91-2BEA-5F46-BF25-827F388AE2B4}" srcOrd="0" destOrd="0" presId="urn:microsoft.com/office/officeart/2005/8/layout/vList2"/>
    <dgm:cxn modelId="{FDC55346-62AF-6A4B-B41D-39609BF5E7C8}" type="presParOf" srcId="{E5E91320-DE14-C648-86BE-D080A7A51637}" destId="{29D88D09-9796-8D40-83A1-983791BB4AD1}" srcOrd="0" destOrd="0" presId="urn:microsoft.com/office/officeart/2005/8/layout/vList2"/>
    <dgm:cxn modelId="{2B9DF063-A9ED-EA41-B49F-E9088008F920}" type="presParOf" srcId="{E5E91320-DE14-C648-86BE-D080A7A51637}" destId="{48118C03-4C47-1E41-89D6-38C388A1955D}" srcOrd="1" destOrd="0" presId="urn:microsoft.com/office/officeart/2005/8/layout/vList2"/>
    <dgm:cxn modelId="{FFA4B495-45DA-1E45-90D7-E88447CF58C1}" type="presParOf" srcId="{E5E91320-DE14-C648-86BE-D080A7A51637}" destId="{F3FBDB91-2BEA-5F46-BF25-827F388AE2B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843EE4-08BD-4638-9255-07A10738B26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BEAF821-D42B-413B-81C7-D4ACBA6EE13C}">
      <dgm:prSet custT="1"/>
      <dgm:spPr/>
      <dgm:t>
        <a:bodyPr/>
        <a:lstStyle/>
        <a:p>
          <a:r>
            <a:rPr lang="en-US" sz="2000" b="0" i="0" dirty="0">
              <a:latin typeface="Helvetica" pitchFamily="2" charset="0"/>
            </a:rPr>
            <a:t>Confusion matrix shows which values model predicted correctly vs incorrectly:</a:t>
          </a:r>
        </a:p>
      </dgm:t>
    </dgm:pt>
    <dgm:pt modelId="{7E1C553B-736E-4BF0-A094-DE32A329679E}" type="parTrans" cxnId="{F6076422-A20E-4615-8381-CDAA8E1217C5}">
      <dgm:prSet/>
      <dgm:spPr/>
      <dgm:t>
        <a:bodyPr/>
        <a:lstStyle/>
        <a:p>
          <a:endParaRPr lang="en-US"/>
        </a:p>
      </dgm:t>
    </dgm:pt>
    <dgm:pt modelId="{A7090D6B-58FD-4BA0-A79F-D13C213986AB}" type="sibTrans" cxnId="{F6076422-A20E-4615-8381-CDAA8E1217C5}">
      <dgm:prSet/>
      <dgm:spPr/>
      <dgm:t>
        <a:bodyPr/>
        <a:lstStyle/>
        <a:p>
          <a:endParaRPr lang="en-US"/>
        </a:p>
      </dgm:t>
    </dgm:pt>
    <dgm:pt modelId="{919D2577-00A5-4CB0-A7F4-DC81385BB443}">
      <dgm:prSet custT="1"/>
      <dgm:spPr/>
      <dgm:t>
        <a:bodyPr/>
        <a:lstStyle/>
        <a:p>
          <a:r>
            <a:rPr lang="en-US" sz="2000" b="0" i="0" dirty="0">
              <a:latin typeface="Helvetica" pitchFamily="2" charset="0"/>
            </a:rPr>
            <a:t>Predictive score of the model on the test data:  0.990</a:t>
          </a:r>
        </a:p>
      </dgm:t>
    </dgm:pt>
    <dgm:pt modelId="{C4F643A6-421F-4DAC-A349-CB2101AA7A80}" type="parTrans" cxnId="{0E43939B-C82C-4E62-9474-376EC949AD01}">
      <dgm:prSet/>
      <dgm:spPr/>
      <dgm:t>
        <a:bodyPr/>
        <a:lstStyle/>
        <a:p>
          <a:endParaRPr lang="en-US"/>
        </a:p>
      </dgm:t>
    </dgm:pt>
    <dgm:pt modelId="{E3E28AC1-663C-41C9-B654-08D2A3CED097}" type="sibTrans" cxnId="{0E43939B-C82C-4E62-9474-376EC949AD01}">
      <dgm:prSet/>
      <dgm:spPr/>
      <dgm:t>
        <a:bodyPr/>
        <a:lstStyle/>
        <a:p>
          <a:endParaRPr lang="en-US"/>
        </a:p>
      </dgm:t>
    </dgm:pt>
    <dgm:pt modelId="{E5E91320-DE14-C648-86BE-D080A7A51637}" type="pres">
      <dgm:prSet presAssocID="{53843EE4-08BD-4638-9255-07A10738B268}" presName="linear" presStyleCnt="0">
        <dgm:presLayoutVars>
          <dgm:animLvl val="lvl"/>
          <dgm:resizeHandles val="exact"/>
        </dgm:presLayoutVars>
      </dgm:prSet>
      <dgm:spPr/>
    </dgm:pt>
    <dgm:pt modelId="{29D88D09-9796-8D40-83A1-983791BB4AD1}" type="pres">
      <dgm:prSet presAssocID="{9BEAF821-D42B-413B-81C7-D4ACBA6EE13C}" presName="parentText" presStyleLbl="node1" presStyleIdx="0" presStyleCnt="2" custScaleX="90234" custScaleY="68088" custLinFactY="-83216" custLinFactNeighborX="-4028" custLinFactNeighborY="-100000">
        <dgm:presLayoutVars>
          <dgm:chMax val="0"/>
          <dgm:bulletEnabled val="1"/>
        </dgm:presLayoutVars>
      </dgm:prSet>
      <dgm:spPr/>
    </dgm:pt>
    <dgm:pt modelId="{48118C03-4C47-1E41-89D6-38C388A1955D}" type="pres">
      <dgm:prSet presAssocID="{A7090D6B-58FD-4BA0-A79F-D13C213986AB}" presName="spacer" presStyleCnt="0"/>
      <dgm:spPr/>
    </dgm:pt>
    <dgm:pt modelId="{F3FBDB91-2BEA-5F46-BF25-827F388AE2B4}" type="pres">
      <dgm:prSet presAssocID="{919D2577-00A5-4CB0-A7F4-DC81385BB443}" presName="parentText" presStyleLbl="node1" presStyleIdx="1" presStyleCnt="2" custScaleX="90471" custScaleY="74311" custLinFactY="66997" custLinFactNeighborX="-4764" custLinFactNeighborY="100000">
        <dgm:presLayoutVars>
          <dgm:chMax val="0"/>
          <dgm:bulletEnabled val="1"/>
        </dgm:presLayoutVars>
      </dgm:prSet>
      <dgm:spPr/>
    </dgm:pt>
  </dgm:ptLst>
  <dgm:cxnLst>
    <dgm:cxn modelId="{DA3FCF21-A097-3348-997C-D6A5DA2F738E}" type="presOf" srcId="{53843EE4-08BD-4638-9255-07A10738B268}" destId="{E5E91320-DE14-C648-86BE-D080A7A51637}" srcOrd="0" destOrd="0" presId="urn:microsoft.com/office/officeart/2005/8/layout/vList2"/>
    <dgm:cxn modelId="{F6076422-A20E-4615-8381-CDAA8E1217C5}" srcId="{53843EE4-08BD-4638-9255-07A10738B268}" destId="{9BEAF821-D42B-413B-81C7-D4ACBA6EE13C}" srcOrd="0" destOrd="0" parTransId="{7E1C553B-736E-4BF0-A094-DE32A329679E}" sibTransId="{A7090D6B-58FD-4BA0-A79F-D13C213986AB}"/>
    <dgm:cxn modelId="{62509636-4913-A844-9CEF-2957A3926ED2}" type="presOf" srcId="{9BEAF821-D42B-413B-81C7-D4ACBA6EE13C}" destId="{29D88D09-9796-8D40-83A1-983791BB4AD1}" srcOrd="0" destOrd="0" presId="urn:microsoft.com/office/officeart/2005/8/layout/vList2"/>
    <dgm:cxn modelId="{0E43939B-C82C-4E62-9474-376EC949AD01}" srcId="{53843EE4-08BD-4638-9255-07A10738B268}" destId="{919D2577-00A5-4CB0-A7F4-DC81385BB443}" srcOrd="1" destOrd="0" parTransId="{C4F643A6-421F-4DAC-A349-CB2101AA7A80}" sibTransId="{E3E28AC1-663C-41C9-B654-08D2A3CED097}"/>
    <dgm:cxn modelId="{87759DF5-FD77-5E41-969D-A649F67E988A}" type="presOf" srcId="{919D2577-00A5-4CB0-A7F4-DC81385BB443}" destId="{F3FBDB91-2BEA-5F46-BF25-827F388AE2B4}" srcOrd="0" destOrd="0" presId="urn:microsoft.com/office/officeart/2005/8/layout/vList2"/>
    <dgm:cxn modelId="{FDC55346-62AF-6A4B-B41D-39609BF5E7C8}" type="presParOf" srcId="{E5E91320-DE14-C648-86BE-D080A7A51637}" destId="{29D88D09-9796-8D40-83A1-983791BB4AD1}" srcOrd="0" destOrd="0" presId="urn:microsoft.com/office/officeart/2005/8/layout/vList2"/>
    <dgm:cxn modelId="{2B9DF063-A9ED-EA41-B49F-E9088008F920}" type="presParOf" srcId="{E5E91320-DE14-C648-86BE-D080A7A51637}" destId="{48118C03-4C47-1E41-89D6-38C388A1955D}" srcOrd="1" destOrd="0" presId="urn:microsoft.com/office/officeart/2005/8/layout/vList2"/>
    <dgm:cxn modelId="{FFA4B495-45DA-1E45-90D7-E88447CF58C1}" type="presParOf" srcId="{E5E91320-DE14-C648-86BE-D080A7A51637}" destId="{F3FBDB91-2BEA-5F46-BF25-827F388AE2B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D88D09-9796-8D40-83A1-983791BB4AD1}">
      <dsp:nvSpPr>
        <dsp:cNvPr id="0" name=""/>
        <dsp:cNvSpPr/>
      </dsp:nvSpPr>
      <dsp:spPr>
        <a:xfrm>
          <a:off x="89908" y="0"/>
          <a:ext cx="9488646" cy="8284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Helvetica" pitchFamily="2" charset="0"/>
            </a:rPr>
            <a:t>Confusion matrix shows which values model predicted correctly vs incorrectly:</a:t>
          </a:r>
        </a:p>
      </dsp:txBody>
      <dsp:txXfrm>
        <a:off x="130352" y="40444"/>
        <a:ext cx="9407758" cy="747606"/>
      </dsp:txXfrm>
    </dsp:sp>
    <dsp:sp modelId="{F3FBDB91-2BEA-5F46-BF25-827F388AE2B4}">
      <dsp:nvSpPr>
        <dsp:cNvPr id="0" name=""/>
        <dsp:cNvSpPr/>
      </dsp:nvSpPr>
      <dsp:spPr>
        <a:xfrm>
          <a:off x="52" y="3184138"/>
          <a:ext cx="9513568" cy="90421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Helvetica" pitchFamily="2" charset="0"/>
            </a:rPr>
            <a:t>Predictive score of the model on the test data:  0.962</a:t>
          </a:r>
        </a:p>
      </dsp:txBody>
      <dsp:txXfrm>
        <a:off x="44192" y="3228278"/>
        <a:ext cx="9425288" cy="8159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D88D09-9796-8D40-83A1-983791BB4AD1}">
      <dsp:nvSpPr>
        <dsp:cNvPr id="0" name=""/>
        <dsp:cNvSpPr/>
      </dsp:nvSpPr>
      <dsp:spPr>
        <a:xfrm>
          <a:off x="89908" y="0"/>
          <a:ext cx="9488646" cy="8284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Helvetica" pitchFamily="2" charset="0"/>
            </a:rPr>
            <a:t>Confusion matrix shows which values model predicted correctly vs incorrectly:</a:t>
          </a:r>
        </a:p>
      </dsp:txBody>
      <dsp:txXfrm>
        <a:off x="130352" y="40444"/>
        <a:ext cx="9407758" cy="747606"/>
      </dsp:txXfrm>
    </dsp:sp>
    <dsp:sp modelId="{F3FBDB91-2BEA-5F46-BF25-827F388AE2B4}">
      <dsp:nvSpPr>
        <dsp:cNvPr id="0" name=""/>
        <dsp:cNvSpPr/>
      </dsp:nvSpPr>
      <dsp:spPr>
        <a:xfrm>
          <a:off x="52" y="3184138"/>
          <a:ext cx="9513568" cy="90421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Helvetica" pitchFamily="2" charset="0"/>
            </a:rPr>
            <a:t>Predictive score of the model on the test data:  0.990</a:t>
          </a:r>
        </a:p>
      </dsp:txBody>
      <dsp:txXfrm>
        <a:off x="44192" y="3228278"/>
        <a:ext cx="9425288" cy="81593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02:14:53.603"/>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02:51:14.263"/>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6/23/22</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605158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6/23/22</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84981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6/23/22</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722049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6/23/22</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82851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6/23/22</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9769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6/23/22</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60511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6/23/22</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01603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6/23/22</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19556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6/23/22</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004683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6/23/22</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476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6/23/22</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6201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6/23/22</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972775216"/>
      </p:ext>
    </p:extLst>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903" r:id="rId6"/>
    <p:sldLayoutId id="2147483898" r:id="rId7"/>
    <p:sldLayoutId id="2147483899" r:id="rId8"/>
    <p:sldLayoutId id="2147483900" r:id="rId9"/>
    <p:sldLayoutId id="2147483902" r:id="rId10"/>
    <p:sldLayoutId id="2147483901"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4.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AD35AE2F-5E3A-49D9-8DE1-8A333BA40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ap&#10;&#10;Description automatically generated">
            <a:extLst>
              <a:ext uri="{FF2B5EF4-FFF2-40B4-BE49-F238E27FC236}">
                <a16:creationId xmlns:a16="http://schemas.microsoft.com/office/drawing/2014/main" id="{97289FAA-9FBF-6A02-D7A8-98568AD892B8}"/>
              </a:ext>
            </a:extLst>
          </p:cNvPr>
          <p:cNvPicPr>
            <a:picLocks noChangeAspect="1"/>
          </p:cNvPicPr>
          <p:nvPr/>
        </p:nvPicPr>
        <p:blipFill rotWithShape="1">
          <a:blip r:embed="rId2">
            <a:alphaModFix amt="50000"/>
          </a:blip>
          <a:srcRect t="7376" r="-1" b="7375"/>
          <a:stretch/>
        </p:blipFill>
        <p:spPr>
          <a:xfrm>
            <a:off x="20" y="10"/>
            <a:ext cx="12188930" cy="6857990"/>
          </a:xfrm>
          <a:prstGeom prst="rect">
            <a:avLst/>
          </a:prstGeom>
        </p:spPr>
      </p:pic>
      <p:sp>
        <p:nvSpPr>
          <p:cNvPr id="2" name="Title 1">
            <a:extLst>
              <a:ext uri="{FF2B5EF4-FFF2-40B4-BE49-F238E27FC236}">
                <a16:creationId xmlns:a16="http://schemas.microsoft.com/office/drawing/2014/main" id="{D4E9BE46-5F35-4AB0-0E33-479B069B3598}"/>
              </a:ext>
            </a:extLst>
          </p:cNvPr>
          <p:cNvSpPr>
            <a:spLocks noGrp="1"/>
          </p:cNvSpPr>
          <p:nvPr>
            <p:ph type="ctrTitle"/>
          </p:nvPr>
        </p:nvSpPr>
        <p:spPr>
          <a:xfrm>
            <a:off x="1524000" y="1122363"/>
            <a:ext cx="9144000" cy="3063240"/>
          </a:xfrm>
        </p:spPr>
        <p:txBody>
          <a:bodyPr>
            <a:normAutofit/>
          </a:bodyPr>
          <a:lstStyle/>
          <a:p>
            <a:pPr algn="ctr">
              <a:lnSpc>
                <a:spcPct val="90000"/>
              </a:lnSpc>
            </a:pPr>
            <a:r>
              <a:rPr lang="en-US" sz="5300" b="1" dirty="0">
                <a:latin typeface="Helvetica" pitchFamily="2" charset="0"/>
              </a:rPr>
              <a:t>Predict Titanic Passengers’ Survival Status </a:t>
            </a:r>
            <a:br>
              <a:rPr lang="en-US" sz="5300" b="1" dirty="0"/>
            </a:br>
            <a:endParaRPr lang="en-US" sz="5300" dirty="0"/>
          </a:p>
        </p:txBody>
      </p:sp>
      <p:sp>
        <p:nvSpPr>
          <p:cNvPr id="3" name="Subtitle 2">
            <a:extLst>
              <a:ext uri="{FF2B5EF4-FFF2-40B4-BE49-F238E27FC236}">
                <a16:creationId xmlns:a16="http://schemas.microsoft.com/office/drawing/2014/main" id="{3664C3D0-B583-36AB-5A30-C4998CE9AAE4}"/>
              </a:ext>
            </a:extLst>
          </p:cNvPr>
          <p:cNvSpPr>
            <a:spLocks noGrp="1"/>
          </p:cNvSpPr>
          <p:nvPr>
            <p:ph type="subTitle" idx="1"/>
          </p:nvPr>
        </p:nvSpPr>
        <p:spPr>
          <a:xfrm>
            <a:off x="1524000" y="4599432"/>
            <a:ext cx="9144000" cy="1225296"/>
          </a:xfrm>
        </p:spPr>
        <p:txBody>
          <a:bodyPr>
            <a:normAutofit/>
          </a:bodyPr>
          <a:lstStyle/>
          <a:p>
            <a:pPr algn="ctr"/>
            <a:r>
              <a:rPr lang="en-US" sz="5400" dirty="0">
                <a:latin typeface="Helvetica" pitchFamily="2" charset="0"/>
              </a:rPr>
              <a:t>Yen Huynh</a:t>
            </a:r>
          </a:p>
        </p:txBody>
      </p:sp>
      <p:sp>
        <p:nvSpPr>
          <p:cNvPr id="37" name="Rectangle 6">
            <a:extLst>
              <a:ext uri="{FF2B5EF4-FFF2-40B4-BE49-F238E27FC236}">
                <a16:creationId xmlns:a16="http://schemas.microsoft.com/office/drawing/2014/main" id="{04D8AD8F-EF7F-481F-B99A-B85138970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
            <a:extLst>
              <a:ext uri="{FF2B5EF4-FFF2-40B4-BE49-F238E27FC236}">
                <a16:creationId xmlns:a16="http://schemas.microsoft.com/office/drawing/2014/main" id="{79EB4626-023C-436D-9F57-9EB460809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902700 h 5416094"/>
              <a:gd name="connsiteX1" fmla="*/ 902700 w 10515600"/>
              <a:gd name="connsiteY1" fmla="*/ 0 h 5416094"/>
              <a:gd name="connsiteX2" fmla="*/ 1746919 w 10515600"/>
              <a:gd name="connsiteY2" fmla="*/ 0 h 5416094"/>
              <a:gd name="connsiteX3" fmla="*/ 2329833 w 10515600"/>
              <a:gd name="connsiteY3" fmla="*/ 0 h 5416094"/>
              <a:gd name="connsiteX4" fmla="*/ 2825644 w 10515600"/>
              <a:gd name="connsiteY4" fmla="*/ 0 h 5416094"/>
              <a:gd name="connsiteX5" fmla="*/ 3582762 w 10515600"/>
              <a:gd name="connsiteY5" fmla="*/ 0 h 5416094"/>
              <a:gd name="connsiteX6" fmla="*/ 4165675 w 10515600"/>
              <a:gd name="connsiteY6" fmla="*/ 0 h 5416094"/>
              <a:gd name="connsiteX7" fmla="*/ 5009894 w 10515600"/>
              <a:gd name="connsiteY7" fmla="*/ 0 h 5416094"/>
              <a:gd name="connsiteX8" fmla="*/ 5505706 w 10515600"/>
              <a:gd name="connsiteY8" fmla="*/ 0 h 5416094"/>
              <a:gd name="connsiteX9" fmla="*/ 6349925 w 10515600"/>
              <a:gd name="connsiteY9" fmla="*/ 0 h 5416094"/>
              <a:gd name="connsiteX10" fmla="*/ 6758634 w 10515600"/>
              <a:gd name="connsiteY10" fmla="*/ 0 h 5416094"/>
              <a:gd name="connsiteX11" fmla="*/ 7428650 w 10515600"/>
              <a:gd name="connsiteY11" fmla="*/ 0 h 5416094"/>
              <a:gd name="connsiteX12" fmla="*/ 8098665 w 10515600"/>
              <a:gd name="connsiteY12" fmla="*/ 0 h 5416094"/>
              <a:gd name="connsiteX13" fmla="*/ 8681579 w 10515600"/>
              <a:gd name="connsiteY13" fmla="*/ 0 h 5416094"/>
              <a:gd name="connsiteX14" fmla="*/ 9612900 w 10515600"/>
              <a:gd name="connsiteY14" fmla="*/ 0 h 5416094"/>
              <a:gd name="connsiteX15" fmla="*/ 10515600 w 10515600"/>
              <a:gd name="connsiteY15" fmla="*/ 902700 h 5416094"/>
              <a:gd name="connsiteX16" fmla="*/ 10515600 w 10515600"/>
              <a:gd name="connsiteY16" fmla="*/ 1504482 h 5416094"/>
              <a:gd name="connsiteX17" fmla="*/ 10515600 w 10515600"/>
              <a:gd name="connsiteY17" fmla="*/ 2178479 h 5416094"/>
              <a:gd name="connsiteX18" fmla="*/ 10515600 w 10515600"/>
              <a:gd name="connsiteY18" fmla="*/ 2780261 h 5416094"/>
              <a:gd name="connsiteX19" fmla="*/ 10515600 w 10515600"/>
              <a:gd name="connsiteY19" fmla="*/ 3273722 h 5416094"/>
              <a:gd name="connsiteX20" fmla="*/ 10515600 w 10515600"/>
              <a:gd name="connsiteY20" fmla="*/ 3803291 h 5416094"/>
              <a:gd name="connsiteX21" fmla="*/ 10515600 w 10515600"/>
              <a:gd name="connsiteY21" fmla="*/ 4513394 h 5416094"/>
              <a:gd name="connsiteX22" fmla="*/ 9612900 w 10515600"/>
              <a:gd name="connsiteY22" fmla="*/ 5416094 h 5416094"/>
              <a:gd name="connsiteX23" fmla="*/ 9117089 w 10515600"/>
              <a:gd name="connsiteY23" fmla="*/ 5416094 h 5416094"/>
              <a:gd name="connsiteX24" fmla="*/ 8708379 w 10515600"/>
              <a:gd name="connsiteY24" fmla="*/ 5416094 h 5416094"/>
              <a:gd name="connsiteX25" fmla="*/ 8299670 w 10515600"/>
              <a:gd name="connsiteY25" fmla="*/ 5416094 h 5416094"/>
              <a:gd name="connsiteX26" fmla="*/ 7629654 w 10515600"/>
              <a:gd name="connsiteY26" fmla="*/ 5416094 h 5416094"/>
              <a:gd name="connsiteX27" fmla="*/ 7133843 w 10515600"/>
              <a:gd name="connsiteY27" fmla="*/ 5416094 h 5416094"/>
              <a:gd name="connsiteX28" fmla="*/ 6376726 w 10515600"/>
              <a:gd name="connsiteY28" fmla="*/ 5416094 h 5416094"/>
              <a:gd name="connsiteX29" fmla="*/ 5880914 w 10515600"/>
              <a:gd name="connsiteY29" fmla="*/ 5416094 h 5416094"/>
              <a:gd name="connsiteX30" fmla="*/ 5123797 w 10515600"/>
              <a:gd name="connsiteY30" fmla="*/ 5416094 h 5416094"/>
              <a:gd name="connsiteX31" fmla="*/ 4715088 w 10515600"/>
              <a:gd name="connsiteY31" fmla="*/ 5416094 h 5416094"/>
              <a:gd name="connsiteX32" fmla="*/ 3957970 w 10515600"/>
              <a:gd name="connsiteY32" fmla="*/ 5416094 h 5416094"/>
              <a:gd name="connsiteX33" fmla="*/ 3462159 w 10515600"/>
              <a:gd name="connsiteY33" fmla="*/ 5416094 h 5416094"/>
              <a:gd name="connsiteX34" fmla="*/ 3053449 w 10515600"/>
              <a:gd name="connsiteY34" fmla="*/ 5416094 h 5416094"/>
              <a:gd name="connsiteX35" fmla="*/ 2557638 w 10515600"/>
              <a:gd name="connsiteY35" fmla="*/ 5416094 h 5416094"/>
              <a:gd name="connsiteX36" fmla="*/ 1800521 w 10515600"/>
              <a:gd name="connsiteY36" fmla="*/ 5416094 h 5416094"/>
              <a:gd name="connsiteX37" fmla="*/ 902700 w 10515600"/>
              <a:gd name="connsiteY37" fmla="*/ 5416094 h 5416094"/>
              <a:gd name="connsiteX38" fmla="*/ 0 w 10515600"/>
              <a:gd name="connsiteY38" fmla="*/ 4513394 h 5416094"/>
              <a:gd name="connsiteX39" fmla="*/ 0 w 10515600"/>
              <a:gd name="connsiteY39" fmla="*/ 3911612 h 5416094"/>
              <a:gd name="connsiteX40" fmla="*/ 0 w 10515600"/>
              <a:gd name="connsiteY40" fmla="*/ 3309829 h 5416094"/>
              <a:gd name="connsiteX41" fmla="*/ 0 w 10515600"/>
              <a:gd name="connsiteY41" fmla="*/ 2780261 h 5416094"/>
              <a:gd name="connsiteX42" fmla="*/ 0 w 10515600"/>
              <a:gd name="connsiteY42" fmla="*/ 2106265 h 5416094"/>
              <a:gd name="connsiteX43" fmla="*/ 0 w 10515600"/>
              <a:gd name="connsiteY43" fmla="*/ 1504482 h 5416094"/>
              <a:gd name="connsiteX44" fmla="*/ 0 w 10515600"/>
              <a:gd name="connsiteY44" fmla="*/ 90270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515600" h="5416094" extrusionOk="0">
                <a:moveTo>
                  <a:pt x="0" y="902700"/>
                </a:moveTo>
                <a:cubicBezTo>
                  <a:pt x="-57306" y="368805"/>
                  <a:pt x="305054" y="37193"/>
                  <a:pt x="902700" y="0"/>
                </a:cubicBezTo>
                <a:cubicBezTo>
                  <a:pt x="1280419" y="-35006"/>
                  <a:pt x="1407743" y="-35339"/>
                  <a:pt x="1746919" y="0"/>
                </a:cubicBezTo>
                <a:cubicBezTo>
                  <a:pt x="2086095" y="35339"/>
                  <a:pt x="2146539" y="-12333"/>
                  <a:pt x="2329833" y="0"/>
                </a:cubicBezTo>
                <a:cubicBezTo>
                  <a:pt x="2513127" y="12333"/>
                  <a:pt x="2706706" y="12952"/>
                  <a:pt x="2825644" y="0"/>
                </a:cubicBezTo>
                <a:cubicBezTo>
                  <a:pt x="2944582" y="-12952"/>
                  <a:pt x="3420817" y="-27100"/>
                  <a:pt x="3582762" y="0"/>
                </a:cubicBezTo>
                <a:cubicBezTo>
                  <a:pt x="3744707" y="27100"/>
                  <a:pt x="4023584" y="-9167"/>
                  <a:pt x="4165675" y="0"/>
                </a:cubicBezTo>
                <a:cubicBezTo>
                  <a:pt x="4307766" y="9167"/>
                  <a:pt x="4770188" y="27031"/>
                  <a:pt x="5009894" y="0"/>
                </a:cubicBezTo>
                <a:cubicBezTo>
                  <a:pt x="5249600" y="-27031"/>
                  <a:pt x="5349881" y="-194"/>
                  <a:pt x="5505706" y="0"/>
                </a:cubicBezTo>
                <a:cubicBezTo>
                  <a:pt x="5661531" y="194"/>
                  <a:pt x="6129254" y="-29363"/>
                  <a:pt x="6349925" y="0"/>
                </a:cubicBezTo>
                <a:cubicBezTo>
                  <a:pt x="6570596" y="29363"/>
                  <a:pt x="6581199" y="-14617"/>
                  <a:pt x="6758634" y="0"/>
                </a:cubicBezTo>
                <a:cubicBezTo>
                  <a:pt x="6936069" y="14617"/>
                  <a:pt x="7246491" y="25675"/>
                  <a:pt x="7428650" y="0"/>
                </a:cubicBezTo>
                <a:cubicBezTo>
                  <a:pt x="7610809" y="-25675"/>
                  <a:pt x="7825190" y="-17078"/>
                  <a:pt x="8098665" y="0"/>
                </a:cubicBezTo>
                <a:cubicBezTo>
                  <a:pt x="8372141" y="17078"/>
                  <a:pt x="8559625" y="-21568"/>
                  <a:pt x="8681579" y="0"/>
                </a:cubicBezTo>
                <a:cubicBezTo>
                  <a:pt x="8803533" y="21568"/>
                  <a:pt x="9307226" y="-46066"/>
                  <a:pt x="9612900" y="0"/>
                </a:cubicBezTo>
                <a:cubicBezTo>
                  <a:pt x="10119954" y="-10560"/>
                  <a:pt x="10418674" y="366684"/>
                  <a:pt x="10515600" y="902700"/>
                </a:cubicBezTo>
                <a:cubicBezTo>
                  <a:pt x="10494548" y="1140809"/>
                  <a:pt x="10524881" y="1252168"/>
                  <a:pt x="10515600" y="1504482"/>
                </a:cubicBezTo>
                <a:cubicBezTo>
                  <a:pt x="10506319" y="1756796"/>
                  <a:pt x="10494309" y="1995078"/>
                  <a:pt x="10515600" y="2178479"/>
                </a:cubicBezTo>
                <a:cubicBezTo>
                  <a:pt x="10536891" y="2361880"/>
                  <a:pt x="10522845" y="2487483"/>
                  <a:pt x="10515600" y="2780261"/>
                </a:cubicBezTo>
                <a:cubicBezTo>
                  <a:pt x="10508355" y="3073039"/>
                  <a:pt x="10533694" y="3138252"/>
                  <a:pt x="10515600" y="3273722"/>
                </a:cubicBezTo>
                <a:cubicBezTo>
                  <a:pt x="10497506" y="3409192"/>
                  <a:pt x="10514952" y="3569910"/>
                  <a:pt x="10515600" y="3803291"/>
                </a:cubicBezTo>
                <a:cubicBezTo>
                  <a:pt x="10516248" y="4036672"/>
                  <a:pt x="10499126" y="4317688"/>
                  <a:pt x="10515600" y="4513394"/>
                </a:cubicBezTo>
                <a:cubicBezTo>
                  <a:pt x="10585499" y="4997151"/>
                  <a:pt x="10115437" y="5453981"/>
                  <a:pt x="9612900" y="5416094"/>
                </a:cubicBezTo>
                <a:cubicBezTo>
                  <a:pt x="9473271" y="5418358"/>
                  <a:pt x="9316384" y="5423764"/>
                  <a:pt x="9117089" y="5416094"/>
                </a:cubicBezTo>
                <a:cubicBezTo>
                  <a:pt x="8917794" y="5408424"/>
                  <a:pt x="8902141" y="5433256"/>
                  <a:pt x="8708379" y="5416094"/>
                </a:cubicBezTo>
                <a:cubicBezTo>
                  <a:pt x="8514617" y="5398933"/>
                  <a:pt x="8454700" y="5422387"/>
                  <a:pt x="8299670" y="5416094"/>
                </a:cubicBezTo>
                <a:cubicBezTo>
                  <a:pt x="8144640" y="5409801"/>
                  <a:pt x="7907022" y="5398388"/>
                  <a:pt x="7629654" y="5416094"/>
                </a:cubicBezTo>
                <a:cubicBezTo>
                  <a:pt x="7352286" y="5433800"/>
                  <a:pt x="7244777" y="5409877"/>
                  <a:pt x="7133843" y="5416094"/>
                </a:cubicBezTo>
                <a:cubicBezTo>
                  <a:pt x="7022909" y="5422311"/>
                  <a:pt x="6748865" y="5379753"/>
                  <a:pt x="6376726" y="5416094"/>
                </a:cubicBezTo>
                <a:cubicBezTo>
                  <a:pt x="6004587" y="5452435"/>
                  <a:pt x="5991442" y="5438860"/>
                  <a:pt x="5880914" y="5416094"/>
                </a:cubicBezTo>
                <a:cubicBezTo>
                  <a:pt x="5770386" y="5393328"/>
                  <a:pt x="5294303" y="5440618"/>
                  <a:pt x="5123797" y="5416094"/>
                </a:cubicBezTo>
                <a:cubicBezTo>
                  <a:pt x="4953291" y="5391570"/>
                  <a:pt x="4828705" y="5430421"/>
                  <a:pt x="4715088" y="5416094"/>
                </a:cubicBezTo>
                <a:cubicBezTo>
                  <a:pt x="4601471" y="5401767"/>
                  <a:pt x="4227806" y="5381491"/>
                  <a:pt x="3957970" y="5416094"/>
                </a:cubicBezTo>
                <a:cubicBezTo>
                  <a:pt x="3688134" y="5450697"/>
                  <a:pt x="3670638" y="5425309"/>
                  <a:pt x="3462159" y="5416094"/>
                </a:cubicBezTo>
                <a:cubicBezTo>
                  <a:pt x="3253680" y="5406879"/>
                  <a:pt x="3167443" y="5432031"/>
                  <a:pt x="3053449" y="5416094"/>
                </a:cubicBezTo>
                <a:cubicBezTo>
                  <a:pt x="2939455" y="5400158"/>
                  <a:pt x="2701485" y="5433995"/>
                  <a:pt x="2557638" y="5416094"/>
                </a:cubicBezTo>
                <a:cubicBezTo>
                  <a:pt x="2413791" y="5398193"/>
                  <a:pt x="2168647" y="5424510"/>
                  <a:pt x="1800521" y="5416094"/>
                </a:cubicBezTo>
                <a:cubicBezTo>
                  <a:pt x="1432395" y="5407678"/>
                  <a:pt x="1261364" y="5454497"/>
                  <a:pt x="902700" y="5416094"/>
                </a:cubicBezTo>
                <a:cubicBezTo>
                  <a:pt x="519468" y="5419760"/>
                  <a:pt x="63003" y="5077223"/>
                  <a:pt x="0" y="4513394"/>
                </a:cubicBezTo>
                <a:cubicBezTo>
                  <a:pt x="-20265" y="4243495"/>
                  <a:pt x="27650" y="4053844"/>
                  <a:pt x="0" y="3911612"/>
                </a:cubicBezTo>
                <a:cubicBezTo>
                  <a:pt x="-27650" y="3769380"/>
                  <a:pt x="24988" y="3469350"/>
                  <a:pt x="0" y="3309829"/>
                </a:cubicBezTo>
                <a:cubicBezTo>
                  <a:pt x="-24988" y="3150308"/>
                  <a:pt x="-16973" y="2933511"/>
                  <a:pt x="0" y="2780261"/>
                </a:cubicBezTo>
                <a:cubicBezTo>
                  <a:pt x="16973" y="2627011"/>
                  <a:pt x="-11552" y="2315258"/>
                  <a:pt x="0" y="2106265"/>
                </a:cubicBezTo>
                <a:cubicBezTo>
                  <a:pt x="11552" y="1897272"/>
                  <a:pt x="-9167" y="1726905"/>
                  <a:pt x="0" y="1504482"/>
                </a:cubicBezTo>
                <a:cubicBezTo>
                  <a:pt x="9167" y="1282059"/>
                  <a:pt x="10972" y="1160784"/>
                  <a:pt x="0" y="902700"/>
                </a:cubicBezTo>
                <a:close/>
              </a:path>
            </a:pathLst>
          </a:custGeom>
          <a:noFill/>
          <a:ln w="60325" cap="rnd">
            <a:solidFill>
              <a:schemeClr val="tx1"/>
            </a:solidFill>
            <a:round/>
            <a:extLst>
              <a:ext uri="{C807C97D-BFC1-408E-A445-0C87EB9F89A2}">
                <ask:lineSketchStyleProps xmlns:ask="http://schemas.microsoft.com/office/drawing/2018/sketchyshapes" sd="121903347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517986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67D898-D591-03D3-871F-23144FB1354D}"/>
              </a:ext>
            </a:extLst>
          </p:cNvPr>
          <p:cNvSpPr>
            <a:spLocks noGrp="1"/>
          </p:cNvSpPr>
          <p:nvPr>
            <p:ph type="title"/>
          </p:nvPr>
        </p:nvSpPr>
        <p:spPr>
          <a:xfrm>
            <a:off x="630936" y="639520"/>
            <a:ext cx="3429000" cy="1719072"/>
          </a:xfrm>
        </p:spPr>
        <p:txBody>
          <a:bodyPr anchor="b">
            <a:normAutofit/>
          </a:bodyPr>
          <a:lstStyle/>
          <a:p>
            <a:pPr>
              <a:lnSpc>
                <a:spcPct val="90000"/>
              </a:lnSpc>
            </a:pPr>
            <a:r>
              <a:rPr lang="en-US" sz="3700" b="1" dirty="0">
                <a:latin typeface="Helvetica" pitchFamily="2" charset="0"/>
              </a:rPr>
              <a:t>Cluster Analysis</a:t>
            </a:r>
            <a:br>
              <a:rPr lang="en-US" sz="3700" b="1" dirty="0"/>
            </a:br>
            <a:endParaRPr lang="en-US" sz="3700" dirty="0"/>
          </a:p>
        </p:txBody>
      </p:sp>
      <p:sp>
        <p:nvSpPr>
          <p:cNvPr id="28"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EE4340"/>
          </a:solidFill>
          <a:ln w="38100" cap="rnd">
            <a:solidFill>
              <a:srgbClr val="EE434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8F4DF1AB-1838-25CE-B622-515D5000A71C}"/>
              </a:ext>
            </a:extLst>
          </p:cNvPr>
          <p:cNvSpPr>
            <a:spLocks noGrp="1"/>
          </p:cNvSpPr>
          <p:nvPr>
            <p:ph idx="1"/>
          </p:nvPr>
        </p:nvSpPr>
        <p:spPr>
          <a:xfrm>
            <a:off x="630936" y="2807208"/>
            <a:ext cx="3429000" cy="3410712"/>
          </a:xfrm>
        </p:spPr>
        <p:txBody>
          <a:bodyPr anchor="t">
            <a:noAutofit/>
          </a:bodyPr>
          <a:lstStyle/>
          <a:p>
            <a:pPr marL="0" indent="0">
              <a:lnSpc>
                <a:spcPct val="100000"/>
              </a:lnSpc>
              <a:buNone/>
            </a:pPr>
            <a:r>
              <a:rPr lang="en-US" sz="2000" dirty="0">
                <a:latin typeface="Helvetica" pitchFamily="2" charset="0"/>
              </a:rPr>
              <a:t>Age and Fare groups cluster a pattern results:</a:t>
            </a:r>
          </a:p>
          <a:p>
            <a:pPr marL="0" indent="0">
              <a:lnSpc>
                <a:spcPct val="100000"/>
              </a:lnSpc>
              <a:buNone/>
            </a:pPr>
            <a:endParaRPr lang="en-US" sz="2000" dirty="0">
              <a:latin typeface="Helvetica" pitchFamily="2" charset="0"/>
            </a:endParaRPr>
          </a:p>
          <a:p>
            <a:pPr>
              <a:lnSpc>
                <a:spcPct val="100000"/>
              </a:lnSpc>
            </a:pPr>
            <a:r>
              <a:rPr lang="en-US" sz="2000" dirty="0">
                <a:latin typeface="Helvetica" pitchFamily="2" charset="0"/>
              </a:rPr>
              <a:t>lower fare, average age</a:t>
            </a:r>
          </a:p>
          <a:p>
            <a:pPr>
              <a:lnSpc>
                <a:spcPct val="100000"/>
              </a:lnSpc>
            </a:pPr>
            <a:r>
              <a:rPr lang="en-US" sz="2000" dirty="0">
                <a:latin typeface="Helvetica" pitchFamily="2" charset="0"/>
              </a:rPr>
              <a:t>low fare, younger age</a:t>
            </a:r>
          </a:p>
          <a:p>
            <a:pPr>
              <a:lnSpc>
                <a:spcPct val="100000"/>
              </a:lnSpc>
            </a:pPr>
            <a:r>
              <a:rPr lang="en-US" sz="2000" dirty="0">
                <a:latin typeface="Helvetica" pitchFamily="2" charset="0"/>
              </a:rPr>
              <a:t>high fare, average age</a:t>
            </a:r>
          </a:p>
          <a:p>
            <a:pPr>
              <a:lnSpc>
                <a:spcPct val="100000"/>
              </a:lnSpc>
            </a:pPr>
            <a:r>
              <a:rPr lang="en-US" sz="2000" dirty="0">
                <a:latin typeface="Helvetica" pitchFamily="2" charset="0"/>
              </a:rPr>
              <a:t>highest fare, older age</a:t>
            </a:r>
          </a:p>
          <a:p>
            <a:pPr>
              <a:lnSpc>
                <a:spcPct val="100000"/>
              </a:lnSpc>
            </a:pPr>
            <a:r>
              <a:rPr lang="en-US" sz="2000" dirty="0">
                <a:latin typeface="Helvetica" pitchFamily="2" charset="0"/>
              </a:rPr>
              <a:t>average fare, average age</a:t>
            </a:r>
          </a:p>
          <a:p>
            <a:pPr>
              <a:lnSpc>
                <a:spcPct val="100000"/>
              </a:lnSpc>
            </a:pPr>
            <a:endParaRPr lang="en-US" sz="2000" dirty="0">
              <a:latin typeface="Helvetica" pitchFamily="2" charset="0"/>
            </a:endParaRPr>
          </a:p>
        </p:txBody>
      </p:sp>
      <mc:AlternateContent xmlns:mc="http://schemas.openxmlformats.org/markup-compatibility/2006">
        <mc:Choice xmlns:p14="http://schemas.microsoft.com/office/powerpoint/2010/main" Requires="p14">
          <p:contentPart p14:bwMode="auto" r:id="rId2">
            <p14:nvContentPartPr>
              <p14:cNvPr id="30" name="Ink 29">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30" name="Ink 29">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5" name="Content Placeholder 4" descr="Chart, scatter chart&#10;&#10;Description automatically generated">
            <a:extLst>
              <a:ext uri="{FF2B5EF4-FFF2-40B4-BE49-F238E27FC236}">
                <a16:creationId xmlns:a16="http://schemas.microsoft.com/office/drawing/2014/main" id="{E0A3DC99-09EE-B2DE-86D3-E172989A7704}"/>
              </a:ext>
            </a:extLst>
          </p:cNvPr>
          <p:cNvPicPr>
            <a:picLocks noChangeAspect="1"/>
          </p:cNvPicPr>
          <p:nvPr/>
        </p:nvPicPr>
        <p:blipFill>
          <a:blip r:embed="rId4"/>
          <a:stretch>
            <a:fillRect/>
          </a:stretch>
        </p:blipFill>
        <p:spPr>
          <a:xfrm>
            <a:off x="4654296" y="1219809"/>
            <a:ext cx="6903720" cy="4418381"/>
          </a:xfrm>
          <a:prstGeom prst="rect">
            <a:avLst/>
          </a:prstGeom>
        </p:spPr>
      </p:pic>
    </p:spTree>
    <p:extLst>
      <p:ext uri="{BB962C8B-B14F-4D97-AF65-F5344CB8AC3E}">
        <p14:creationId xmlns:p14="http://schemas.microsoft.com/office/powerpoint/2010/main" val="2966781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A9B2ED-5031-B8BB-CA41-BC69318C3235}"/>
              </a:ext>
            </a:extLst>
          </p:cNvPr>
          <p:cNvSpPr>
            <a:spLocks noGrp="1"/>
          </p:cNvSpPr>
          <p:nvPr>
            <p:ph type="title"/>
          </p:nvPr>
        </p:nvSpPr>
        <p:spPr>
          <a:xfrm>
            <a:off x="841248" y="548640"/>
            <a:ext cx="3419540" cy="5431536"/>
          </a:xfrm>
        </p:spPr>
        <p:txBody>
          <a:bodyPr>
            <a:normAutofit/>
          </a:bodyPr>
          <a:lstStyle/>
          <a:p>
            <a:r>
              <a:rPr lang="en-US" sz="4200" b="1" dirty="0">
                <a:latin typeface="Helvetica" pitchFamily="2" charset="0"/>
              </a:rPr>
              <a:t>Conclusions</a:t>
            </a:r>
            <a:br>
              <a:rPr lang="en-US" sz="4200" b="1" dirty="0"/>
            </a:br>
            <a:endParaRPr lang="en-US" sz="4200" dirty="0"/>
          </a:p>
        </p:txBody>
      </p:sp>
      <p:sp>
        <p:nvSpPr>
          <p:cNvPr id="10" name="Rectangle 6">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39411"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accent1"/>
          </a:solidFill>
          <a:ln w="41275"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3C67061-80CE-C57C-D3E0-07971995BDBD}"/>
              </a:ext>
            </a:extLst>
          </p:cNvPr>
          <p:cNvSpPr>
            <a:spLocks noGrp="1"/>
          </p:cNvSpPr>
          <p:nvPr>
            <p:ph idx="1"/>
          </p:nvPr>
        </p:nvSpPr>
        <p:spPr>
          <a:xfrm>
            <a:off x="5298595" y="552091"/>
            <a:ext cx="6052158" cy="5431536"/>
          </a:xfrm>
        </p:spPr>
        <p:txBody>
          <a:bodyPr anchor="ctr">
            <a:normAutofit/>
          </a:bodyPr>
          <a:lstStyle/>
          <a:p>
            <a:pPr marL="0" indent="0">
              <a:buNone/>
            </a:pPr>
            <a:r>
              <a:rPr lang="en-US" sz="2000" dirty="0">
                <a:latin typeface="Helvetica" pitchFamily="2" charset="0"/>
              </a:rPr>
              <a:t>People who paid more fare were richer and were most likely on first class, they would be prioritized to get on boats first compared to poor people who paid less fare and were on basement spots.</a:t>
            </a:r>
          </a:p>
        </p:txBody>
      </p:sp>
    </p:spTree>
    <p:extLst>
      <p:ext uri="{BB962C8B-B14F-4D97-AF65-F5344CB8AC3E}">
        <p14:creationId xmlns:p14="http://schemas.microsoft.com/office/powerpoint/2010/main" val="3743114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1"/>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F755BFD-F750-C0D6-6F77-8AC32FC61194}"/>
              </a:ext>
            </a:extLst>
          </p:cNvPr>
          <p:cNvSpPr>
            <a:spLocks noGrp="1"/>
          </p:cNvSpPr>
          <p:nvPr>
            <p:ph type="title"/>
          </p:nvPr>
        </p:nvSpPr>
        <p:spPr>
          <a:xfrm>
            <a:off x="841246" y="673770"/>
            <a:ext cx="3644489" cy="2414488"/>
          </a:xfrm>
        </p:spPr>
        <p:txBody>
          <a:bodyPr anchor="t">
            <a:normAutofit/>
          </a:bodyPr>
          <a:lstStyle/>
          <a:p>
            <a:r>
              <a:rPr lang="en-US" sz="6600" dirty="0">
                <a:solidFill>
                  <a:schemeClr val="bg1"/>
                </a:solidFill>
                <a:latin typeface="Helvetica" pitchFamily="2" charset="0"/>
              </a:rPr>
              <a:t>Methods:</a:t>
            </a:r>
          </a:p>
        </p:txBody>
      </p:sp>
      <p:sp>
        <p:nvSpPr>
          <p:cNvPr id="15" name="Content Placeholder 2">
            <a:extLst>
              <a:ext uri="{FF2B5EF4-FFF2-40B4-BE49-F238E27FC236}">
                <a16:creationId xmlns:a16="http://schemas.microsoft.com/office/drawing/2014/main" id="{5BAD3B04-337D-A817-07FB-003A24629CB1}"/>
              </a:ext>
            </a:extLst>
          </p:cNvPr>
          <p:cNvSpPr>
            <a:spLocks noGrp="1"/>
          </p:cNvSpPr>
          <p:nvPr>
            <p:ph idx="1"/>
          </p:nvPr>
        </p:nvSpPr>
        <p:spPr>
          <a:xfrm>
            <a:off x="6005384" y="420131"/>
            <a:ext cx="5345369" cy="5756832"/>
          </a:xfrm>
        </p:spPr>
        <p:txBody>
          <a:bodyPr>
            <a:noAutofit/>
          </a:bodyPr>
          <a:lstStyle/>
          <a:p>
            <a:pPr marL="0" indent="0">
              <a:lnSpc>
                <a:spcPct val="100000"/>
              </a:lnSpc>
              <a:buNone/>
            </a:pPr>
            <a:endParaRPr lang="en-US" sz="2400" dirty="0">
              <a:latin typeface="Helvetica" pitchFamily="2" charset="0"/>
            </a:endParaRPr>
          </a:p>
          <a:p>
            <a:pPr>
              <a:lnSpc>
                <a:spcPct val="100000"/>
              </a:lnSpc>
            </a:pPr>
            <a:r>
              <a:rPr lang="en-US" sz="2400" dirty="0">
                <a:latin typeface="Helvetica" pitchFamily="2" charset="0"/>
              </a:rPr>
              <a:t>Clean up Titanic dataset: missing values, non-numerical data into number values</a:t>
            </a:r>
          </a:p>
          <a:p>
            <a:pPr marL="0" indent="0">
              <a:lnSpc>
                <a:spcPct val="100000"/>
              </a:lnSpc>
              <a:buNone/>
            </a:pPr>
            <a:endParaRPr lang="en-US" sz="2400" dirty="0">
              <a:latin typeface="Helvetica" pitchFamily="2" charset="0"/>
            </a:endParaRPr>
          </a:p>
          <a:p>
            <a:pPr>
              <a:lnSpc>
                <a:spcPct val="100000"/>
              </a:lnSpc>
            </a:pPr>
            <a:r>
              <a:rPr lang="en-US" sz="2400" dirty="0">
                <a:latin typeface="Helvetica" pitchFamily="2" charset="0"/>
              </a:rPr>
              <a:t>Use two data science methods to compare which method gives better prediction:</a:t>
            </a:r>
          </a:p>
          <a:p>
            <a:pPr lvl="1">
              <a:lnSpc>
                <a:spcPct val="100000"/>
              </a:lnSpc>
            </a:pPr>
            <a:r>
              <a:rPr lang="en-US" dirty="0">
                <a:latin typeface="Helvetica" pitchFamily="2" charset="0"/>
              </a:rPr>
              <a:t>Gaussian Naïve Bayes</a:t>
            </a:r>
          </a:p>
          <a:p>
            <a:pPr lvl="1">
              <a:lnSpc>
                <a:spcPct val="100000"/>
              </a:lnSpc>
            </a:pPr>
            <a:r>
              <a:rPr lang="en-US" dirty="0">
                <a:latin typeface="Helvetica" pitchFamily="2" charset="0"/>
              </a:rPr>
              <a:t>Bernoulli's Naïve Bayes</a:t>
            </a:r>
          </a:p>
          <a:p>
            <a:pPr>
              <a:lnSpc>
                <a:spcPct val="100000"/>
              </a:lnSpc>
            </a:pPr>
            <a:endParaRPr lang="en-US" sz="2400" dirty="0">
              <a:latin typeface="Helvetica" pitchFamily="2" charset="0"/>
            </a:endParaRPr>
          </a:p>
          <a:p>
            <a:pPr>
              <a:lnSpc>
                <a:spcPct val="100000"/>
              </a:lnSpc>
            </a:pPr>
            <a:r>
              <a:rPr lang="en-US" sz="2400" dirty="0">
                <a:latin typeface="Helvetica" pitchFamily="2" charset="0"/>
              </a:rPr>
              <a:t>Use K-means Model to classify the pattern of people survived based on their ages</a:t>
            </a:r>
          </a:p>
        </p:txBody>
      </p:sp>
    </p:spTree>
    <p:extLst>
      <p:ext uri="{BB962C8B-B14F-4D97-AF65-F5344CB8AC3E}">
        <p14:creationId xmlns:p14="http://schemas.microsoft.com/office/powerpoint/2010/main" val="2181400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530260C6-77C3-A5F2-72BC-913D23D3B066}"/>
              </a:ext>
            </a:extLst>
          </p:cNvPr>
          <p:cNvSpPr>
            <a:spLocks noGrp="1"/>
          </p:cNvSpPr>
          <p:nvPr>
            <p:ph type="title"/>
          </p:nvPr>
        </p:nvSpPr>
        <p:spPr>
          <a:xfrm>
            <a:off x="838200" y="401221"/>
            <a:ext cx="10515600" cy="1348065"/>
          </a:xfrm>
        </p:spPr>
        <p:txBody>
          <a:bodyPr>
            <a:normAutofit/>
          </a:bodyPr>
          <a:lstStyle/>
          <a:p>
            <a:r>
              <a:rPr lang="en-US" sz="6800" dirty="0">
                <a:solidFill>
                  <a:schemeClr val="bg1"/>
                </a:solidFill>
                <a:latin typeface="Helvetica" pitchFamily="2" charset="0"/>
              </a:rPr>
              <a:t>Clean up:</a:t>
            </a:r>
          </a:p>
        </p:txBody>
      </p:sp>
      <p:sp>
        <p:nvSpPr>
          <p:cNvPr id="3" name="Content Placeholder 2">
            <a:extLst>
              <a:ext uri="{FF2B5EF4-FFF2-40B4-BE49-F238E27FC236}">
                <a16:creationId xmlns:a16="http://schemas.microsoft.com/office/drawing/2014/main" id="{99BB8415-73AB-9351-892D-44C0EDD94E04}"/>
              </a:ext>
            </a:extLst>
          </p:cNvPr>
          <p:cNvSpPr>
            <a:spLocks noGrp="1"/>
          </p:cNvSpPr>
          <p:nvPr>
            <p:ph idx="1"/>
          </p:nvPr>
        </p:nvSpPr>
        <p:spPr>
          <a:xfrm>
            <a:off x="838200" y="2586789"/>
            <a:ext cx="10515600" cy="3590174"/>
          </a:xfrm>
        </p:spPr>
        <p:txBody>
          <a:bodyPr>
            <a:normAutofit/>
          </a:bodyPr>
          <a:lstStyle/>
          <a:p>
            <a:pPr>
              <a:lnSpc>
                <a:spcPct val="100000"/>
              </a:lnSpc>
            </a:pPr>
            <a:r>
              <a:rPr lang="en-US" sz="2400">
                <a:latin typeface="Helvetica" pitchFamily="2" charset="0"/>
              </a:rPr>
              <a:t>Insert “family size” column by adding the number of passenger with their parents and siblings.</a:t>
            </a:r>
          </a:p>
          <a:p>
            <a:pPr>
              <a:lnSpc>
                <a:spcPct val="100000"/>
              </a:lnSpc>
            </a:pPr>
            <a:endParaRPr lang="en-US" sz="2400">
              <a:latin typeface="Helvetica" pitchFamily="2" charset="0"/>
            </a:endParaRPr>
          </a:p>
          <a:p>
            <a:pPr>
              <a:lnSpc>
                <a:spcPct val="100000"/>
              </a:lnSpc>
            </a:pPr>
            <a:r>
              <a:rPr lang="en-US" sz="2400">
                <a:latin typeface="Helvetica" pitchFamily="2" charset="0"/>
              </a:rPr>
              <a:t>Drop columns that are irrelevant such as “cabin”, “body”, “</a:t>
            </a:r>
            <a:r>
              <a:rPr lang="en-US" sz="2400" err="1">
                <a:latin typeface="Helvetica" pitchFamily="2" charset="0"/>
              </a:rPr>
              <a:t>home.dest</a:t>
            </a:r>
            <a:r>
              <a:rPr lang="en-US" sz="2400">
                <a:latin typeface="Helvetica" pitchFamily="2" charset="0"/>
              </a:rPr>
              <a:t>”, “ticket”, “embarked”.</a:t>
            </a:r>
          </a:p>
          <a:p>
            <a:pPr>
              <a:lnSpc>
                <a:spcPct val="100000"/>
              </a:lnSpc>
            </a:pPr>
            <a:endParaRPr lang="en-US" sz="2400">
              <a:latin typeface="Helvetica" pitchFamily="2" charset="0"/>
            </a:endParaRPr>
          </a:p>
          <a:p>
            <a:pPr>
              <a:lnSpc>
                <a:spcPct val="100000"/>
              </a:lnSpc>
            </a:pPr>
            <a:r>
              <a:rPr lang="en-US" sz="2400">
                <a:latin typeface="Helvetica" pitchFamily="2" charset="0"/>
              </a:rPr>
              <a:t>Use functions such as describe(), shape(), </a:t>
            </a:r>
            <a:r>
              <a:rPr lang="en-US" sz="2400" err="1">
                <a:latin typeface="Helvetica" pitchFamily="2" charset="0"/>
              </a:rPr>
              <a:t>isnull</a:t>
            </a:r>
            <a:r>
              <a:rPr lang="en-US" sz="2400">
                <a:latin typeface="Helvetica" pitchFamily="2" charset="0"/>
              </a:rPr>
              <a:t>(), </a:t>
            </a:r>
            <a:r>
              <a:rPr lang="en-US" sz="2400" err="1">
                <a:latin typeface="Helvetica" pitchFamily="2" charset="0"/>
              </a:rPr>
              <a:t>dropna</a:t>
            </a:r>
            <a:r>
              <a:rPr lang="en-US" sz="2400">
                <a:latin typeface="Helvetica" pitchFamily="2" charset="0"/>
              </a:rPr>
              <a:t>() to clean out necessary data.</a:t>
            </a:r>
          </a:p>
          <a:p>
            <a:pPr>
              <a:lnSpc>
                <a:spcPct val="100000"/>
              </a:lnSpc>
            </a:pPr>
            <a:endParaRPr lang="en-US" sz="2400">
              <a:latin typeface="Helvetica" pitchFamily="2" charset="0"/>
            </a:endParaRPr>
          </a:p>
        </p:txBody>
      </p:sp>
    </p:spTree>
    <p:extLst>
      <p:ext uri="{BB962C8B-B14F-4D97-AF65-F5344CB8AC3E}">
        <p14:creationId xmlns:p14="http://schemas.microsoft.com/office/powerpoint/2010/main" val="4193173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3">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F28253-A059-F330-E9D3-4E663D035A67}"/>
              </a:ext>
            </a:extLst>
          </p:cNvPr>
          <p:cNvSpPr>
            <a:spLocks noGrp="1"/>
          </p:cNvSpPr>
          <p:nvPr>
            <p:ph type="title"/>
          </p:nvPr>
        </p:nvSpPr>
        <p:spPr>
          <a:xfrm>
            <a:off x="630936" y="630936"/>
            <a:ext cx="3419856" cy="1463040"/>
          </a:xfrm>
        </p:spPr>
        <p:txBody>
          <a:bodyPr anchor="ctr">
            <a:normAutofit/>
          </a:bodyPr>
          <a:lstStyle/>
          <a:p>
            <a:pPr>
              <a:lnSpc>
                <a:spcPct val="90000"/>
              </a:lnSpc>
            </a:pPr>
            <a:r>
              <a:rPr lang="en-US" sz="2300" b="1" dirty="0">
                <a:latin typeface="Helvetica" pitchFamily="2" charset="0"/>
              </a:rPr>
              <a:t>Naïve Bayes using Scikit-Learn:</a:t>
            </a:r>
            <a:endParaRPr lang="en-US" sz="2300" dirty="0">
              <a:latin typeface="Helvetica" pitchFamily="2" charset="0"/>
            </a:endParaRPr>
          </a:p>
        </p:txBody>
      </p:sp>
      <p:sp>
        <p:nvSpPr>
          <p:cNvPr id="3" name="Content Placeholder 2">
            <a:extLst>
              <a:ext uri="{FF2B5EF4-FFF2-40B4-BE49-F238E27FC236}">
                <a16:creationId xmlns:a16="http://schemas.microsoft.com/office/drawing/2014/main" id="{870229B1-2579-EED2-AAC9-337D6D2DB111}"/>
              </a:ext>
            </a:extLst>
          </p:cNvPr>
          <p:cNvSpPr>
            <a:spLocks noGrp="1"/>
          </p:cNvSpPr>
          <p:nvPr>
            <p:ph idx="1"/>
          </p:nvPr>
        </p:nvSpPr>
        <p:spPr>
          <a:xfrm>
            <a:off x="4654295" y="630936"/>
            <a:ext cx="6894576" cy="1463040"/>
          </a:xfrm>
        </p:spPr>
        <p:txBody>
          <a:bodyPr anchor="ctr">
            <a:normAutofit/>
          </a:bodyPr>
          <a:lstStyle/>
          <a:p>
            <a:pPr marL="0" indent="0">
              <a:buNone/>
            </a:pPr>
            <a:r>
              <a:rPr lang="en-US" sz="2400" dirty="0">
                <a:latin typeface="Helvetica" pitchFamily="2" charset="0"/>
              </a:rPr>
              <a:t>Features that are correlated to each other:</a:t>
            </a:r>
          </a:p>
        </p:txBody>
      </p:sp>
      <mc:AlternateContent xmlns:mc="http://schemas.openxmlformats.org/markup-compatibility/2006">
        <mc:Choice xmlns:p14="http://schemas.microsoft.com/office/powerpoint/2010/main" Requires="p14">
          <p:contentPart p14:bwMode="auto" r:id="rId2">
            <p14:nvContentPartPr>
              <p14:cNvPr id="21"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21"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22"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04088"/>
            <a:ext cx="18288" cy="1316736"/>
          </a:xfrm>
          <a:custGeom>
            <a:avLst/>
            <a:gdLst>
              <a:gd name="connsiteX0" fmla="*/ 0 w 18288"/>
              <a:gd name="connsiteY0" fmla="*/ 0 h 1316736"/>
              <a:gd name="connsiteX1" fmla="*/ 18288 w 18288"/>
              <a:gd name="connsiteY1" fmla="*/ 0 h 1316736"/>
              <a:gd name="connsiteX2" fmla="*/ 18288 w 18288"/>
              <a:gd name="connsiteY2" fmla="*/ 632033 h 1316736"/>
              <a:gd name="connsiteX3" fmla="*/ 18288 w 18288"/>
              <a:gd name="connsiteY3" fmla="*/ 1316736 h 1316736"/>
              <a:gd name="connsiteX4" fmla="*/ 0 w 18288"/>
              <a:gd name="connsiteY4" fmla="*/ 1316736 h 1316736"/>
              <a:gd name="connsiteX5" fmla="*/ 0 w 18288"/>
              <a:gd name="connsiteY5" fmla="*/ 671535 h 1316736"/>
              <a:gd name="connsiteX6" fmla="*/ 0 w 18288"/>
              <a:gd name="connsiteY6" fmla="*/ 0 h 131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88" h="1316736" fill="none" extrusionOk="0">
                <a:moveTo>
                  <a:pt x="0" y="0"/>
                </a:moveTo>
                <a:cubicBezTo>
                  <a:pt x="5414" y="683"/>
                  <a:pt x="12510" y="720"/>
                  <a:pt x="18288" y="0"/>
                </a:cubicBezTo>
                <a:cubicBezTo>
                  <a:pt x="11385" y="276484"/>
                  <a:pt x="47354" y="495364"/>
                  <a:pt x="18288" y="632033"/>
                </a:cubicBezTo>
                <a:cubicBezTo>
                  <a:pt x="-10778" y="768702"/>
                  <a:pt x="26786" y="1005085"/>
                  <a:pt x="18288" y="1316736"/>
                </a:cubicBezTo>
                <a:cubicBezTo>
                  <a:pt x="9577" y="1315893"/>
                  <a:pt x="6900" y="1316365"/>
                  <a:pt x="0" y="1316736"/>
                </a:cubicBezTo>
                <a:cubicBezTo>
                  <a:pt x="-29997" y="1144491"/>
                  <a:pt x="20055" y="926108"/>
                  <a:pt x="0" y="671535"/>
                </a:cubicBezTo>
                <a:cubicBezTo>
                  <a:pt x="-20055" y="416962"/>
                  <a:pt x="15787" y="211813"/>
                  <a:pt x="0" y="0"/>
                </a:cubicBezTo>
                <a:close/>
              </a:path>
              <a:path w="18288" h="1316736" stroke="0" extrusionOk="0">
                <a:moveTo>
                  <a:pt x="0" y="0"/>
                </a:moveTo>
                <a:cubicBezTo>
                  <a:pt x="5341" y="9"/>
                  <a:pt x="11148" y="-611"/>
                  <a:pt x="18288" y="0"/>
                </a:cubicBezTo>
                <a:cubicBezTo>
                  <a:pt x="-6741" y="195124"/>
                  <a:pt x="36996" y="409062"/>
                  <a:pt x="18288" y="618866"/>
                </a:cubicBezTo>
                <a:cubicBezTo>
                  <a:pt x="-420" y="828670"/>
                  <a:pt x="28345" y="1144651"/>
                  <a:pt x="18288" y="1316736"/>
                </a:cubicBezTo>
                <a:cubicBezTo>
                  <a:pt x="10476" y="1317615"/>
                  <a:pt x="8805" y="1316987"/>
                  <a:pt x="0" y="1316736"/>
                </a:cubicBezTo>
                <a:cubicBezTo>
                  <a:pt x="30302" y="1053606"/>
                  <a:pt x="-1997" y="890047"/>
                  <a:pt x="0" y="671535"/>
                </a:cubicBezTo>
                <a:cubicBezTo>
                  <a:pt x="1997" y="453023"/>
                  <a:pt x="-25538" y="322042"/>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Table&#10;&#10;Description automatically generated">
            <a:extLst>
              <a:ext uri="{FF2B5EF4-FFF2-40B4-BE49-F238E27FC236}">
                <a16:creationId xmlns:a16="http://schemas.microsoft.com/office/drawing/2014/main" id="{0F32EFA5-AC49-80B6-BF9F-DA209B95CA30}"/>
              </a:ext>
            </a:extLst>
          </p:cNvPr>
          <p:cNvPicPr>
            <a:picLocks noChangeAspect="1"/>
          </p:cNvPicPr>
          <p:nvPr/>
        </p:nvPicPr>
        <p:blipFill>
          <a:blip r:embed="rId4"/>
          <a:stretch>
            <a:fillRect/>
          </a:stretch>
        </p:blipFill>
        <p:spPr>
          <a:xfrm>
            <a:off x="703032" y="2290936"/>
            <a:ext cx="10773744" cy="3959352"/>
          </a:xfrm>
          <a:prstGeom prst="rect">
            <a:avLst/>
          </a:prstGeom>
        </p:spPr>
      </p:pic>
    </p:spTree>
    <p:extLst>
      <p:ext uri="{BB962C8B-B14F-4D97-AF65-F5344CB8AC3E}">
        <p14:creationId xmlns:p14="http://schemas.microsoft.com/office/powerpoint/2010/main" val="2149337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30FAC-A13A-ACB3-AB99-C42A5811066A}"/>
              </a:ext>
            </a:extLst>
          </p:cNvPr>
          <p:cNvSpPr>
            <a:spLocks noGrp="1"/>
          </p:cNvSpPr>
          <p:nvPr>
            <p:ph type="title"/>
          </p:nvPr>
        </p:nvSpPr>
        <p:spPr/>
        <p:txBody>
          <a:bodyPr>
            <a:normAutofit/>
          </a:bodyPr>
          <a:lstStyle/>
          <a:p>
            <a:r>
              <a:rPr lang="en-US" sz="3600" b="1" dirty="0">
                <a:latin typeface="Helvetica" pitchFamily="2" charset="0"/>
              </a:rPr>
              <a:t>Gaussian Naïve Bayes</a:t>
            </a:r>
            <a:endParaRPr lang="en-US" sz="3600" dirty="0"/>
          </a:p>
        </p:txBody>
      </p:sp>
      <p:graphicFrame>
        <p:nvGraphicFramePr>
          <p:cNvPr id="7" name="Content Placeholder 2">
            <a:extLst>
              <a:ext uri="{FF2B5EF4-FFF2-40B4-BE49-F238E27FC236}">
                <a16:creationId xmlns:a16="http://schemas.microsoft.com/office/drawing/2014/main" id="{7346B654-14A4-C2AA-E042-0CC56085B214}"/>
              </a:ext>
            </a:extLst>
          </p:cNvPr>
          <p:cNvGraphicFramePr>
            <a:graphicFrameLocks noGrp="1"/>
          </p:cNvGraphicFramePr>
          <p:nvPr>
            <p:ph idx="1"/>
            <p:extLst>
              <p:ext uri="{D42A27DB-BD31-4B8C-83A1-F6EECF244321}">
                <p14:modId xmlns:p14="http://schemas.microsoft.com/office/powerpoint/2010/main" val="3495070812"/>
              </p:ext>
            </p:extLst>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Content Placeholder 4" descr="Graphical user interface, application, table&#10;&#10;Description automatically generated">
            <a:extLst>
              <a:ext uri="{FF2B5EF4-FFF2-40B4-BE49-F238E27FC236}">
                <a16:creationId xmlns:a16="http://schemas.microsoft.com/office/drawing/2014/main" id="{BA6199E8-C38A-3071-3F5E-1BD93465B3CD}"/>
              </a:ext>
            </a:extLst>
          </p:cNvPr>
          <p:cNvPicPr>
            <a:picLocks noChangeAspect="1"/>
          </p:cNvPicPr>
          <p:nvPr/>
        </p:nvPicPr>
        <p:blipFill>
          <a:blip r:embed="rId7"/>
          <a:stretch>
            <a:fillRect/>
          </a:stretch>
        </p:blipFill>
        <p:spPr>
          <a:xfrm>
            <a:off x="2707503" y="2762158"/>
            <a:ext cx="5899343" cy="1710988"/>
          </a:xfrm>
          <a:prstGeom prst="rect">
            <a:avLst/>
          </a:prstGeom>
        </p:spPr>
      </p:pic>
    </p:spTree>
    <p:extLst>
      <p:ext uri="{BB962C8B-B14F-4D97-AF65-F5344CB8AC3E}">
        <p14:creationId xmlns:p14="http://schemas.microsoft.com/office/powerpoint/2010/main" val="642016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30FAC-A13A-ACB3-AB99-C42A5811066A}"/>
              </a:ext>
            </a:extLst>
          </p:cNvPr>
          <p:cNvSpPr>
            <a:spLocks noGrp="1"/>
          </p:cNvSpPr>
          <p:nvPr>
            <p:ph type="title"/>
          </p:nvPr>
        </p:nvSpPr>
        <p:spPr/>
        <p:txBody>
          <a:bodyPr>
            <a:normAutofit/>
          </a:bodyPr>
          <a:lstStyle/>
          <a:p>
            <a:r>
              <a:rPr lang="en-US" sz="3600" b="1" dirty="0">
                <a:latin typeface="Helvetica" pitchFamily="2" charset="0"/>
              </a:rPr>
              <a:t>Bernoulli's Naïve Bayes</a:t>
            </a:r>
          </a:p>
        </p:txBody>
      </p:sp>
      <p:graphicFrame>
        <p:nvGraphicFramePr>
          <p:cNvPr id="7" name="Content Placeholder 2">
            <a:extLst>
              <a:ext uri="{FF2B5EF4-FFF2-40B4-BE49-F238E27FC236}">
                <a16:creationId xmlns:a16="http://schemas.microsoft.com/office/drawing/2014/main" id="{7346B654-14A4-C2AA-E042-0CC56085B214}"/>
              </a:ext>
            </a:extLst>
          </p:cNvPr>
          <p:cNvGraphicFramePr>
            <a:graphicFrameLocks noGrp="1"/>
          </p:cNvGraphicFramePr>
          <p:nvPr>
            <p:ph idx="1"/>
            <p:extLst>
              <p:ext uri="{D42A27DB-BD31-4B8C-83A1-F6EECF244321}">
                <p14:modId xmlns:p14="http://schemas.microsoft.com/office/powerpoint/2010/main" val="4171266325"/>
              </p:ext>
            </p:extLst>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Content Placeholder 4" descr="Graphical user interface, application, table&#10;&#10;Description automatically generated">
            <a:extLst>
              <a:ext uri="{FF2B5EF4-FFF2-40B4-BE49-F238E27FC236}">
                <a16:creationId xmlns:a16="http://schemas.microsoft.com/office/drawing/2014/main" id="{BA6199E8-C38A-3071-3F5E-1BD93465B3CD}"/>
              </a:ext>
            </a:extLst>
          </p:cNvPr>
          <p:cNvPicPr>
            <a:picLocks noChangeAspect="1"/>
          </p:cNvPicPr>
          <p:nvPr/>
        </p:nvPicPr>
        <p:blipFill>
          <a:blip r:embed="rId7"/>
          <a:stretch>
            <a:fillRect/>
          </a:stretch>
        </p:blipFill>
        <p:spPr>
          <a:xfrm>
            <a:off x="2707503" y="2762158"/>
            <a:ext cx="5899343" cy="1710988"/>
          </a:xfrm>
          <a:prstGeom prst="rect">
            <a:avLst/>
          </a:prstGeom>
        </p:spPr>
      </p:pic>
    </p:spTree>
    <p:extLst>
      <p:ext uri="{BB962C8B-B14F-4D97-AF65-F5344CB8AC3E}">
        <p14:creationId xmlns:p14="http://schemas.microsoft.com/office/powerpoint/2010/main" val="2770872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2E39B7-17D8-4009-A8BA-9E8D8EC1B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raphic 33">
            <a:extLst>
              <a:ext uri="{FF2B5EF4-FFF2-40B4-BE49-F238E27FC236}">
                <a16:creationId xmlns:a16="http://schemas.microsoft.com/office/drawing/2014/main" id="{967EEEC4-6120-428D-8FB5-916920AEC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8417"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E443C333-F2FF-8904-FFBF-C96961FAFF4F}"/>
              </a:ext>
            </a:extLst>
          </p:cNvPr>
          <p:cNvSpPr>
            <a:spLocks noGrp="1"/>
          </p:cNvSpPr>
          <p:nvPr>
            <p:ph type="title"/>
          </p:nvPr>
        </p:nvSpPr>
        <p:spPr>
          <a:xfrm>
            <a:off x="2612571" y="1420591"/>
            <a:ext cx="6809014" cy="1102860"/>
          </a:xfrm>
        </p:spPr>
        <p:txBody>
          <a:bodyPr anchor="b">
            <a:normAutofit/>
          </a:bodyPr>
          <a:lstStyle/>
          <a:p>
            <a:r>
              <a:rPr lang="en-US" sz="6600" dirty="0">
                <a:solidFill>
                  <a:srgbClr val="FFFFFF"/>
                </a:solidFill>
                <a:latin typeface="Helvetica" pitchFamily="2" charset="0"/>
              </a:rPr>
              <a:t>Conclusion</a:t>
            </a:r>
          </a:p>
        </p:txBody>
      </p:sp>
      <p:sp>
        <p:nvSpPr>
          <p:cNvPr id="3" name="Content Placeholder 2">
            <a:extLst>
              <a:ext uri="{FF2B5EF4-FFF2-40B4-BE49-F238E27FC236}">
                <a16:creationId xmlns:a16="http://schemas.microsoft.com/office/drawing/2014/main" id="{45E3D8F8-042A-B1CC-1539-A24E62025921}"/>
              </a:ext>
            </a:extLst>
          </p:cNvPr>
          <p:cNvSpPr>
            <a:spLocks noGrp="1"/>
          </p:cNvSpPr>
          <p:nvPr>
            <p:ph idx="1"/>
          </p:nvPr>
        </p:nvSpPr>
        <p:spPr>
          <a:xfrm>
            <a:off x="2612571" y="2951393"/>
            <a:ext cx="6431417" cy="2206395"/>
          </a:xfrm>
        </p:spPr>
        <p:txBody>
          <a:bodyPr>
            <a:normAutofit/>
          </a:bodyPr>
          <a:lstStyle/>
          <a:p>
            <a:pPr marL="0" indent="0">
              <a:buNone/>
            </a:pPr>
            <a:r>
              <a:rPr lang="en-US" sz="2600" dirty="0">
                <a:solidFill>
                  <a:srgbClr val="FFFFFF"/>
                </a:solidFill>
                <a:latin typeface="Helvetica" pitchFamily="2" charset="0"/>
              </a:rPr>
              <a:t>Bernoulli's Naïve Bayes gives 99% score of accuracy at the end so based on accuracy score, we could use Bernoulli's Naïve Bayes over Gaussian Naïve Bayes.</a:t>
            </a:r>
          </a:p>
        </p:txBody>
      </p:sp>
    </p:spTree>
    <p:extLst>
      <p:ext uri="{BB962C8B-B14F-4D97-AF65-F5344CB8AC3E}">
        <p14:creationId xmlns:p14="http://schemas.microsoft.com/office/powerpoint/2010/main" val="727002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573D21-E23A-180C-ADFC-D6AA68C6B3B1}"/>
              </a:ext>
            </a:extLst>
          </p:cNvPr>
          <p:cNvSpPr>
            <a:spLocks noGrp="1"/>
          </p:cNvSpPr>
          <p:nvPr>
            <p:ph type="title"/>
          </p:nvPr>
        </p:nvSpPr>
        <p:spPr>
          <a:xfrm>
            <a:off x="640080" y="325369"/>
            <a:ext cx="4368602" cy="1956841"/>
          </a:xfrm>
        </p:spPr>
        <p:txBody>
          <a:bodyPr anchor="b">
            <a:normAutofit/>
          </a:bodyPr>
          <a:lstStyle/>
          <a:p>
            <a:pPr>
              <a:lnSpc>
                <a:spcPct val="90000"/>
              </a:lnSpc>
            </a:pPr>
            <a:r>
              <a:rPr lang="en-US" sz="4100" b="1" dirty="0">
                <a:latin typeface="Helvetica" pitchFamily="2" charset="0"/>
              </a:rPr>
              <a:t>K-Means Clustering</a:t>
            </a:r>
            <a:br>
              <a:rPr lang="en-US" sz="4100" b="1" dirty="0">
                <a:latin typeface="Helvetica" pitchFamily="2" charset="0"/>
              </a:rPr>
            </a:br>
            <a:endParaRPr lang="en-US" sz="4100" dirty="0">
              <a:latin typeface="Helvetica" pitchFamily="2" charset="0"/>
            </a:endParaRPr>
          </a:p>
        </p:txBody>
      </p:sp>
      <p:sp>
        <p:nvSpPr>
          <p:cNvPr id="12"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F3AD6E"/>
          </a:solidFill>
          <a:ln w="38100" cap="rnd">
            <a:solidFill>
              <a:srgbClr val="F3AD6E"/>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26D8A68-B904-8753-0996-DC6B55C6B6A4}"/>
              </a:ext>
            </a:extLst>
          </p:cNvPr>
          <p:cNvSpPr>
            <a:spLocks noGrp="1"/>
          </p:cNvSpPr>
          <p:nvPr>
            <p:ph idx="1"/>
          </p:nvPr>
        </p:nvSpPr>
        <p:spPr>
          <a:xfrm>
            <a:off x="640080" y="2872899"/>
            <a:ext cx="4243589" cy="3320668"/>
          </a:xfrm>
        </p:spPr>
        <p:txBody>
          <a:bodyPr>
            <a:normAutofit/>
          </a:bodyPr>
          <a:lstStyle/>
          <a:p>
            <a:pPr marL="0" indent="0">
              <a:buNone/>
            </a:pPr>
            <a:endParaRPr lang="en-US" sz="2000" dirty="0">
              <a:latin typeface="Helvetica" pitchFamily="2" charset="0"/>
            </a:endParaRPr>
          </a:p>
          <a:p>
            <a:pPr marL="0" indent="0">
              <a:buNone/>
            </a:pPr>
            <a:r>
              <a:rPr lang="en-US" sz="2000" dirty="0">
                <a:latin typeface="Helvetica" pitchFamily="2" charset="0"/>
              </a:rPr>
              <a:t>Using </a:t>
            </a:r>
            <a:r>
              <a:rPr lang="en-US" sz="2000" dirty="0" err="1">
                <a:latin typeface="Helvetica" pitchFamily="2" charset="0"/>
              </a:rPr>
              <a:t>pairplot</a:t>
            </a:r>
            <a:r>
              <a:rPr lang="en-US" sz="2000" dirty="0">
                <a:latin typeface="Helvetica" pitchFamily="2" charset="0"/>
              </a:rPr>
              <a:t>() function with hue as “survived” to visualize the relationship between all the columns with people who survived and who didn’t.</a:t>
            </a:r>
          </a:p>
          <a:p>
            <a:endParaRPr lang="en-US" sz="2000" dirty="0">
              <a:latin typeface="Helvetica" pitchFamily="2" charset="0"/>
            </a:endParaRPr>
          </a:p>
        </p:txBody>
      </p:sp>
      <p:pic>
        <p:nvPicPr>
          <p:cNvPr id="5" name="Picture 4" descr="Chart, scatter chart&#10;&#10;Description automatically generated">
            <a:extLst>
              <a:ext uri="{FF2B5EF4-FFF2-40B4-BE49-F238E27FC236}">
                <a16:creationId xmlns:a16="http://schemas.microsoft.com/office/drawing/2014/main" id="{0D947248-F63D-39D4-2D05-10DF19C336BE}"/>
              </a:ext>
            </a:extLst>
          </p:cNvPr>
          <p:cNvPicPr>
            <a:picLocks noChangeAspect="1"/>
          </p:cNvPicPr>
          <p:nvPr/>
        </p:nvPicPr>
        <p:blipFill rotWithShape="1">
          <a:blip r:embed="rId2"/>
          <a:srcRect l="-22091" t="1265" r="-3289" b="-2216"/>
          <a:stretch/>
        </p:blipFill>
        <p:spPr>
          <a:xfrm>
            <a:off x="3529013" y="435097"/>
            <a:ext cx="8662988" cy="6539033"/>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580163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F4E49A5-F410-F85A-05D2-10E203801088}"/>
              </a:ext>
            </a:extLst>
          </p:cNvPr>
          <p:cNvSpPr>
            <a:spLocks noGrp="1"/>
          </p:cNvSpPr>
          <p:nvPr>
            <p:ph type="title"/>
          </p:nvPr>
        </p:nvSpPr>
        <p:spPr>
          <a:xfrm>
            <a:off x="838200" y="401221"/>
            <a:ext cx="10515600" cy="1348065"/>
          </a:xfrm>
        </p:spPr>
        <p:txBody>
          <a:bodyPr>
            <a:normAutofit/>
          </a:bodyPr>
          <a:lstStyle/>
          <a:p>
            <a:pPr>
              <a:lnSpc>
                <a:spcPct val="90000"/>
              </a:lnSpc>
            </a:pPr>
            <a:r>
              <a:rPr lang="en-US" sz="4300" b="1" dirty="0">
                <a:solidFill>
                  <a:schemeClr val="bg1"/>
                </a:solidFill>
                <a:latin typeface="Helvetica" pitchFamily="2" charset="0"/>
              </a:rPr>
              <a:t>Insight</a:t>
            </a:r>
            <a:br>
              <a:rPr lang="en-US" sz="4300" b="1" dirty="0">
                <a:solidFill>
                  <a:schemeClr val="bg1"/>
                </a:solidFill>
                <a:latin typeface="Helvetica" pitchFamily="2" charset="0"/>
              </a:rPr>
            </a:br>
            <a:endParaRPr lang="en-US" sz="4300" dirty="0">
              <a:solidFill>
                <a:schemeClr val="bg1"/>
              </a:solidFill>
              <a:latin typeface="Helvetica" pitchFamily="2" charset="0"/>
            </a:endParaRPr>
          </a:p>
        </p:txBody>
      </p:sp>
      <p:sp>
        <p:nvSpPr>
          <p:cNvPr id="3" name="Content Placeholder 2">
            <a:extLst>
              <a:ext uri="{FF2B5EF4-FFF2-40B4-BE49-F238E27FC236}">
                <a16:creationId xmlns:a16="http://schemas.microsoft.com/office/drawing/2014/main" id="{8E97CA3F-9DA4-F674-B37D-659DD939274F}"/>
              </a:ext>
            </a:extLst>
          </p:cNvPr>
          <p:cNvSpPr>
            <a:spLocks noGrp="1"/>
          </p:cNvSpPr>
          <p:nvPr>
            <p:ph idx="1"/>
          </p:nvPr>
        </p:nvSpPr>
        <p:spPr>
          <a:xfrm>
            <a:off x="838200" y="2586789"/>
            <a:ext cx="10515600" cy="3590174"/>
          </a:xfrm>
        </p:spPr>
        <p:txBody>
          <a:bodyPr>
            <a:normAutofit/>
          </a:bodyPr>
          <a:lstStyle/>
          <a:p>
            <a:pPr marL="0" indent="0">
              <a:lnSpc>
                <a:spcPct val="100000"/>
              </a:lnSpc>
              <a:buNone/>
            </a:pPr>
            <a:endParaRPr lang="en-US" sz="2400" dirty="0">
              <a:latin typeface="Helvetica" pitchFamily="2" charset="0"/>
            </a:endParaRPr>
          </a:p>
          <a:p>
            <a:pPr>
              <a:lnSpc>
                <a:spcPct val="100000"/>
              </a:lnSpc>
            </a:pPr>
            <a:r>
              <a:rPr lang="en-US" sz="2400" dirty="0">
                <a:latin typeface="Helvetica" pitchFamily="2" charset="0"/>
              </a:rPr>
              <a:t>People who pay fare less than $100 are most likely to die than people who pay more fare.</a:t>
            </a:r>
          </a:p>
          <a:p>
            <a:pPr>
              <a:lnSpc>
                <a:spcPct val="100000"/>
              </a:lnSpc>
            </a:pPr>
            <a:endParaRPr lang="en-US" sz="2400" dirty="0">
              <a:latin typeface="Helvetica" pitchFamily="2" charset="0"/>
            </a:endParaRPr>
          </a:p>
          <a:p>
            <a:pPr>
              <a:lnSpc>
                <a:spcPct val="100000"/>
              </a:lnSpc>
            </a:pPr>
            <a:r>
              <a:rPr lang="en-US" sz="2400" dirty="0">
                <a:latin typeface="Helvetica" pitchFamily="2" charset="0"/>
              </a:rPr>
              <a:t>From the average age of people who pay less than 100 and more than 100 (relationship between age and fare), we can estimate the age of people who survive and not.</a:t>
            </a:r>
          </a:p>
        </p:txBody>
      </p:sp>
    </p:spTree>
    <p:extLst>
      <p:ext uri="{BB962C8B-B14F-4D97-AF65-F5344CB8AC3E}">
        <p14:creationId xmlns:p14="http://schemas.microsoft.com/office/powerpoint/2010/main" val="2237536334"/>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2024</TotalTime>
  <Words>375</Words>
  <Application>Microsoft Macintosh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Helvetica</vt:lpstr>
      <vt:lpstr>Modern Love</vt:lpstr>
      <vt:lpstr>The Hand</vt:lpstr>
      <vt:lpstr>SketchyVTI</vt:lpstr>
      <vt:lpstr>Predict Titanic Passengers’ Survival Status  </vt:lpstr>
      <vt:lpstr>Methods:</vt:lpstr>
      <vt:lpstr>Clean up:</vt:lpstr>
      <vt:lpstr>Naïve Bayes using Scikit-Learn:</vt:lpstr>
      <vt:lpstr>Gaussian Naïve Bayes</vt:lpstr>
      <vt:lpstr>Bernoulli's Naïve Bayes</vt:lpstr>
      <vt:lpstr>Conclusion</vt:lpstr>
      <vt:lpstr>K-Means Clustering </vt:lpstr>
      <vt:lpstr>Insight </vt:lpstr>
      <vt:lpstr>Cluster Analysis </vt:lpstr>
      <vt:lpstr>Conclusions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Titanic Passengers’ Survival Status  </dc:title>
  <dc:creator>Huynh, Cao H</dc:creator>
  <cp:lastModifiedBy>Huynh, Cao H</cp:lastModifiedBy>
  <cp:revision>2</cp:revision>
  <dcterms:created xsi:type="dcterms:W3CDTF">2022-06-22T17:10:32Z</dcterms:created>
  <dcterms:modified xsi:type="dcterms:W3CDTF">2022-06-24T02:54:36Z</dcterms:modified>
</cp:coreProperties>
</file>