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8ADA90-5DD9-415F-83EF-6CB246166E6F}">
  <a:tblStyle styleId="{D38ADA90-5DD9-415F-83EF-6CB246166E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5383125-EF37-4205-B769-C4FF3A9BC83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aleway-bold.fntdata"/><Relationship Id="rId10" Type="http://schemas.openxmlformats.org/officeDocument/2006/relationships/slide" Target="slides/slide5.xml"/><Relationship Id="rId21" Type="http://schemas.openxmlformats.org/officeDocument/2006/relationships/font" Target="fonts/Raleway-regular.fntdata"/><Relationship Id="rId13" Type="http://schemas.openxmlformats.org/officeDocument/2006/relationships/slide" Target="slides/slide8.xml"/><Relationship Id="rId24" Type="http://schemas.openxmlformats.org/officeDocument/2006/relationships/font" Target="fonts/Raleway-boldItalic.fntdata"/><Relationship Id="rId12" Type="http://schemas.openxmlformats.org/officeDocument/2006/relationships/slide" Target="slides/slide7.xml"/><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16d3096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16d3096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f29b93f9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f29b93f9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161dea66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161dea66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ec1bf2e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ec1bf2e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16b5767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16b5767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ec1bf2e5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ec1bf2e5c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ec1bf2e5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ec1bf2e5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16d30962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16d30962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400">
                <a:solidFill>
                  <a:schemeClr val="dk1"/>
                </a:solidFill>
              </a:rPr>
              <a:t>Our company operates on a freemium model, offering basic services for free and premium features via subscription. After a previous campaign targeted 41,540 non-subscribers, only 1,540 (3.7%) upgraded.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16d30962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16d30962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595959"/>
              </a:buClr>
              <a:buSzPts val="1200"/>
              <a:buChar char="●"/>
            </a:pPr>
            <a:r>
              <a:rPr lang="en" sz="1200">
                <a:solidFill>
                  <a:srgbClr val="595959"/>
                </a:solidFill>
              </a:rPr>
              <a:t>Most adopters are concentrated in the younger age groups, particularly between 18 and 30 years old, with a peak around </a:t>
            </a:r>
            <a:r>
              <a:rPr b="1" lang="en" sz="1200">
                <a:solidFill>
                  <a:srgbClr val="595959"/>
                </a:solidFill>
              </a:rPr>
              <a:t>ages 22-24.</a:t>
            </a:r>
            <a:br>
              <a:rPr b="1" lang="en" sz="1200">
                <a:solidFill>
                  <a:srgbClr val="595959"/>
                </a:solidFill>
              </a:rPr>
            </a:br>
            <a:endParaRPr sz="1200">
              <a:solidFill>
                <a:srgbClr val="595959"/>
              </a:solidFill>
            </a:endParaRPr>
          </a:p>
          <a:p>
            <a:pPr indent="-304800" lvl="0" marL="457200" rtl="0" algn="l">
              <a:spcBef>
                <a:spcPts val="0"/>
              </a:spcBef>
              <a:spcAft>
                <a:spcPts val="0"/>
              </a:spcAft>
              <a:buClr>
                <a:srgbClr val="595959"/>
              </a:buClr>
              <a:buSzPts val="1200"/>
              <a:buChar char="●"/>
            </a:pPr>
            <a:r>
              <a:rPr lang="en" sz="1200">
                <a:solidFill>
                  <a:srgbClr val="595959"/>
                </a:solidFill>
              </a:rPr>
              <a:t>The number of adopters decreases significantly after age 30, with very few adopters over the age of 40.</a:t>
            </a:r>
            <a:br>
              <a:rPr lang="en" sz="1200">
                <a:solidFill>
                  <a:srgbClr val="595959"/>
                </a:solidFill>
              </a:rPr>
            </a:br>
            <a:endParaRPr sz="1200">
              <a:solidFill>
                <a:srgbClr val="595959"/>
              </a:solidFill>
            </a:endParaRPr>
          </a:p>
          <a:p>
            <a:pPr indent="-304800" lvl="0" marL="457200" rtl="0" algn="l">
              <a:spcBef>
                <a:spcPts val="0"/>
              </a:spcBef>
              <a:spcAft>
                <a:spcPts val="0"/>
              </a:spcAft>
              <a:buClr>
                <a:srgbClr val="595959"/>
              </a:buClr>
              <a:buSzPts val="1200"/>
              <a:buChar char="●"/>
            </a:pPr>
            <a:r>
              <a:rPr lang="en" sz="1200">
                <a:solidFill>
                  <a:srgbClr val="595959"/>
                </a:solidFill>
              </a:rPr>
              <a:t>For each age group, </a:t>
            </a:r>
            <a:r>
              <a:rPr b="1" lang="en" sz="1200">
                <a:solidFill>
                  <a:srgbClr val="595959"/>
                </a:solidFill>
              </a:rPr>
              <a:t>males</a:t>
            </a:r>
            <a:r>
              <a:rPr lang="en" sz="1200">
                <a:solidFill>
                  <a:srgbClr val="595959"/>
                </a:solidFill>
              </a:rPr>
              <a:t> (yellow) tend to make up a larger portion of adopters compared to females (blue), especially in the peak age range of 20-29.</a:t>
            </a:r>
            <a:endParaRPr sz="12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16d30962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16d30962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In our case, a higher AUC means the model can more effectively identify those users who are more likely to subscribe to the premium service.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closer the </a:t>
            </a:r>
            <a:r>
              <a:rPr b="1" lang="en" sz="1200">
                <a:solidFill>
                  <a:schemeClr val="dk1"/>
                </a:solidFill>
              </a:rPr>
              <a:t>AUC (Area Under the ROC Curve)</a:t>
            </a:r>
            <a:r>
              <a:rPr lang="en" sz="1200">
                <a:solidFill>
                  <a:schemeClr val="dk1"/>
                </a:solidFill>
              </a:rPr>
              <a:t> is to </a:t>
            </a:r>
            <a:r>
              <a:rPr b="1" lang="en" sz="1200">
                <a:solidFill>
                  <a:schemeClr val="dk1"/>
                </a:solidFill>
              </a:rPr>
              <a:t>1</a:t>
            </a:r>
            <a:r>
              <a:rPr lang="en" sz="1200">
                <a:solidFill>
                  <a:schemeClr val="dk1"/>
                </a:solidFill>
              </a:rPr>
              <a:t>, the better the model's ability to </a:t>
            </a:r>
            <a:r>
              <a:rPr b="1" lang="en" sz="1200">
                <a:solidFill>
                  <a:schemeClr val="dk1"/>
                </a:solidFill>
              </a:rPr>
              <a:t>discriminate</a:t>
            </a:r>
            <a:r>
              <a:rPr lang="en" sz="1200">
                <a:solidFill>
                  <a:schemeClr val="dk1"/>
                </a:solidFill>
              </a:rPr>
              <a:t> between the positive and negative classes.</a:t>
            </a:r>
            <a:endParaRPr b="1">
              <a:solidFill>
                <a:schemeClr val="dk1"/>
              </a:solidFill>
            </a:endParaRPr>
          </a:p>
          <a:p>
            <a:pPr indent="0" lvl="0" marL="0" rtl="0" algn="l">
              <a:spcBef>
                <a:spcPts val="0"/>
              </a:spcBef>
              <a:spcAft>
                <a:spcPts val="0"/>
              </a:spcAft>
              <a:buNone/>
            </a:pPr>
            <a:r>
              <a:rPr b="1" lang="en">
                <a:solidFill>
                  <a:schemeClr val="dk1"/>
                </a:solidFill>
              </a:rPr>
              <a:t>Random Forest AUC = 0.7718</a:t>
            </a:r>
            <a:r>
              <a:rPr lang="en">
                <a:solidFill>
                  <a:schemeClr val="dk1"/>
                </a:solidFill>
              </a:rPr>
              <a:t>: This means that, on average, the Random Forest model has a </a:t>
            </a:r>
            <a:r>
              <a:rPr b="1" lang="en">
                <a:solidFill>
                  <a:schemeClr val="dk1"/>
                </a:solidFill>
              </a:rPr>
              <a:t>77.18% chance of ranking a randomly chosen adopter higher than a randomly chosen non-adopter</a:t>
            </a:r>
            <a:r>
              <a:rPr lang="en">
                <a:solidFill>
                  <a:schemeClr val="dk1"/>
                </a:solidFill>
              </a:rPr>
              <a:t>. This is relatively good and indicates the model has meaningful discriminatory power.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chose AUC as the primary evaluation metric because it gives a comprehensive assessment of the model’s ability to distinguish between adopters and non-adopters, which is critical given our imbalanced dataset. Unlike accuracy, AUC isn’t misled by class imbalance and provides a threshold-independent measure of performance, allowing us to adjust the threshold based on business goals. A high AUC score indicates that the model is effective at ranking users by their likelihood of adopting, which is invaluable for targeted marketing strategies.”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a subscription campaign, the priority might not only be classifying users as adopters or non-adopters but also </a:t>
            </a:r>
            <a:r>
              <a:rPr b="1" lang="en">
                <a:solidFill>
                  <a:schemeClr val="dk1"/>
                </a:solidFill>
              </a:rPr>
              <a:t>ranking users by their likelihood to adopt</a:t>
            </a:r>
            <a:r>
              <a:rPr lang="en">
                <a:solidFill>
                  <a:schemeClr val="dk1"/>
                </a:solidFill>
              </a:rPr>
              <a:t>. This allows targeted marketing efforts to focus on the highest probability users.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16d30962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16d30962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chemeClr val="dk1"/>
                </a:solidFill>
              </a:rPr>
              <a:t>4,228 </a:t>
            </a:r>
            <a:r>
              <a:rPr lang="en" sz="1200">
                <a:solidFill>
                  <a:schemeClr val="dk1"/>
                </a:solidFill>
              </a:rPr>
              <a:t>users were correctly classified as non adopters, meaning </a:t>
            </a:r>
            <a:r>
              <a:rPr lang="en">
                <a:solidFill>
                  <a:schemeClr val="dk1"/>
                </a:solidFill>
              </a:rPr>
              <a:t>marketing resources were not spent on them unnecessarily. This helps in </a:t>
            </a:r>
            <a:r>
              <a:rPr b="1" lang="en">
                <a:solidFill>
                  <a:schemeClr val="dk1"/>
                </a:solidFill>
              </a:rPr>
              <a:t>cost savings</a:t>
            </a:r>
            <a:r>
              <a:rPr lang="en">
                <a:solidFill>
                  <a:schemeClr val="dk1"/>
                </a:solidFill>
              </a:rPr>
              <a:t> and optimizing budget allocation by avoiding low-probability users.</a:t>
            </a:r>
            <a:r>
              <a:rPr lang="en" sz="1200">
                <a:solidFill>
                  <a:schemeClr val="dk1"/>
                </a:solidFill>
              </a:rPr>
              <a:t> </a:t>
            </a:r>
            <a:endParaRPr sz="1200">
              <a:solidFill>
                <a:schemeClr val="dk1"/>
              </a:solidFill>
            </a:endParaRPr>
          </a:p>
          <a:p>
            <a:pPr indent="0" lvl="0" marL="0" rtl="0" algn="l">
              <a:lnSpc>
                <a:spcPct val="115000"/>
              </a:lnSpc>
              <a:spcBef>
                <a:spcPts val="1200"/>
              </a:spcBef>
              <a:spcAft>
                <a:spcPts val="0"/>
              </a:spcAft>
              <a:buNone/>
            </a:pPr>
            <a:r>
              <a:rPr lang="en">
                <a:solidFill>
                  <a:schemeClr val="dk1"/>
                </a:solidFill>
              </a:rPr>
              <a:t>52 This represents missed opportunities—users who were likely to subscribe but were not identified by the model. </a:t>
            </a:r>
            <a:r>
              <a:rPr b="1" lang="en">
                <a:solidFill>
                  <a:schemeClr val="dk1"/>
                </a:solidFill>
              </a:rPr>
              <a:t>Minimizing false negatives</a:t>
            </a:r>
            <a:r>
              <a:rPr lang="en">
                <a:solidFill>
                  <a:schemeClr val="dk1"/>
                </a:solidFill>
              </a:rPr>
              <a:t> can improve revenue potential, as capturing these users would mean converting additional subscribers.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1783 These are users that the model incorrectly identified as likely to subscribe but did not convert. This can lead to </a:t>
            </a:r>
            <a:r>
              <a:rPr b="1" lang="en">
                <a:solidFill>
                  <a:schemeClr val="dk1"/>
                </a:solidFill>
              </a:rPr>
              <a:t>wasted marketing resources</a:t>
            </a:r>
            <a:r>
              <a:rPr lang="en">
                <a:solidFill>
                  <a:schemeClr val="dk1"/>
                </a:solidFill>
              </a:rPr>
              <a:t> on users unlikely to adopt, which affects campaign efficiency and may inflate customer acquisition costs.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16d3096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16d3096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Now, let’s further looking at how our model can help optimizing the overall marketing resources. By targeting </a:t>
            </a:r>
            <a:r>
              <a:rPr lang="en" sz="1000">
                <a:solidFill>
                  <a:schemeClr val="dk1"/>
                </a:solidFill>
              </a:rPr>
              <a:t>the top 25% of users (our model predicts are most likely to subscribe),</a:t>
            </a:r>
            <a:endParaRPr sz="1000">
              <a:solidFill>
                <a:schemeClr val="dk1"/>
              </a:solidFill>
            </a:endParaRPr>
          </a:p>
          <a:p>
            <a:pPr indent="0" lvl="0" marL="0" rtl="0" algn="l">
              <a:spcBef>
                <a:spcPts val="0"/>
              </a:spcBef>
              <a:spcAft>
                <a:spcPts val="0"/>
              </a:spcAft>
              <a:buNone/>
            </a:pPr>
            <a:r>
              <a:rPr lang="en" sz="1000">
                <a:solidFill>
                  <a:schemeClr val="dk1"/>
                </a:solidFill>
              </a:rPr>
              <a:t>we expect about 65% to actually convert to premium subscribers. This ensures our marketing resources are spent on potential premium users.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c1bf2e5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c1bf2e5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16b5767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16b5767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16b5767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16b5767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1200"/>
              </a:spcAft>
              <a:buClr>
                <a:schemeClr val="dk1"/>
              </a:buClr>
              <a:buSzPts val="1100"/>
              <a:buFont typeface="Arial"/>
              <a:buNone/>
            </a:pPr>
            <a:r>
              <a:rPr lang="en" sz="1000">
                <a:solidFill>
                  <a:schemeClr val="dk1"/>
                </a:solidFill>
              </a:rPr>
              <a:t>The model allows us to identify potential premium subscribers, enabling us to allocate marketing resources to users who are most likely to convert to premium subscribers.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000000"/>
              </a:buClr>
              <a:buSzPts val="5200"/>
              <a:buNone/>
              <a:defRPr sz="52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7A0019"/>
              </a:buClr>
              <a:buSzPts val="2800"/>
              <a:buNone/>
              <a:defRPr sz="2800">
                <a:solidFill>
                  <a:srgbClr val="7A0019"/>
                </a:solidFill>
              </a:defRPr>
            </a:lvl1pPr>
            <a:lvl2pPr lvl="1" algn="ctr">
              <a:lnSpc>
                <a:spcPct val="100000"/>
              </a:lnSpc>
              <a:spcBef>
                <a:spcPts val="0"/>
              </a:spcBef>
              <a:spcAft>
                <a:spcPts val="0"/>
              </a:spcAft>
              <a:buClr>
                <a:srgbClr val="FFCC33"/>
              </a:buClr>
              <a:buSzPts val="2800"/>
              <a:buNone/>
              <a:defRPr sz="2800">
                <a:solidFill>
                  <a:srgbClr val="FFCC33"/>
                </a:solidFill>
              </a:defRPr>
            </a:lvl2pPr>
            <a:lvl3pPr lvl="2" algn="ctr">
              <a:lnSpc>
                <a:spcPct val="100000"/>
              </a:lnSpc>
              <a:spcBef>
                <a:spcPts val="0"/>
              </a:spcBef>
              <a:spcAft>
                <a:spcPts val="0"/>
              </a:spcAft>
              <a:buClr>
                <a:srgbClr val="FFCC33"/>
              </a:buClr>
              <a:buSzPts val="2800"/>
              <a:buNone/>
              <a:defRPr sz="2800">
                <a:solidFill>
                  <a:srgbClr val="FFCC33"/>
                </a:solidFill>
              </a:defRPr>
            </a:lvl3pPr>
            <a:lvl4pPr lvl="3" algn="ctr">
              <a:lnSpc>
                <a:spcPct val="100000"/>
              </a:lnSpc>
              <a:spcBef>
                <a:spcPts val="0"/>
              </a:spcBef>
              <a:spcAft>
                <a:spcPts val="0"/>
              </a:spcAft>
              <a:buClr>
                <a:srgbClr val="FFCC33"/>
              </a:buClr>
              <a:buSzPts val="2800"/>
              <a:buNone/>
              <a:defRPr sz="2800">
                <a:solidFill>
                  <a:srgbClr val="FFCC33"/>
                </a:solidFill>
              </a:defRPr>
            </a:lvl4pPr>
            <a:lvl5pPr lvl="4" algn="ctr">
              <a:lnSpc>
                <a:spcPct val="100000"/>
              </a:lnSpc>
              <a:spcBef>
                <a:spcPts val="0"/>
              </a:spcBef>
              <a:spcAft>
                <a:spcPts val="0"/>
              </a:spcAft>
              <a:buClr>
                <a:srgbClr val="FFCC33"/>
              </a:buClr>
              <a:buSzPts val="2800"/>
              <a:buNone/>
              <a:defRPr sz="2800">
                <a:solidFill>
                  <a:srgbClr val="FFCC33"/>
                </a:solidFill>
              </a:defRPr>
            </a:lvl5pPr>
            <a:lvl6pPr lvl="5" algn="ctr">
              <a:lnSpc>
                <a:spcPct val="100000"/>
              </a:lnSpc>
              <a:spcBef>
                <a:spcPts val="0"/>
              </a:spcBef>
              <a:spcAft>
                <a:spcPts val="0"/>
              </a:spcAft>
              <a:buClr>
                <a:srgbClr val="FFCC33"/>
              </a:buClr>
              <a:buSzPts val="2800"/>
              <a:buNone/>
              <a:defRPr sz="2800">
                <a:solidFill>
                  <a:srgbClr val="FFCC33"/>
                </a:solidFill>
              </a:defRPr>
            </a:lvl6pPr>
            <a:lvl7pPr lvl="6" algn="ctr">
              <a:lnSpc>
                <a:spcPct val="100000"/>
              </a:lnSpc>
              <a:spcBef>
                <a:spcPts val="0"/>
              </a:spcBef>
              <a:spcAft>
                <a:spcPts val="0"/>
              </a:spcAft>
              <a:buClr>
                <a:srgbClr val="FFCC33"/>
              </a:buClr>
              <a:buSzPts val="2800"/>
              <a:buNone/>
              <a:defRPr sz="2800">
                <a:solidFill>
                  <a:srgbClr val="FFCC33"/>
                </a:solidFill>
              </a:defRPr>
            </a:lvl7pPr>
            <a:lvl8pPr lvl="7" algn="ctr">
              <a:lnSpc>
                <a:spcPct val="100000"/>
              </a:lnSpc>
              <a:spcBef>
                <a:spcPts val="0"/>
              </a:spcBef>
              <a:spcAft>
                <a:spcPts val="0"/>
              </a:spcAft>
              <a:buClr>
                <a:srgbClr val="FFCC33"/>
              </a:buClr>
              <a:buSzPts val="2800"/>
              <a:buNone/>
              <a:defRPr sz="2800">
                <a:solidFill>
                  <a:srgbClr val="FFCC33"/>
                </a:solidFill>
              </a:defRPr>
            </a:lvl8pPr>
            <a:lvl9pPr lvl="8" algn="ctr">
              <a:lnSpc>
                <a:spcPct val="100000"/>
              </a:lnSpc>
              <a:spcBef>
                <a:spcPts val="0"/>
              </a:spcBef>
              <a:spcAft>
                <a:spcPts val="0"/>
              </a:spcAft>
              <a:buClr>
                <a:srgbClr val="FFCC33"/>
              </a:buClr>
              <a:buSzPts val="2800"/>
              <a:buNone/>
              <a:defRPr sz="2800">
                <a:solidFill>
                  <a:srgbClr val="FFCC33"/>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SystemWide-gold.png" id="13" name="Google Shape;13;p2"/>
          <p:cNvPicPr preferRelativeResize="0"/>
          <p:nvPr/>
        </p:nvPicPr>
        <p:blipFill rotWithShape="1">
          <a:blip r:embed="rId2">
            <a:alphaModFix/>
          </a:blip>
          <a:srcRect b="0" l="0" r="0" t="0"/>
          <a:stretch/>
        </p:blipFill>
        <p:spPr>
          <a:xfrm>
            <a:off x="0" y="4247008"/>
            <a:ext cx="9144000" cy="896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no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000000"/>
              </a:buClr>
              <a:buSzPts val="5200"/>
              <a:buNone/>
              <a:defRPr sz="52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7A0019"/>
              </a:buClr>
              <a:buSzPts val="2800"/>
              <a:buNone/>
              <a:defRPr sz="2800">
                <a:solidFill>
                  <a:srgbClr val="7A0019"/>
                </a:solidFill>
              </a:defRPr>
            </a:lvl1pPr>
            <a:lvl2pPr lvl="1" algn="ctr">
              <a:lnSpc>
                <a:spcPct val="100000"/>
              </a:lnSpc>
              <a:spcBef>
                <a:spcPts val="0"/>
              </a:spcBef>
              <a:spcAft>
                <a:spcPts val="0"/>
              </a:spcAft>
              <a:buClr>
                <a:srgbClr val="FFCC33"/>
              </a:buClr>
              <a:buSzPts val="2800"/>
              <a:buNone/>
              <a:defRPr sz="2800">
                <a:solidFill>
                  <a:srgbClr val="FFCC33"/>
                </a:solidFill>
              </a:defRPr>
            </a:lvl2pPr>
            <a:lvl3pPr lvl="2" algn="ctr">
              <a:lnSpc>
                <a:spcPct val="100000"/>
              </a:lnSpc>
              <a:spcBef>
                <a:spcPts val="0"/>
              </a:spcBef>
              <a:spcAft>
                <a:spcPts val="0"/>
              </a:spcAft>
              <a:buClr>
                <a:srgbClr val="FFCC33"/>
              </a:buClr>
              <a:buSzPts val="2800"/>
              <a:buNone/>
              <a:defRPr sz="2800">
                <a:solidFill>
                  <a:srgbClr val="FFCC33"/>
                </a:solidFill>
              </a:defRPr>
            </a:lvl3pPr>
            <a:lvl4pPr lvl="3" algn="ctr">
              <a:lnSpc>
                <a:spcPct val="100000"/>
              </a:lnSpc>
              <a:spcBef>
                <a:spcPts val="0"/>
              </a:spcBef>
              <a:spcAft>
                <a:spcPts val="0"/>
              </a:spcAft>
              <a:buClr>
                <a:srgbClr val="FFCC33"/>
              </a:buClr>
              <a:buSzPts val="2800"/>
              <a:buNone/>
              <a:defRPr sz="2800">
                <a:solidFill>
                  <a:srgbClr val="FFCC33"/>
                </a:solidFill>
              </a:defRPr>
            </a:lvl4pPr>
            <a:lvl5pPr lvl="4" algn="ctr">
              <a:lnSpc>
                <a:spcPct val="100000"/>
              </a:lnSpc>
              <a:spcBef>
                <a:spcPts val="0"/>
              </a:spcBef>
              <a:spcAft>
                <a:spcPts val="0"/>
              </a:spcAft>
              <a:buClr>
                <a:srgbClr val="FFCC33"/>
              </a:buClr>
              <a:buSzPts val="2800"/>
              <a:buNone/>
              <a:defRPr sz="2800">
                <a:solidFill>
                  <a:srgbClr val="FFCC33"/>
                </a:solidFill>
              </a:defRPr>
            </a:lvl5pPr>
            <a:lvl6pPr lvl="5" algn="ctr">
              <a:lnSpc>
                <a:spcPct val="100000"/>
              </a:lnSpc>
              <a:spcBef>
                <a:spcPts val="0"/>
              </a:spcBef>
              <a:spcAft>
                <a:spcPts val="0"/>
              </a:spcAft>
              <a:buClr>
                <a:srgbClr val="FFCC33"/>
              </a:buClr>
              <a:buSzPts val="2800"/>
              <a:buNone/>
              <a:defRPr sz="2800">
                <a:solidFill>
                  <a:srgbClr val="FFCC33"/>
                </a:solidFill>
              </a:defRPr>
            </a:lvl6pPr>
            <a:lvl7pPr lvl="6" algn="ctr">
              <a:lnSpc>
                <a:spcPct val="100000"/>
              </a:lnSpc>
              <a:spcBef>
                <a:spcPts val="0"/>
              </a:spcBef>
              <a:spcAft>
                <a:spcPts val="0"/>
              </a:spcAft>
              <a:buClr>
                <a:srgbClr val="FFCC33"/>
              </a:buClr>
              <a:buSzPts val="2800"/>
              <a:buNone/>
              <a:defRPr sz="2800">
                <a:solidFill>
                  <a:srgbClr val="FFCC33"/>
                </a:solidFill>
              </a:defRPr>
            </a:lvl7pPr>
            <a:lvl8pPr lvl="7" algn="ctr">
              <a:lnSpc>
                <a:spcPct val="100000"/>
              </a:lnSpc>
              <a:spcBef>
                <a:spcPts val="0"/>
              </a:spcBef>
              <a:spcAft>
                <a:spcPts val="0"/>
              </a:spcAft>
              <a:buClr>
                <a:srgbClr val="FFCC33"/>
              </a:buClr>
              <a:buSzPts val="2800"/>
              <a:buNone/>
              <a:defRPr sz="2800">
                <a:solidFill>
                  <a:srgbClr val="FFCC33"/>
                </a:solidFill>
              </a:defRPr>
            </a:lvl8pPr>
            <a:lvl9pPr lvl="8" algn="ctr">
              <a:lnSpc>
                <a:spcPct val="100000"/>
              </a:lnSpc>
              <a:spcBef>
                <a:spcPts val="0"/>
              </a:spcBef>
              <a:spcAft>
                <a:spcPts val="0"/>
              </a:spcAft>
              <a:buClr>
                <a:srgbClr val="FFCC33"/>
              </a:buClr>
              <a:buSzPts val="2800"/>
              <a:buNone/>
              <a:defRPr sz="2800">
                <a:solidFill>
                  <a:srgbClr val="FFCC33"/>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SystemWide-maroon.png" id="18" name="Google Shape;18;p3"/>
          <p:cNvPicPr preferRelativeResize="0"/>
          <p:nvPr/>
        </p:nvPicPr>
        <p:blipFill rotWithShape="1">
          <a:blip r:embed="rId2">
            <a:alphaModFix/>
          </a:blip>
          <a:srcRect b="0" l="0" r="0" t="0"/>
          <a:stretch/>
        </p:blipFill>
        <p:spPr>
          <a:xfrm>
            <a:off x="0" y="4247008"/>
            <a:ext cx="9144000" cy="89649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7A0019"/>
              </a:buClr>
              <a:buSzPts val="2800"/>
              <a:buFont typeface="Raleway"/>
              <a:buNone/>
              <a:defRPr sz="2800">
                <a:solidFill>
                  <a:srgbClr val="7A0019"/>
                </a:solidFill>
                <a:latin typeface="Raleway"/>
                <a:ea typeface="Raleway"/>
                <a:cs typeface="Raleway"/>
                <a:sym typeface="Raleway"/>
              </a:defRPr>
            </a:lvl1pPr>
            <a:lvl2pPr lvl="1">
              <a:spcBef>
                <a:spcPts val="0"/>
              </a:spcBef>
              <a:spcAft>
                <a:spcPts val="0"/>
              </a:spcAft>
              <a:buClr>
                <a:srgbClr val="7A0019"/>
              </a:buClr>
              <a:buSzPts val="2800"/>
              <a:buNone/>
              <a:defRPr sz="2800">
                <a:solidFill>
                  <a:srgbClr val="7A0019"/>
                </a:solidFill>
              </a:defRPr>
            </a:lvl2pPr>
            <a:lvl3pPr lvl="2">
              <a:spcBef>
                <a:spcPts val="0"/>
              </a:spcBef>
              <a:spcAft>
                <a:spcPts val="0"/>
              </a:spcAft>
              <a:buClr>
                <a:srgbClr val="7A0019"/>
              </a:buClr>
              <a:buSzPts val="2800"/>
              <a:buNone/>
              <a:defRPr sz="2800">
                <a:solidFill>
                  <a:srgbClr val="7A0019"/>
                </a:solidFill>
              </a:defRPr>
            </a:lvl3pPr>
            <a:lvl4pPr lvl="3">
              <a:spcBef>
                <a:spcPts val="0"/>
              </a:spcBef>
              <a:spcAft>
                <a:spcPts val="0"/>
              </a:spcAft>
              <a:buClr>
                <a:srgbClr val="7A0019"/>
              </a:buClr>
              <a:buSzPts val="2800"/>
              <a:buNone/>
              <a:defRPr sz="2800">
                <a:solidFill>
                  <a:srgbClr val="7A0019"/>
                </a:solidFill>
              </a:defRPr>
            </a:lvl4pPr>
            <a:lvl5pPr lvl="4">
              <a:spcBef>
                <a:spcPts val="0"/>
              </a:spcBef>
              <a:spcAft>
                <a:spcPts val="0"/>
              </a:spcAft>
              <a:buClr>
                <a:srgbClr val="7A0019"/>
              </a:buClr>
              <a:buSzPts val="2800"/>
              <a:buNone/>
              <a:defRPr sz="2800">
                <a:solidFill>
                  <a:srgbClr val="7A0019"/>
                </a:solidFill>
              </a:defRPr>
            </a:lvl5pPr>
            <a:lvl6pPr lvl="5">
              <a:spcBef>
                <a:spcPts val="0"/>
              </a:spcBef>
              <a:spcAft>
                <a:spcPts val="0"/>
              </a:spcAft>
              <a:buClr>
                <a:srgbClr val="7A0019"/>
              </a:buClr>
              <a:buSzPts val="2800"/>
              <a:buNone/>
              <a:defRPr sz="2800">
                <a:solidFill>
                  <a:srgbClr val="7A0019"/>
                </a:solidFill>
              </a:defRPr>
            </a:lvl6pPr>
            <a:lvl7pPr lvl="6">
              <a:spcBef>
                <a:spcPts val="0"/>
              </a:spcBef>
              <a:spcAft>
                <a:spcPts val="0"/>
              </a:spcAft>
              <a:buClr>
                <a:srgbClr val="7A0019"/>
              </a:buClr>
              <a:buSzPts val="2800"/>
              <a:buNone/>
              <a:defRPr sz="2800">
                <a:solidFill>
                  <a:srgbClr val="7A0019"/>
                </a:solidFill>
              </a:defRPr>
            </a:lvl7pPr>
            <a:lvl8pPr lvl="7">
              <a:spcBef>
                <a:spcPts val="0"/>
              </a:spcBef>
              <a:spcAft>
                <a:spcPts val="0"/>
              </a:spcAft>
              <a:buClr>
                <a:srgbClr val="7A0019"/>
              </a:buClr>
              <a:buSzPts val="2800"/>
              <a:buNone/>
              <a:defRPr sz="2800">
                <a:solidFill>
                  <a:srgbClr val="7A0019"/>
                </a:solidFill>
              </a:defRPr>
            </a:lvl8pPr>
            <a:lvl9pPr lvl="8">
              <a:spcBef>
                <a:spcPts val="0"/>
              </a:spcBef>
              <a:spcAft>
                <a:spcPts val="0"/>
              </a:spcAft>
              <a:buClr>
                <a:srgbClr val="7A0019"/>
              </a:buClr>
              <a:buSzPts val="2800"/>
              <a:buNone/>
              <a:defRPr sz="2800">
                <a:solidFill>
                  <a:srgbClr val="7A0019"/>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aleway"/>
              <a:buChar char="●"/>
              <a:defRPr sz="1800">
                <a:latin typeface="Raleway"/>
                <a:ea typeface="Raleway"/>
                <a:cs typeface="Raleway"/>
                <a:sym typeface="Raleway"/>
              </a:defRPr>
            </a:lvl1pPr>
            <a:lvl2pPr indent="-317500" lvl="1" marL="914400">
              <a:lnSpc>
                <a:spcPct val="115000"/>
              </a:lnSpc>
              <a:spcBef>
                <a:spcPts val="1600"/>
              </a:spcBef>
              <a:spcAft>
                <a:spcPts val="0"/>
              </a:spcAft>
              <a:buSzPts val="1400"/>
              <a:buFont typeface="Raleway"/>
              <a:buChar char="○"/>
              <a:defRPr>
                <a:latin typeface="Raleway"/>
                <a:ea typeface="Raleway"/>
                <a:cs typeface="Raleway"/>
                <a:sym typeface="Raleway"/>
              </a:defRPr>
            </a:lvl2pPr>
            <a:lvl3pPr indent="-317500" lvl="2" marL="1371600">
              <a:lnSpc>
                <a:spcPct val="115000"/>
              </a:lnSpc>
              <a:spcBef>
                <a:spcPts val="1600"/>
              </a:spcBef>
              <a:spcAft>
                <a:spcPts val="0"/>
              </a:spcAft>
              <a:buSzPts val="1400"/>
              <a:buFont typeface="Raleway"/>
              <a:buChar char="■"/>
              <a:defRPr>
                <a:latin typeface="Raleway"/>
                <a:ea typeface="Raleway"/>
                <a:cs typeface="Raleway"/>
                <a:sym typeface="Raleway"/>
              </a:defRPr>
            </a:lvl3pPr>
            <a:lvl4pPr indent="-317500" lvl="3" marL="1828800">
              <a:lnSpc>
                <a:spcPct val="115000"/>
              </a:lnSpc>
              <a:spcBef>
                <a:spcPts val="1600"/>
              </a:spcBef>
              <a:spcAft>
                <a:spcPts val="0"/>
              </a:spcAft>
              <a:buSzPts val="1400"/>
              <a:buFont typeface="Raleway"/>
              <a:buChar char="●"/>
              <a:defRPr>
                <a:latin typeface="Raleway"/>
                <a:ea typeface="Raleway"/>
                <a:cs typeface="Raleway"/>
                <a:sym typeface="Raleway"/>
              </a:defRPr>
            </a:lvl4pPr>
            <a:lvl5pPr indent="-317500" lvl="4" marL="2286000">
              <a:lnSpc>
                <a:spcPct val="115000"/>
              </a:lnSpc>
              <a:spcBef>
                <a:spcPts val="1600"/>
              </a:spcBef>
              <a:spcAft>
                <a:spcPts val="0"/>
              </a:spcAft>
              <a:buSzPts val="1400"/>
              <a:buFont typeface="Raleway"/>
              <a:buChar char="○"/>
              <a:defRPr>
                <a:latin typeface="Raleway"/>
                <a:ea typeface="Raleway"/>
                <a:cs typeface="Raleway"/>
                <a:sym typeface="Raleway"/>
              </a:defRPr>
            </a:lvl5pPr>
            <a:lvl6pPr indent="-317500" lvl="5" marL="2743200">
              <a:lnSpc>
                <a:spcPct val="115000"/>
              </a:lnSpc>
              <a:spcBef>
                <a:spcPts val="1600"/>
              </a:spcBef>
              <a:spcAft>
                <a:spcPts val="0"/>
              </a:spcAft>
              <a:buSzPts val="1400"/>
              <a:buFont typeface="Raleway"/>
              <a:buChar char="■"/>
              <a:defRPr>
                <a:latin typeface="Raleway"/>
                <a:ea typeface="Raleway"/>
                <a:cs typeface="Raleway"/>
                <a:sym typeface="Raleway"/>
              </a:defRPr>
            </a:lvl6pPr>
            <a:lvl7pPr indent="-317500" lvl="6" marL="3200400">
              <a:lnSpc>
                <a:spcPct val="115000"/>
              </a:lnSpc>
              <a:spcBef>
                <a:spcPts val="1600"/>
              </a:spcBef>
              <a:spcAft>
                <a:spcPts val="0"/>
              </a:spcAft>
              <a:buSzPts val="1400"/>
              <a:buFont typeface="Raleway"/>
              <a:buChar char="●"/>
              <a:defRPr>
                <a:latin typeface="Raleway"/>
                <a:ea typeface="Raleway"/>
                <a:cs typeface="Raleway"/>
                <a:sym typeface="Raleway"/>
              </a:defRPr>
            </a:lvl7pPr>
            <a:lvl8pPr indent="-317500" lvl="7" marL="3657600">
              <a:lnSpc>
                <a:spcPct val="115000"/>
              </a:lnSpc>
              <a:spcBef>
                <a:spcPts val="1600"/>
              </a:spcBef>
              <a:spcAft>
                <a:spcPts val="0"/>
              </a:spcAft>
              <a:buSzPts val="1400"/>
              <a:buFont typeface="Raleway"/>
              <a:buChar char="○"/>
              <a:defRPr>
                <a:latin typeface="Raleway"/>
                <a:ea typeface="Raleway"/>
                <a:cs typeface="Raleway"/>
                <a:sym typeface="Raleway"/>
              </a:defRPr>
            </a:lvl8pPr>
            <a:lvl9pPr indent="-317500" lvl="8" marL="4114800">
              <a:lnSpc>
                <a:spcPct val="115000"/>
              </a:lnSpc>
              <a:spcBef>
                <a:spcPts val="1600"/>
              </a:spcBef>
              <a:spcAft>
                <a:spcPts val="1600"/>
              </a:spcAft>
              <a:buSzPts val="1400"/>
              <a:buFont typeface="Raleway"/>
              <a:buChar char="■"/>
              <a:defRPr>
                <a:latin typeface="Raleway"/>
                <a:ea typeface="Raleway"/>
                <a:cs typeface="Raleway"/>
                <a:sym typeface="Raleway"/>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100">
                <a:solidFill>
                  <a:schemeClr val="dk1"/>
                </a:solidFill>
                <a:latin typeface="Arial"/>
                <a:ea typeface="Arial"/>
                <a:cs typeface="Arial"/>
                <a:sym typeface="Arial"/>
              </a:rPr>
              <a:t>Predictive Analytics</a:t>
            </a:r>
            <a:endParaRPr b="1" sz="4100">
              <a:solidFill>
                <a:schemeClr val="dk1"/>
              </a:solidFill>
              <a:latin typeface="Arial"/>
              <a:ea typeface="Arial"/>
              <a:cs typeface="Arial"/>
              <a:sym typeface="Arial"/>
            </a:endParaRPr>
          </a:p>
          <a:p>
            <a:pPr indent="0" lvl="0" marL="0" rtl="0" algn="l">
              <a:spcBef>
                <a:spcPts val="0"/>
              </a:spcBef>
              <a:spcAft>
                <a:spcPts val="0"/>
              </a:spcAft>
              <a:buNone/>
            </a:pPr>
            <a:r>
              <a:rPr b="1" lang="en" sz="4100">
                <a:solidFill>
                  <a:schemeClr val="dk1"/>
                </a:solidFill>
                <a:latin typeface="Arial"/>
                <a:ea typeface="Arial"/>
                <a:cs typeface="Arial"/>
                <a:sym typeface="Arial"/>
              </a:rPr>
              <a:t>For Premium Subscribers</a:t>
            </a:r>
            <a:endParaRPr sz="4500">
              <a:solidFill>
                <a:schemeClr val="dk1"/>
              </a:solidFill>
              <a:latin typeface="Arial"/>
              <a:ea typeface="Arial"/>
              <a:cs typeface="Arial"/>
              <a:sym typeface="Arial"/>
            </a:endParaRPr>
          </a:p>
        </p:txBody>
      </p:sp>
      <p:sp>
        <p:nvSpPr>
          <p:cNvPr id="61" name="Google Shape;61;p14"/>
          <p:cNvSpPr txBox="1"/>
          <p:nvPr>
            <p:ph idx="4294967295" type="subTitle"/>
          </p:nvPr>
        </p:nvSpPr>
        <p:spPr>
          <a:xfrm>
            <a:off x="4915550" y="4214825"/>
            <a:ext cx="3984000" cy="626100"/>
          </a:xfrm>
          <a:prstGeom prst="rect">
            <a:avLst/>
          </a:prstGeom>
        </p:spPr>
        <p:txBody>
          <a:bodyPr anchorCtr="0" anchor="t" bIns="91425" lIns="91425" spcFirstLastPara="1" rIns="91425" wrap="square" tIns="91425">
            <a:noAutofit/>
          </a:bodyPr>
          <a:lstStyle/>
          <a:p>
            <a:pPr indent="0" lvl="0" marL="0" rtl="0" algn="r">
              <a:lnSpc>
                <a:spcPct val="50000"/>
              </a:lnSpc>
              <a:spcBef>
                <a:spcPts val="0"/>
              </a:spcBef>
              <a:spcAft>
                <a:spcPts val="0"/>
              </a:spcAft>
              <a:buNone/>
            </a:pPr>
            <a:r>
              <a:rPr b="1" lang="en" sz="1600">
                <a:solidFill>
                  <a:schemeClr val="dk1"/>
                </a:solidFill>
                <a:latin typeface="Arial"/>
                <a:ea typeface="Arial"/>
                <a:cs typeface="Arial"/>
                <a:sym typeface="Arial"/>
              </a:rPr>
              <a:t>XYZ Data Analyst Team</a:t>
            </a:r>
            <a:endParaRPr b="1" sz="1600">
              <a:solidFill>
                <a:schemeClr val="dk1"/>
              </a:solidFill>
              <a:latin typeface="Arial"/>
              <a:ea typeface="Arial"/>
              <a:cs typeface="Arial"/>
              <a:sym typeface="Arial"/>
            </a:endParaRPr>
          </a:p>
          <a:p>
            <a:pPr indent="0" lvl="0" marL="0" rtl="0" algn="r">
              <a:lnSpc>
                <a:spcPct val="50000"/>
              </a:lnSpc>
              <a:spcBef>
                <a:spcPts val="1600"/>
              </a:spcBef>
              <a:spcAft>
                <a:spcPts val="1600"/>
              </a:spcAft>
              <a:buNone/>
            </a:pPr>
            <a:r>
              <a:rPr lang="en" sz="1600">
                <a:solidFill>
                  <a:schemeClr val="dk1"/>
                </a:solidFill>
                <a:latin typeface="Arial"/>
                <a:ea typeface="Arial"/>
                <a:cs typeface="Arial"/>
                <a:sym typeface="Arial"/>
              </a:rPr>
              <a:t>Lily, Yoon, Shreya, Ujjawal, Harshithan</a:t>
            </a:r>
            <a:endParaRPr sz="1600">
              <a:solidFill>
                <a:schemeClr val="dk1"/>
              </a:solidFill>
              <a:latin typeface="Arial"/>
              <a:ea typeface="Arial"/>
              <a:cs typeface="Arial"/>
              <a:sym typeface="Arial"/>
            </a:endParaRPr>
          </a:p>
        </p:txBody>
      </p:sp>
      <p:sp>
        <p:nvSpPr>
          <p:cNvPr id="62" name="Google Shape;62;p14"/>
          <p:cNvSpPr txBox="1"/>
          <p:nvPr/>
        </p:nvSpPr>
        <p:spPr>
          <a:xfrm>
            <a:off x="106150" y="73225"/>
            <a:ext cx="957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CCCCCC"/>
                </a:solidFill>
              </a:rPr>
              <a:t>XYZ</a:t>
            </a:r>
            <a:endParaRPr sz="1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sz="2800">
                <a:solidFill>
                  <a:schemeClr val="dk1"/>
                </a:solidFill>
                <a:latin typeface="Arial"/>
                <a:ea typeface="Arial"/>
                <a:cs typeface="Arial"/>
                <a:sym typeface="Arial"/>
              </a:rPr>
              <a:t>End of Document</a:t>
            </a:r>
            <a:endParaRPr i="1" sz="2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p24"/>
          <p:cNvSpPr txBox="1"/>
          <p:nvPr/>
        </p:nvSpPr>
        <p:spPr>
          <a:xfrm>
            <a:off x="311700" y="930725"/>
            <a:ext cx="44787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b="1" lang="en" sz="1200" u="sng">
                <a:solidFill>
                  <a:srgbClr val="7A0019"/>
                </a:solidFill>
              </a:rPr>
              <a:t>Specificity</a:t>
            </a:r>
            <a:r>
              <a:rPr lang="en" sz="1200">
                <a:solidFill>
                  <a:schemeClr val="dk1"/>
                </a:solidFill>
              </a:rPr>
              <a:t> tell us about the proportion of non-adopters incorrectly predicted as adopters.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u="sng">
                <a:solidFill>
                  <a:srgbClr val="7A0019"/>
                </a:solidFill>
              </a:rPr>
              <a:t>Sensitivity</a:t>
            </a:r>
            <a:r>
              <a:rPr lang="en" sz="1200">
                <a:solidFill>
                  <a:schemeClr val="dk1"/>
                </a:solidFill>
              </a:rPr>
              <a:t> tell us about the proportion of actual adopters that are correctly identified by the model.</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u="sng">
                <a:solidFill>
                  <a:srgbClr val="7A0019"/>
                </a:solidFill>
              </a:rPr>
              <a:t>The ROC curve</a:t>
            </a:r>
            <a:r>
              <a:rPr b="1" lang="en" sz="1200">
                <a:solidFill>
                  <a:schemeClr val="dk1"/>
                </a:solidFill>
              </a:rPr>
              <a:t> </a:t>
            </a:r>
            <a:r>
              <a:rPr lang="en" sz="1200">
                <a:solidFill>
                  <a:schemeClr val="dk1"/>
                </a:solidFill>
              </a:rPr>
              <a:t>in blue indicates the trade-off between the true positive rate and the false positive rate at various threshold levels.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closer the curve is to the top-left corner, the better the model is at distinguishing between adopters and non-adopters. </a:t>
            </a:r>
            <a:r>
              <a:rPr lang="en" sz="1200">
                <a:solidFill>
                  <a:schemeClr val="dk1"/>
                </a:solidFill>
              </a:rPr>
              <a:t>In this case, the ROC curve is above the diagonal line and bends towards the top-left, showing that the decision tree model is better than random guessing. However, it doesn't fully hug the top-left corner, indicating that while the model is somewhat effective, it could be improved further.</a:t>
            </a:r>
            <a:endParaRPr sz="1200">
              <a:solidFill>
                <a:schemeClr val="dk1"/>
              </a:solidFill>
            </a:endParaRPr>
          </a:p>
        </p:txBody>
      </p:sp>
      <p:pic>
        <p:nvPicPr>
          <p:cNvPr id="170" name="Google Shape;170;p24"/>
          <p:cNvPicPr preferRelativeResize="0"/>
          <p:nvPr/>
        </p:nvPicPr>
        <p:blipFill>
          <a:blip r:embed="rId3">
            <a:alphaModFix/>
          </a:blip>
          <a:stretch>
            <a:fillRect/>
          </a:stretch>
        </p:blipFill>
        <p:spPr>
          <a:xfrm>
            <a:off x="4835575" y="1026575"/>
            <a:ext cx="4056001" cy="2807085"/>
          </a:xfrm>
          <a:prstGeom prst="rect">
            <a:avLst/>
          </a:prstGeom>
          <a:noFill/>
          <a:ln>
            <a:noFill/>
          </a:ln>
        </p:spPr>
      </p:pic>
      <p:sp>
        <p:nvSpPr>
          <p:cNvPr id="171" name="Google Shape;171;p24"/>
          <p:cNvSpPr txBox="1"/>
          <p:nvPr>
            <p:ph type="title"/>
          </p:nvPr>
        </p:nvSpPr>
        <p:spPr>
          <a:xfrm>
            <a:off x="311700" y="13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7A0019"/>
                </a:solidFill>
                <a:latin typeface="Arial"/>
                <a:ea typeface="Arial"/>
                <a:cs typeface="Arial"/>
                <a:sym typeface="Arial"/>
              </a:rPr>
              <a:t>Analytics Results</a:t>
            </a:r>
            <a:endParaRPr b="1" sz="2500">
              <a:solidFill>
                <a:srgbClr val="7A001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5" name="Shape 175"/>
        <p:cNvGrpSpPr/>
        <p:nvPr/>
      </p:nvGrpSpPr>
      <p:grpSpPr>
        <a:xfrm>
          <a:off x="0" y="0"/>
          <a:ext cx="0" cy="0"/>
          <a:chOff x="0" y="0"/>
          <a:chExt cx="0" cy="0"/>
        </a:xfrm>
      </p:grpSpPr>
      <p:sp>
        <p:nvSpPr>
          <p:cNvPr id="176" name="Google Shape;176;p25"/>
          <p:cNvSpPr txBox="1"/>
          <p:nvPr>
            <p:ph type="ctrTitle"/>
          </p:nvPr>
        </p:nvSpPr>
        <p:spPr>
          <a:xfrm>
            <a:off x="311700" y="196700"/>
            <a:ext cx="8520600" cy="6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solidFill>
                  <a:srgbClr val="7A0019"/>
                </a:solidFill>
              </a:rPr>
              <a:t>The benefit of our solutions</a:t>
            </a:r>
            <a:endParaRPr b="1" sz="3300">
              <a:solidFill>
                <a:srgbClr val="7A0019"/>
              </a:solidFill>
            </a:endParaRPr>
          </a:p>
        </p:txBody>
      </p:sp>
      <p:sp>
        <p:nvSpPr>
          <p:cNvPr id="177" name="Google Shape;177;p25"/>
          <p:cNvSpPr txBox="1"/>
          <p:nvPr>
            <p:ph idx="1" type="subTitle"/>
          </p:nvPr>
        </p:nvSpPr>
        <p:spPr>
          <a:xfrm>
            <a:off x="311700" y="928075"/>
            <a:ext cx="8520600" cy="26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Our model achieves an AUC of 0.7599, meaning it has about a </a:t>
            </a:r>
            <a:r>
              <a:rPr b="1" lang="en" sz="1400">
                <a:latin typeface="Arial"/>
                <a:ea typeface="Arial"/>
                <a:cs typeface="Arial"/>
                <a:sym typeface="Arial"/>
              </a:rPr>
              <a:t>76% </a:t>
            </a:r>
            <a:r>
              <a:rPr lang="en" sz="1400">
                <a:latin typeface="Arial"/>
                <a:ea typeface="Arial"/>
                <a:cs typeface="Arial"/>
                <a:sym typeface="Arial"/>
              </a:rPr>
              <a:t>chance of </a:t>
            </a:r>
            <a:r>
              <a:rPr b="1" lang="en" sz="1400">
                <a:latin typeface="Arial"/>
                <a:ea typeface="Arial"/>
                <a:cs typeface="Arial"/>
                <a:sym typeface="Arial"/>
              </a:rPr>
              <a:t>correctly identifying a potential premium subscriber</a:t>
            </a:r>
            <a:r>
              <a:rPr lang="en" sz="1400">
                <a:latin typeface="Arial"/>
                <a:ea typeface="Arial"/>
                <a:cs typeface="Arial"/>
                <a:sym typeface="Arial"/>
              </a:rPr>
              <a:t> when comparing one adopter and one non-adopter.</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This demonstrates that our model can distinguish between users likely to convert and those who are not, correctly ranking a potential subscriber higher than a non-subscriber approximately 76 out of 100 times in similar cases.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This level of accuracy suggests that the model is significantly more effective than random targeting, which would succeed only 50 out of 100 times.</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p26"/>
          <p:cNvSpPr txBox="1"/>
          <p:nvPr>
            <p:ph idx="4294967295" type="subTitle"/>
          </p:nvPr>
        </p:nvSpPr>
        <p:spPr>
          <a:xfrm>
            <a:off x="311700" y="507600"/>
            <a:ext cx="8520600" cy="2766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Arial"/>
                <a:ea typeface="Arial"/>
                <a:cs typeface="Arial"/>
                <a:sym typeface="Arial"/>
              </a:rPr>
              <a:t>Our model highlights several features—: </a:t>
            </a:r>
            <a:r>
              <a:rPr b="1" lang="en" sz="1400">
                <a:latin typeface="Arial"/>
                <a:ea typeface="Arial"/>
                <a:cs typeface="Arial"/>
                <a:sym typeface="Arial"/>
              </a:rPr>
              <a:t>delta song listened, loved tracks, age, average friend age,  delta shouts</a:t>
            </a:r>
            <a:r>
              <a:rPr lang="en" sz="1400">
                <a:latin typeface="Arial"/>
                <a:ea typeface="Arial"/>
                <a:cs typeface="Arial"/>
                <a:sym typeface="Arial"/>
              </a:rPr>
              <a:t>—as primary factors influencing a user’s decision to subscribe to the premium service. </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 sz="1300">
                <a:latin typeface="Arial"/>
                <a:ea typeface="Arial"/>
                <a:cs typeface="Arial"/>
                <a:sym typeface="Arial"/>
              </a:rPr>
              <a:t>Potential premium subscribers:</a:t>
            </a:r>
            <a:br>
              <a:rPr lang="en" sz="1300">
                <a:latin typeface="Arial"/>
                <a:ea typeface="Arial"/>
                <a:cs typeface="Arial"/>
                <a:sym typeface="Arial"/>
              </a:rPr>
            </a:br>
            <a:r>
              <a:rPr b="1" lang="en" sz="1300">
                <a:solidFill>
                  <a:srgbClr val="7A0019"/>
                </a:solidFill>
                <a:latin typeface="Arial"/>
                <a:ea typeface="Arial"/>
                <a:cs typeface="Arial"/>
                <a:sym typeface="Arial"/>
              </a:rPr>
              <a:t>Users who didn’t increase their song-listening activity (delta song listened &lt; 1):</a:t>
            </a:r>
            <a:br>
              <a:rPr lang="en" sz="1300">
                <a:solidFill>
                  <a:srgbClr val="7A0019"/>
                </a:solidFill>
                <a:latin typeface="Arial"/>
                <a:ea typeface="Arial"/>
                <a:cs typeface="Arial"/>
                <a:sym typeface="Arial"/>
              </a:rPr>
            </a:br>
            <a:r>
              <a:rPr lang="en" sz="1300">
                <a:solidFill>
                  <a:srgbClr val="7A0019"/>
                </a:solidFill>
                <a:latin typeface="Arial"/>
                <a:ea typeface="Arial"/>
                <a:cs typeface="Arial"/>
                <a:sym typeface="Arial"/>
              </a:rPr>
              <a:t>a. with higher loved Tracks (&gt;= 33), and older age (&gt;= 25) are more likely to convert.</a:t>
            </a:r>
            <a:br>
              <a:rPr lang="en" sz="1300">
                <a:latin typeface="Arial"/>
                <a:ea typeface="Arial"/>
                <a:cs typeface="Arial"/>
                <a:sym typeface="Arial"/>
              </a:rPr>
            </a:br>
            <a:r>
              <a:rPr b="1" lang="en" sz="1300">
                <a:solidFill>
                  <a:srgbClr val="7A0019"/>
                </a:solidFill>
                <a:latin typeface="Arial"/>
                <a:ea typeface="Arial"/>
                <a:cs typeface="Arial"/>
                <a:sym typeface="Arial"/>
              </a:rPr>
              <a:t>Users who increased their song-listening activity (delta song listened &gt;= 1):</a:t>
            </a:r>
            <a:br>
              <a:rPr b="1" lang="en" sz="1300">
                <a:solidFill>
                  <a:srgbClr val="7A0019"/>
                </a:solidFill>
                <a:latin typeface="Arial"/>
                <a:ea typeface="Arial"/>
                <a:cs typeface="Arial"/>
                <a:sym typeface="Arial"/>
              </a:rPr>
            </a:br>
            <a:r>
              <a:rPr lang="en" sz="1300">
                <a:solidFill>
                  <a:srgbClr val="7A0019"/>
                </a:solidFill>
                <a:latin typeface="Arial"/>
                <a:ea typeface="Arial"/>
                <a:cs typeface="Arial"/>
                <a:sym typeface="Arial"/>
              </a:rPr>
              <a:t>b. with interest in discovering different music (loved Tracks &gt;= 71)</a:t>
            </a:r>
            <a:br>
              <a:rPr lang="en" sz="1300">
                <a:solidFill>
                  <a:srgbClr val="7A0019"/>
                </a:solidFill>
                <a:latin typeface="Arial"/>
                <a:ea typeface="Arial"/>
                <a:cs typeface="Arial"/>
                <a:sym typeface="Arial"/>
              </a:rPr>
            </a:br>
            <a:r>
              <a:rPr lang="en" sz="1300">
                <a:solidFill>
                  <a:srgbClr val="7A0019"/>
                </a:solidFill>
                <a:latin typeface="Arial"/>
                <a:ea typeface="Arial"/>
                <a:cs typeface="Arial"/>
                <a:sym typeface="Arial"/>
              </a:rPr>
              <a:t>c. with lower loved tracks (&lt; 71), and older friends (average age &gt;= 23)</a:t>
            </a:r>
            <a:br>
              <a:rPr lang="en" sz="1300">
                <a:solidFill>
                  <a:srgbClr val="7A0019"/>
                </a:solidFill>
                <a:latin typeface="Arial"/>
                <a:ea typeface="Arial"/>
                <a:cs typeface="Arial"/>
                <a:sym typeface="Arial"/>
              </a:rPr>
            </a:br>
            <a:r>
              <a:rPr lang="en" sz="1300">
                <a:solidFill>
                  <a:srgbClr val="7A0019"/>
                </a:solidFill>
                <a:latin typeface="Arial"/>
                <a:ea typeface="Arial"/>
                <a:cs typeface="Arial"/>
                <a:sym typeface="Arial"/>
              </a:rPr>
              <a:t>d. with less loved tracks(&lt; 71), younger friend (average age &lt; 23), and more social engagement (</a:t>
            </a:r>
            <a:r>
              <a:rPr lang="en" sz="1400">
                <a:solidFill>
                  <a:srgbClr val="7A0019"/>
                </a:solidFill>
                <a:latin typeface="Arial"/>
                <a:ea typeface="Arial"/>
                <a:cs typeface="Arial"/>
                <a:sym typeface="Arial"/>
              </a:rPr>
              <a:t>delta shouts &gt;= 7) </a:t>
            </a:r>
            <a:endParaRPr>
              <a:latin typeface="Arial"/>
              <a:ea typeface="Arial"/>
              <a:cs typeface="Arial"/>
              <a:sym typeface="Arial"/>
            </a:endParaRPr>
          </a:p>
          <a:p>
            <a:pPr indent="0" lvl="0" marL="457200" rtl="0" algn="l">
              <a:lnSpc>
                <a:spcPct val="115000"/>
              </a:lnSpc>
              <a:spcBef>
                <a:spcPts val="1200"/>
              </a:spcBef>
              <a:spcAft>
                <a:spcPts val="1200"/>
              </a:spcAft>
              <a:buNone/>
            </a:pPr>
            <a:r>
              <a:t/>
            </a:r>
            <a:endParaRPr sz="1400">
              <a:latin typeface="Arial"/>
              <a:ea typeface="Arial"/>
              <a:cs typeface="Arial"/>
              <a:sym typeface="Arial"/>
            </a:endParaRPr>
          </a:p>
        </p:txBody>
      </p:sp>
      <p:sp>
        <p:nvSpPr>
          <p:cNvPr id="183" name="Google Shape;183;p26"/>
          <p:cNvSpPr txBox="1"/>
          <p:nvPr/>
        </p:nvSpPr>
        <p:spPr>
          <a:xfrm>
            <a:off x="450150" y="3426300"/>
            <a:ext cx="4659900" cy="9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XYZ can emphasize its premium features such as personalized tracks recommendations, social interaction features to attract the potential subscribers.</a:t>
            </a:r>
            <a:endParaRPr>
              <a:solidFill>
                <a:schemeClr val="dk1"/>
              </a:solidFill>
            </a:endParaRPr>
          </a:p>
          <a:p>
            <a:pPr indent="0" lvl="0" marL="0" rtl="0" algn="l">
              <a:lnSpc>
                <a:spcPct val="115000"/>
              </a:lnSpc>
              <a:spcBef>
                <a:spcPts val="1200"/>
              </a:spcBef>
              <a:spcAft>
                <a:spcPts val="1200"/>
              </a:spcAft>
              <a:buNone/>
            </a:pPr>
            <a:r>
              <a:t/>
            </a:r>
            <a:endParaRPr sz="1800">
              <a:latin typeface="Raleway"/>
              <a:ea typeface="Raleway"/>
              <a:cs typeface="Raleway"/>
              <a:sym typeface="Raleway"/>
            </a:endParaRPr>
          </a:p>
        </p:txBody>
      </p:sp>
      <p:sp>
        <p:nvSpPr>
          <p:cNvPr id="184" name="Google Shape;184;p26"/>
          <p:cNvSpPr txBox="1"/>
          <p:nvPr>
            <p:ph type="title"/>
          </p:nvPr>
        </p:nvSpPr>
        <p:spPr>
          <a:xfrm>
            <a:off x="311700" y="13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Arial"/>
                <a:ea typeface="Arial"/>
                <a:cs typeface="Arial"/>
                <a:sym typeface="Arial"/>
              </a:rPr>
              <a:t>Features of Our Model</a:t>
            </a:r>
            <a:endParaRPr b="1" sz="2500">
              <a:latin typeface="Arial"/>
              <a:ea typeface="Arial"/>
              <a:cs typeface="Arial"/>
              <a:sym typeface="Arial"/>
            </a:endParaRPr>
          </a:p>
        </p:txBody>
      </p:sp>
      <p:sp>
        <p:nvSpPr>
          <p:cNvPr id="185" name="Google Shape;185;p26"/>
          <p:cNvSpPr txBox="1"/>
          <p:nvPr/>
        </p:nvSpPr>
        <p:spPr>
          <a:xfrm>
            <a:off x="3051100" y="4634975"/>
            <a:ext cx="3501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aleway"/>
                <a:ea typeface="Raleway"/>
                <a:cs typeface="Raleway"/>
                <a:sym typeface="Raleway"/>
              </a:rPr>
              <a:t>a</a:t>
            </a:r>
            <a:endParaRPr sz="1600">
              <a:latin typeface="Raleway"/>
              <a:ea typeface="Raleway"/>
              <a:cs typeface="Raleway"/>
              <a:sym typeface="Raleway"/>
            </a:endParaRPr>
          </a:p>
        </p:txBody>
      </p:sp>
      <p:grpSp>
        <p:nvGrpSpPr>
          <p:cNvPr id="186" name="Google Shape;186;p26"/>
          <p:cNvGrpSpPr/>
          <p:nvPr/>
        </p:nvGrpSpPr>
        <p:grpSpPr>
          <a:xfrm>
            <a:off x="5312400" y="3082899"/>
            <a:ext cx="3377950" cy="2060601"/>
            <a:chOff x="5312400" y="3082899"/>
            <a:chExt cx="3377950" cy="2060601"/>
          </a:xfrm>
        </p:grpSpPr>
        <p:pic>
          <p:nvPicPr>
            <p:cNvPr id="187" name="Google Shape;187;p26"/>
            <p:cNvPicPr preferRelativeResize="0"/>
            <p:nvPr/>
          </p:nvPicPr>
          <p:blipFill>
            <a:blip r:embed="rId3">
              <a:alphaModFix/>
            </a:blip>
            <a:stretch>
              <a:fillRect/>
            </a:stretch>
          </p:blipFill>
          <p:spPr>
            <a:xfrm>
              <a:off x="5312400" y="3082899"/>
              <a:ext cx="3377950" cy="1945400"/>
            </a:xfrm>
            <a:prstGeom prst="rect">
              <a:avLst/>
            </a:prstGeom>
            <a:noFill/>
            <a:ln>
              <a:noFill/>
            </a:ln>
          </p:spPr>
        </p:pic>
        <p:sp>
          <p:nvSpPr>
            <p:cNvPr id="188" name="Google Shape;188;p26"/>
            <p:cNvSpPr/>
            <p:nvPr/>
          </p:nvSpPr>
          <p:spPr>
            <a:xfrm>
              <a:off x="6498600" y="4537300"/>
              <a:ext cx="216600" cy="216600"/>
            </a:xfrm>
            <a:prstGeom prst="rect">
              <a:avLst/>
            </a:prstGeom>
            <a:solidFill>
              <a:srgbClr val="FFCC33"/>
            </a:solidFill>
            <a:ln>
              <a:noFill/>
            </a:ln>
          </p:spPr>
          <p:txBody>
            <a:bodyPr anchorCtr="0" anchor="ctr" bIns="91425" lIns="45700" spcFirstLastPara="1" rIns="0" wrap="square" tIns="45700">
              <a:noAutofit/>
            </a:bodyPr>
            <a:lstStyle/>
            <a:p>
              <a:pPr indent="0" lvl="0" marL="0" rtl="0" algn="l">
                <a:spcBef>
                  <a:spcPts val="0"/>
                </a:spcBef>
                <a:spcAft>
                  <a:spcPts val="0"/>
                </a:spcAft>
                <a:buNone/>
              </a:pPr>
              <a:r>
                <a:rPr lang="en">
                  <a:solidFill>
                    <a:srgbClr val="7A0019"/>
                  </a:solidFill>
                </a:rPr>
                <a:t>a</a:t>
              </a:r>
              <a:endParaRPr sz="1000">
                <a:solidFill>
                  <a:srgbClr val="7A0019"/>
                </a:solidFill>
              </a:endParaRPr>
            </a:p>
          </p:txBody>
        </p:sp>
        <p:sp>
          <p:nvSpPr>
            <p:cNvPr id="189" name="Google Shape;189;p26"/>
            <p:cNvSpPr/>
            <p:nvPr/>
          </p:nvSpPr>
          <p:spPr>
            <a:xfrm>
              <a:off x="7971850" y="4537300"/>
              <a:ext cx="216600" cy="216600"/>
            </a:xfrm>
            <a:prstGeom prst="rect">
              <a:avLst/>
            </a:prstGeom>
            <a:solidFill>
              <a:srgbClr val="FFCC33"/>
            </a:solidFill>
            <a:ln>
              <a:noFill/>
            </a:ln>
          </p:spPr>
          <p:txBody>
            <a:bodyPr anchorCtr="0" anchor="ctr" bIns="91425" lIns="45700" spcFirstLastPara="1" rIns="0" wrap="square" tIns="45700">
              <a:noAutofit/>
            </a:bodyPr>
            <a:lstStyle/>
            <a:p>
              <a:pPr indent="0" lvl="0" marL="0" rtl="0" algn="l">
                <a:spcBef>
                  <a:spcPts val="0"/>
                </a:spcBef>
                <a:spcAft>
                  <a:spcPts val="0"/>
                </a:spcAft>
                <a:buNone/>
              </a:pPr>
              <a:r>
                <a:rPr lang="en">
                  <a:solidFill>
                    <a:srgbClr val="7A0019"/>
                  </a:solidFill>
                </a:rPr>
                <a:t>c</a:t>
              </a:r>
              <a:endParaRPr sz="1000">
                <a:solidFill>
                  <a:srgbClr val="7A0019"/>
                </a:solidFill>
              </a:endParaRPr>
            </a:p>
          </p:txBody>
        </p:sp>
        <p:sp>
          <p:nvSpPr>
            <p:cNvPr id="190" name="Google Shape;190;p26"/>
            <p:cNvSpPr/>
            <p:nvPr/>
          </p:nvSpPr>
          <p:spPr>
            <a:xfrm>
              <a:off x="7565725" y="4926900"/>
              <a:ext cx="216600" cy="216600"/>
            </a:xfrm>
            <a:prstGeom prst="rect">
              <a:avLst/>
            </a:prstGeom>
            <a:solidFill>
              <a:srgbClr val="FFCC33"/>
            </a:solidFill>
            <a:ln>
              <a:noFill/>
            </a:ln>
          </p:spPr>
          <p:txBody>
            <a:bodyPr anchorCtr="0" anchor="ctr" bIns="91425" lIns="45700" spcFirstLastPara="1" rIns="0" wrap="square" tIns="45700">
              <a:noAutofit/>
            </a:bodyPr>
            <a:lstStyle/>
            <a:p>
              <a:pPr indent="0" lvl="0" marL="0" rtl="0" algn="l">
                <a:spcBef>
                  <a:spcPts val="0"/>
                </a:spcBef>
                <a:spcAft>
                  <a:spcPts val="0"/>
                </a:spcAft>
                <a:buNone/>
              </a:pPr>
              <a:r>
                <a:rPr lang="en">
                  <a:solidFill>
                    <a:srgbClr val="7A0019"/>
                  </a:solidFill>
                </a:rPr>
                <a:t>d </a:t>
              </a:r>
              <a:endParaRPr sz="1000">
                <a:solidFill>
                  <a:srgbClr val="7A0019"/>
                </a:solidFill>
              </a:endParaRPr>
            </a:p>
          </p:txBody>
        </p:sp>
        <p:sp>
          <p:nvSpPr>
            <p:cNvPr id="191" name="Google Shape;191;p26"/>
            <p:cNvSpPr/>
            <p:nvPr/>
          </p:nvSpPr>
          <p:spPr>
            <a:xfrm>
              <a:off x="8371500" y="4168200"/>
              <a:ext cx="216600" cy="216600"/>
            </a:xfrm>
            <a:prstGeom prst="rect">
              <a:avLst/>
            </a:prstGeom>
            <a:solidFill>
              <a:srgbClr val="FFCC33"/>
            </a:solidFill>
            <a:ln>
              <a:noFill/>
            </a:ln>
          </p:spPr>
          <p:txBody>
            <a:bodyPr anchorCtr="0" anchor="ctr" bIns="91425" lIns="45700" spcFirstLastPara="1" rIns="0" wrap="square" tIns="45700">
              <a:noAutofit/>
            </a:bodyPr>
            <a:lstStyle/>
            <a:p>
              <a:pPr indent="0" lvl="0" marL="0" rtl="0" algn="l">
                <a:spcBef>
                  <a:spcPts val="0"/>
                </a:spcBef>
                <a:spcAft>
                  <a:spcPts val="0"/>
                </a:spcAft>
                <a:buNone/>
              </a:pPr>
              <a:r>
                <a:rPr lang="en">
                  <a:solidFill>
                    <a:srgbClr val="7A0019"/>
                  </a:solidFill>
                </a:rPr>
                <a:t>b</a:t>
              </a:r>
              <a:endParaRPr sz="1000">
                <a:solidFill>
                  <a:srgbClr val="7A0019"/>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27"/>
          <p:cNvSpPr txBox="1"/>
          <p:nvPr>
            <p:ph type="ctrTitle"/>
          </p:nvPr>
        </p:nvSpPr>
        <p:spPr>
          <a:xfrm>
            <a:off x="30300" y="213375"/>
            <a:ext cx="9083400" cy="6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solidFill>
                  <a:srgbClr val="7A0019"/>
                </a:solidFill>
              </a:rPr>
              <a:t>Cost Sensitive Evaluation</a:t>
            </a:r>
            <a:endParaRPr b="1" sz="3300">
              <a:solidFill>
                <a:srgbClr val="7A0019"/>
              </a:solidFill>
            </a:endParaRPr>
          </a:p>
        </p:txBody>
      </p:sp>
      <p:sp>
        <p:nvSpPr>
          <p:cNvPr id="197" name="Google Shape;197;p27"/>
          <p:cNvSpPr txBox="1"/>
          <p:nvPr>
            <p:ph idx="1" type="subTitle"/>
          </p:nvPr>
        </p:nvSpPr>
        <p:spPr>
          <a:xfrm>
            <a:off x="311700" y="719675"/>
            <a:ext cx="8520600" cy="18420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Font typeface="Arial"/>
              <a:buChar char="●"/>
            </a:pPr>
            <a:r>
              <a:rPr b="1" lang="en" sz="1400">
                <a:latin typeface="Arial"/>
                <a:ea typeface="Arial"/>
                <a:cs typeface="Arial"/>
                <a:sym typeface="Arial"/>
              </a:rPr>
              <a:t>XYZ’s goal is to prioritize marketing costs to potential adopters,</a:t>
            </a:r>
            <a:r>
              <a:rPr lang="en" sz="1400">
                <a:latin typeface="Arial"/>
                <a:ea typeface="Arial"/>
                <a:cs typeface="Arial"/>
                <a:sym typeface="Arial"/>
              </a:rPr>
              <a:t> which means targeting users unlikely to convert costs more to XYZ company, comparing to miss potential subscribers. Thus, we want to minimize the cost of misclassifying non-adopter(”0”) to adopter(”1”)</a:t>
            </a:r>
            <a:endParaRPr sz="14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 sz="1400">
                <a:latin typeface="Arial"/>
                <a:ea typeface="Arial"/>
                <a:cs typeface="Arial"/>
                <a:sym typeface="Arial"/>
              </a:rPr>
              <a:t>Let’s assume the average marketing spend per user is $10 </a:t>
            </a:r>
            <a:endParaRPr sz="14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 sz="1400">
                <a:latin typeface="Arial"/>
                <a:ea typeface="Arial"/>
                <a:cs typeface="Arial"/>
                <a:sym typeface="Arial"/>
              </a:rPr>
              <a:t>Let’s </a:t>
            </a:r>
            <a:r>
              <a:rPr lang="en" sz="1400">
                <a:latin typeface="Arial"/>
                <a:ea typeface="Arial"/>
                <a:cs typeface="Arial"/>
                <a:sym typeface="Arial"/>
              </a:rPr>
              <a:t>assume</a:t>
            </a:r>
            <a:r>
              <a:rPr lang="en" sz="1400">
                <a:latin typeface="Arial"/>
                <a:ea typeface="Arial"/>
                <a:cs typeface="Arial"/>
                <a:sym typeface="Arial"/>
              </a:rPr>
              <a:t> the monthly premium subscription fee is $10, and a user remains subscribed for an average of 12 months </a:t>
            </a:r>
            <a:endParaRPr sz="1400">
              <a:latin typeface="Arial"/>
              <a:ea typeface="Arial"/>
              <a:cs typeface="Arial"/>
              <a:sym typeface="Arial"/>
            </a:endParaRPr>
          </a:p>
        </p:txBody>
      </p:sp>
      <p:graphicFrame>
        <p:nvGraphicFramePr>
          <p:cNvPr id="198" name="Google Shape;198;p27"/>
          <p:cNvGraphicFramePr/>
          <p:nvPr/>
        </p:nvGraphicFramePr>
        <p:xfrm>
          <a:off x="1682038" y="2772900"/>
          <a:ext cx="3000000" cy="3000000"/>
        </p:xfrm>
        <a:graphic>
          <a:graphicData uri="http://schemas.openxmlformats.org/drawingml/2006/table">
            <a:tbl>
              <a:tblPr>
                <a:noFill/>
                <a:tableStyleId>{75383125-EF37-4205-B769-C4FF3A9BC83B}</a:tableStyleId>
              </a:tblPr>
              <a:tblGrid>
                <a:gridCol w="1890275"/>
                <a:gridCol w="1950125"/>
                <a:gridCol w="2041175"/>
              </a:tblGrid>
              <a:tr h="451950">
                <a:tc>
                  <a:txBody>
                    <a:bodyPr/>
                    <a:lstStyle/>
                    <a:p>
                      <a:pPr indent="0" lvl="0" marL="0" rtl="0" algn="l">
                        <a:spcBef>
                          <a:spcPts val="0"/>
                        </a:spcBef>
                        <a:spcAft>
                          <a:spcPts val="0"/>
                        </a:spcAft>
                        <a:buNone/>
                      </a:pPr>
                      <a:r>
                        <a:t/>
                      </a:r>
                      <a:endParaRPr sz="1200">
                        <a:solidFill>
                          <a:srgbClr val="7A0019"/>
                        </a:solidFill>
                      </a:endParaRPr>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7A0019"/>
                          </a:solidFill>
                        </a:rPr>
                        <a:t>last campaign</a:t>
                      </a:r>
                      <a:endParaRPr sz="1200">
                        <a:solidFill>
                          <a:srgbClr val="7A0019"/>
                        </a:solidFill>
                      </a:endParaRPr>
                    </a:p>
                    <a:p>
                      <a:pPr indent="0" lvl="0" marL="0" rtl="0" algn="ctr">
                        <a:lnSpc>
                          <a:spcPct val="115000"/>
                        </a:lnSpc>
                        <a:spcBef>
                          <a:spcPts val="0"/>
                        </a:spcBef>
                        <a:spcAft>
                          <a:spcPts val="0"/>
                        </a:spcAft>
                        <a:buNone/>
                      </a:pPr>
                      <a:r>
                        <a:rPr lang="en" sz="1000">
                          <a:solidFill>
                            <a:srgbClr val="7A0019"/>
                          </a:solidFill>
                        </a:rPr>
                        <a:t>(random targeting)</a:t>
                      </a:r>
                      <a:endParaRPr sz="1000">
                        <a:solidFill>
                          <a:srgbClr val="7A0019"/>
                        </a:solidFill>
                      </a:endParaRPr>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7A0019"/>
                          </a:solidFill>
                        </a:rPr>
                        <a:t>next campaign</a:t>
                      </a:r>
                      <a:endParaRPr sz="1200">
                        <a:solidFill>
                          <a:srgbClr val="7A0019"/>
                        </a:solidFill>
                      </a:endParaRPr>
                    </a:p>
                    <a:p>
                      <a:pPr indent="0" lvl="0" marL="0" rtl="0" algn="ctr">
                        <a:lnSpc>
                          <a:spcPct val="115000"/>
                        </a:lnSpc>
                        <a:spcBef>
                          <a:spcPts val="0"/>
                        </a:spcBef>
                        <a:spcAft>
                          <a:spcPts val="0"/>
                        </a:spcAft>
                        <a:buNone/>
                      </a:pPr>
                      <a:r>
                        <a:rPr lang="en" sz="1000">
                          <a:solidFill>
                            <a:srgbClr val="7A0019"/>
                          </a:solidFill>
                        </a:rPr>
                        <a:t>(our predictive model)</a:t>
                      </a:r>
                      <a:endParaRPr sz="1000">
                        <a:solidFill>
                          <a:srgbClr val="7A0019"/>
                        </a:solidFill>
                      </a:endParaRPr>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7400">
                <a:tc>
                  <a:txBody>
                    <a:bodyPr/>
                    <a:lstStyle/>
                    <a:p>
                      <a:pPr indent="0" lvl="0" marL="0" rtl="0" algn="ctr">
                        <a:spcBef>
                          <a:spcPts val="0"/>
                        </a:spcBef>
                        <a:spcAft>
                          <a:spcPts val="0"/>
                        </a:spcAft>
                        <a:buNone/>
                      </a:pPr>
                      <a:r>
                        <a:rPr lang="en" sz="1200">
                          <a:solidFill>
                            <a:srgbClr val="7A0019"/>
                          </a:solidFill>
                          <a:latin typeface="Raleway"/>
                          <a:ea typeface="Raleway"/>
                          <a:cs typeface="Raleway"/>
                          <a:sym typeface="Raleway"/>
                        </a:rPr>
                        <a:t> cost of misclassifying each user</a:t>
                      </a:r>
                      <a:endParaRPr sz="1200">
                        <a:solidFill>
                          <a:srgbClr val="7A0019"/>
                        </a:solidFill>
                        <a:latin typeface="Raleway"/>
                        <a:ea typeface="Raleway"/>
                        <a:cs typeface="Raleway"/>
                        <a:sym typeface="Raleway"/>
                      </a:endParaRPr>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7A0019"/>
                          </a:solidFill>
                        </a:rPr>
                        <a:t>4.4</a:t>
                      </a:r>
                      <a:endParaRPr sz="1200">
                        <a:solidFill>
                          <a:srgbClr val="7A0019"/>
                        </a:solidFill>
                      </a:endParaRPr>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solidFill>
                            <a:srgbClr val="7A0019"/>
                          </a:solidFill>
                        </a:rPr>
                        <a:t>4.5</a:t>
                      </a:r>
                      <a:endParaRPr sz="1200">
                        <a:solidFill>
                          <a:srgbClr val="7A0019"/>
                        </a:solidFill>
                      </a:endParaRPr>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graphicFrame>
        <p:nvGraphicFramePr>
          <p:cNvPr id="203" name="Google Shape;203;p28"/>
          <p:cNvGraphicFramePr/>
          <p:nvPr/>
        </p:nvGraphicFramePr>
        <p:xfrm>
          <a:off x="1225313" y="988525"/>
          <a:ext cx="3000000" cy="3000000"/>
        </p:xfrm>
        <a:graphic>
          <a:graphicData uri="http://schemas.openxmlformats.org/drawingml/2006/table">
            <a:tbl>
              <a:tblPr>
                <a:noFill/>
                <a:tableStyleId>{75383125-EF37-4205-B769-C4FF3A9BC83B}</a:tableStyleId>
              </a:tblPr>
              <a:tblGrid>
                <a:gridCol w="3036975"/>
                <a:gridCol w="1914000"/>
                <a:gridCol w="1742400"/>
              </a:tblGrid>
              <a:tr h="479975">
                <a:tc>
                  <a:txBody>
                    <a:bodyPr/>
                    <a:lstStyle/>
                    <a:p>
                      <a:pPr indent="0" lvl="0" marL="0" rtl="0" algn="ctr">
                        <a:spcBef>
                          <a:spcPts val="0"/>
                        </a:spcBef>
                        <a:spcAft>
                          <a:spcPts val="0"/>
                        </a:spcAft>
                        <a:buNone/>
                      </a:pPr>
                      <a:r>
                        <a:t/>
                      </a:r>
                      <a:endParaRPr sz="1200"/>
                    </a:p>
                  </a:txBody>
                  <a:tcPr marT="9525" marB="91425"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t>last campaign</a:t>
                      </a:r>
                      <a:br>
                        <a:rPr lang="en" sz="1000"/>
                      </a:br>
                      <a:r>
                        <a:rPr lang="en" sz="1000"/>
                        <a:t>(random targeting)</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t>next campaign</a:t>
                      </a:r>
                      <a:br>
                        <a:rPr lang="en" sz="1000"/>
                      </a:br>
                      <a:r>
                        <a:rPr lang="en" sz="1000"/>
                        <a:t>(predictive model)</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tcPr>
                </a:tc>
              </a:tr>
              <a:tr h="250150">
                <a:tc>
                  <a:txBody>
                    <a:bodyPr/>
                    <a:lstStyle/>
                    <a:p>
                      <a:pPr indent="0" lvl="0" marL="0" rtl="0" algn="ctr">
                        <a:spcBef>
                          <a:spcPts val="0"/>
                        </a:spcBef>
                        <a:spcAft>
                          <a:spcPts val="0"/>
                        </a:spcAft>
                        <a:buNone/>
                      </a:pPr>
                      <a:r>
                        <a:rPr lang="en" sz="1000"/>
                        <a:t>FP cost</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0150">
                <a:tc>
                  <a:txBody>
                    <a:bodyPr/>
                    <a:lstStyle/>
                    <a:p>
                      <a:pPr indent="0" lvl="0" marL="0" rtl="0" algn="ctr">
                        <a:spcBef>
                          <a:spcPts val="0"/>
                        </a:spcBef>
                        <a:spcAft>
                          <a:spcPts val="0"/>
                        </a:spcAft>
                        <a:buNone/>
                      </a:pPr>
                      <a:r>
                        <a:rPr lang="en" sz="1000"/>
                        <a:t>FN cost</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120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120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0650">
                <a:tc>
                  <a:txBody>
                    <a:bodyPr/>
                    <a:lstStyle/>
                    <a:p>
                      <a:pPr indent="0" lvl="0" marL="0" rtl="0" algn="ctr">
                        <a:spcBef>
                          <a:spcPts val="0"/>
                        </a:spcBef>
                        <a:spcAft>
                          <a:spcPts val="0"/>
                        </a:spcAft>
                        <a:buNone/>
                      </a:pPr>
                      <a:r>
                        <a:rPr lang="en" sz="1000"/>
                        <a:t>adopters %</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0.5</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0650">
                <a:tc>
                  <a:txBody>
                    <a:bodyPr/>
                    <a:lstStyle/>
                    <a:p>
                      <a:pPr indent="0" lvl="0" marL="0" rtl="0" algn="ctr">
                        <a:spcBef>
                          <a:spcPts val="0"/>
                        </a:spcBef>
                        <a:spcAft>
                          <a:spcPts val="0"/>
                        </a:spcAft>
                        <a:buNone/>
                      </a:pPr>
                      <a:r>
                        <a:rPr lang="en" sz="1000"/>
                        <a:t>non adopter %</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0.5</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0150">
                <a:tc>
                  <a:txBody>
                    <a:bodyPr/>
                    <a:lstStyle/>
                    <a:p>
                      <a:pPr indent="0" lvl="0" marL="0" rtl="0" algn="ctr">
                        <a:spcBef>
                          <a:spcPts val="0"/>
                        </a:spcBef>
                        <a:spcAft>
                          <a:spcPts val="0"/>
                        </a:spcAft>
                        <a:buNone/>
                      </a:pPr>
                      <a:r>
                        <a:rPr lang="en" sz="1000"/>
                        <a:t>FP</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4416</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2213</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0150">
                <a:tc>
                  <a:txBody>
                    <a:bodyPr/>
                    <a:lstStyle/>
                    <a:p>
                      <a:pPr indent="0" lvl="0" marL="0" rtl="0" algn="ctr">
                        <a:spcBef>
                          <a:spcPts val="0"/>
                        </a:spcBef>
                        <a:spcAft>
                          <a:spcPts val="0"/>
                        </a:spcAft>
                        <a:buNone/>
                      </a:pPr>
                      <a:r>
                        <a:rPr lang="en" sz="1000"/>
                        <a:t>FN</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89</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47</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0150">
                <a:tc>
                  <a:txBody>
                    <a:bodyPr/>
                    <a:lstStyle/>
                    <a:p>
                      <a:pPr indent="0" lvl="0" marL="0" rtl="0" algn="ctr">
                        <a:spcBef>
                          <a:spcPts val="0"/>
                        </a:spcBef>
                        <a:spcAft>
                          <a:spcPts val="0"/>
                        </a:spcAft>
                        <a:buNone/>
                      </a:pPr>
                      <a:r>
                        <a:rPr lang="en" sz="1000"/>
                        <a:t>total users</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12462</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6171</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0150">
                <a:tc>
                  <a:txBody>
                    <a:bodyPr/>
                    <a:lstStyle/>
                    <a:p>
                      <a:pPr indent="0" lvl="0" marL="0" rtl="0" algn="ctr">
                        <a:spcBef>
                          <a:spcPts val="0"/>
                        </a:spcBef>
                        <a:spcAft>
                          <a:spcPts val="0"/>
                        </a:spcAft>
                        <a:buNone/>
                      </a:pPr>
                      <a:r>
                        <a:rPr lang="en" sz="1000"/>
                        <a:t>FP* FP cost</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44160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22130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0150">
                <a:tc>
                  <a:txBody>
                    <a:bodyPr/>
                    <a:lstStyle/>
                    <a:p>
                      <a:pPr indent="0" lvl="0" marL="0" rtl="0" algn="ctr">
                        <a:spcBef>
                          <a:spcPts val="0"/>
                        </a:spcBef>
                        <a:spcAft>
                          <a:spcPts val="0"/>
                        </a:spcAft>
                        <a:buNone/>
                      </a:pPr>
                      <a:r>
                        <a:rPr lang="en" sz="1000"/>
                        <a:t>FN* FN cost</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10680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5640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7400">
                <a:tc>
                  <a:txBody>
                    <a:bodyPr/>
                    <a:lstStyle/>
                    <a:p>
                      <a:pPr indent="0" lvl="0" marL="0" rtl="0" algn="ctr">
                        <a:spcBef>
                          <a:spcPts val="0"/>
                        </a:spcBef>
                        <a:spcAft>
                          <a:spcPts val="0"/>
                        </a:spcAft>
                        <a:buNone/>
                      </a:pPr>
                      <a:r>
                        <a:rPr lang="en" sz="1000"/>
                        <a:t>total misclassification cost</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54840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27770</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2625">
                <a:tc>
                  <a:txBody>
                    <a:bodyPr/>
                    <a:lstStyle/>
                    <a:p>
                      <a:pPr indent="0" lvl="0" marL="0" rtl="0" algn="ctr">
                        <a:spcBef>
                          <a:spcPts val="0"/>
                        </a:spcBef>
                        <a:spcAft>
                          <a:spcPts val="0"/>
                        </a:spcAft>
                        <a:buNone/>
                      </a:pPr>
                      <a:r>
                        <a:rPr lang="en" sz="1000"/>
                        <a:t>Cost per users</a:t>
                      </a:r>
                      <a:endParaRPr sz="1000"/>
                    </a:p>
                    <a:p>
                      <a:pPr indent="0" lvl="0" marL="0" rtl="0" algn="ctr">
                        <a:spcBef>
                          <a:spcPts val="0"/>
                        </a:spcBef>
                        <a:spcAft>
                          <a:spcPts val="0"/>
                        </a:spcAft>
                        <a:buNone/>
                      </a:pPr>
                      <a:r>
                        <a:rPr lang="en" sz="1000"/>
                        <a:t>(total misclassification cost / total users)</a:t>
                      </a:r>
                      <a:endParaRPr sz="1000"/>
                    </a:p>
                  </a:txBody>
                  <a:tcPr marT="9525" marB="91425" marR="9525" marL="9525" anchor="ctr">
                    <a:lnL cap="flat" cmpd="sng" w="9525">
                      <a:solidFill>
                        <a:schemeClr val="dk2"/>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4.400577756</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4.500081024</a:t>
                      </a:r>
                      <a:endParaRPr sz="1000"/>
                    </a:p>
                  </a:txBody>
                  <a:tcPr marT="9525" marB="91425" marR="9525" marL="95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4" name="Google Shape;204;p28"/>
          <p:cNvSpPr txBox="1"/>
          <p:nvPr>
            <p:ph idx="4294967295" type="ctrTitle"/>
          </p:nvPr>
        </p:nvSpPr>
        <p:spPr>
          <a:xfrm>
            <a:off x="30300" y="213375"/>
            <a:ext cx="90834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7A0019"/>
                </a:solidFill>
              </a:rPr>
              <a:t>Cost Sensitive Evaluation (Appendix)</a:t>
            </a:r>
            <a:endParaRPr b="1" sz="3300">
              <a:solidFill>
                <a:srgbClr val="7A001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72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Arial"/>
                <a:ea typeface="Arial"/>
                <a:cs typeface="Arial"/>
                <a:sym typeface="Arial"/>
              </a:rPr>
              <a:t>Purpose of the analytics</a:t>
            </a:r>
            <a:endParaRPr b="1" sz="2400">
              <a:solidFill>
                <a:schemeClr val="dk1"/>
              </a:solidFill>
              <a:latin typeface="Arial"/>
              <a:ea typeface="Arial"/>
              <a:cs typeface="Arial"/>
              <a:sym typeface="Arial"/>
            </a:endParaRPr>
          </a:p>
        </p:txBody>
      </p:sp>
      <p:pic>
        <p:nvPicPr>
          <p:cNvPr id="68" name="Google Shape;68;p15"/>
          <p:cNvPicPr preferRelativeResize="0"/>
          <p:nvPr/>
        </p:nvPicPr>
        <p:blipFill rotWithShape="1">
          <a:blip r:embed="rId3">
            <a:alphaModFix/>
          </a:blip>
          <a:srcRect b="11899" l="25441" r="24643" t="52061"/>
          <a:stretch/>
        </p:blipFill>
        <p:spPr>
          <a:xfrm>
            <a:off x="5603477" y="2934950"/>
            <a:ext cx="2204923" cy="868199"/>
          </a:xfrm>
          <a:prstGeom prst="rect">
            <a:avLst/>
          </a:prstGeom>
          <a:noFill/>
          <a:ln>
            <a:noFill/>
          </a:ln>
        </p:spPr>
      </p:pic>
      <p:sp>
        <p:nvSpPr>
          <p:cNvPr id="69" name="Google Shape;69;p15"/>
          <p:cNvSpPr txBox="1"/>
          <p:nvPr/>
        </p:nvSpPr>
        <p:spPr>
          <a:xfrm>
            <a:off x="-152400" y="1068625"/>
            <a:ext cx="9144000" cy="83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How to build a </a:t>
            </a:r>
            <a:r>
              <a:rPr b="1" lang="en" sz="1500">
                <a:solidFill>
                  <a:schemeClr val="dk1"/>
                </a:solidFill>
              </a:rPr>
              <a:t>predictive model</a:t>
            </a:r>
            <a:r>
              <a:rPr lang="en" sz="1500">
                <a:solidFill>
                  <a:schemeClr val="dk1"/>
                </a:solidFill>
              </a:rPr>
              <a:t> to identify</a:t>
            </a:r>
            <a:endParaRPr sz="1500">
              <a:solidFill>
                <a:schemeClr val="dk1"/>
              </a:solidFill>
            </a:endParaRPr>
          </a:p>
          <a:p>
            <a:pPr indent="0" lvl="0" marL="0" rtl="0" algn="ctr">
              <a:lnSpc>
                <a:spcPct val="115000"/>
              </a:lnSpc>
              <a:spcBef>
                <a:spcPts val="1200"/>
              </a:spcBef>
              <a:spcAft>
                <a:spcPts val="1200"/>
              </a:spcAft>
              <a:buNone/>
            </a:pPr>
            <a:r>
              <a:rPr b="1" lang="en" sz="1500">
                <a:solidFill>
                  <a:schemeClr val="dk1"/>
                </a:solidFill>
              </a:rPr>
              <a:t>which free users are most likely to convert to premium subscribers </a:t>
            </a:r>
            <a:r>
              <a:rPr lang="en" sz="1500">
                <a:solidFill>
                  <a:schemeClr val="dk1"/>
                </a:solidFill>
              </a:rPr>
              <a:t>in the next campaign</a:t>
            </a:r>
            <a:endParaRPr sz="1500"/>
          </a:p>
        </p:txBody>
      </p:sp>
      <p:sp>
        <p:nvSpPr>
          <p:cNvPr id="70" name="Google Shape;70;p15"/>
          <p:cNvSpPr txBox="1"/>
          <p:nvPr/>
        </p:nvSpPr>
        <p:spPr>
          <a:xfrm>
            <a:off x="5452091" y="2670925"/>
            <a:ext cx="2507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300">
                <a:solidFill>
                  <a:schemeClr val="dk2"/>
                </a:solidFill>
              </a:rPr>
              <a:t>PREMIUM SUBSCRIPTION</a:t>
            </a:r>
            <a:endParaRPr sz="1100">
              <a:solidFill>
                <a:schemeClr val="dk2"/>
              </a:solidFill>
            </a:endParaRPr>
          </a:p>
        </p:txBody>
      </p:sp>
      <p:sp>
        <p:nvSpPr>
          <p:cNvPr id="71" name="Google Shape;71;p15"/>
          <p:cNvSpPr txBox="1"/>
          <p:nvPr/>
        </p:nvSpPr>
        <p:spPr>
          <a:xfrm>
            <a:off x="2027375" y="797250"/>
            <a:ext cx="6630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rgbClr val="D9D9D9"/>
                </a:solidFill>
                <a:latin typeface="Times New Roman"/>
                <a:ea typeface="Times New Roman"/>
                <a:cs typeface="Times New Roman"/>
                <a:sym typeface="Times New Roman"/>
              </a:rPr>
              <a:t>“</a:t>
            </a:r>
            <a:endParaRPr b="1" sz="5000">
              <a:solidFill>
                <a:srgbClr val="D9D9D9"/>
              </a:solidFill>
              <a:latin typeface="Times New Roman"/>
              <a:ea typeface="Times New Roman"/>
              <a:cs typeface="Times New Roman"/>
              <a:sym typeface="Times New Roman"/>
            </a:endParaRPr>
          </a:p>
        </p:txBody>
      </p:sp>
      <p:sp>
        <p:nvSpPr>
          <p:cNvPr id="72" name="Google Shape;72;p15"/>
          <p:cNvSpPr txBox="1"/>
          <p:nvPr/>
        </p:nvSpPr>
        <p:spPr>
          <a:xfrm>
            <a:off x="8404800" y="1226713"/>
            <a:ext cx="6630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rgbClr val="D9D9D9"/>
                </a:solidFill>
                <a:latin typeface="Times New Roman"/>
                <a:ea typeface="Times New Roman"/>
                <a:cs typeface="Times New Roman"/>
                <a:sym typeface="Times New Roman"/>
              </a:rPr>
              <a:t>”</a:t>
            </a:r>
            <a:endParaRPr b="1" sz="5000">
              <a:solidFill>
                <a:srgbClr val="D9D9D9"/>
              </a:solidFill>
              <a:latin typeface="Times New Roman"/>
              <a:ea typeface="Times New Roman"/>
              <a:cs typeface="Times New Roman"/>
              <a:sym typeface="Times New Roman"/>
            </a:endParaRPr>
          </a:p>
        </p:txBody>
      </p:sp>
      <p:pic>
        <p:nvPicPr>
          <p:cNvPr id="73" name="Google Shape;73;p15"/>
          <p:cNvPicPr preferRelativeResize="0"/>
          <p:nvPr/>
        </p:nvPicPr>
        <p:blipFill>
          <a:blip r:embed="rId4">
            <a:alphaModFix/>
          </a:blip>
          <a:stretch>
            <a:fillRect/>
          </a:stretch>
        </p:blipFill>
        <p:spPr>
          <a:xfrm>
            <a:off x="879413" y="1903525"/>
            <a:ext cx="3391925" cy="2759350"/>
          </a:xfrm>
          <a:prstGeom prst="rect">
            <a:avLst/>
          </a:prstGeom>
          <a:noFill/>
          <a:ln>
            <a:noFill/>
          </a:ln>
        </p:spPr>
      </p:pic>
      <p:sp>
        <p:nvSpPr>
          <p:cNvPr id="74" name="Google Shape;74;p15"/>
          <p:cNvSpPr txBox="1"/>
          <p:nvPr/>
        </p:nvSpPr>
        <p:spPr>
          <a:xfrm>
            <a:off x="1589100" y="4478050"/>
            <a:ext cx="30000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a:solidFill>
                  <a:schemeClr val="dk1"/>
                </a:solidFill>
              </a:rPr>
              <a:t>[ Previous Campaign Result ]</a:t>
            </a:r>
            <a:endParaRPr b="1" sz="1000"/>
          </a:p>
        </p:txBody>
      </p:sp>
      <p:cxnSp>
        <p:nvCxnSpPr>
          <p:cNvPr id="75" name="Google Shape;75;p15"/>
          <p:cNvCxnSpPr/>
          <p:nvPr/>
        </p:nvCxnSpPr>
        <p:spPr>
          <a:xfrm>
            <a:off x="3841777" y="3369050"/>
            <a:ext cx="1690800" cy="0"/>
          </a:xfrm>
          <a:prstGeom prst="straightConnector1">
            <a:avLst/>
          </a:prstGeom>
          <a:noFill/>
          <a:ln cap="flat" cmpd="sng" w="9525">
            <a:solidFill>
              <a:srgbClr val="F70306"/>
            </a:solidFill>
            <a:prstDash val="solid"/>
            <a:round/>
            <a:headEnd len="med" w="med" type="oval"/>
            <a:tailEnd len="med" w="med" type="stealth"/>
          </a:ln>
        </p:spPr>
      </p:cxnSp>
      <p:cxnSp>
        <p:nvCxnSpPr>
          <p:cNvPr id="76" name="Google Shape;76;p15"/>
          <p:cNvCxnSpPr/>
          <p:nvPr/>
        </p:nvCxnSpPr>
        <p:spPr>
          <a:xfrm>
            <a:off x="224125" y="773200"/>
            <a:ext cx="8572500" cy="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4902250" y="2102725"/>
            <a:ext cx="318600" cy="38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2" name="Google Shape;82;p16"/>
          <p:cNvPicPr preferRelativeResize="0"/>
          <p:nvPr/>
        </p:nvPicPr>
        <p:blipFill rotWithShape="1">
          <a:blip r:embed="rId3">
            <a:alphaModFix/>
          </a:blip>
          <a:srcRect b="0" l="0" r="4770" t="0"/>
          <a:stretch/>
        </p:blipFill>
        <p:spPr>
          <a:xfrm>
            <a:off x="242825" y="2047650"/>
            <a:ext cx="5129523" cy="2654101"/>
          </a:xfrm>
          <a:prstGeom prst="rect">
            <a:avLst/>
          </a:prstGeom>
          <a:noFill/>
          <a:ln>
            <a:noFill/>
          </a:ln>
        </p:spPr>
      </p:pic>
      <p:sp>
        <p:nvSpPr>
          <p:cNvPr id="83" name="Google Shape;83;p16"/>
          <p:cNvSpPr txBox="1"/>
          <p:nvPr>
            <p:ph type="title"/>
          </p:nvPr>
        </p:nvSpPr>
        <p:spPr>
          <a:xfrm>
            <a:off x="311700" y="13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Arial"/>
                <a:ea typeface="Arial"/>
                <a:cs typeface="Arial"/>
                <a:sym typeface="Arial"/>
              </a:rPr>
              <a:t>Target Audience - What does our adopters look like?</a:t>
            </a:r>
            <a:endParaRPr b="1" sz="2400">
              <a:solidFill>
                <a:schemeClr val="dk1"/>
              </a:solidFill>
              <a:latin typeface="Arial"/>
              <a:ea typeface="Arial"/>
              <a:cs typeface="Arial"/>
              <a:sym typeface="Arial"/>
            </a:endParaRPr>
          </a:p>
        </p:txBody>
      </p:sp>
      <p:pic>
        <p:nvPicPr>
          <p:cNvPr id="84" name="Google Shape;84;p16"/>
          <p:cNvPicPr preferRelativeResize="0"/>
          <p:nvPr/>
        </p:nvPicPr>
        <p:blipFill>
          <a:blip r:embed="rId4">
            <a:alphaModFix/>
          </a:blip>
          <a:stretch>
            <a:fillRect/>
          </a:stretch>
        </p:blipFill>
        <p:spPr>
          <a:xfrm>
            <a:off x="6188529" y="1653950"/>
            <a:ext cx="2608096" cy="1319996"/>
          </a:xfrm>
          <a:prstGeom prst="rect">
            <a:avLst/>
          </a:prstGeom>
          <a:noFill/>
          <a:ln>
            <a:noFill/>
          </a:ln>
        </p:spPr>
      </p:pic>
      <p:pic>
        <p:nvPicPr>
          <p:cNvPr id="85" name="Google Shape;85;p16"/>
          <p:cNvPicPr preferRelativeResize="0"/>
          <p:nvPr/>
        </p:nvPicPr>
        <p:blipFill>
          <a:blip r:embed="rId5">
            <a:alphaModFix/>
          </a:blip>
          <a:stretch>
            <a:fillRect/>
          </a:stretch>
        </p:blipFill>
        <p:spPr>
          <a:xfrm>
            <a:off x="6125125" y="3253769"/>
            <a:ext cx="2671500" cy="1405881"/>
          </a:xfrm>
          <a:prstGeom prst="rect">
            <a:avLst/>
          </a:prstGeom>
          <a:noFill/>
          <a:ln>
            <a:noFill/>
          </a:ln>
        </p:spPr>
      </p:pic>
      <p:sp>
        <p:nvSpPr>
          <p:cNvPr id="86" name="Google Shape;86;p16"/>
          <p:cNvSpPr txBox="1"/>
          <p:nvPr/>
        </p:nvSpPr>
        <p:spPr>
          <a:xfrm>
            <a:off x="242825" y="989150"/>
            <a:ext cx="8713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1"/>
                </a:solidFill>
              </a:rPr>
              <a:t>To predict, we analyze 25 user attributes including age, gender, number of friends, listening habits, and engagement.</a:t>
            </a:r>
            <a:endParaRPr sz="1100"/>
          </a:p>
        </p:txBody>
      </p:sp>
      <p:cxnSp>
        <p:nvCxnSpPr>
          <p:cNvPr id="87" name="Google Shape;87;p16"/>
          <p:cNvCxnSpPr/>
          <p:nvPr/>
        </p:nvCxnSpPr>
        <p:spPr>
          <a:xfrm>
            <a:off x="224125" y="773200"/>
            <a:ext cx="8572500" cy="0"/>
          </a:xfrm>
          <a:prstGeom prst="straightConnector1">
            <a:avLst/>
          </a:prstGeom>
          <a:noFill/>
          <a:ln cap="flat" cmpd="sng" w="9525">
            <a:solidFill>
              <a:srgbClr val="9E9E9E"/>
            </a:solidFill>
            <a:prstDash val="solid"/>
            <a:round/>
            <a:headEnd len="med" w="med" type="none"/>
            <a:tailEnd len="med" w="med" type="none"/>
          </a:ln>
        </p:spPr>
      </p:cxnSp>
      <p:sp>
        <p:nvSpPr>
          <p:cNvPr id="88" name="Google Shape;88;p16"/>
          <p:cNvSpPr/>
          <p:nvPr/>
        </p:nvSpPr>
        <p:spPr>
          <a:xfrm>
            <a:off x="2904301" y="2115078"/>
            <a:ext cx="946200" cy="9462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p:nvPr/>
        </p:nvSpPr>
        <p:spPr>
          <a:xfrm>
            <a:off x="3876071" y="2287466"/>
            <a:ext cx="1369800" cy="1369800"/>
          </a:xfrm>
          <a:prstGeom prst="ellipse">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Loved Tracks</a:t>
            </a:r>
            <a:endParaRPr/>
          </a:p>
        </p:txBody>
      </p:sp>
      <p:sp>
        <p:nvSpPr>
          <p:cNvPr id="90" name="Google Shape;90;p16"/>
          <p:cNvSpPr/>
          <p:nvPr/>
        </p:nvSpPr>
        <p:spPr>
          <a:xfrm>
            <a:off x="5231163" y="1932450"/>
            <a:ext cx="692100" cy="6921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p>
        </p:txBody>
      </p:sp>
      <p:sp>
        <p:nvSpPr>
          <p:cNvPr id="91" name="Google Shape;91;p16"/>
          <p:cNvSpPr/>
          <p:nvPr/>
        </p:nvSpPr>
        <p:spPr>
          <a:xfrm>
            <a:off x="3794157" y="2044909"/>
            <a:ext cx="414600" cy="414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92" name="Google Shape;92;p16"/>
          <p:cNvSpPr/>
          <p:nvPr/>
        </p:nvSpPr>
        <p:spPr>
          <a:xfrm>
            <a:off x="5068335" y="3351645"/>
            <a:ext cx="318300" cy="318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6"/>
          <p:cNvSpPr/>
          <p:nvPr/>
        </p:nvSpPr>
        <p:spPr>
          <a:xfrm>
            <a:off x="5310610" y="2630173"/>
            <a:ext cx="531900" cy="5319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6"/>
          <p:cNvSpPr/>
          <p:nvPr/>
        </p:nvSpPr>
        <p:spPr>
          <a:xfrm>
            <a:off x="3293123" y="3014025"/>
            <a:ext cx="640500" cy="628200"/>
          </a:xfrm>
          <a:prstGeom prst="ellipse">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rPr>
              <a:t>Subscribers </a:t>
            </a:r>
            <a:endParaRPr sz="700">
              <a:solidFill>
                <a:schemeClr val="dk1"/>
              </a:solidFill>
            </a:endParaRPr>
          </a:p>
          <a:p>
            <a:pPr indent="0" lvl="0" marL="0" rtl="0" algn="ctr">
              <a:spcBef>
                <a:spcPts val="0"/>
              </a:spcBef>
              <a:spcAft>
                <a:spcPts val="0"/>
              </a:spcAft>
              <a:buNone/>
            </a:pPr>
            <a:r>
              <a:rPr lang="en" sz="700">
                <a:solidFill>
                  <a:schemeClr val="dk1"/>
                </a:solidFill>
              </a:rPr>
              <a:t>friend count</a:t>
            </a:r>
            <a:endParaRPr sz="700">
              <a:solidFill>
                <a:schemeClr val="dk1"/>
              </a:solidFill>
            </a:endParaRPr>
          </a:p>
        </p:txBody>
      </p:sp>
      <p:sp>
        <p:nvSpPr>
          <p:cNvPr id="95" name="Google Shape;95;p16"/>
          <p:cNvSpPr/>
          <p:nvPr/>
        </p:nvSpPr>
        <p:spPr>
          <a:xfrm>
            <a:off x="4912876" y="2121300"/>
            <a:ext cx="318300" cy="318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6"/>
          <p:cNvSpPr txBox="1"/>
          <p:nvPr/>
        </p:nvSpPr>
        <p:spPr>
          <a:xfrm>
            <a:off x="3735500" y="2109050"/>
            <a:ext cx="5319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chemeClr val="dk1"/>
                </a:solidFill>
              </a:rPr>
              <a:t>playlists</a:t>
            </a:r>
            <a:endParaRPr sz="600">
              <a:solidFill>
                <a:schemeClr val="dk1"/>
              </a:solidFill>
            </a:endParaRPr>
          </a:p>
        </p:txBody>
      </p:sp>
      <p:sp>
        <p:nvSpPr>
          <p:cNvPr id="97" name="Google Shape;97;p16"/>
          <p:cNvSpPr txBox="1"/>
          <p:nvPr/>
        </p:nvSpPr>
        <p:spPr>
          <a:xfrm>
            <a:off x="4961524" y="3326150"/>
            <a:ext cx="531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chemeClr val="dk1"/>
                </a:solidFill>
              </a:rPr>
              <a:t>Delta posts</a:t>
            </a:r>
            <a:endParaRPr sz="600">
              <a:solidFill>
                <a:schemeClr val="dk1"/>
              </a:solidFill>
            </a:endParaRPr>
          </a:p>
        </p:txBody>
      </p:sp>
      <p:sp>
        <p:nvSpPr>
          <p:cNvPr id="98" name="Google Shape;98;p16"/>
          <p:cNvSpPr txBox="1"/>
          <p:nvPr/>
        </p:nvSpPr>
        <p:spPr>
          <a:xfrm>
            <a:off x="5311275" y="2047650"/>
            <a:ext cx="53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rPr>
              <a:t>Friend</a:t>
            </a:r>
            <a:endParaRPr sz="900">
              <a:solidFill>
                <a:schemeClr val="dk1"/>
              </a:solidFill>
            </a:endParaRPr>
          </a:p>
          <a:p>
            <a:pPr indent="0" lvl="0" marL="0" rtl="0" algn="ctr">
              <a:spcBef>
                <a:spcPts val="0"/>
              </a:spcBef>
              <a:spcAft>
                <a:spcPts val="0"/>
              </a:spcAft>
              <a:buNone/>
            </a:pPr>
            <a:r>
              <a:rPr lang="en" sz="900">
                <a:solidFill>
                  <a:schemeClr val="dk1"/>
                </a:solidFill>
              </a:rPr>
              <a:t>count</a:t>
            </a:r>
            <a:endParaRPr sz="900">
              <a:solidFill>
                <a:schemeClr val="dk1"/>
              </a:solidFill>
            </a:endParaRPr>
          </a:p>
        </p:txBody>
      </p:sp>
      <p:sp>
        <p:nvSpPr>
          <p:cNvPr id="99" name="Google Shape;99;p16"/>
          <p:cNvSpPr txBox="1"/>
          <p:nvPr/>
        </p:nvSpPr>
        <p:spPr>
          <a:xfrm>
            <a:off x="5310588" y="2730101"/>
            <a:ext cx="531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rPr>
              <a:t>Age</a:t>
            </a:r>
            <a:endParaRPr sz="1000">
              <a:solidFill>
                <a:schemeClr val="dk1"/>
              </a:solidFill>
            </a:endParaRPr>
          </a:p>
        </p:txBody>
      </p:sp>
      <p:sp>
        <p:nvSpPr>
          <p:cNvPr id="100" name="Google Shape;100;p16"/>
          <p:cNvSpPr txBox="1"/>
          <p:nvPr/>
        </p:nvSpPr>
        <p:spPr>
          <a:xfrm>
            <a:off x="2904300" y="2219775"/>
            <a:ext cx="946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rPr>
              <a:t>Delta</a:t>
            </a:r>
            <a:endParaRPr sz="1200">
              <a:solidFill>
                <a:schemeClr val="dk1"/>
              </a:solidFill>
            </a:endParaRPr>
          </a:p>
          <a:p>
            <a:pPr indent="0" lvl="0" marL="0" rtl="0" algn="ctr">
              <a:spcBef>
                <a:spcPts val="0"/>
              </a:spcBef>
              <a:spcAft>
                <a:spcPts val="0"/>
              </a:spcAft>
              <a:buNone/>
            </a:pPr>
            <a:r>
              <a:rPr lang="en" sz="1200">
                <a:solidFill>
                  <a:schemeClr val="dk1"/>
                </a:solidFill>
              </a:rPr>
              <a:t>Songs Listened</a:t>
            </a:r>
            <a:endParaRPr sz="1200">
              <a:solidFill>
                <a:schemeClr val="dk1"/>
              </a:solidFill>
            </a:endParaRPr>
          </a:p>
        </p:txBody>
      </p:sp>
      <p:sp>
        <p:nvSpPr>
          <p:cNvPr id="101" name="Google Shape;101;p16"/>
          <p:cNvSpPr txBox="1"/>
          <p:nvPr/>
        </p:nvSpPr>
        <p:spPr>
          <a:xfrm>
            <a:off x="4806063" y="2126100"/>
            <a:ext cx="5319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chemeClr val="dk1"/>
                </a:solidFill>
              </a:rPr>
              <a:t>P</a:t>
            </a:r>
            <a:r>
              <a:rPr lang="en" sz="600">
                <a:solidFill>
                  <a:schemeClr val="dk1"/>
                </a:solidFill>
              </a:rPr>
              <a:t>osts</a:t>
            </a:r>
            <a:endParaRPr sz="600">
              <a:solidFill>
                <a:schemeClr val="dk1"/>
              </a:solidFill>
            </a:endParaRPr>
          </a:p>
        </p:txBody>
      </p:sp>
      <p:sp>
        <p:nvSpPr>
          <p:cNvPr id="102" name="Google Shape;102;p16"/>
          <p:cNvSpPr txBox="1"/>
          <p:nvPr/>
        </p:nvSpPr>
        <p:spPr>
          <a:xfrm>
            <a:off x="311698" y="1737100"/>
            <a:ext cx="267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Distribution of Users for each Age and Gender</a:t>
            </a:r>
            <a:endParaRPr sz="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153025" y="5674825"/>
            <a:ext cx="85998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1"/>
                </a:solidFill>
              </a:rPr>
              <a:t>This level of accuracy means that the model can effectively identify a significant portion of potential adopters, which is crucial for the success of the marketing campaign</a:t>
            </a:r>
            <a:r>
              <a:rPr b="1" lang="en" sz="1200">
                <a:solidFill>
                  <a:schemeClr val="dk1"/>
                </a:solidFill>
              </a:rPr>
              <a:t>.</a:t>
            </a:r>
            <a:endParaRPr b="1" sz="1200">
              <a:solidFill>
                <a:schemeClr val="dk1"/>
              </a:solidFill>
            </a:endParaRPr>
          </a:p>
        </p:txBody>
      </p:sp>
      <p:sp>
        <p:nvSpPr>
          <p:cNvPr id="108" name="Google Shape;108;p17"/>
          <p:cNvSpPr txBox="1"/>
          <p:nvPr>
            <p:ph type="title"/>
          </p:nvPr>
        </p:nvSpPr>
        <p:spPr>
          <a:xfrm>
            <a:off x="304550" y="243725"/>
            <a:ext cx="6748800" cy="6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Arial"/>
                <a:ea typeface="Arial"/>
                <a:cs typeface="Arial"/>
                <a:sym typeface="Arial"/>
              </a:rPr>
              <a:t>Analytics Results :</a:t>
            </a:r>
            <a:r>
              <a:rPr b="1" lang="en" sz="2400">
                <a:latin typeface="Arial"/>
                <a:ea typeface="Arial"/>
                <a:cs typeface="Arial"/>
                <a:sym typeface="Arial"/>
              </a:rPr>
              <a:t> </a:t>
            </a:r>
            <a:r>
              <a:rPr b="1" lang="en" sz="2400">
                <a:solidFill>
                  <a:srgbClr val="F70306"/>
                </a:solidFill>
                <a:latin typeface="Arial"/>
                <a:ea typeface="Arial"/>
                <a:cs typeface="Arial"/>
                <a:sym typeface="Arial"/>
              </a:rPr>
              <a:t>AUC 0.7718</a:t>
            </a:r>
            <a:endParaRPr b="1" sz="2400">
              <a:solidFill>
                <a:srgbClr val="F70306"/>
              </a:solidFill>
              <a:latin typeface="Arial"/>
              <a:ea typeface="Arial"/>
              <a:cs typeface="Arial"/>
              <a:sym typeface="Arial"/>
            </a:endParaRPr>
          </a:p>
        </p:txBody>
      </p:sp>
      <p:sp>
        <p:nvSpPr>
          <p:cNvPr id="109" name="Google Shape;109;p17"/>
          <p:cNvSpPr txBox="1"/>
          <p:nvPr>
            <p:ph type="title"/>
          </p:nvPr>
        </p:nvSpPr>
        <p:spPr>
          <a:xfrm>
            <a:off x="304550" y="1263450"/>
            <a:ext cx="2885100" cy="6492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700">
                <a:solidFill>
                  <a:schemeClr val="dk1"/>
                </a:solidFill>
                <a:latin typeface="Arial"/>
                <a:ea typeface="Arial"/>
                <a:cs typeface="Arial"/>
                <a:sym typeface="Arial"/>
              </a:rPr>
              <a:t>What is AUC</a:t>
            </a:r>
            <a:endParaRPr b="1" sz="2700">
              <a:solidFill>
                <a:schemeClr val="dk1"/>
              </a:solidFill>
              <a:latin typeface="Arial"/>
              <a:ea typeface="Arial"/>
              <a:cs typeface="Arial"/>
              <a:sym typeface="Arial"/>
            </a:endParaRPr>
          </a:p>
        </p:txBody>
      </p:sp>
      <p:sp>
        <p:nvSpPr>
          <p:cNvPr id="110" name="Google Shape;110;p17"/>
          <p:cNvSpPr txBox="1"/>
          <p:nvPr/>
        </p:nvSpPr>
        <p:spPr>
          <a:xfrm>
            <a:off x="3321850" y="1632738"/>
            <a:ext cx="55602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rPr>
              <a:t>AUC</a:t>
            </a:r>
            <a:r>
              <a:rPr lang="en" sz="1200">
                <a:solidFill>
                  <a:schemeClr val="dk1"/>
                </a:solidFill>
              </a:rPr>
              <a:t> is a metric that helps measure a model’s ability to distinguish between two classes. </a:t>
            </a:r>
            <a:r>
              <a:rPr b="1" lang="en" sz="1200">
                <a:solidFill>
                  <a:schemeClr val="dk1"/>
                </a:solidFill>
              </a:rPr>
              <a:t>AUC reflects how well the model can rank potential adopters above non-adopters</a:t>
            </a:r>
            <a:r>
              <a:rPr lang="en" sz="1200">
                <a:solidFill>
                  <a:schemeClr val="dk1"/>
                </a:solidFill>
              </a:rPr>
              <a:t>.</a:t>
            </a:r>
            <a:endParaRPr sz="1200">
              <a:solidFill>
                <a:schemeClr val="dk1"/>
              </a:solidFill>
            </a:endParaRPr>
          </a:p>
          <a:p>
            <a:pPr indent="0" lvl="0" marL="0" rtl="0" algn="l">
              <a:lnSpc>
                <a:spcPct val="115000"/>
              </a:lnSpc>
              <a:spcBef>
                <a:spcPts val="1200"/>
              </a:spcBef>
              <a:spcAft>
                <a:spcPts val="1200"/>
              </a:spcAft>
              <a:buNone/>
            </a:pPr>
            <a:r>
              <a:rPr b="1" lang="en" sz="1200">
                <a:solidFill>
                  <a:srgbClr val="F70306"/>
                </a:solidFill>
              </a:rPr>
              <a:t>An AUC of 0.7718 </a:t>
            </a:r>
            <a:r>
              <a:rPr lang="en" sz="1200">
                <a:solidFill>
                  <a:schemeClr val="dk1"/>
                </a:solidFill>
              </a:rPr>
              <a:t>suggests that our model has a good ability to discriminate between users who are likely to convert to premium subscribers and those who are not. Specifically, there is a</a:t>
            </a:r>
            <a:r>
              <a:rPr b="1" lang="en" sz="1200">
                <a:solidFill>
                  <a:srgbClr val="FF0000"/>
                </a:solidFill>
              </a:rPr>
              <a:t> </a:t>
            </a:r>
            <a:r>
              <a:rPr b="1" lang="en" sz="1200">
                <a:solidFill>
                  <a:srgbClr val="F70306"/>
                </a:solidFill>
              </a:rPr>
              <a:t>77.18%</a:t>
            </a:r>
            <a:r>
              <a:rPr lang="en" sz="1200">
                <a:solidFill>
                  <a:srgbClr val="F70306"/>
                </a:solidFill>
              </a:rPr>
              <a:t> chance </a:t>
            </a:r>
            <a:r>
              <a:rPr lang="en" sz="1200">
                <a:solidFill>
                  <a:schemeClr val="dk1"/>
                </a:solidFill>
              </a:rPr>
              <a:t>that a randomly selected user who will become a subscriber will have a higher predicted probability of conversion than a randomly selected user who will not convert. </a:t>
            </a:r>
            <a:endParaRPr sz="1200">
              <a:solidFill>
                <a:schemeClr val="dk1"/>
              </a:solidFill>
            </a:endParaRPr>
          </a:p>
        </p:txBody>
      </p:sp>
      <p:sp>
        <p:nvSpPr>
          <p:cNvPr id="111" name="Google Shape;111;p17"/>
          <p:cNvSpPr txBox="1"/>
          <p:nvPr/>
        </p:nvSpPr>
        <p:spPr>
          <a:xfrm>
            <a:off x="3321850" y="1263438"/>
            <a:ext cx="5426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200">
                <a:solidFill>
                  <a:srgbClr val="F70306"/>
                </a:solidFill>
              </a:rPr>
              <a:t>We</a:t>
            </a:r>
            <a:r>
              <a:rPr b="1" lang="en" sz="1200">
                <a:solidFill>
                  <a:srgbClr val="F70306"/>
                </a:solidFill>
              </a:rPr>
              <a:t> can adopt our model, since it gives as </a:t>
            </a:r>
            <a:r>
              <a:rPr lang="en" sz="1200">
                <a:solidFill>
                  <a:srgbClr val="F70306"/>
                </a:solidFill>
              </a:rPr>
              <a:t>a </a:t>
            </a:r>
            <a:r>
              <a:rPr b="1" lang="en" sz="1200">
                <a:solidFill>
                  <a:srgbClr val="F70306"/>
                </a:solidFill>
              </a:rPr>
              <a:t>AUC </a:t>
            </a:r>
            <a:r>
              <a:rPr lang="en" sz="1200">
                <a:solidFill>
                  <a:srgbClr val="F70306"/>
                </a:solidFill>
              </a:rPr>
              <a:t>value of </a:t>
            </a:r>
            <a:r>
              <a:rPr b="1" lang="en" sz="1200">
                <a:solidFill>
                  <a:srgbClr val="F70306"/>
                </a:solidFill>
              </a:rPr>
              <a:t>0.7718.</a:t>
            </a:r>
            <a:endParaRPr/>
          </a:p>
        </p:txBody>
      </p:sp>
      <p:sp>
        <p:nvSpPr>
          <p:cNvPr id="112" name="Google Shape;112;p17"/>
          <p:cNvSpPr txBox="1"/>
          <p:nvPr>
            <p:ph type="title"/>
          </p:nvPr>
        </p:nvSpPr>
        <p:spPr>
          <a:xfrm>
            <a:off x="304550" y="3791550"/>
            <a:ext cx="2885100" cy="6492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700">
                <a:solidFill>
                  <a:schemeClr val="dk1"/>
                </a:solidFill>
                <a:latin typeface="Arial"/>
                <a:ea typeface="Arial"/>
                <a:cs typeface="Arial"/>
                <a:sym typeface="Arial"/>
              </a:rPr>
              <a:t>Why AUC</a:t>
            </a:r>
            <a:endParaRPr b="1" sz="2700">
              <a:solidFill>
                <a:schemeClr val="dk1"/>
              </a:solidFill>
              <a:latin typeface="Arial"/>
              <a:ea typeface="Arial"/>
              <a:cs typeface="Arial"/>
              <a:sym typeface="Arial"/>
            </a:endParaRPr>
          </a:p>
        </p:txBody>
      </p:sp>
      <p:sp>
        <p:nvSpPr>
          <p:cNvPr id="113" name="Google Shape;113;p17"/>
          <p:cNvSpPr txBox="1"/>
          <p:nvPr/>
        </p:nvSpPr>
        <p:spPr>
          <a:xfrm>
            <a:off x="3321850" y="3791538"/>
            <a:ext cx="54264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1"/>
                </a:solidFill>
              </a:rPr>
              <a:t>AUC is especially </a:t>
            </a:r>
            <a:r>
              <a:rPr b="1" lang="en" sz="1200">
                <a:solidFill>
                  <a:schemeClr val="dk1"/>
                </a:solidFill>
              </a:rPr>
              <a:t>useful in imbalanced datasets</a:t>
            </a:r>
            <a:r>
              <a:rPr lang="en" sz="1200">
                <a:solidFill>
                  <a:schemeClr val="dk1"/>
                </a:solidFill>
              </a:rPr>
              <a:t> like ours, where accuracy alone might be misleading. Furthermore, as AUC shows the model’s ranking ability, </a:t>
            </a:r>
            <a:r>
              <a:rPr b="1" lang="en" sz="1200">
                <a:solidFill>
                  <a:schemeClr val="dk1"/>
                </a:solidFill>
              </a:rPr>
              <a:t>it allows us to targeted marketing efforts to focus on the highest probability users.</a:t>
            </a:r>
            <a:endParaRPr b="1">
              <a:solidFill>
                <a:schemeClr val="dk1"/>
              </a:solidFill>
            </a:endParaRPr>
          </a:p>
        </p:txBody>
      </p:sp>
      <p:cxnSp>
        <p:nvCxnSpPr>
          <p:cNvPr id="114" name="Google Shape;114;p17"/>
          <p:cNvCxnSpPr/>
          <p:nvPr/>
        </p:nvCxnSpPr>
        <p:spPr>
          <a:xfrm>
            <a:off x="376525" y="835950"/>
            <a:ext cx="8572500" cy="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18"/>
          <p:cNvGraphicFramePr/>
          <p:nvPr/>
        </p:nvGraphicFramePr>
        <p:xfrm>
          <a:off x="450150" y="1613150"/>
          <a:ext cx="3000000" cy="3000000"/>
        </p:xfrm>
        <a:graphic>
          <a:graphicData uri="http://schemas.openxmlformats.org/drawingml/2006/table">
            <a:tbl>
              <a:tblPr>
                <a:noFill/>
                <a:tableStyleId>{D38ADA90-5DD9-415F-83EF-6CB246166E6F}</a:tableStyleId>
              </a:tblPr>
              <a:tblGrid>
                <a:gridCol w="1318925"/>
                <a:gridCol w="1346500"/>
                <a:gridCol w="961300"/>
              </a:tblGrid>
              <a:tr h="499525">
                <a:tc>
                  <a:txBody>
                    <a:bodyPr/>
                    <a:lstStyle/>
                    <a:p>
                      <a:pPr indent="0" lvl="0" marL="0" rtl="0" algn="ctr">
                        <a:spcBef>
                          <a:spcPts val="0"/>
                        </a:spcBef>
                        <a:spcAft>
                          <a:spcPts val="0"/>
                        </a:spcAft>
                        <a:buNone/>
                      </a:pPr>
                      <a:r>
                        <a:t/>
                      </a:r>
                      <a:endParaRPr b="1" sz="1200">
                        <a:solidFill>
                          <a:schemeClr val="dk1"/>
                        </a:solidFill>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200">
                          <a:solidFill>
                            <a:schemeClr val="dk1"/>
                          </a:solidFill>
                        </a:rPr>
                        <a:t>Predicted Non-Adopter(0)</a:t>
                      </a:r>
                      <a:endParaRPr b="1" sz="1200">
                        <a:solidFill>
                          <a:schemeClr val="dk1"/>
                        </a:solidFill>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200">
                          <a:solidFill>
                            <a:schemeClr val="dk1"/>
                          </a:solidFill>
                        </a:rPr>
                        <a:t>Predicted Adopter(1)</a:t>
                      </a:r>
                      <a:endParaRPr b="1" sz="1200">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3F3F3"/>
                    </a:solidFill>
                  </a:tcPr>
                </a:tc>
              </a:tr>
              <a:tr h="471450">
                <a:tc>
                  <a:txBody>
                    <a:bodyPr/>
                    <a:lstStyle/>
                    <a:p>
                      <a:pPr indent="0" lvl="0" marL="0" rtl="0" algn="ctr">
                        <a:spcBef>
                          <a:spcPts val="0"/>
                        </a:spcBef>
                        <a:spcAft>
                          <a:spcPts val="0"/>
                        </a:spcAft>
                        <a:buNone/>
                      </a:pPr>
                      <a:r>
                        <a:rPr b="1" lang="en" sz="1200">
                          <a:solidFill>
                            <a:schemeClr val="dk1"/>
                          </a:solidFill>
                        </a:rPr>
                        <a:t>Actual Non-Adopter(0)</a:t>
                      </a:r>
                      <a:endParaRPr b="1" sz="1200">
                        <a:solidFill>
                          <a:schemeClr val="dk1"/>
                        </a:solidFill>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200">
                          <a:solidFill>
                            <a:schemeClr val="dk1"/>
                          </a:solidFill>
                        </a:rPr>
                        <a:t>4,228</a:t>
                      </a:r>
                      <a:endParaRPr sz="1200">
                        <a:solidFill>
                          <a:schemeClr val="dk1"/>
                        </a:solidFill>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1,783</a:t>
                      </a:r>
                      <a:endParaRPr sz="1200">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71450">
                <a:tc>
                  <a:txBody>
                    <a:bodyPr/>
                    <a:lstStyle/>
                    <a:p>
                      <a:pPr indent="0" lvl="0" marL="0" rtl="0" algn="ctr">
                        <a:spcBef>
                          <a:spcPts val="0"/>
                        </a:spcBef>
                        <a:spcAft>
                          <a:spcPts val="0"/>
                        </a:spcAft>
                        <a:buNone/>
                      </a:pPr>
                      <a:r>
                        <a:rPr b="1" lang="en" sz="1200">
                          <a:solidFill>
                            <a:schemeClr val="dk1"/>
                          </a:solidFill>
                        </a:rPr>
                        <a:t>Actual Adopter(1)</a:t>
                      </a:r>
                      <a:endParaRPr b="1" sz="1200">
                        <a:solidFill>
                          <a:schemeClr val="dk1"/>
                        </a:solidFill>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200">
                          <a:solidFill>
                            <a:schemeClr val="dk1"/>
                          </a:solidFill>
                        </a:rPr>
                        <a:t>52</a:t>
                      </a:r>
                      <a:endParaRPr sz="1200">
                        <a:solidFill>
                          <a:schemeClr val="dk1"/>
                        </a:solidFill>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rPr>
                        <a:t>168</a:t>
                      </a:r>
                      <a:endParaRPr sz="1200">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20" name="Google Shape;120;p18"/>
          <p:cNvSpPr txBox="1"/>
          <p:nvPr/>
        </p:nvSpPr>
        <p:spPr>
          <a:xfrm>
            <a:off x="4470275" y="917600"/>
            <a:ext cx="4386600" cy="316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50">
                <a:solidFill>
                  <a:schemeClr val="dk1"/>
                </a:solidFill>
              </a:rPr>
              <a:t>Confusion Matrix</a:t>
            </a:r>
            <a:br>
              <a:rPr lang="en" sz="1150">
                <a:solidFill>
                  <a:schemeClr val="dk1"/>
                </a:solidFill>
              </a:rPr>
            </a:br>
            <a:r>
              <a:rPr lang="en" sz="1150">
                <a:solidFill>
                  <a:schemeClr val="dk1"/>
                </a:solidFill>
              </a:rPr>
              <a:t>It shows how well our predictive model identifies users who will subscribe to the premium service (adopters) versus those who won’t (non-adopters)</a:t>
            </a:r>
            <a:br>
              <a:rPr lang="en" sz="1150">
                <a:solidFill>
                  <a:schemeClr val="dk1"/>
                </a:solidFill>
              </a:rPr>
            </a:br>
            <a:br>
              <a:rPr lang="en" sz="1150">
                <a:solidFill>
                  <a:schemeClr val="dk1"/>
                </a:solidFill>
              </a:rPr>
            </a:br>
            <a:r>
              <a:rPr b="1" lang="en" sz="1150">
                <a:solidFill>
                  <a:schemeClr val="dk1"/>
                </a:solidFill>
              </a:rPr>
              <a:t>Predicted Adopters (0):</a:t>
            </a:r>
            <a:r>
              <a:rPr lang="en" sz="1150">
                <a:solidFill>
                  <a:schemeClr val="dk1"/>
                </a:solidFill>
              </a:rPr>
              <a:t> </a:t>
            </a:r>
            <a:r>
              <a:rPr b="1" lang="en" sz="1150">
                <a:solidFill>
                  <a:schemeClr val="dk1"/>
                </a:solidFill>
              </a:rPr>
              <a:t>4,228 </a:t>
            </a:r>
            <a:r>
              <a:rPr lang="en" sz="1150">
                <a:solidFill>
                  <a:schemeClr val="dk1"/>
                </a:solidFill>
              </a:rPr>
              <a:t>users are correctly classified as non adopters, meaning marketing resources were not spent on them unnecessarily. </a:t>
            </a:r>
            <a:r>
              <a:rPr b="1" lang="en" sz="1150">
                <a:solidFill>
                  <a:schemeClr val="dk1"/>
                </a:solidFill>
              </a:rPr>
              <a:t>52</a:t>
            </a:r>
            <a:r>
              <a:rPr lang="en" sz="1150">
                <a:solidFill>
                  <a:schemeClr val="dk1"/>
                </a:solidFill>
              </a:rPr>
              <a:t> represents missed opportunities—users who were likely to subscribe but were not identified by the model.</a:t>
            </a:r>
            <a:endParaRPr sz="1150">
              <a:solidFill>
                <a:schemeClr val="dk1"/>
              </a:solidFill>
            </a:endParaRPr>
          </a:p>
          <a:p>
            <a:pPr indent="0" lvl="0" marL="0" rtl="0" algn="l">
              <a:lnSpc>
                <a:spcPct val="115000"/>
              </a:lnSpc>
              <a:spcBef>
                <a:spcPts val="1200"/>
              </a:spcBef>
              <a:spcAft>
                <a:spcPts val="1200"/>
              </a:spcAft>
              <a:buNone/>
            </a:pPr>
            <a:r>
              <a:rPr b="1" lang="en" sz="1150">
                <a:solidFill>
                  <a:schemeClr val="dk1"/>
                </a:solidFill>
              </a:rPr>
              <a:t>Predicted Adopters (1):</a:t>
            </a:r>
            <a:r>
              <a:rPr lang="en" sz="1150">
                <a:solidFill>
                  <a:schemeClr val="dk1"/>
                </a:solidFill>
              </a:rPr>
              <a:t> </a:t>
            </a:r>
            <a:r>
              <a:rPr b="1" lang="en" sz="1150">
                <a:solidFill>
                  <a:schemeClr val="dk1"/>
                </a:solidFill>
              </a:rPr>
              <a:t>1,783 </a:t>
            </a:r>
            <a:r>
              <a:rPr lang="en" sz="1150">
                <a:solidFill>
                  <a:schemeClr val="dk1"/>
                </a:solidFill>
              </a:rPr>
              <a:t>are users that the model incorrectly identified as likely to subscribe but did not convert. </a:t>
            </a:r>
            <a:r>
              <a:rPr b="1" lang="en" sz="1150">
                <a:solidFill>
                  <a:schemeClr val="dk1"/>
                </a:solidFill>
              </a:rPr>
              <a:t>168</a:t>
            </a:r>
            <a:r>
              <a:rPr lang="en" sz="1150">
                <a:solidFill>
                  <a:schemeClr val="dk1"/>
                </a:solidFill>
              </a:rPr>
              <a:t> are users accurately identified as likely to adopt the premium service.</a:t>
            </a:r>
            <a:endParaRPr sz="1150">
              <a:solidFill>
                <a:schemeClr val="dk1"/>
              </a:solidFill>
            </a:endParaRPr>
          </a:p>
        </p:txBody>
      </p:sp>
      <p:sp>
        <p:nvSpPr>
          <p:cNvPr id="121" name="Google Shape;121;p18"/>
          <p:cNvSpPr txBox="1"/>
          <p:nvPr>
            <p:ph type="title"/>
          </p:nvPr>
        </p:nvSpPr>
        <p:spPr>
          <a:xfrm>
            <a:off x="311700" y="1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Arial"/>
                <a:ea typeface="Arial"/>
                <a:cs typeface="Arial"/>
                <a:sym typeface="Arial"/>
              </a:rPr>
              <a:t>Analytics Results</a:t>
            </a:r>
            <a:endParaRPr b="1" sz="2400">
              <a:solidFill>
                <a:schemeClr val="dk1"/>
              </a:solidFill>
              <a:latin typeface="Arial"/>
              <a:ea typeface="Arial"/>
              <a:cs typeface="Arial"/>
              <a:sym typeface="Arial"/>
            </a:endParaRPr>
          </a:p>
        </p:txBody>
      </p:sp>
      <p:sp>
        <p:nvSpPr>
          <p:cNvPr id="122" name="Google Shape;122;p18"/>
          <p:cNvSpPr txBox="1"/>
          <p:nvPr/>
        </p:nvSpPr>
        <p:spPr>
          <a:xfrm>
            <a:off x="988350" y="4147525"/>
            <a:ext cx="7710000" cy="61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300">
                <a:solidFill>
                  <a:schemeClr val="dk1"/>
                </a:solidFill>
              </a:rPr>
              <a:t>The cost savings </a:t>
            </a:r>
            <a:r>
              <a:rPr lang="en" sz="1300">
                <a:solidFill>
                  <a:schemeClr val="dk1"/>
                </a:solidFill>
              </a:rPr>
              <a:t>from accurately identifying non-adopters outweigh the resources spent on incorrect predictions, and the number of </a:t>
            </a:r>
            <a:r>
              <a:rPr b="1" lang="en" sz="1300">
                <a:solidFill>
                  <a:schemeClr val="dk1"/>
                </a:solidFill>
              </a:rPr>
              <a:t>correctly identified adopters </a:t>
            </a:r>
            <a:r>
              <a:rPr lang="en" sz="1300">
                <a:solidFill>
                  <a:schemeClr val="dk1"/>
                </a:solidFill>
              </a:rPr>
              <a:t>is greater than the missed opportunities.</a:t>
            </a:r>
            <a:endParaRPr sz="1300"/>
          </a:p>
        </p:txBody>
      </p:sp>
      <p:sp>
        <p:nvSpPr>
          <p:cNvPr id="123" name="Google Shape;123;p18"/>
          <p:cNvSpPr/>
          <p:nvPr/>
        </p:nvSpPr>
        <p:spPr>
          <a:xfrm>
            <a:off x="450150" y="4230175"/>
            <a:ext cx="478500" cy="4497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cxnSp>
        <p:nvCxnSpPr>
          <p:cNvPr id="124" name="Google Shape;124;p18"/>
          <p:cNvCxnSpPr/>
          <p:nvPr/>
        </p:nvCxnSpPr>
        <p:spPr>
          <a:xfrm>
            <a:off x="376525" y="746525"/>
            <a:ext cx="8572500" cy="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311700" y="932750"/>
            <a:ext cx="4396500" cy="35622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dk1"/>
              </a:buClr>
              <a:buSzPts val="1000"/>
              <a:buChar char="●"/>
            </a:pPr>
            <a:r>
              <a:rPr b="1" lang="en" sz="1000">
                <a:solidFill>
                  <a:schemeClr val="dk1"/>
                </a:solidFill>
              </a:rPr>
              <a:t>Efficient Targeting</a:t>
            </a:r>
            <a:r>
              <a:rPr lang="en" sz="1000">
                <a:solidFill>
                  <a:schemeClr val="dk1"/>
                </a:solidFill>
              </a:rPr>
              <a:t>:</a:t>
            </a:r>
            <a:r>
              <a:rPr b="1" lang="en" sz="1000">
                <a:solidFill>
                  <a:srgbClr val="F70306"/>
                </a:solidFill>
              </a:rPr>
              <a:t> </a:t>
            </a:r>
            <a:r>
              <a:rPr b="1" lang="en" sz="1000">
                <a:solidFill>
                  <a:srgbClr val="F70306"/>
                </a:solidFill>
              </a:rPr>
              <a:t>By targeting 25% of the users, our model can capture about 65% of the actual premium subscribers.</a:t>
            </a:r>
            <a:br>
              <a:rPr b="1" lang="en" sz="1000">
                <a:solidFill>
                  <a:srgbClr val="F70306"/>
                </a:solidFill>
              </a:rPr>
            </a:br>
            <a:r>
              <a:rPr lang="en" sz="1000">
                <a:solidFill>
                  <a:schemeClr val="dk1"/>
                </a:solidFill>
              </a:rPr>
              <a:t>We can ensure marketing resources are spent on users with the highest likelihood of conversion, which boosts the effectiveness of the marketing campaign </a:t>
            </a:r>
            <a:br>
              <a:rPr lang="en" sz="1000">
                <a:solidFill>
                  <a:schemeClr val="dk1"/>
                </a:solidFill>
              </a:rPr>
            </a:b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Cost Savings</a:t>
            </a:r>
            <a:r>
              <a:rPr lang="en" sz="1000">
                <a:solidFill>
                  <a:schemeClr val="dk1"/>
                </a:solidFill>
              </a:rPr>
              <a:t>: Since the model outperforms random targeting (as shown by the blue curve above the red line), We can </a:t>
            </a:r>
            <a:r>
              <a:rPr b="1" lang="en" sz="1000">
                <a:solidFill>
                  <a:schemeClr val="dk1"/>
                </a:solidFill>
              </a:rPr>
              <a:t>reduce marketing costs</a:t>
            </a:r>
            <a:r>
              <a:rPr lang="en" sz="1000">
                <a:solidFill>
                  <a:schemeClr val="dk1"/>
                </a:solidFill>
              </a:rPr>
              <a:t> by targeting fewer users while still driving significant conversion rates.</a:t>
            </a:r>
            <a:br>
              <a:rPr lang="en" sz="1000">
                <a:solidFill>
                  <a:schemeClr val="dk1"/>
                </a:solidFill>
              </a:rPr>
            </a:b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Diminishing Returns</a:t>
            </a:r>
            <a:r>
              <a:rPr lang="en" sz="1000">
                <a:solidFill>
                  <a:schemeClr val="dk1"/>
                </a:solidFill>
              </a:rPr>
              <a:t>: After targeting around 40% of users, the model’s effectiveness declines, meaning further targeting adds fewer subscribers. Focusing on the top users identified by the model will </a:t>
            </a:r>
            <a:r>
              <a:rPr b="1" lang="en" sz="1000">
                <a:solidFill>
                  <a:schemeClr val="dk1"/>
                </a:solidFill>
              </a:rPr>
              <a:t>maximize impact without wasting resources</a:t>
            </a:r>
            <a:r>
              <a:rPr lang="en" sz="1000">
                <a:solidFill>
                  <a:schemeClr val="dk1"/>
                </a:solidFill>
              </a:rPr>
              <a:t> on less likely converters.</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latin typeface="Raleway"/>
              <a:ea typeface="Raleway"/>
              <a:cs typeface="Raleway"/>
              <a:sym typeface="Raleway"/>
            </a:endParaRPr>
          </a:p>
        </p:txBody>
      </p:sp>
      <p:pic>
        <p:nvPicPr>
          <p:cNvPr id="130" name="Google Shape;130;p19"/>
          <p:cNvPicPr preferRelativeResize="0"/>
          <p:nvPr/>
        </p:nvPicPr>
        <p:blipFill>
          <a:blip r:embed="rId3">
            <a:alphaModFix/>
          </a:blip>
          <a:stretch>
            <a:fillRect/>
          </a:stretch>
        </p:blipFill>
        <p:spPr>
          <a:xfrm>
            <a:off x="4972550" y="1152425"/>
            <a:ext cx="3859751" cy="2738875"/>
          </a:xfrm>
          <a:prstGeom prst="rect">
            <a:avLst/>
          </a:prstGeom>
          <a:noFill/>
          <a:ln>
            <a:noFill/>
          </a:ln>
        </p:spPr>
      </p:pic>
      <p:sp>
        <p:nvSpPr>
          <p:cNvPr id="131" name="Google Shape;131;p19"/>
          <p:cNvSpPr txBox="1"/>
          <p:nvPr/>
        </p:nvSpPr>
        <p:spPr>
          <a:xfrm>
            <a:off x="622975" y="4289625"/>
            <a:ext cx="8079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dk1"/>
              </a:solidFill>
            </a:endParaRPr>
          </a:p>
        </p:txBody>
      </p:sp>
      <p:cxnSp>
        <p:nvCxnSpPr>
          <p:cNvPr id="132" name="Google Shape;132;p19"/>
          <p:cNvCxnSpPr/>
          <p:nvPr/>
        </p:nvCxnSpPr>
        <p:spPr>
          <a:xfrm>
            <a:off x="5420375" y="2273875"/>
            <a:ext cx="822300" cy="0"/>
          </a:xfrm>
          <a:prstGeom prst="straightConnector1">
            <a:avLst/>
          </a:prstGeom>
          <a:noFill/>
          <a:ln cap="flat" cmpd="sng" w="28575">
            <a:solidFill>
              <a:srgbClr val="F70306"/>
            </a:solidFill>
            <a:prstDash val="dash"/>
            <a:round/>
            <a:headEnd len="med" w="med" type="none"/>
            <a:tailEnd len="med" w="med" type="none"/>
          </a:ln>
        </p:spPr>
      </p:cxnSp>
      <p:cxnSp>
        <p:nvCxnSpPr>
          <p:cNvPr id="133" name="Google Shape;133;p19"/>
          <p:cNvCxnSpPr/>
          <p:nvPr/>
        </p:nvCxnSpPr>
        <p:spPr>
          <a:xfrm>
            <a:off x="6242675" y="2290650"/>
            <a:ext cx="0" cy="1325700"/>
          </a:xfrm>
          <a:prstGeom prst="straightConnector1">
            <a:avLst/>
          </a:prstGeom>
          <a:noFill/>
          <a:ln cap="flat" cmpd="sng" w="28575">
            <a:solidFill>
              <a:srgbClr val="F70306"/>
            </a:solidFill>
            <a:prstDash val="dash"/>
            <a:round/>
            <a:headEnd len="med" w="med" type="none"/>
            <a:tailEnd len="med" w="med" type="none"/>
          </a:ln>
        </p:spPr>
      </p:cxnSp>
      <p:sp>
        <p:nvSpPr>
          <p:cNvPr id="134" name="Google Shape;134;p19"/>
          <p:cNvSpPr txBox="1"/>
          <p:nvPr>
            <p:ph type="title"/>
          </p:nvPr>
        </p:nvSpPr>
        <p:spPr>
          <a:xfrm>
            <a:off x="311700" y="18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Arial"/>
                <a:ea typeface="Arial"/>
                <a:cs typeface="Arial"/>
                <a:sym typeface="Arial"/>
              </a:rPr>
              <a:t>Analytics Results</a:t>
            </a:r>
            <a:endParaRPr b="1" sz="2400">
              <a:solidFill>
                <a:schemeClr val="dk1"/>
              </a:solidFill>
              <a:latin typeface="Arial"/>
              <a:ea typeface="Arial"/>
              <a:cs typeface="Arial"/>
              <a:sym typeface="Arial"/>
            </a:endParaRPr>
          </a:p>
        </p:txBody>
      </p:sp>
      <p:cxnSp>
        <p:nvCxnSpPr>
          <p:cNvPr id="135" name="Google Shape;135;p19"/>
          <p:cNvCxnSpPr/>
          <p:nvPr/>
        </p:nvCxnSpPr>
        <p:spPr>
          <a:xfrm>
            <a:off x="376525" y="746525"/>
            <a:ext cx="8572500" cy="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idx="4294967295" type="subTitle"/>
          </p:nvPr>
        </p:nvSpPr>
        <p:spPr>
          <a:xfrm>
            <a:off x="376525" y="1063950"/>
            <a:ext cx="7593000" cy="3762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Concentrate resources on users most likely to convert,</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Reduce the cost on users unlikely to convert</a:t>
            </a:r>
            <a:endParaRPr sz="14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 sz="1100">
                <a:solidFill>
                  <a:schemeClr val="dk1"/>
                </a:solidFill>
                <a:latin typeface="Malgun Gothic"/>
                <a:ea typeface="Malgun Gothic"/>
                <a:cs typeface="Malgun Gothic"/>
                <a:sym typeface="Malgun Gothic"/>
              </a:rPr>
              <a:t> </a:t>
            </a:r>
            <a:r>
              <a:rPr lang="en" sz="1400">
                <a:solidFill>
                  <a:schemeClr val="dk1"/>
                </a:solidFill>
                <a:latin typeface="Arial"/>
                <a:ea typeface="Arial"/>
                <a:cs typeface="Arial"/>
                <a:sym typeface="Arial"/>
              </a:rPr>
              <a:t>Improves the overall conversion rate for the marketing campaign</a:t>
            </a:r>
            <a:endParaRPr sz="1400">
              <a:solidFill>
                <a:schemeClr val="dk1"/>
              </a:solidFill>
              <a:latin typeface="Arial"/>
              <a:ea typeface="Arial"/>
              <a:cs typeface="Arial"/>
              <a:sym typeface="Arial"/>
            </a:endParaRPr>
          </a:p>
          <a:p>
            <a:pPr indent="-298450" lvl="0" marL="457200" rtl="0" algn="l">
              <a:lnSpc>
                <a:spcPct val="200000"/>
              </a:lnSpc>
              <a:spcBef>
                <a:spcPts val="0"/>
              </a:spcBef>
              <a:spcAft>
                <a:spcPts val="0"/>
              </a:spcAft>
              <a:buClr>
                <a:schemeClr val="dk1"/>
              </a:buClr>
              <a:buSzPts val="1100"/>
              <a:buFont typeface="Arial"/>
              <a:buChar char="●"/>
            </a:pPr>
            <a:r>
              <a:rPr lang="en" sz="1400">
                <a:solidFill>
                  <a:schemeClr val="dk1"/>
                </a:solidFill>
                <a:latin typeface="Arial"/>
                <a:ea typeface="Arial"/>
                <a:cs typeface="Arial"/>
                <a:sym typeface="Arial"/>
              </a:rPr>
              <a:t>F</a:t>
            </a:r>
            <a:r>
              <a:rPr lang="en" sz="1400">
                <a:solidFill>
                  <a:schemeClr val="dk1"/>
                </a:solidFill>
                <a:latin typeface="Arial"/>
                <a:ea typeface="Arial"/>
                <a:cs typeface="Arial"/>
                <a:sym typeface="Arial"/>
              </a:rPr>
              <a:t>ocus on features of our models in communication and marketing campaigns to better </a:t>
            </a:r>
            <a:r>
              <a:rPr lang="en" sz="1400">
                <a:latin typeface="Arial"/>
                <a:ea typeface="Arial"/>
                <a:cs typeface="Arial"/>
                <a:sym typeface="Arial"/>
              </a:rPr>
              <a:t>resonate with users who are most likely to subscribe.</a:t>
            </a:r>
            <a:endParaRPr sz="1400">
              <a:latin typeface="Arial"/>
              <a:ea typeface="Arial"/>
              <a:cs typeface="Arial"/>
              <a:sym typeface="Arial"/>
            </a:endParaRPr>
          </a:p>
        </p:txBody>
      </p:sp>
      <p:sp>
        <p:nvSpPr>
          <p:cNvPr id="141" name="Google Shape;141;p20"/>
          <p:cNvSpPr txBox="1"/>
          <p:nvPr>
            <p:ph type="title"/>
          </p:nvPr>
        </p:nvSpPr>
        <p:spPr>
          <a:xfrm>
            <a:off x="311700" y="284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Arial"/>
                <a:ea typeface="Arial"/>
                <a:cs typeface="Arial"/>
                <a:sym typeface="Arial"/>
              </a:rPr>
              <a:t>How can our model help our business?</a:t>
            </a:r>
            <a:endParaRPr b="1" sz="2500">
              <a:solidFill>
                <a:schemeClr val="dk1"/>
              </a:solidFill>
              <a:latin typeface="Arial"/>
              <a:ea typeface="Arial"/>
              <a:cs typeface="Arial"/>
              <a:sym typeface="Arial"/>
            </a:endParaRPr>
          </a:p>
        </p:txBody>
      </p:sp>
      <p:cxnSp>
        <p:nvCxnSpPr>
          <p:cNvPr id="142" name="Google Shape;142;p20"/>
          <p:cNvCxnSpPr/>
          <p:nvPr/>
        </p:nvCxnSpPr>
        <p:spPr>
          <a:xfrm>
            <a:off x="376525" y="933388"/>
            <a:ext cx="8572500" cy="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idx="4294967295" type="subTitle"/>
          </p:nvPr>
        </p:nvSpPr>
        <p:spPr>
          <a:xfrm>
            <a:off x="311700" y="507600"/>
            <a:ext cx="8520600" cy="1011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latin typeface="Arial"/>
                <a:ea typeface="Arial"/>
                <a:cs typeface="Arial"/>
                <a:sym typeface="Arial"/>
              </a:rPr>
              <a:t>Our model highlights several top features—: </a:t>
            </a:r>
            <a:r>
              <a:rPr b="1" lang="en" sz="1300">
                <a:solidFill>
                  <a:schemeClr val="dk1"/>
                </a:solidFill>
                <a:latin typeface="Arial"/>
                <a:ea typeface="Arial"/>
                <a:cs typeface="Arial"/>
                <a:sym typeface="Arial"/>
              </a:rPr>
              <a:t>loved tracks, </a:t>
            </a:r>
            <a:r>
              <a:rPr b="1" lang="en" sz="1300">
                <a:latin typeface="Arial"/>
                <a:ea typeface="Arial"/>
                <a:cs typeface="Arial"/>
                <a:sym typeface="Arial"/>
              </a:rPr>
              <a:t>delta song listened, delta </a:t>
            </a:r>
            <a:r>
              <a:rPr b="1" lang="en" sz="1300">
                <a:solidFill>
                  <a:schemeClr val="dk1"/>
                </a:solidFill>
                <a:latin typeface="Arial"/>
                <a:ea typeface="Arial"/>
                <a:cs typeface="Arial"/>
                <a:sym typeface="Arial"/>
              </a:rPr>
              <a:t>loved tracks</a:t>
            </a:r>
            <a:r>
              <a:rPr b="1" lang="en" sz="1300">
                <a:latin typeface="Arial"/>
                <a:ea typeface="Arial"/>
                <a:cs typeface="Arial"/>
                <a:sym typeface="Arial"/>
              </a:rPr>
              <a:t>, song listened, subscriber friend count, shouts</a:t>
            </a:r>
            <a:r>
              <a:rPr lang="en" sz="1300">
                <a:latin typeface="Arial"/>
                <a:ea typeface="Arial"/>
                <a:cs typeface="Arial"/>
                <a:sym typeface="Arial"/>
              </a:rPr>
              <a:t>—as primary factors in predicting whether users will subscribe to the premium service after the marketing campaign.</a:t>
            </a:r>
            <a:endParaRPr sz="1300">
              <a:latin typeface="Arial"/>
              <a:ea typeface="Arial"/>
              <a:cs typeface="Arial"/>
              <a:sym typeface="Arial"/>
            </a:endParaRPr>
          </a:p>
          <a:p>
            <a:pPr indent="0" lvl="0" marL="0" rtl="0" algn="l">
              <a:lnSpc>
                <a:spcPct val="115000"/>
              </a:lnSpc>
              <a:spcBef>
                <a:spcPts val="1200"/>
              </a:spcBef>
              <a:spcAft>
                <a:spcPts val="1200"/>
              </a:spcAft>
              <a:buNone/>
            </a:pPr>
            <a:r>
              <a:t/>
            </a:r>
            <a:endParaRPr sz="1200">
              <a:solidFill>
                <a:schemeClr val="dk1"/>
              </a:solidFill>
              <a:latin typeface="Arial"/>
              <a:ea typeface="Arial"/>
              <a:cs typeface="Arial"/>
              <a:sym typeface="Arial"/>
            </a:endParaRPr>
          </a:p>
        </p:txBody>
      </p:sp>
      <p:sp>
        <p:nvSpPr>
          <p:cNvPr id="148" name="Google Shape;148;p21"/>
          <p:cNvSpPr txBox="1"/>
          <p:nvPr/>
        </p:nvSpPr>
        <p:spPr>
          <a:xfrm>
            <a:off x="314500" y="3886975"/>
            <a:ext cx="4659900" cy="9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300">
                <a:solidFill>
                  <a:schemeClr val="dk1"/>
                </a:solidFill>
              </a:rPr>
              <a:t>Corresponding to these important </a:t>
            </a:r>
            <a:r>
              <a:rPr lang="en" sz="1300">
                <a:solidFill>
                  <a:schemeClr val="dk1"/>
                </a:solidFill>
              </a:rPr>
              <a:t>features, we can emphasize our premium services such as personalized tracks recommendations and social interaction features to attract potential subscribers.</a:t>
            </a:r>
            <a:endParaRPr sz="1700">
              <a:latin typeface="Raleway"/>
              <a:ea typeface="Raleway"/>
              <a:cs typeface="Raleway"/>
              <a:sym typeface="Raleway"/>
            </a:endParaRPr>
          </a:p>
        </p:txBody>
      </p:sp>
      <p:sp>
        <p:nvSpPr>
          <p:cNvPr id="149" name="Google Shape;149;p21"/>
          <p:cNvSpPr txBox="1"/>
          <p:nvPr>
            <p:ph type="title"/>
          </p:nvPr>
        </p:nvSpPr>
        <p:spPr>
          <a:xfrm>
            <a:off x="311700" y="13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Arial"/>
                <a:ea typeface="Arial"/>
                <a:cs typeface="Arial"/>
                <a:sym typeface="Arial"/>
              </a:rPr>
              <a:t>Features of Our Model</a:t>
            </a:r>
            <a:endParaRPr b="1" sz="2400">
              <a:solidFill>
                <a:schemeClr val="dk1"/>
              </a:solidFill>
              <a:latin typeface="Arial"/>
              <a:ea typeface="Arial"/>
              <a:cs typeface="Arial"/>
              <a:sym typeface="Arial"/>
            </a:endParaRPr>
          </a:p>
        </p:txBody>
      </p:sp>
      <p:pic>
        <p:nvPicPr>
          <p:cNvPr id="150" name="Google Shape;150;p21"/>
          <p:cNvPicPr preferRelativeResize="0"/>
          <p:nvPr/>
        </p:nvPicPr>
        <p:blipFill rotWithShape="1">
          <a:blip r:embed="rId3">
            <a:alphaModFix/>
          </a:blip>
          <a:srcRect b="2230" l="0" r="8340" t="-2230"/>
          <a:stretch/>
        </p:blipFill>
        <p:spPr>
          <a:xfrm>
            <a:off x="5521075" y="2536641"/>
            <a:ext cx="3539026" cy="2562659"/>
          </a:xfrm>
          <a:prstGeom prst="rect">
            <a:avLst/>
          </a:prstGeom>
          <a:noFill/>
          <a:ln>
            <a:noFill/>
          </a:ln>
        </p:spPr>
      </p:pic>
      <p:sp>
        <p:nvSpPr>
          <p:cNvPr id="151" name="Google Shape;151;p21"/>
          <p:cNvSpPr txBox="1"/>
          <p:nvPr/>
        </p:nvSpPr>
        <p:spPr>
          <a:xfrm>
            <a:off x="314500" y="1457275"/>
            <a:ext cx="5777100" cy="242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rgbClr val="F70306"/>
                </a:solidFill>
              </a:rPr>
              <a:t>Loved tracks, Song listened:</a:t>
            </a:r>
            <a:br>
              <a:rPr b="1" lang="en" sz="1300">
                <a:solidFill>
                  <a:srgbClr val="7A0019"/>
                </a:solidFill>
              </a:rPr>
            </a:br>
            <a:r>
              <a:rPr lang="en" sz="1200">
                <a:solidFill>
                  <a:schemeClr val="dk1"/>
                </a:solidFill>
              </a:rPr>
              <a:t>The volume of music that users have liked and listened</a:t>
            </a:r>
            <a:r>
              <a:rPr lang="en" sz="1200">
                <a:solidFill>
                  <a:schemeClr val="dk1"/>
                </a:solidFill>
              </a:rPr>
              <a:t> </a:t>
            </a:r>
            <a:r>
              <a:rPr lang="en" sz="1200">
                <a:solidFill>
                  <a:schemeClr val="dk1"/>
                </a:solidFill>
              </a:rPr>
              <a:t>are key factors influencing conversion to premium users</a:t>
            </a:r>
            <a:endParaRPr b="1" sz="1300">
              <a:solidFill>
                <a:srgbClr val="7A0019"/>
              </a:solidFill>
            </a:endParaRPr>
          </a:p>
          <a:p>
            <a:pPr indent="0" lvl="0" marL="0" rtl="0" algn="l">
              <a:lnSpc>
                <a:spcPct val="115000"/>
              </a:lnSpc>
              <a:spcBef>
                <a:spcPts val="1200"/>
              </a:spcBef>
              <a:spcAft>
                <a:spcPts val="0"/>
              </a:spcAft>
              <a:buNone/>
            </a:pPr>
            <a:r>
              <a:rPr b="1" lang="en" sz="1300">
                <a:solidFill>
                  <a:srgbClr val="F70306"/>
                </a:solidFill>
              </a:rPr>
              <a:t>Delta song listened, Delta loved tracks:</a:t>
            </a:r>
            <a:br>
              <a:rPr lang="en" sz="1300">
                <a:solidFill>
                  <a:srgbClr val="7A0019"/>
                </a:solidFill>
              </a:rPr>
            </a:br>
            <a:r>
              <a:rPr lang="en" sz="1200">
                <a:solidFill>
                  <a:schemeClr val="dk1"/>
                </a:solidFill>
              </a:rPr>
              <a:t>During the marketing campaign,</a:t>
            </a:r>
            <a:r>
              <a:rPr lang="en" sz="1200">
                <a:solidFill>
                  <a:schemeClr val="dk1"/>
                </a:solidFill>
              </a:rPr>
              <a:t> users who have shown a change in song-listening activity and interest in exploring new music are more likely to convert.</a:t>
            </a:r>
            <a:endParaRPr sz="1200">
              <a:solidFill>
                <a:schemeClr val="dk1"/>
              </a:solidFill>
            </a:endParaRPr>
          </a:p>
          <a:p>
            <a:pPr indent="0" lvl="0" marL="0" rtl="0" algn="l">
              <a:lnSpc>
                <a:spcPct val="115000"/>
              </a:lnSpc>
              <a:spcBef>
                <a:spcPts val="1200"/>
              </a:spcBef>
              <a:spcAft>
                <a:spcPts val="1200"/>
              </a:spcAft>
              <a:buNone/>
            </a:pPr>
            <a:r>
              <a:rPr b="1" lang="en" sz="1300">
                <a:solidFill>
                  <a:srgbClr val="F70306"/>
                </a:solidFill>
              </a:rPr>
              <a:t>Subscriber friend count, Shouts:</a:t>
            </a:r>
            <a:br>
              <a:rPr b="1" lang="en" sz="1300">
                <a:solidFill>
                  <a:schemeClr val="dk1"/>
                </a:solidFill>
              </a:rPr>
            </a:br>
            <a:r>
              <a:rPr lang="en" sz="1200">
                <a:solidFill>
                  <a:schemeClr val="dk1"/>
                </a:solidFill>
              </a:rPr>
              <a:t>P</a:t>
            </a:r>
            <a:r>
              <a:rPr lang="en" sz="1200">
                <a:solidFill>
                  <a:schemeClr val="dk1"/>
                </a:solidFill>
              </a:rPr>
              <a:t>otential premium subscribers are influenced by their premium-subscribing friends and s</a:t>
            </a:r>
            <a:r>
              <a:rPr lang="en" sz="1200">
                <a:solidFill>
                  <a:schemeClr val="dk1"/>
                </a:solidFill>
              </a:rPr>
              <a:t>ocial engagement </a:t>
            </a:r>
            <a:r>
              <a:rPr lang="en" sz="1200">
                <a:solidFill>
                  <a:schemeClr val="dk1"/>
                </a:solidFill>
              </a:rPr>
              <a:t>on the platform</a:t>
            </a:r>
            <a:endParaRPr/>
          </a:p>
        </p:txBody>
      </p:sp>
      <p:cxnSp>
        <p:nvCxnSpPr>
          <p:cNvPr id="152" name="Google Shape;152;p21"/>
          <p:cNvCxnSpPr/>
          <p:nvPr/>
        </p:nvCxnSpPr>
        <p:spPr>
          <a:xfrm>
            <a:off x="376525" y="633063"/>
            <a:ext cx="8572500" cy="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nvSpPr>
        <p:spPr>
          <a:xfrm>
            <a:off x="378400" y="2160763"/>
            <a:ext cx="8314500" cy="24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70306"/>
                </a:solidFill>
              </a:rPr>
              <a:t>We can</a:t>
            </a:r>
            <a:r>
              <a:rPr lang="en">
                <a:solidFill>
                  <a:schemeClr val="dk1"/>
                </a:solidFill>
              </a:rPr>
              <a:t> </a:t>
            </a:r>
            <a:r>
              <a:rPr b="1" lang="en">
                <a:solidFill>
                  <a:srgbClr val="FF0000"/>
                </a:solidFill>
              </a:rPr>
              <a:t>target more potential premium subscribers</a:t>
            </a:r>
            <a:r>
              <a:rPr lang="en">
                <a:solidFill>
                  <a:schemeClr val="dk1"/>
                </a:solidFill>
              </a:rPr>
              <a:t> </a:t>
            </a:r>
            <a:r>
              <a:rPr b="1" lang="en">
                <a:solidFill>
                  <a:srgbClr val="F70306"/>
                </a:solidFill>
              </a:rPr>
              <a:t>and </a:t>
            </a:r>
            <a:r>
              <a:rPr b="1" lang="en">
                <a:solidFill>
                  <a:srgbClr val="F70306"/>
                </a:solidFill>
              </a:rPr>
              <a:t>optimize marketing costs </a:t>
            </a:r>
            <a:r>
              <a:rPr lang="en">
                <a:solidFill>
                  <a:schemeClr val="dk1"/>
                </a:solidFill>
              </a:rPr>
              <a:t>using this predictive model in the next marketing campaigns.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Next Steps</a:t>
            </a:r>
            <a:r>
              <a:rPr lang="en">
                <a:solidFill>
                  <a:schemeClr val="dk1"/>
                </a:solidFill>
              </a:rPr>
              <a:t>: We recommend testing the model in the next marketing campaign and monitor the adoption rates. By collecting more adopters data, we can further refine the predictive model to improve our targeting strategies.</a:t>
            </a:r>
            <a:endParaRPr/>
          </a:p>
        </p:txBody>
      </p:sp>
      <p:sp>
        <p:nvSpPr>
          <p:cNvPr id="158" name="Google Shape;158;p22"/>
          <p:cNvSpPr txBox="1"/>
          <p:nvPr>
            <p:ph type="title"/>
          </p:nvPr>
        </p:nvSpPr>
        <p:spPr>
          <a:xfrm>
            <a:off x="311700" y="13303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500">
                <a:solidFill>
                  <a:schemeClr val="dk1"/>
                </a:solidFill>
                <a:latin typeface="Arial"/>
                <a:ea typeface="Arial"/>
                <a:cs typeface="Arial"/>
                <a:sym typeface="Arial"/>
              </a:rPr>
              <a:t>Conclusion and Next Step</a:t>
            </a:r>
            <a:endParaRPr b="1" sz="2500">
              <a:solidFill>
                <a:schemeClr val="dk1"/>
              </a:solidFill>
              <a:latin typeface="Arial"/>
              <a:ea typeface="Arial"/>
              <a:cs typeface="Arial"/>
              <a:sym typeface="Arial"/>
            </a:endParaRPr>
          </a:p>
        </p:txBody>
      </p:sp>
      <p:cxnSp>
        <p:nvCxnSpPr>
          <p:cNvPr id="159" name="Google Shape;159;p22"/>
          <p:cNvCxnSpPr/>
          <p:nvPr/>
        </p:nvCxnSpPr>
        <p:spPr>
          <a:xfrm>
            <a:off x="376525" y="1903038"/>
            <a:ext cx="8572500" cy="0"/>
          </a:xfrm>
          <a:prstGeom prst="straightConnector1">
            <a:avLst/>
          </a:prstGeom>
          <a:noFill/>
          <a:ln cap="flat" cmpd="sng" w="9525">
            <a:solidFill>
              <a:srgbClr val="9E9E9E"/>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