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5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4" r:id="rId16"/>
    <p:sldId id="276" r:id="rId17"/>
    <p:sldId id="277" r:id="rId18"/>
    <p:sldId id="280" r:id="rId19"/>
    <p:sldId id="281" r:id="rId20"/>
    <p:sldId id="282" r:id="rId21"/>
    <p:sldId id="269" r:id="rId22"/>
    <p:sldId id="283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8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08"/>
  </p:normalViewPr>
  <p:slideViewPr>
    <p:cSldViewPr snapToGrid="0" snapToObjects="1">
      <p:cViewPr varScale="1">
        <p:scale>
          <a:sx n="64" d="100"/>
          <a:sy n="64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eting: smart transpor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meeting:</a:t>
            </a:r>
            <a:br/>
            <a:r>
              <a:t>smart transport</a:t>
            </a:r>
          </a:p>
        </p:txBody>
      </p:sp>
      <p:sp>
        <p:nvSpPr>
          <p:cNvPr id="120" name="2019-03-12(二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 smtClean="0"/>
              <a:t>2019-03-</a:t>
            </a:r>
            <a:r>
              <a:rPr lang="en-US" dirty="0" smtClean="0"/>
              <a:t>17</a:t>
            </a:r>
            <a:r>
              <a:rPr dirty="0" smtClean="0"/>
              <a:t>(</a:t>
            </a:r>
            <a:r>
              <a:rPr lang="zh-TW" altLang="en-US" dirty="0" smtClean="0"/>
              <a:t>一</a:t>
            </a:r>
            <a:r>
              <a:rPr dirty="0" smtClean="0"/>
              <a:t>)</a:t>
            </a:r>
            <a:endParaRPr lang="en-US" dirty="0" smtClean="0"/>
          </a:p>
          <a:p>
            <a:r>
              <a:rPr lang="en-US" dirty="0" smtClean="0"/>
              <a:t>Reporters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顏慷</a:t>
            </a:r>
            <a:r>
              <a:rPr lang="en-US" altLang="zh-TW" dirty="0" smtClean="0"/>
              <a:t>, </a:t>
            </a:r>
            <a:r>
              <a:rPr lang="zh-TW" altLang="en-US" dirty="0" smtClean="0"/>
              <a:t>布駿霆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PP stage 4- 車已收貨，前往收件者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 stage 4- 車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已收貨，</a:t>
            </a:r>
            <a:r>
              <a:t>前往收件者位置</a:t>
            </a:r>
          </a:p>
        </p:txBody>
      </p:sp>
      <p:sp>
        <p:nvSpPr>
          <p:cNvPr id="189" name="S: 能從“Sent package”，…"/>
          <p:cNvSpPr txBox="1"/>
          <p:nvPr/>
        </p:nvSpPr>
        <p:spPr>
          <a:xfrm>
            <a:off x="1334007" y="1767229"/>
            <a:ext cx="5649287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S: 能從“Sent package”，</a:t>
            </a:r>
          </a:p>
          <a:p>
            <a:pPr algn="l"/>
            <a:r>
              <a:t>手機顯示運貨資訊</a:t>
            </a:r>
            <a:br/>
            <a:endParaRPr/>
          </a:p>
        </p:txBody>
      </p:sp>
      <p:sp>
        <p:nvSpPr>
          <p:cNvPr id="190" name="R: 接收收貨通知"/>
          <p:cNvSpPr txBox="1"/>
          <p:nvPr/>
        </p:nvSpPr>
        <p:spPr>
          <a:xfrm>
            <a:off x="9627107" y="2146300"/>
            <a:ext cx="26376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R: 接收收貨通知</a:t>
            </a:r>
            <a:br/>
            <a:endParaRPr/>
          </a:p>
        </p:txBody>
      </p:sp>
      <p:pic>
        <p:nvPicPr>
          <p:cNvPr id="191" name="螢幕快照 2019-01-15 上午9.38.09.png" descr="螢幕快照 2019-01-15 上午9.3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8605" y="3116725"/>
            <a:ext cx="3388209" cy="61024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92" name="螢幕快照 2019-01-15 上午9.27.13.png" descr="螢幕快照 2019-01-15 上午9.27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693" y="3023196"/>
            <a:ext cx="3553081" cy="6594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49992" y="3109318"/>
            <a:ext cx="2963264" cy="48704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4" animBg="1" advAuto="0"/>
      <p:bldP spid="191" grpId="3" animBg="1" advAuto="0"/>
      <p:bldP spid="192" grpId="2" animBg="1" advAuto="0"/>
      <p:bldP spid="193" grpId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PP stage 5- 車到達收件者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APP stage 5- </a:t>
            </a:r>
            <a:r>
              <a:rPr dirty="0" err="1"/>
              <a:t>車到達收件者位置</a:t>
            </a:r>
            <a:endParaRPr dirty="0"/>
          </a:p>
        </p:txBody>
      </p:sp>
      <p:sp>
        <p:nvSpPr>
          <p:cNvPr id="196" name="S: 按下“Sent package”，…"/>
          <p:cNvSpPr txBox="1"/>
          <p:nvPr/>
        </p:nvSpPr>
        <p:spPr>
          <a:xfrm>
            <a:off x="775207" y="2300629"/>
            <a:ext cx="5295901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: 按下“Sent package”，</a:t>
            </a:r>
          </a:p>
          <a:p>
            <a:pPr algn="l"/>
            <a:r>
              <a:t>手機顯示運貨資訊，了解貨物運送成功</a:t>
            </a:r>
            <a:br/>
            <a:endParaRPr/>
          </a:p>
        </p:txBody>
      </p:sp>
      <p:sp>
        <p:nvSpPr>
          <p:cNvPr id="197" name="R: Server傳送橫幅通知給…"/>
          <p:cNvSpPr txBox="1"/>
          <p:nvPr/>
        </p:nvSpPr>
        <p:spPr>
          <a:xfrm>
            <a:off x="7701371" y="2300629"/>
            <a:ext cx="5079244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</a:t>
            </a:r>
            <a:r>
              <a:rPr dirty="0"/>
              <a:t>: </a:t>
            </a:r>
            <a:r>
              <a:rPr dirty="0" err="1"/>
              <a:t>Server傳送橫幅通知給</a:t>
            </a:r>
            <a:endParaRPr dirty="0"/>
          </a:p>
          <a:p>
            <a:pPr algn="l"/>
            <a:r>
              <a:rPr dirty="0" err="1"/>
              <a:t>Receiver，告知貨車已到達收件地址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198" name="螢幕快照 2019-01-15 上午9.46.08.png" descr="螢幕快照 2019-01-15 上午9.46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190" y="3488058"/>
            <a:ext cx="3117366" cy="55978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99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0792" y="3458048"/>
            <a:ext cx="2963264" cy="48704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3" animBg="1" advAuto="0"/>
      <p:bldP spid="198" grpId="4" animBg="1" advAuto="0"/>
      <p:bldP spid="199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r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dirty="0"/>
              <a:t>Server</a:t>
            </a:r>
          </a:p>
        </p:txBody>
      </p:sp>
      <p:sp>
        <p:nvSpPr>
          <p:cNvPr id="202" name="(利用PHP撰寫API) 接收android手機發送的送貨“訂單”需求，並在Order table建立訂單資料。…"/>
          <p:cNvSpPr txBox="1">
            <a:spLocks noGrp="1"/>
          </p:cNvSpPr>
          <p:nvPr>
            <p:ph type="body" sz="half" idx="4294967295"/>
          </p:nvPr>
        </p:nvSpPr>
        <p:spPr>
          <a:xfrm>
            <a:off x="373558" y="1881584"/>
            <a:ext cx="5832235" cy="7071916"/>
          </a:xfrm>
          <a:prstGeom prst="rect">
            <a:avLst/>
          </a:prstGeom>
        </p:spPr>
        <p:txBody>
          <a:bodyPr/>
          <a:lstStyle/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(利用PHP撰寫API) </a:t>
            </a:r>
            <a:r>
              <a:t>接收android手機發送的送貨“訂單”需求，並在Order table建立訂單資料。</a:t>
            </a:r>
          </a:p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t>向SUMO要求road condition (包括車子與路面交通資料)。</a:t>
            </a:r>
          </a:p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t>以該貨車位置當作起點，寄件者位置為終點，以PHP程式規劃一條駕駛路徑，並發出派車命令給SUMO。</a:t>
            </a:r>
          </a:p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t>向android手機發送貨車的動態位置，使得手機能顯示貨車的即時位置。</a:t>
            </a:r>
          </a:p>
        </p:txBody>
      </p:sp>
      <p:pic>
        <p:nvPicPr>
          <p:cNvPr id="203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4264" y="613816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lack-phone.png" descr="black-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5150" y="2736651"/>
            <a:ext cx="825898" cy="825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umo.png" descr="sum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07452" y="2679700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1"/>
          <p:cNvSpPr/>
          <p:nvPr/>
        </p:nvSpPr>
        <p:spPr>
          <a:xfrm>
            <a:off x="7981854" y="1593850"/>
            <a:ext cx="495301" cy="495300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07" name="線條"/>
          <p:cNvSpPr/>
          <p:nvPr/>
        </p:nvSpPr>
        <p:spPr>
          <a:xfrm flipV="1">
            <a:off x="8153399" y="1816100"/>
            <a:ext cx="1270001" cy="1270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線條"/>
          <p:cNvSpPr/>
          <p:nvPr/>
        </p:nvSpPr>
        <p:spPr>
          <a:xfrm flipH="1">
            <a:off x="7938094" y="1600200"/>
            <a:ext cx="1205906" cy="12059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線條"/>
          <p:cNvSpPr/>
          <p:nvPr/>
        </p:nvSpPr>
        <p:spPr>
          <a:xfrm>
            <a:off x="10121899" y="1841499"/>
            <a:ext cx="1007021" cy="10070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線條"/>
          <p:cNvSpPr/>
          <p:nvPr/>
        </p:nvSpPr>
        <p:spPr>
          <a:xfrm flipH="1" flipV="1">
            <a:off x="10253216" y="1490646"/>
            <a:ext cx="1126645" cy="1126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2"/>
          <p:cNvSpPr/>
          <p:nvPr/>
        </p:nvSpPr>
        <p:spPr>
          <a:xfrm>
            <a:off x="11144154" y="1593850"/>
            <a:ext cx="495301" cy="495300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pic>
        <p:nvPicPr>
          <p:cNvPr id="212" name="螢幕快照 2019-01-11 下午8.39.29.png" descr="螢幕快照 2019-01-11 下午8.39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7690" y="4618041"/>
            <a:ext cx="5717236" cy="400433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b="1" dirty="0"/>
              <a:t>SUMO</a:t>
            </a:r>
          </a:p>
        </p:txBody>
      </p:sp>
      <p:sp>
        <p:nvSpPr>
          <p:cNvPr id="215" name="1. Create/ import a new map like Tainan’s map…"/>
          <p:cNvSpPr txBox="1">
            <a:spLocks noGrp="1"/>
          </p:cNvSpPr>
          <p:nvPr>
            <p:ph type="body" sz="half" idx="1"/>
          </p:nvPr>
        </p:nvSpPr>
        <p:spPr>
          <a:xfrm>
            <a:off x="850900" y="1733550"/>
            <a:ext cx="11540392" cy="6286500"/>
          </a:xfrm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rPr dirty="0"/>
              <a:t>1. </a:t>
            </a:r>
            <a:r>
              <a:rPr dirty="0" smtClean="0"/>
              <a:t>Create</a:t>
            </a:r>
            <a:r>
              <a:rPr lang="zh-TW" altLang="en-US" dirty="0" smtClean="0"/>
              <a:t> </a:t>
            </a:r>
            <a:r>
              <a:rPr dirty="0" smtClean="0"/>
              <a:t>a </a:t>
            </a:r>
            <a:r>
              <a:rPr dirty="0"/>
              <a:t>new map like </a:t>
            </a:r>
            <a:r>
              <a:rPr dirty="0" smtClean="0"/>
              <a:t>Tainan</a:t>
            </a:r>
            <a:r>
              <a:rPr lang="en-US" dirty="0" smtClean="0"/>
              <a:t>'</a:t>
            </a:r>
            <a:r>
              <a:rPr dirty="0" smtClean="0"/>
              <a:t>s </a:t>
            </a:r>
            <a:r>
              <a:rPr dirty="0"/>
              <a:t>map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rPr dirty="0"/>
              <a:t>2. Generate random cars in this area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rPr dirty="0"/>
              <a:t>3. Label the car with ID, velocity, current </a:t>
            </a:r>
            <a:r>
              <a:rPr lang="en-US" dirty="0" smtClean="0"/>
              <a:t>p</a:t>
            </a:r>
            <a:r>
              <a:rPr lang="en-US" altLang="zh-TW" dirty="0" smtClean="0"/>
              <a:t>osition</a:t>
            </a:r>
            <a:r>
              <a:rPr dirty="0" smtClean="0"/>
              <a:t> </a:t>
            </a:r>
            <a:r>
              <a:rPr dirty="0"/>
              <a:t>and capacity of it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rPr dirty="0"/>
              <a:t>4. Send car Information to Web Server </a:t>
            </a:r>
            <a:r>
              <a:rPr lang="en-US" altLang="zh-TW" dirty="0"/>
              <a:t>periodically </a:t>
            </a:r>
            <a:endParaRPr lang="en-US" altLang="zh-TW" dirty="0" smtClean="0"/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rPr dirty="0" smtClean="0"/>
              <a:t>5</a:t>
            </a:r>
            <a:r>
              <a:rPr dirty="0"/>
              <a:t>. Receive the command from Server and dispatch the suitable car to </a:t>
            </a:r>
            <a:r>
              <a:rPr dirty="0" smtClean="0"/>
              <a:t>user</a:t>
            </a:r>
            <a:r>
              <a:rPr lang="en-US" dirty="0" smtClean="0"/>
              <a:t>'</a:t>
            </a:r>
            <a:r>
              <a:rPr dirty="0" smtClean="0"/>
              <a:t>s </a:t>
            </a:r>
            <a:r>
              <a:rPr dirty="0"/>
              <a:t>location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rPr dirty="0"/>
              <a:t>6. </a:t>
            </a:r>
            <a:r>
              <a:rPr lang="en-US" dirty="0" smtClean="0"/>
              <a:t>Export the coming signals when the car arrived the destination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 smtClean="0"/>
              <a:t>Create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 </a:t>
            </a:r>
            <a:r>
              <a:rPr lang="en-US" altLang="zh-TW" b="1" dirty="0"/>
              <a:t>new </a:t>
            </a:r>
            <a:r>
              <a:rPr lang="en-US" altLang="zh-TW" b="1" dirty="0" smtClean="0"/>
              <a:t>map in Tainan</a:t>
            </a:r>
            <a:endParaRPr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551819"/>
            <a:ext cx="12268200" cy="5340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90522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 smtClean="0"/>
              <a:t>Generate </a:t>
            </a:r>
            <a:r>
              <a:rPr lang="en-US" altLang="zh-TW" b="1" dirty="0"/>
              <a:t>random </a:t>
            </a:r>
            <a:r>
              <a:rPr lang="en-US" altLang="zh-TW" b="1" dirty="0" smtClean="0"/>
              <a:t>cars</a:t>
            </a:r>
            <a:endParaRPr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9221" r="18887"/>
          <a:stretch/>
        </p:blipFill>
        <p:spPr>
          <a:xfrm>
            <a:off x="558800" y="2293653"/>
            <a:ext cx="4127500" cy="6198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螢幕快照 2019-03-05 上午8.36.39.png" descr="螢幕快照 2019-03-05 上午8.36.39.png"/>
          <p:cNvPicPr>
            <a:picLocks noChangeAspect="1"/>
          </p:cNvPicPr>
          <p:nvPr/>
        </p:nvPicPr>
        <p:blipFill rotWithShape="1">
          <a:blip r:embed="rId3">
            <a:extLst/>
          </a:blip>
          <a:srcRect t="15839"/>
          <a:stretch/>
        </p:blipFill>
        <p:spPr>
          <a:xfrm>
            <a:off x="5372100" y="2293654"/>
            <a:ext cx="7181583" cy="6198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45416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 algn="ctr"/>
            <a:r>
              <a:rPr lang="en-US" altLang="zh-TW" b="1" dirty="0" smtClean="0"/>
              <a:t>Label </a:t>
            </a:r>
            <a:r>
              <a:rPr lang="en-US" altLang="zh-TW" b="1" dirty="0"/>
              <a:t>the </a:t>
            </a:r>
            <a:r>
              <a:rPr lang="en-US" altLang="zh-TW" b="1" dirty="0" smtClean="0"/>
              <a:t>Car of ID, </a:t>
            </a:r>
            <a:r>
              <a:rPr lang="en-US" altLang="zh-TW" b="1" dirty="0"/>
              <a:t>V</a:t>
            </a:r>
            <a:r>
              <a:rPr lang="en-US" altLang="zh-TW" b="1" dirty="0" smtClean="0"/>
              <a:t>elocity and Position</a:t>
            </a:r>
            <a:endParaRPr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72" y="1908631"/>
            <a:ext cx="8988235" cy="7446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2946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9762392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 smtClean="0"/>
              <a:t>Send Car </a:t>
            </a:r>
            <a:r>
              <a:rPr lang="en-US" altLang="zh-TW" b="1" dirty="0"/>
              <a:t>Information to </a:t>
            </a:r>
            <a:r>
              <a:rPr lang="en-US" altLang="zh-TW" b="1" dirty="0" smtClean="0"/>
              <a:t>Web </a:t>
            </a:r>
            <a:r>
              <a:rPr lang="en-US" altLang="zh-TW" b="1" dirty="0"/>
              <a:t>Server </a:t>
            </a:r>
            <a:r>
              <a:rPr lang="en-US" altLang="zh-TW" b="1" dirty="0"/>
              <a:t>periodically</a:t>
            </a:r>
            <a:r>
              <a:rPr lang="en-US" altLang="zh-TW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/>
            </a:r>
            <a:br>
              <a:rPr lang="en-US" altLang="zh-TW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endParaRPr b="1" dirty="0"/>
          </a:p>
        </p:txBody>
      </p:sp>
      <p:pic>
        <p:nvPicPr>
          <p:cNvPr id="4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7175" y="2352913"/>
            <a:ext cx="943566" cy="943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umo.png" descr="sum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5186" y="2414955"/>
            <a:ext cx="859179" cy="85917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線條"/>
          <p:cNvSpPr/>
          <p:nvPr/>
        </p:nvSpPr>
        <p:spPr>
          <a:xfrm>
            <a:off x="10194271" y="2856953"/>
            <a:ext cx="96609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507024" y="1875692"/>
            <a:ext cx="7630284" cy="7001607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&lt;</a:t>
            </a:r>
            <a:r>
              <a:rPr lang="en-US" altLang="zh-TW" sz="2800" dirty="0" err="1"/>
              <a:t>timestep</a:t>
            </a:r>
            <a:r>
              <a:rPr lang="en-US" altLang="zh-TW" sz="2800" dirty="0"/>
              <a:t> time="0.00"&gt; </a:t>
            </a:r>
            <a:r>
              <a:rPr lang="en-US" altLang="zh-TW" sz="2800" dirty="0" smtClean="0"/>
              <a:t>&lt;</a:t>
            </a:r>
            <a:r>
              <a:rPr lang="en-US" altLang="zh-TW" sz="2800" dirty="0"/>
              <a:t>vehicle id="flow0.0" </a:t>
            </a:r>
            <a:r>
              <a:rPr lang="en-US" altLang="zh-TW" sz="2800" b="1" dirty="0">
                <a:solidFill>
                  <a:srgbClr val="FF0000"/>
                </a:solidFill>
              </a:rPr>
              <a:t>x="120.227513" y="22.982579</a:t>
            </a:r>
            <a:r>
              <a:rPr lang="en-US" altLang="zh-TW" sz="2800" dirty="0"/>
              <a:t>" </a:t>
            </a:r>
            <a:r>
              <a:rPr lang="en-US" altLang="zh-TW" sz="2800" dirty="0" smtClean="0"/>
              <a:t>speed</a:t>
            </a:r>
            <a:r>
              <a:rPr lang="en-US" altLang="zh-TW" sz="2800" dirty="0"/>
              <a:t>="0.000000" </a:t>
            </a:r>
            <a:r>
              <a:rPr lang="en-US" altLang="zh-TW" sz="2800" dirty="0" err="1"/>
              <a:t>pos</a:t>
            </a:r>
            <a:r>
              <a:rPr lang="en-US" altLang="zh-TW" sz="2800" dirty="0"/>
              <a:t>="5.100000" lane="307244665#2_0" </a:t>
            </a:r>
            <a:r>
              <a:rPr lang="en-US" altLang="zh-TW" sz="2800" dirty="0" smtClean="0"/>
              <a:t>/&gt; </a:t>
            </a:r>
          </a:p>
          <a:p>
            <a:r>
              <a:rPr lang="en-US" altLang="zh-TW" sz="2800" dirty="0" smtClean="0"/>
              <a:t>&lt;/</a:t>
            </a:r>
            <a:r>
              <a:rPr lang="en-US" altLang="zh-TW" sz="2800" dirty="0" err="1"/>
              <a:t>timestep</a:t>
            </a:r>
            <a:r>
              <a:rPr lang="en-US" altLang="zh-TW" sz="2800" dirty="0"/>
              <a:t>&gt; &lt;</a:t>
            </a:r>
            <a:r>
              <a:rPr lang="en-US" altLang="zh-TW" sz="2800" dirty="0" err="1"/>
              <a:t>timestep</a:t>
            </a:r>
            <a:r>
              <a:rPr lang="en-US" altLang="zh-TW" sz="2800" dirty="0"/>
              <a:t> time="1.00"&gt; &lt;</a:t>
            </a:r>
            <a:r>
              <a:rPr lang="en-US" altLang="zh-TW" sz="2800" dirty="0" smtClean="0"/>
              <a:t>vehicle id</a:t>
            </a:r>
            <a:r>
              <a:rPr lang="en-US" altLang="zh-TW" sz="2800" dirty="0"/>
              <a:t>="flow0.0" </a:t>
            </a:r>
            <a:r>
              <a:rPr lang="en-US" altLang="zh-TW" sz="2800" b="1" dirty="0">
                <a:solidFill>
                  <a:srgbClr val="FF0000"/>
                </a:solidFill>
              </a:rPr>
              <a:t>x="120.227502" y="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22.982587 </a:t>
            </a:r>
            <a:r>
              <a:rPr lang="en-US" altLang="zh-TW" sz="2800" dirty="0"/>
              <a:t>speed="1.441689" </a:t>
            </a:r>
            <a:r>
              <a:rPr lang="en-US" altLang="zh-TW" sz="2800" dirty="0" err="1"/>
              <a:t>pos</a:t>
            </a:r>
            <a:r>
              <a:rPr lang="en-US" altLang="zh-TW" sz="2800" dirty="0"/>
              <a:t>="6.541689" lane="307244665#2_0" </a:t>
            </a:r>
            <a:r>
              <a:rPr lang="en-US" altLang="zh-TW" sz="2800" dirty="0" smtClean="0"/>
              <a:t>/&gt; </a:t>
            </a:r>
          </a:p>
          <a:p>
            <a:r>
              <a:rPr lang="en-US" altLang="zh-TW" sz="2800" dirty="0" smtClean="0"/>
              <a:t>&lt;/</a:t>
            </a:r>
            <a:r>
              <a:rPr lang="en-US" altLang="zh-TW" sz="2800" dirty="0" err="1"/>
              <a:t>timestep</a:t>
            </a:r>
            <a:r>
              <a:rPr lang="en-US" altLang="zh-TW" sz="2800" dirty="0"/>
              <a:t>&gt; &lt;</a:t>
            </a:r>
            <a:r>
              <a:rPr lang="en-US" altLang="zh-TW" sz="2800" dirty="0" err="1"/>
              <a:t>timestep</a:t>
            </a:r>
            <a:r>
              <a:rPr lang="en-US" altLang="zh-TW" sz="2800" dirty="0"/>
              <a:t> time="2.00"&gt; &lt;vehicle id="flow0.0" </a:t>
            </a:r>
            <a:r>
              <a:rPr lang="en-US" altLang="zh-TW" sz="2800" b="1" dirty="0">
                <a:solidFill>
                  <a:srgbClr val="FF0000"/>
                </a:solidFill>
              </a:rPr>
              <a:t>x="120.227479" y="22.982604</a:t>
            </a:r>
            <a:r>
              <a:rPr lang="en-US" altLang="zh-TW" sz="2800" dirty="0"/>
              <a:t>" </a:t>
            </a:r>
            <a:r>
              <a:rPr lang="en-US" altLang="zh-TW" sz="2800" dirty="0" smtClean="0"/>
              <a:t>speed</a:t>
            </a:r>
            <a:r>
              <a:rPr lang="en-US" altLang="zh-TW" sz="2800" dirty="0"/>
              <a:t>="3.115447" </a:t>
            </a:r>
            <a:r>
              <a:rPr lang="en-US" altLang="zh-TW" sz="2800" dirty="0" err="1"/>
              <a:t>pos</a:t>
            </a:r>
            <a:r>
              <a:rPr lang="en-US" altLang="zh-TW" sz="2800" dirty="0"/>
              <a:t>="9.657136" lane="307244665#2_0" </a:t>
            </a:r>
            <a:r>
              <a:rPr lang="en-US" altLang="zh-TW" sz="2800" dirty="0" smtClean="0"/>
              <a:t>/&gt;</a:t>
            </a:r>
          </a:p>
        </p:txBody>
      </p:sp>
      <p:sp>
        <p:nvSpPr>
          <p:cNvPr id="9" name="矩形 8"/>
          <p:cNvSpPr/>
          <p:nvPr/>
        </p:nvSpPr>
        <p:spPr>
          <a:xfrm>
            <a:off x="8324114" y="3689422"/>
            <a:ext cx="4450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9044">
              <a:spcBef>
                <a:spcPts val="3400"/>
              </a:spcBef>
              <a:defRPr sz="2624"/>
            </a:pPr>
            <a:r>
              <a:rPr lang="en-US" altLang="zh-TW" sz="3200" dirty="0" smtClean="0"/>
              <a:t>Car Information includes time-step, vehicle id, geo-position and lane id.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4012686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9762392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 smtClean="0"/>
              <a:t>Receive </a:t>
            </a:r>
            <a:r>
              <a:rPr lang="en-US" altLang="zh-TW" b="1" dirty="0"/>
              <a:t>the </a:t>
            </a:r>
            <a:r>
              <a:rPr lang="en-US" altLang="zh-TW" b="1" dirty="0" smtClean="0"/>
              <a:t>Command </a:t>
            </a:r>
            <a:r>
              <a:rPr lang="en-US" altLang="zh-TW" b="1" dirty="0"/>
              <a:t>from Server and </a:t>
            </a:r>
            <a:r>
              <a:rPr lang="en-US" altLang="zh-TW" b="1" dirty="0" smtClean="0"/>
              <a:t>Dispatch </a:t>
            </a:r>
            <a:r>
              <a:rPr lang="en-US" altLang="zh-TW" b="1" dirty="0"/>
              <a:t>the </a:t>
            </a:r>
            <a:r>
              <a:rPr lang="en-US" altLang="zh-TW" b="1" dirty="0" smtClean="0"/>
              <a:t>Suitable Car </a:t>
            </a:r>
            <a:r>
              <a:rPr lang="en-US" altLang="zh-TW" b="1" dirty="0"/>
              <a:t>to </a:t>
            </a:r>
            <a:r>
              <a:rPr lang="en-US" altLang="zh-TW" b="1" dirty="0" smtClean="0"/>
              <a:t>User's </a:t>
            </a:r>
            <a:r>
              <a:rPr lang="en-US" altLang="zh-TW" b="1" dirty="0"/>
              <a:t>L</a:t>
            </a:r>
            <a:r>
              <a:rPr lang="en-US" altLang="zh-TW" b="1" dirty="0" smtClean="0"/>
              <a:t>ocation</a:t>
            </a:r>
            <a:endParaRPr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2" y="4360982"/>
            <a:ext cx="5536965" cy="4152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5379" y="2321856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black-phone.png" descr="black-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0465" y="2399220"/>
            <a:ext cx="924857" cy="92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sumo.png" descr="sum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27854" y="2411983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線條"/>
          <p:cNvSpPr/>
          <p:nvPr/>
        </p:nvSpPr>
        <p:spPr>
          <a:xfrm>
            <a:off x="2335322" y="2829857"/>
            <a:ext cx="257593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2219635" y="3033048"/>
            <a:ext cx="2777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9044">
              <a:spcBef>
                <a:spcPts val="3400"/>
              </a:spcBef>
              <a:defRPr sz="2624"/>
            </a:pPr>
            <a:r>
              <a:rPr lang="en-US" altLang="zh-TW" sz="2000" dirty="0" smtClean="0"/>
              <a:t>Send GPS start end position</a:t>
            </a:r>
            <a:endParaRPr lang="en-US" altLang="zh-TW" sz="2000" dirty="0"/>
          </a:p>
        </p:txBody>
      </p:sp>
      <p:sp>
        <p:nvSpPr>
          <p:cNvPr id="16" name="線條"/>
          <p:cNvSpPr/>
          <p:nvPr/>
        </p:nvSpPr>
        <p:spPr>
          <a:xfrm>
            <a:off x="6575505" y="2829857"/>
            <a:ext cx="238445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矩形 16"/>
          <p:cNvSpPr/>
          <p:nvPr/>
        </p:nvSpPr>
        <p:spPr>
          <a:xfrm>
            <a:off x="6266268" y="3033048"/>
            <a:ext cx="2777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9044">
              <a:spcBef>
                <a:spcPts val="3400"/>
              </a:spcBef>
              <a:defRPr sz="2624"/>
            </a:pPr>
            <a:r>
              <a:rPr lang="en-US" altLang="zh-TW" sz="2000" dirty="0" smtClean="0"/>
              <a:t>Send request via </a:t>
            </a:r>
            <a:r>
              <a:rPr lang="en-US" altLang="zh-TW" sz="2000" dirty="0" smtClean="0">
                <a:solidFill>
                  <a:srgbClr val="FF0000"/>
                </a:solidFill>
              </a:rPr>
              <a:t>web service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11748" y="2605526"/>
            <a:ext cx="1762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9044">
              <a:spcBef>
                <a:spcPts val="3400"/>
              </a:spcBef>
              <a:defRPr sz="2624"/>
            </a:pPr>
            <a:r>
              <a:rPr lang="en-US" altLang="zh-TW" sz="2000" dirty="0"/>
              <a:t>A</a:t>
            </a:r>
            <a:r>
              <a:rPr lang="en-US" altLang="zh-TW" sz="2000" dirty="0" smtClean="0"/>
              <a:t>rrange the route</a:t>
            </a:r>
            <a:endParaRPr lang="en-US" altLang="zh-TW" sz="20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56" y="4360982"/>
            <a:ext cx="5476795" cy="4107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81042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9762392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 smtClean="0"/>
              <a:t>Concept of the Web Service</a:t>
            </a:r>
            <a:endParaRPr b="1" dirty="0"/>
          </a:p>
        </p:txBody>
      </p:sp>
      <p:pic>
        <p:nvPicPr>
          <p:cNvPr id="11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743" y="2217436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sumo.png" descr="sum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1976" y="2355974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線條"/>
          <p:cNvSpPr/>
          <p:nvPr/>
        </p:nvSpPr>
        <p:spPr>
          <a:xfrm>
            <a:off x="2830928" y="2874808"/>
            <a:ext cx="238445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矩形 16"/>
          <p:cNvSpPr/>
          <p:nvPr/>
        </p:nvSpPr>
        <p:spPr>
          <a:xfrm>
            <a:off x="2634336" y="3022719"/>
            <a:ext cx="2777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9044">
              <a:spcBef>
                <a:spcPts val="3400"/>
              </a:spcBef>
              <a:defRPr sz="2624"/>
            </a:pPr>
            <a:r>
              <a:rPr lang="en-US" altLang="zh-TW" sz="2000" dirty="0" smtClean="0"/>
              <a:t>GPS start end position</a:t>
            </a:r>
            <a:endParaRPr lang="en-US" altLang="zh-TW" sz="2000" dirty="0"/>
          </a:p>
        </p:txBody>
      </p:sp>
      <p:sp>
        <p:nvSpPr>
          <p:cNvPr id="26" name="矩形 25"/>
          <p:cNvSpPr/>
          <p:nvPr/>
        </p:nvSpPr>
        <p:spPr>
          <a:xfrm>
            <a:off x="6072463" y="2653160"/>
            <a:ext cx="3470122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9044">
              <a:spcBef>
                <a:spcPts val="3400"/>
              </a:spcBef>
              <a:defRPr sz="2624"/>
            </a:pPr>
            <a:r>
              <a:rPr lang="en-US" altLang="zh-TW" dirty="0"/>
              <a:t>A</a:t>
            </a:r>
            <a:r>
              <a:rPr lang="en-US" altLang="zh-TW" dirty="0" smtClean="0"/>
              <a:t>rrange the route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177" y="4158813"/>
            <a:ext cx="8991600" cy="510161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21604770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Outline</a:t>
            </a:r>
          </a:p>
        </p:txBody>
      </p:sp>
      <p:sp>
        <p:nvSpPr>
          <p:cNvPr id="123" name="Motivation…"/>
          <p:cNvSpPr txBox="1">
            <a:spLocks noGrp="1"/>
          </p:cNvSpPr>
          <p:nvPr>
            <p:ph type="body" idx="1"/>
          </p:nvPr>
        </p:nvSpPr>
        <p:spPr>
          <a:xfrm>
            <a:off x="1117600" y="1942703"/>
            <a:ext cx="11099800" cy="5372497"/>
          </a:xfrm>
          <a:prstGeom prst="rect">
            <a:avLst/>
          </a:prstGeom>
        </p:spPr>
        <p:txBody>
          <a:bodyPr/>
          <a:lstStyle/>
          <a:p>
            <a:r>
              <a:rPr dirty="0"/>
              <a:t>Motivation</a:t>
            </a:r>
          </a:p>
          <a:p>
            <a:r>
              <a:rPr lang="en-US" dirty="0" smtClean="0"/>
              <a:t>System </a:t>
            </a:r>
            <a:r>
              <a:rPr dirty="0" smtClean="0"/>
              <a:t>Overview</a:t>
            </a:r>
            <a:endParaRPr dirty="0"/>
          </a:p>
          <a:p>
            <a:r>
              <a:rPr dirty="0" smtClean="0"/>
              <a:t>A</a:t>
            </a:r>
            <a:r>
              <a:rPr lang="en-US" dirty="0" smtClean="0"/>
              <a:t>ndroid Application</a:t>
            </a:r>
            <a:endParaRPr dirty="0"/>
          </a:p>
          <a:p>
            <a:r>
              <a:rPr dirty="0"/>
              <a:t>Server</a:t>
            </a:r>
          </a:p>
          <a:p>
            <a:r>
              <a:rPr dirty="0" smtClean="0"/>
              <a:t>SUMO</a:t>
            </a:r>
            <a:r>
              <a:rPr lang="en-US" dirty="0" smtClean="0"/>
              <a:t> (simulation of urban mobility)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9762392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 smtClean="0"/>
              <a:t>Export </a:t>
            </a:r>
            <a:r>
              <a:rPr lang="en-US" altLang="zh-TW" b="1" dirty="0"/>
              <a:t>the coming signals when the car arrived the destination </a:t>
            </a:r>
            <a:endParaRPr b="1" dirty="0"/>
          </a:p>
        </p:txBody>
      </p:sp>
      <p:pic>
        <p:nvPicPr>
          <p:cNvPr id="12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012" y="200024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sumo.png" descr="sum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7693" y="2000240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線條"/>
          <p:cNvSpPr/>
          <p:nvPr/>
        </p:nvSpPr>
        <p:spPr>
          <a:xfrm>
            <a:off x="3504245" y="2552673"/>
            <a:ext cx="238445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矩形 2"/>
          <p:cNvSpPr/>
          <p:nvPr/>
        </p:nvSpPr>
        <p:spPr>
          <a:xfrm>
            <a:off x="7581689" y="2671960"/>
            <a:ext cx="2013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coming signals </a:t>
            </a:r>
            <a:endParaRPr lang="zh-TW" altLang="en-US" dirty="0"/>
          </a:p>
        </p:txBody>
      </p:sp>
      <p:sp>
        <p:nvSpPr>
          <p:cNvPr id="23" name="線條"/>
          <p:cNvSpPr/>
          <p:nvPr/>
        </p:nvSpPr>
        <p:spPr>
          <a:xfrm>
            <a:off x="7396307" y="2574030"/>
            <a:ext cx="238445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4" name="black-phone.png" descr="black-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7824" y="2074882"/>
            <a:ext cx="941357" cy="94135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矩形 26"/>
          <p:cNvSpPr/>
          <p:nvPr/>
        </p:nvSpPr>
        <p:spPr>
          <a:xfrm>
            <a:off x="3817325" y="2657976"/>
            <a:ext cx="1899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arrival </a:t>
            </a:r>
            <a:r>
              <a:rPr lang="en-US" altLang="zh-TW" dirty="0"/>
              <a:t>signals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8" y="3657483"/>
            <a:ext cx="6182012" cy="555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49948" y="4486066"/>
            <a:ext cx="2934240" cy="48227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" name="矩形 4"/>
          <p:cNvSpPr/>
          <p:nvPr/>
        </p:nvSpPr>
        <p:spPr>
          <a:xfrm>
            <a:off x="7800591" y="3394347"/>
            <a:ext cx="5132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dirty="0"/>
              <a:t>Server</a:t>
            </a:r>
            <a:r>
              <a:rPr lang="zh-TW" altLang="en-US" dirty="0"/>
              <a:t>傳送橫幅通知給</a:t>
            </a:r>
          </a:p>
          <a:p>
            <a:pPr algn="l"/>
            <a:r>
              <a:rPr lang="en-US" altLang="zh-TW" dirty="0"/>
              <a:t>Receiver</a:t>
            </a:r>
            <a:r>
              <a:rPr lang="zh-TW" altLang="en-US" dirty="0"/>
              <a:t>，告知貨車已到達收件地址</a:t>
            </a:r>
          </a:p>
        </p:txBody>
      </p:sp>
    </p:spTree>
    <p:extLst>
      <p:ext uri="{BB962C8B-B14F-4D97-AF65-F5344CB8AC3E}">
        <p14:creationId xmlns:p14="http://schemas.microsoft.com/office/powerpoint/2010/main" val="7920012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表格"/>
          <p:cNvGraphicFramePr/>
          <p:nvPr>
            <p:extLst>
              <p:ext uri="{D42A27DB-BD31-4B8C-83A1-F6EECF244321}">
                <p14:modId xmlns:p14="http://schemas.microsoft.com/office/powerpoint/2010/main" val="1867375785"/>
              </p:ext>
            </p:extLst>
          </p:nvPr>
        </p:nvGraphicFramePr>
        <p:xfrm>
          <a:off x="952500" y="2590800"/>
          <a:ext cx="11066632" cy="6375397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23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0771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err="1">
                          <a:sym typeface="Helvetica Neue"/>
                        </a:rPr>
                        <a:t>二月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三月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四月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五月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六月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七月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>
                          <a:sym typeface="Helvetica Neue"/>
                        </a:rPr>
                        <a:t>Android UI + </a:t>
                      </a:r>
                      <a:r>
                        <a:rPr sz="1600" b="1" dirty="0" err="1">
                          <a:sym typeface="Helvetica Neue"/>
                        </a:rPr>
                        <a:t>資料庫建立</a:t>
                      </a:r>
                      <a:r>
                        <a:rPr sz="1600" b="1" dirty="0">
                          <a:sym typeface="Helvetica Neue"/>
                        </a:rPr>
                        <a:t> + Android API connecting to Server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>
                          <a:sym typeface="Helvetica Neue"/>
                        </a:rPr>
                        <a:t>SUMO </a:t>
                      </a:r>
                      <a:r>
                        <a:rPr sz="1600" b="1" dirty="0" err="1">
                          <a:sym typeface="Helvetica Neue"/>
                        </a:rPr>
                        <a:t>文檔閱讀</a:t>
                      </a:r>
                      <a:r>
                        <a:rPr sz="1600" b="1" dirty="0">
                          <a:sym typeface="Helvetica Neue"/>
                        </a:rPr>
                        <a:t> ＋ </a:t>
                      </a:r>
                      <a:r>
                        <a:rPr sz="1600" b="1" dirty="0" err="1">
                          <a:sym typeface="Helvetica Neue"/>
                        </a:rPr>
                        <a:t>TraCI</a:t>
                      </a:r>
                      <a:r>
                        <a:rPr sz="1600" b="1" dirty="0"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ym typeface="Helvetica Neue"/>
                        </a:rPr>
                        <a:t>研讀</a:t>
                      </a:r>
                      <a:r>
                        <a:rPr sz="1600" b="1" dirty="0">
                          <a:sym typeface="Helvetica Neue"/>
                        </a:rPr>
                        <a:t> 
＋ </a:t>
                      </a:r>
                      <a:r>
                        <a:rPr sz="1600" b="1" dirty="0" err="1">
                          <a:sym typeface="Helvetica Neue"/>
                        </a:rPr>
                        <a:t>模擬環境參數設計與建立</a:t>
                      </a:r>
                      <a:endParaRPr sz="16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 err="1">
                          <a:sym typeface="Helvetica Neue"/>
                        </a:rPr>
                        <a:t>利用</a:t>
                      </a:r>
                      <a:r>
                        <a:rPr sz="1600" b="1" dirty="0"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ym typeface="Helvetica Neue"/>
                        </a:rPr>
                        <a:t>TraCI</a:t>
                      </a:r>
                      <a:r>
                        <a:rPr sz="1600" b="1" dirty="0"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ym typeface="Helvetica Neue"/>
                        </a:rPr>
                        <a:t>設計</a:t>
                      </a:r>
                      <a:r>
                        <a:rPr sz="1600" b="1" dirty="0">
                          <a:sym typeface="Helvetica Neue"/>
                        </a:rPr>
                        <a:t> Server </a:t>
                      </a:r>
                      <a:r>
                        <a:rPr sz="1600" b="1" dirty="0" err="1">
                          <a:sym typeface="Helvetica Neue"/>
                        </a:rPr>
                        <a:t>與模擬環境之間的</a:t>
                      </a:r>
                      <a:r>
                        <a:rPr sz="1600" b="1" dirty="0">
                          <a:sym typeface="Helvetica Neue"/>
                        </a:rPr>
                        <a:t> API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>
                          <a:sym typeface="Helvetica Neue"/>
                        </a:rPr>
                        <a:t>Web Server </a:t>
                      </a:r>
                      <a:r>
                        <a:rPr sz="1600" b="1" dirty="0" err="1">
                          <a:sym typeface="Helvetica Neue"/>
                        </a:rPr>
                        <a:t>的派遣演算法設計</a:t>
                      </a:r>
                      <a:endParaRPr sz="16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 err="1">
                          <a:sym typeface="Helvetica Neue"/>
                        </a:rPr>
                        <a:t>整合</a:t>
                      </a:r>
                      <a:r>
                        <a:rPr sz="1600" b="1" dirty="0">
                          <a:sym typeface="Helvetica Neue"/>
                        </a:rPr>
                        <a:t> Android, Server, SUMO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 err="1">
                          <a:sym typeface="Helvetica Neue"/>
                        </a:rPr>
                        <a:t>論文</a:t>
                      </a:r>
                      <a:endParaRPr sz="16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9" name="矩形"/>
          <p:cNvSpPr/>
          <p:nvPr/>
        </p:nvSpPr>
        <p:spPr>
          <a:xfrm>
            <a:off x="4394200" y="3733800"/>
            <a:ext cx="2133005" cy="4263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矩形"/>
          <p:cNvSpPr/>
          <p:nvPr/>
        </p:nvSpPr>
        <p:spPr>
          <a:xfrm>
            <a:off x="4394200" y="4663603"/>
            <a:ext cx="2662238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矩形"/>
          <p:cNvSpPr/>
          <p:nvPr/>
        </p:nvSpPr>
        <p:spPr>
          <a:xfrm>
            <a:off x="6436022" y="5565303"/>
            <a:ext cx="2133006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矩形"/>
          <p:cNvSpPr/>
          <p:nvPr/>
        </p:nvSpPr>
        <p:spPr>
          <a:xfrm>
            <a:off x="8089900" y="6467003"/>
            <a:ext cx="1297087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矩形"/>
          <p:cNvSpPr/>
          <p:nvPr/>
        </p:nvSpPr>
        <p:spPr>
          <a:xfrm>
            <a:off x="8089900" y="7368703"/>
            <a:ext cx="1957090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矩形"/>
          <p:cNvSpPr/>
          <p:nvPr/>
        </p:nvSpPr>
        <p:spPr>
          <a:xfrm>
            <a:off x="8534400" y="8270403"/>
            <a:ext cx="2133005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Time Schedule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b="1" dirty="0"/>
              <a:t>Time Schedule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Krumnow</a:t>
            </a:r>
            <a:r>
              <a:rPr lang="en-US" altLang="zh-TW" dirty="0"/>
              <a:t>, Mario. "Sumo as a Service–Building up a Web Service to Interact with SUMO." </a:t>
            </a:r>
            <a:r>
              <a:rPr lang="en-US" altLang="zh-TW" i="1" dirty="0"/>
              <a:t>Simulation of Urban </a:t>
            </a:r>
            <a:r>
              <a:rPr lang="en-US" altLang="zh-TW" i="1" dirty="0" err="1"/>
              <a:t>MObility</a:t>
            </a:r>
            <a:r>
              <a:rPr lang="en-US" altLang="zh-TW" i="1" dirty="0"/>
              <a:t> User Conference</a:t>
            </a:r>
            <a:r>
              <a:rPr lang="en-US" altLang="zh-TW" dirty="0"/>
              <a:t>. Springer, Berlin, </a:t>
            </a:r>
            <a:r>
              <a:rPr lang="en-US" altLang="zh-TW" dirty="0" smtClean="0"/>
              <a:t>Heidelberg</a:t>
            </a:r>
            <a:r>
              <a:rPr lang="en-US" altLang="zh-TW" dirty="0"/>
              <a:t>, 2013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5" name="Time Schedule"/>
          <p:cNvSpPr txBox="1">
            <a:spLocks/>
          </p:cNvSpPr>
          <p:nvPr/>
        </p:nvSpPr>
        <p:spPr>
          <a:xfrm>
            <a:off x="952500" y="25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b="1" dirty="0" smtClean="0"/>
              <a:t>Related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37414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線條"/>
          <p:cNvSpPr/>
          <p:nvPr/>
        </p:nvSpPr>
        <p:spPr>
          <a:xfrm>
            <a:off x="315466" y="5009354"/>
            <a:ext cx="123738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線條"/>
          <p:cNvSpPr/>
          <p:nvPr/>
        </p:nvSpPr>
        <p:spPr>
          <a:xfrm flipV="1">
            <a:off x="6858000" y="1602556"/>
            <a:ext cx="1" cy="72648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貨車"/>
          <p:cNvSpPr/>
          <p:nvPr/>
        </p:nvSpPr>
        <p:spPr>
          <a:xfrm>
            <a:off x="6502400" y="4539813"/>
            <a:ext cx="1016001" cy="67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8" name="cell-phone.png" descr="cell-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92" y="1651000"/>
            <a:ext cx="812801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ource"/>
          <p:cNvSpPr txBox="1"/>
          <p:nvPr/>
        </p:nvSpPr>
        <p:spPr>
          <a:xfrm>
            <a:off x="126418" y="3471999"/>
            <a:ext cx="11079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</a:t>
            </a:r>
          </a:p>
        </p:txBody>
      </p:sp>
      <p:sp>
        <p:nvSpPr>
          <p:cNvPr id="130" name="destination"/>
          <p:cNvSpPr txBox="1"/>
          <p:nvPr/>
        </p:nvSpPr>
        <p:spPr>
          <a:xfrm>
            <a:off x="11123799" y="8443760"/>
            <a:ext cx="1733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destination</a:t>
            </a:r>
          </a:p>
        </p:txBody>
      </p:sp>
      <p:pic>
        <p:nvPicPr>
          <p:cNvPr id="131" name="pin-black.png" descr="pin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4251" y="755490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定位標記"/>
          <p:cNvSpPr/>
          <p:nvPr/>
        </p:nvSpPr>
        <p:spPr>
          <a:xfrm>
            <a:off x="616892" y="2779709"/>
            <a:ext cx="381001" cy="614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8" y="0"/>
                  <a:pt x="0" y="2997"/>
                  <a:pt x="0" y="6701"/>
                </a:cubicBezTo>
                <a:cubicBezTo>
                  <a:pt x="0" y="12819"/>
                  <a:pt x="10800" y="21600"/>
                  <a:pt x="10800" y="21600"/>
                </a:cubicBezTo>
                <a:cubicBezTo>
                  <a:pt x="10800" y="21600"/>
                  <a:pt x="21600" y="12814"/>
                  <a:pt x="21600" y="6701"/>
                </a:cubicBezTo>
                <a:cubicBezTo>
                  <a:pt x="21600" y="2997"/>
                  <a:pt x="16762" y="0"/>
                  <a:pt x="10800" y="0"/>
                </a:cubicBezTo>
                <a:close/>
                <a:moveTo>
                  <a:pt x="10800" y="2683"/>
                </a:moveTo>
                <a:cubicBezTo>
                  <a:pt x="14368" y="2683"/>
                  <a:pt x="17267" y="4482"/>
                  <a:pt x="17267" y="6696"/>
                </a:cubicBezTo>
                <a:cubicBezTo>
                  <a:pt x="17267" y="8910"/>
                  <a:pt x="14368" y="10709"/>
                  <a:pt x="10800" y="10709"/>
                </a:cubicBezTo>
                <a:cubicBezTo>
                  <a:pt x="7232" y="10709"/>
                  <a:pt x="4335" y="8910"/>
                  <a:pt x="4335" y="6696"/>
                </a:cubicBezTo>
                <a:cubicBezTo>
                  <a:pt x="4335" y="4482"/>
                  <a:pt x="7232" y="2683"/>
                  <a:pt x="10800" y="2683"/>
                </a:cubicBezTo>
                <a:close/>
                <a:moveTo>
                  <a:pt x="10800" y="4769"/>
                </a:moveTo>
                <a:cubicBezTo>
                  <a:pt x="9085" y="4769"/>
                  <a:pt x="7686" y="5632"/>
                  <a:pt x="7686" y="6701"/>
                </a:cubicBezTo>
                <a:cubicBezTo>
                  <a:pt x="7686" y="7770"/>
                  <a:pt x="9077" y="8635"/>
                  <a:pt x="10800" y="8635"/>
                </a:cubicBezTo>
                <a:cubicBezTo>
                  <a:pt x="12523" y="8635"/>
                  <a:pt x="13917" y="7770"/>
                  <a:pt x="13917" y="6701"/>
                </a:cubicBezTo>
                <a:cubicBezTo>
                  <a:pt x="13917" y="5632"/>
                  <a:pt x="12515" y="4769"/>
                  <a:pt x="10800" y="47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線條"/>
          <p:cNvSpPr/>
          <p:nvPr/>
        </p:nvSpPr>
        <p:spPr>
          <a:xfrm flipV="1">
            <a:off x="680392" y="4011297"/>
            <a:ext cx="1" cy="486852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線條"/>
          <p:cNvSpPr/>
          <p:nvPr/>
        </p:nvSpPr>
        <p:spPr>
          <a:xfrm>
            <a:off x="654992" y="9150268"/>
            <a:ext cx="11390057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Real Life (Simplest scenario)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sz="4000" b="1" dirty="0"/>
              <a:t>Real Life (Simplest scenario)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06392 0.000000" pathEditMode="relative">
                                      <p:cBhvr>
                                        <p:cTn id="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392 0.000000 L -0.406392 -0.305990" pathEditMode="relative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392 -0.305990 L -0.413854 0.364588" pathEditMode="relative">
                                      <p:cBhvr>
                                        <p:cTn id="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854 0.364588 L 0.278796 0.359807" pathEditMode="relative">
                                      <p:cBhvr>
                                        <p:cTn id="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96 0.359807 L 0.405749 0.359807" pathEditMode="relative">
                                      <p:cBhvr>
                                        <p:cTn id="2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dirty="0"/>
              <a:t>Motivation</a:t>
            </a:r>
          </a:p>
        </p:txBody>
      </p:sp>
      <p:sp>
        <p:nvSpPr>
          <p:cNvPr id="120" name="We current do not have driverless truck to send packages in the Taiwan city.…"/>
          <p:cNvSpPr txBox="1">
            <a:spLocks noGrp="1"/>
          </p:cNvSpPr>
          <p:nvPr>
            <p:ph type="body" idx="1"/>
          </p:nvPr>
        </p:nvSpPr>
        <p:spPr>
          <a:xfrm>
            <a:off x="952500" y="1776313"/>
            <a:ext cx="11099800" cy="5892404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We current do not have driverless truck to send packages in the Taiwan city.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We want to develop a system which can simulate the real-world logistic condition on the scale of city.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With real-world logistic simulation, we can reduce the gap between the real logistic condition and imagination to improve user experience.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Our system also can provide a platform where we can add Expansion function and implement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4900107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ystem overview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altLang="zh-TW" b="1" dirty="0"/>
              <a:t>System overview</a:t>
            </a:r>
            <a:endParaRPr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67596"/>
            <a:ext cx="11823342" cy="70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3602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in page of AP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Main page of APP</a:t>
            </a:r>
          </a:p>
        </p:txBody>
      </p:sp>
      <p:sp>
        <p:nvSpPr>
          <p:cNvPr id="158" name="SEND:…"/>
          <p:cNvSpPr txBox="1">
            <a:spLocks noGrp="1"/>
          </p:cNvSpPr>
          <p:nvPr>
            <p:ph type="body" sz="half" idx="4294967295"/>
          </p:nvPr>
        </p:nvSpPr>
        <p:spPr>
          <a:xfrm>
            <a:off x="5461000" y="1775791"/>
            <a:ext cx="6917631" cy="76700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SEND</a:t>
            </a:r>
            <a:r>
              <a:rPr dirty="0"/>
              <a:t>:</a:t>
            </a:r>
          </a:p>
          <a:p>
            <a:pPr marL="0" indent="0">
              <a:buSzTx/>
              <a:buNone/>
            </a:pPr>
            <a:r>
              <a:rPr dirty="0"/>
              <a:t>1.user能在android手機上，執行”Send“動作，手機把Order </a:t>
            </a:r>
            <a:r>
              <a:rPr dirty="0" err="1"/>
              <a:t>request傳送到server端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2.Server能正確接收該request</a:t>
            </a:r>
          </a:p>
          <a:p>
            <a:pPr marL="0" indent="0">
              <a:buSzTx/>
              <a:buNone/>
            </a:pPr>
            <a:r>
              <a:rPr dirty="0"/>
              <a:t>3.計算下單的起終點address，加入truck address </a:t>
            </a:r>
            <a:r>
              <a:rPr dirty="0" err="1"/>
              <a:t>data計算後，規劃出一條path</a:t>
            </a:r>
            <a:endParaRPr dirty="0"/>
          </a:p>
        </p:txBody>
      </p:sp>
      <p:pic>
        <p:nvPicPr>
          <p:cNvPr id="159" name="iSend_main.png" descr="iSend_m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414" y="1952587"/>
            <a:ext cx="3686303" cy="738975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線條"/>
          <p:cNvSpPr/>
          <p:nvPr/>
        </p:nvSpPr>
        <p:spPr>
          <a:xfrm flipV="1">
            <a:off x="2203450" y="2116087"/>
            <a:ext cx="4173092" cy="1566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User ID"/>
          <p:cNvSpPr txBox="1"/>
          <p:nvPr/>
        </p:nvSpPr>
        <p:spPr>
          <a:xfrm>
            <a:off x="6354587" y="1493183"/>
            <a:ext cx="134972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3200" dirty="0"/>
              <a:t>User ID</a:t>
            </a:r>
          </a:p>
        </p:txBody>
      </p:sp>
      <p:sp>
        <p:nvSpPr>
          <p:cNvPr id="162" name="線條"/>
          <p:cNvSpPr/>
          <p:nvPr/>
        </p:nvSpPr>
        <p:spPr>
          <a:xfrm flipV="1">
            <a:off x="2317749" y="3683000"/>
            <a:ext cx="2983121" cy="14351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. 下單…"/>
          <p:cNvSpPr txBox="1"/>
          <p:nvPr/>
        </p:nvSpPr>
        <p:spPr>
          <a:xfrm>
            <a:off x="1360881" y="2181453"/>
            <a:ext cx="4680520" cy="203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1. 下單</a:t>
            </a:r>
          </a:p>
          <a:p>
            <a:pPr algn="l">
              <a:defRPr sz="2200" b="0"/>
            </a:pPr>
            <a:r>
              <a:t>2. 車子前往寄件人地點</a:t>
            </a:r>
          </a:p>
          <a:p>
            <a:pPr algn="l">
              <a:defRPr sz="2200" b="0"/>
            </a:pPr>
            <a:r>
              <a:t>3. 車已到寄件人位置，尚未收貨</a:t>
            </a:r>
          </a:p>
          <a:p>
            <a:pPr algn="l">
              <a:defRPr sz="2200" b="0"/>
            </a:pPr>
            <a:r>
              <a:t>4. 車已收貨，前往收件者位置</a:t>
            </a:r>
          </a:p>
          <a:p>
            <a:pPr algn="l">
              <a:defRPr sz="2200" b="0"/>
            </a:pPr>
            <a:r>
              <a:t>5. 車到達收件者位置</a:t>
            </a:r>
          </a:p>
        </p:txBody>
      </p:sp>
      <p:pic>
        <p:nvPicPr>
          <p:cNvPr id="165" name="螢幕快照 2019-01-15 上午9.16.11.png" descr="螢幕快照 2019-01-15 上午9.16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2485" y="308461"/>
            <a:ext cx="4781424" cy="9136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螢幕快照 2019-01-15 上午9.22.43.png" descr="螢幕快照 2019-01-15 上午9.2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09" y="4714392"/>
            <a:ext cx="5027464" cy="35490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67" name="APP stage 1- 下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APP stage 1- 下單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  <p:bldP spid="165" grpId="3" animBg="1" advAuto="0"/>
      <p:bldP spid="16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PP stage2- 車子前往寄件人地點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APP stage2- 車子前往寄件人地點</a:t>
            </a:r>
          </a:p>
        </p:txBody>
      </p:sp>
      <p:sp>
        <p:nvSpPr>
          <p:cNvPr id="170" name="S: 能從”sent package”欄位，得知貨車位置與顯示“預估到達時間”"/>
          <p:cNvSpPr txBox="1"/>
          <p:nvPr/>
        </p:nvSpPr>
        <p:spPr>
          <a:xfrm>
            <a:off x="5056581" y="1151279"/>
            <a:ext cx="4827004" cy="242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endParaRPr/>
          </a:p>
          <a:p>
            <a:pPr algn="l"/>
            <a:endParaRPr/>
          </a:p>
          <a:p>
            <a:pPr algn="l"/>
            <a:r>
              <a:t>S: 能從”sent package”欄位，得知貨車位置與顯示“預估到達時間”</a:t>
            </a:r>
          </a:p>
          <a:p>
            <a:pPr algn="l"/>
            <a:endParaRPr/>
          </a:p>
        </p:txBody>
      </p:sp>
      <p:sp>
        <p:nvSpPr>
          <p:cNvPr id="171" name="R: no reflection"/>
          <p:cNvSpPr txBox="1"/>
          <p:nvPr/>
        </p:nvSpPr>
        <p:spPr>
          <a:xfrm>
            <a:off x="10335717" y="2131670"/>
            <a:ext cx="23326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R: no reflection</a:t>
            </a:r>
          </a:p>
        </p:txBody>
      </p:sp>
      <p:pic>
        <p:nvPicPr>
          <p:cNvPr id="172" name="iSend_main.png" descr="iSend_m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714" y="2682356"/>
            <a:ext cx="2936914" cy="588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線條" descr="線條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7970789">
            <a:off x="1478985" y="4423022"/>
            <a:ext cx="4709109" cy="76201"/>
          </a:xfrm>
          <a:prstGeom prst="rect">
            <a:avLst/>
          </a:prstGeom>
        </p:spPr>
      </p:pic>
      <p:pic>
        <p:nvPicPr>
          <p:cNvPr id="175" name="螢幕快照 2019-01-15 上午9.27.13.png" descr="螢幕快照 2019-01-15 上午9.27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0181" y="3074504"/>
            <a:ext cx="3400180" cy="6310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PP stage 3- 車已到寄件人位置，尚未收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 stage 3- 車已到寄件人位置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，尚未收貨</a:t>
            </a:r>
          </a:p>
        </p:txBody>
      </p:sp>
      <p:sp>
        <p:nvSpPr>
          <p:cNvPr id="178" name="S: 橫幅通知"/>
          <p:cNvSpPr txBox="1"/>
          <p:nvPr/>
        </p:nvSpPr>
        <p:spPr>
          <a:xfrm>
            <a:off x="1260841" y="2680465"/>
            <a:ext cx="170078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S: 橫幅通知</a:t>
            </a:r>
            <a:br/>
            <a:endParaRPr/>
          </a:p>
        </p:txBody>
      </p:sp>
      <p:sp>
        <p:nvSpPr>
          <p:cNvPr id="179" name="R: No reflection"/>
          <p:cNvSpPr txBox="1"/>
          <p:nvPr/>
        </p:nvSpPr>
        <p:spPr>
          <a:xfrm>
            <a:off x="9430166" y="2551649"/>
            <a:ext cx="237774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R: No reflection</a:t>
            </a:r>
            <a:br/>
            <a:endParaRPr/>
          </a:p>
        </p:txBody>
      </p:sp>
      <p:pic>
        <p:nvPicPr>
          <p:cNvPr id="180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1024" y="6236579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umo.png" descr="sum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1971" y="4418838"/>
            <a:ext cx="915925" cy="91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lack-phone.png" descr="black-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6661" y="7658979"/>
            <a:ext cx="915925" cy="91592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當車輛到寄件人位址"/>
          <p:cNvSpPr txBox="1"/>
          <p:nvPr/>
        </p:nvSpPr>
        <p:spPr>
          <a:xfrm>
            <a:off x="565150" y="3836931"/>
            <a:ext cx="2857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當車輛到寄件人位址</a:t>
            </a:r>
          </a:p>
        </p:txBody>
      </p:sp>
      <p:sp>
        <p:nvSpPr>
          <p:cNvPr id="184" name="線條"/>
          <p:cNvSpPr/>
          <p:nvPr/>
        </p:nvSpPr>
        <p:spPr>
          <a:xfrm>
            <a:off x="2542909" y="4936691"/>
            <a:ext cx="905795" cy="12630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線條"/>
          <p:cNvSpPr/>
          <p:nvPr/>
        </p:nvSpPr>
        <p:spPr>
          <a:xfrm flipH="1">
            <a:off x="2029590" y="7193578"/>
            <a:ext cx="1266621" cy="1006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6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61975" y="2693165"/>
            <a:ext cx="3873240" cy="636612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9" animBg="1" advAuto="0"/>
      <p:bldP spid="180" grpId="5" animBg="1" advAuto="0"/>
      <p:bldP spid="181" grpId="3" animBg="1" advAuto="0"/>
      <p:bldP spid="182" grpId="7" animBg="1" advAuto="0"/>
      <p:bldP spid="183" grpId="2" animBg="1" advAuto="0"/>
      <p:bldP spid="184" grpId="4" animBg="1" advAuto="0"/>
      <p:bldP spid="185" grpId="6" animBg="1" advAuto="0"/>
      <p:bldP spid="186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638</Words>
  <Application>Microsoft Office PowerPoint</Application>
  <PresentationFormat>自訂</PresentationFormat>
  <Paragraphs>97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meeting: smart transport</vt:lpstr>
      <vt:lpstr>Outline</vt:lpstr>
      <vt:lpstr>Real Life (Simplest scenario)</vt:lpstr>
      <vt:lpstr>Motivation</vt:lpstr>
      <vt:lpstr>System overview</vt:lpstr>
      <vt:lpstr>Main page of APP</vt:lpstr>
      <vt:lpstr>APP stage 1- 下單</vt:lpstr>
      <vt:lpstr>APP stage2- 車子前往寄件人地點</vt:lpstr>
      <vt:lpstr>APP stage 3- 車已到寄件人位置，尚未收貨</vt:lpstr>
      <vt:lpstr>APP stage 4- 車已收貨，前往收件者位置</vt:lpstr>
      <vt:lpstr>APP stage 5- 車到達收件者位置</vt:lpstr>
      <vt:lpstr>Server</vt:lpstr>
      <vt:lpstr>SUMO</vt:lpstr>
      <vt:lpstr>Create a new map in Tainan</vt:lpstr>
      <vt:lpstr>Generate random cars</vt:lpstr>
      <vt:lpstr>Label the Car of ID, Velocity and Position</vt:lpstr>
      <vt:lpstr>Send Car Information to Web Server periodically </vt:lpstr>
      <vt:lpstr>Receive the Command from Server and Dispatch the Suitable Car to User's Location</vt:lpstr>
      <vt:lpstr>Concept of the Web Service</vt:lpstr>
      <vt:lpstr>Export the coming signals when the car arrived the destination </vt:lpstr>
      <vt:lpstr>Time Schedule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meeting: smart transport</dc:title>
  <dc:creator>yen</dc:creator>
  <cp:lastModifiedBy>yen</cp:lastModifiedBy>
  <cp:revision>66</cp:revision>
  <dcterms:modified xsi:type="dcterms:W3CDTF">2019-03-17T09:35:03Z</dcterms:modified>
</cp:coreProperties>
</file>