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4" r:id="rId16"/>
    <p:sldId id="275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0" r:id="rId47"/>
    <p:sldId id="309" r:id="rId48"/>
    <p:sldId id="311" r:id="rId49"/>
    <p:sldId id="312" r:id="rId50"/>
    <p:sldId id="313" r:id="rId51"/>
    <p:sldId id="315" r:id="rId52"/>
    <p:sldId id="316" r:id="rId53"/>
    <p:sldId id="317" r:id="rId54"/>
    <p:sldId id="318" r:id="rId55"/>
    <p:sldId id="319" r:id="rId5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2" autoAdjust="0"/>
    <p:restoredTop sz="92342" autoAdjust="0"/>
  </p:normalViewPr>
  <p:slideViewPr>
    <p:cSldViewPr snapToGrid="0">
      <p:cViewPr varScale="1">
        <p:scale>
          <a:sx n="85" d="100"/>
          <a:sy n="85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3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5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2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9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1214C-D292-456A-85AA-94C340B15432}" type="datetimeFigureOut">
              <a:rPr lang="zh-TW" altLang="en-US" smtClean="0"/>
              <a:t>2019/5/4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文檔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2019-04-13(</a:t>
            </a:r>
            <a:r>
              <a:rPr lang="zh-TW" altLang="en-US" dirty="0" smtClean="0"/>
              <a:t>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9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smtClean="0"/>
              <a:t>getDistance2D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8602" y="2904035"/>
            <a:ext cx="5157787" cy="823912"/>
          </a:xfrm>
        </p:spPr>
        <p:txBody>
          <a:bodyPr/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=true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2362.2630483917073</a:t>
            </a:r>
            <a:r>
              <a:rPr lang="en-US" altLang="zh-TW" dirty="0" smtClean="0"/>
              <a:t> [m]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821113"/>
            <a:ext cx="5157787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904035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2284.551904816347[m]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821113"/>
            <a:ext cx="5183188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8602" y="1531889"/>
            <a:ext cx="10939749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/>
              <a:t> getDistance2D(double </a:t>
            </a:r>
            <a:r>
              <a:rPr lang="en-US" altLang="zh-TW" sz="3200" dirty="0" smtClean="0"/>
              <a:t>x1, double y1, double x2, double y2,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isGeo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isDriving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82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08472"/>
            <a:ext cx="10515600" cy="980755"/>
          </a:xfrm>
        </p:spPr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err="1" smtClean="0"/>
              <a:t>getDistanceRoad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65163" y="2108382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=true &amp;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  <a:br>
              <a:rPr lang="en-US" altLang="zh-TW" dirty="0" smtClean="0"/>
            </a:br>
            <a:r>
              <a:rPr lang="en-US" altLang="zh-TW" dirty="0">
                <a:solidFill>
                  <a:srgbClr val="FF0000"/>
                </a:solidFill>
              </a:rPr>
              <a:t>2268.47</a:t>
            </a:r>
            <a:r>
              <a:rPr lang="en-US" altLang="zh-TW" dirty="0" smtClean="0">
                <a:solidFill>
                  <a:srgbClr val="FF0000"/>
                </a:solidFill>
              </a:rPr>
              <a:t> 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232006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2204.4200443880927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895" y="1154275"/>
            <a:ext cx="1149059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 err="1"/>
              <a:t>getDistanceRoad</a:t>
            </a:r>
            <a:r>
              <a:rPr lang="en-US" altLang="zh-TW" sz="2800" dirty="0"/>
              <a:t>(String edgeID1, double pos1, </a:t>
            </a:r>
            <a:r>
              <a:rPr lang="en-US" altLang="zh-TW" sz="2800" dirty="0" smtClean="0"/>
              <a:t>String </a:t>
            </a:r>
            <a:r>
              <a:rPr lang="en-US" altLang="zh-TW" sz="2800" dirty="0"/>
              <a:t>edgeID2, double pos2, </a:t>
            </a:r>
            <a:r>
              <a:rPr lang="en-US" altLang="zh-TW" sz="2800" dirty="0" err="1"/>
              <a:t>boolean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isDriving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54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1645"/>
          </a:xfrm>
        </p:spPr>
        <p:txBody>
          <a:bodyPr>
            <a:normAutofit/>
          </a:bodyPr>
          <a:lstStyle/>
          <a:p>
            <a:r>
              <a:rPr lang="en-US" altLang="zh-TW" sz="3200" b="1" dirty="0" err="1" smtClean="0"/>
              <a:t>findRoute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2005069"/>
            <a:ext cx="2421204" cy="500005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2421204" cy="3684588"/>
          </a:xfrm>
        </p:spPr>
        <p:txBody>
          <a:bodyPr>
            <a:normAutofit/>
          </a:bodyPr>
          <a:lstStyle/>
          <a:p>
            <a:endParaRPr lang="zh-TW" altLang="en-US" sz="2000" dirty="0"/>
          </a:p>
          <a:p>
            <a:r>
              <a:rPr lang="en-US" altLang="zh-TW" sz="2000" dirty="0"/>
              <a:t>String </a:t>
            </a:r>
            <a:r>
              <a:rPr lang="en-US" altLang="zh-TW" sz="2000" dirty="0" err="1"/>
              <a:t>fromEdge</a:t>
            </a:r>
            <a:r>
              <a:rPr lang="en-US" altLang="zh-TW" sz="2000" dirty="0"/>
              <a:t> = "307244665#2";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toEdge</a:t>
            </a:r>
            <a:r>
              <a:rPr lang="en-US" altLang="zh-TW" sz="2000" dirty="0"/>
              <a:t> = "496332196#1";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vType</a:t>
            </a:r>
            <a:r>
              <a:rPr lang="en-US" altLang="zh-TW" sz="2000" dirty="0"/>
              <a:t> = "</a:t>
            </a:r>
            <a:r>
              <a:rPr lang="en-US" altLang="zh-TW" sz="2000" dirty="0" err="1"/>
              <a:t>routeByDistance</a:t>
            </a:r>
            <a:r>
              <a:rPr lang="en-US" altLang="zh-TW" sz="2000" dirty="0"/>
              <a:t>";</a:t>
            </a:r>
          </a:p>
          <a:p>
            <a:r>
              <a:rPr lang="en-US" altLang="zh-TW" sz="2000" dirty="0" smtClean="0"/>
              <a:t>double </a:t>
            </a:r>
            <a:r>
              <a:rPr lang="en-US" altLang="zh-TW" sz="2000" dirty="0"/>
              <a:t>depart = 40;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routingMode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0;s</a:t>
            </a:r>
            <a:endParaRPr lang="zh-TW" altLang="en-US" sz="2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24541" y="1681163"/>
            <a:ext cx="6430847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800819" y="2505074"/>
            <a:ext cx="8391181" cy="4226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1" u="sng" dirty="0" err="1">
                <a:solidFill>
                  <a:srgbClr val="FF0000"/>
                </a:solidFill>
              </a:rPr>
              <a:t>java.lang.IllegalStateException</a:t>
            </a:r>
            <a:r>
              <a:rPr lang="en-US" altLang="zh-TW" sz="1800" b="1" u="sng" dirty="0">
                <a:solidFill>
                  <a:srgbClr val="FF0000"/>
                </a:solidFill>
              </a:rPr>
              <a:t>: Error reading byte, invalid list position specified for reading: 706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de.uniluebeck.itm.tcpip.Storage.readByte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Storage.java:141)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Storage.java:502)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de.uniluebeck.itm.tcpip.Storage.readStringASCII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Storage.java:462)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de.tudresden.sumo.util.CommandProcessor.readStage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CommandProcessor.java:860)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CommandProcessor.java:762)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it.polito.appeal.traci.SumoTraciConnection.do_job_get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SumoTraciConnection.java:376)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Main.main</a:t>
            </a:r>
            <a:r>
              <a:rPr lang="en-US" altLang="zh-TW" sz="1800" dirty="0"/>
              <a:t>(</a:t>
            </a:r>
            <a:r>
              <a:rPr lang="en-US" altLang="zh-TW" sz="1800" u="sng" dirty="0"/>
              <a:t>Main.java:135)</a:t>
            </a:r>
            <a:endParaRPr lang="zh-TW" altLang="en-US" sz="1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6097" y="1156771"/>
            <a:ext cx="11127036" cy="686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err="1" smtClean="0"/>
              <a:t>System.out.println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conn.do_job_get</a:t>
            </a:r>
            <a:r>
              <a:rPr lang="en-US" altLang="zh-TW" sz="2800" dirty="0" smtClean="0"/>
              <a:t>(</a:t>
            </a:r>
          </a:p>
          <a:p>
            <a:pPr algn="ctr"/>
            <a:r>
              <a:rPr lang="en-US" altLang="zh-TW" sz="2800" dirty="0" err="1" smtClean="0"/>
              <a:t>Simulation.</a:t>
            </a:r>
            <a:r>
              <a:rPr lang="en-US" altLang="zh-TW" sz="2800" b="1" dirty="0" err="1" smtClean="0"/>
              <a:t>findRoute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fromEdge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toEdge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vType</a:t>
            </a:r>
            <a:r>
              <a:rPr lang="en-US" altLang="zh-TW" sz="2800" dirty="0" smtClean="0"/>
              <a:t>, depart, </a:t>
            </a:r>
            <a:r>
              <a:rPr lang="en-US" altLang="zh-TW" sz="2800" dirty="0" err="1" smtClean="0"/>
              <a:t>routingMode</a:t>
            </a:r>
            <a:r>
              <a:rPr lang="en-US" altLang="zh-TW" sz="2800" dirty="0" smtClean="0"/>
              <a:t>)));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18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getDistance2D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startLon</a:t>
            </a:r>
            <a:r>
              <a:rPr lang="en-US" altLang="zh-TW" dirty="0"/>
              <a:t> = 120.227524;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startLat</a:t>
            </a:r>
            <a:r>
              <a:rPr lang="en-US" altLang="zh-TW" dirty="0"/>
              <a:t> = 22.982570;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endLon</a:t>
            </a:r>
            <a:r>
              <a:rPr lang="en-US" altLang="zh-TW" dirty="0"/>
              <a:t> = 120.207748;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endLat</a:t>
            </a:r>
            <a:r>
              <a:rPr lang="en-US" altLang="zh-TW" dirty="0"/>
              <a:t> = 22.992048;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SUMO error for command 171: </a:t>
            </a:r>
            <a:r>
              <a:rPr lang="en-US" altLang="zh-TW" dirty="0">
                <a:solidFill>
                  <a:srgbClr val="FF0000"/>
                </a:solidFill>
              </a:rPr>
              <a:t>Unknown position format </a:t>
            </a:r>
            <a:r>
              <a:rPr lang="en-US" altLang="zh-TW" dirty="0"/>
              <a:t>used for distance </a:t>
            </a:r>
            <a:r>
              <a:rPr lang="en-US" altLang="zh-TW" dirty="0" smtClean="0"/>
              <a:t>request</a:t>
            </a:r>
            <a:r>
              <a:rPr lang="zh-TW" altLang="en-US" dirty="0"/>
              <a:t> 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</a:t>
            </a:r>
          </a:p>
          <a:p>
            <a:r>
              <a:rPr lang="en-US" altLang="zh-TW" dirty="0"/>
              <a:t>Error: Answered with error to command 0xab: Unknown position format used for distance </a:t>
            </a:r>
            <a:r>
              <a:rPr lang="en-US" altLang="zh-TW" dirty="0" smtClean="0"/>
              <a:t>request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</a:t>
            </a:r>
            <a:r>
              <a:rPr lang="en-US" altLang="zh-TW" dirty="0" err="1"/>
              <a:t>tcpip</a:t>
            </a:r>
            <a:r>
              <a:rPr lang="en-US" altLang="zh-TW" dirty="0"/>
              <a:t>::Socket::</a:t>
            </a:r>
            <a:r>
              <a:rPr lang="en-US" altLang="zh-TW" dirty="0" err="1"/>
              <a:t>recvAndCheck</a:t>
            </a:r>
            <a:r>
              <a:rPr lang="en-US" altLang="zh-TW" dirty="0"/>
              <a:t> @ </a:t>
            </a:r>
            <a:r>
              <a:rPr lang="en-US" altLang="zh-TW" dirty="0" err="1"/>
              <a:t>recv</a:t>
            </a:r>
            <a:r>
              <a:rPr lang="en-US" altLang="zh-TW" dirty="0"/>
              <a:t>: peer shutdown</a:t>
            </a:r>
          </a:p>
          <a:p>
            <a:pPr marL="0" indent="0">
              <a:buNone/>
            </a:pPr>
            <a:r>
              <a:rPr lang="en-US" altLang="zh-TW" dirty="0"/>
              <a:t>Quitting (on error</a:t>
            </a:r>
            <a:r>
              <a:rPr lang="en-US" altLang="zh-TW" dirty="0" smtClean="0"/>
              <a:t>). //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-console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1570" y="1089638"/>
            <a:ext cx="955056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Simulation.getDistance2D(</a:t>
            </a:r>
            <a:r>
              <a:rPr lang="en-US" altLang="zh-TW" sz="2400" dirty="0" err="1"/>
              <a:t>startLon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startLat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endLat</a:t>
            </a:r>
            <a:r>
              <a:rPr lang="en-US" altLang="zh-TW" sz="2400" dirty="0"/>
              <a:t>, true, false)));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SUMO error for command 171: Position conversion requires a </a:t>
            </a:r>
            <a:r>
              <a:rPr lang="en-US" altLang="zh-TW" b="1" dirty="0">
                <a:solidFill>
                  <a:srgbClr val="FF0000"/>
                </a:solidFill>
              </a:rPr>
              <a:t>source position and a position type as parameter</a:t>
            </a:r>
            <a:r>
              <a:rPr lang="en-US" altLang="zh-TW" dirty="0"/>
              <a:t>.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Answered with error to command 0xab: Position conversion requires a source position and a position type as parameter.</a:t>
            </a:r>
            <a:r>
              <a:rPr lang="zh-TW" altLang="en-US" dirty="0"/>
              <a:t> </a:t>
            </a:r>
            <a:r>
              <a:rPr lang="en-US" altLang="zh-TW" dirty="0"/>
              <a:t>//sumo-</a:t>
            </a:r>
            <a:r>
              <a:rPr lang="en-US" altLang="zh-TW" dirty="0" err="1"/>
              <a:t>gui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2034503" y="1089638"/>
            <a:ext cx="802469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:3078271785_0</a:t>
            </a:r>
            <a:r>
              <a:rPr lang="en-US" altLang="zh-TW" dirty="0"/>
              <a:t>, 4.018174942844767, 0</a:t>
            </a:r>
            <a:endParaRPr lang="zh-TW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=“</a:t>
            </a:r>
            <a:r>
              <a:rPr lang="en-US" altLang="zh-TW" dirty="0"/>
              <a:t>3078271785_0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921941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2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214792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051809"/>
            <a:ext cx="4338002" cy="3137853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err="1" smtClean="0"/>
              <a:t>lon</a:t>
            </a:r>
            <a:r>
              <a:rPr lang="en-US" altLang="zh-TW" dirty="0" smtClean="0"/>
              <a:t> </a:t>
            </a:r>
            <a:r>
              <a:rPr lang="en-US" altLang="zh-TW" dirty="0"/>
              <a:t>= 120.227524;</a:t>
            </a:r>
            <a:endParaRPr lang="en-US" altLang="zh-TW" dirty="0" smtClean="0"/>
          </a:p>
          <a:p>
            <a:r>
              <a:rPr lang="en-US" altLang="zh-TW" dirty="0" smtClean="0"/>
              <a:t>double 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 =</a:t>
            </a:r>
            <a:r>
              <a:rPr lang="zh-TW" altLang="en-US" dirty="0"/>
              <a:t> </a:t>
            </a:r>
            <a:r>
              <a:rPr lang="en-US" altLang="zh-TW" dirty="0"/>
              <a:t>22.982570;</a:t>
            </a:r>
            <a:endParaRPr lang="en-US" altLang="zh-TW" dirty="0" smtClean="0"/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=true;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</a:p>
          <a:p>
            <a:r>
              <a:rPr lang="en-US" altLang="zh-TW" dirty="0"/>
              <a:t>120.22752444040958</a:t>
            </a:r>
            <a:r>
              <a:rPr lang="en-US" altLang="zh-TW" dirty="0" smtClean="0"/>
              <a:t>,</a:t>
            </a:r>
          </a:p>
          <a:p>
            <a:r>
              <a:rPr lang="en-US" altLang="zh-TW" smtClean="0"/>
              <a:t>22.982570512551675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40680" y="2971837"/>
            <a:ext cx="6751320" cy="321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307244665#2, 3.6605540809902037, 0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/>
              <a:t>=“307244665#2”</a:t>
            </a: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  <a:r>
              <a:rPr lang="en-US" altLang="zh-TW" dirty="0"/>
              <a:t> 3.6605540809902037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/>
              <a:t>: 0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1085550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Simulation.convertRoad</a:t>
            </a:r>
            <a:r>
              <a:rPr lang="en-US" altLang="zh-TW" sz="2400" dirty="0" smtClean="0"/>
              <a:t>(120.227524</a:t>
            </a:r>
            <a:r>
              <a:rPr lang="en-US" altLang="zh-TW" sz="2400" dirty="0"/>
              <a:t>, 22.982570, true,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2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polyconvert</a:t>
            </a:r>
            <a:r>
              <a:rPr lang="en-US" altLang="zh-TW" dirty="0" smtClean="0"/>
              <a:t> </a:t>
            </a:r>
            <a:r>
              <a:rPr lang="en-US" altLang="zh-TW" dirty="0"/>
              <a:t>--net-file map_edited.net.xml </a:t>
            </a:r>
            <a:r>
              <a:rPr lang="en-US" altLang="zh-TW" dirty="0">
                <a:solidFill>
                  <a:srgbClr val="FF0000"/>
                </a:solidFill>
              </a:rPr>
              <a:t>--</a:t>
            </a:r>
            <a:r>
              <a:rPr lang="en-US" altLang="zh-TW" dirty="0" err="1">
                <a:solidFill>
                  <a:srgbClr val="FF0000"/>
                </a:solidFill>
              </a:rPr>
              <a:t>osm</a:t>
            </a:r>
            <a:r>
              <a:rPr lang="en-US" altLang="zh-TW" dirty="0">
                <a:solidFill>
                  <a:srgbClr val="FF0000"/>
                </a:solidFill>
              </a:rPr>
              <a:t>-files </a:t>
            </a:r>
            <a:r>
              <a:rPr lang="en-US" altLang="zh-TW" dirty="0"/>
              <a:t>map2.osm --type-file typemap.xml </a:t>
            </a:r>
            <a:r>
              <a:rPr lang="en-US" altLang="zh-TW" dirty="0" smtClean="0">
                <a:solidFill>
                  <a:srgbClr val="FF0000"/>
                </a:solidFill>
              </a:rPr>
              <a:t>--output </a:t>
            </a:r>
            <a:r>
              <a:rPr lang="en-US" altLang="zh-TW" dirty="0" smtClean="0"/>
              <a:t>tainan.poly.xml</a:t>
            </a:r>
          </a:p>
          <a:p>
            <a:r>
              <a:rPr lang="en-US" altLang="zh-TW" dirty="0"/>
              <a:t>$ </a:t>
            </a:r>
            <a:r>
              <a:rPr lang="en-US" altLang="zh-TW" dirty="0" smtClean="0"/>
              <a:t>python randomTrips.py --net-file </a:t>
            </a:r>
            <a:r>
              <a:rPr lang="en-US" altLang="zh-TW" dirty="0"/>
              <a:t>map_edited.net.xml </a:t>
            </a:r>
            <a:r>
              <a:rPr lang="en-US" altLang="zh-TW" dirty="0" smtClean="0"/>
              <a:t>--end 10 </a:t>
            </a:r>
            <a:r>
              <a:rPr lang="en-US" altLang="zh-TW" dirty="0"/>
              <a:t>-l </a:t>
            </a:r>
            <a:r>
              <a:rPr lang="en-US" altLang="zh-TW" dirty="0" smtClean="0">
                <a:solidFill>
                  <a:srgbClr val="FF0000"/>
                </a:solidFill>
              </a:rPr>
              <a:t>--output</a:t>
            </a:r>
            <a:r>
              <a:rPr lang="en-US" altLang="zh-TW" dirty="0" smtClean="0"/>
              <a:t> map.trip.xml</a:t>
            </a:r>
          </a:p>
          <a:p>
            <a:r>
              <a:rPr lang="en-US" altLang="zh-TW" dirty="0"/>
              <a:t>$ python </a:t>
            </a:r>
            <a:r>
              <a:rPr lang="en-US" altLang="zh-TW" dirty="0" smtClean="0"/>
              <a:t>randomTrips.py </a:t>
            </a:r>
            <a:r>
              <a:rPr lang="en-US" altLang="zh-TW" dirty="0"/>
              <a:t>-n map_edited.net.xml</a:t>
            </a:r>
            <a:r>
              <a:rPr lang="en-US" altLang="zh-TW" dirty="0" smtClean="0"/>
              <a:t> –r map.rou.xml </a:t>
            </a:r>
            <a:r>
              <a:rPr lang="en-US" altLang="zh-TW" dirty="0"/>
              <a:t>-e </a:t>
            </a:r>
            <a:r>
              <a:rPr lang="en-US" altLang="zh-TW" dirty="0" smtClean="0"/>
              <a:t>10 –l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04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1" y="182880"/>
            <a:ext cx="10050278" cy="64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3" y="214489"/>
            <a:ext cx="8265225" cy="63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0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接收手機端需求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1.Client</a:t>
            </a:r>
            <a:r>
              <a:rPr lang="zh-TW" altLang="en-US" dirty="0" smtClean="0"/>
              <a:t>首先會接收到</a:t>
            </a:r>
            <a:r>
              <a:rPr lang="en-US" altLang="zh-TW" dirty="0" smtClean="0"/>
              <a:t>request from android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包括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寄件地址</a:t>
            </a:r>
            <a:r>
              <a:rPr lang="en-US" altLang="zh-TW" dirty="0" smtClean="0"/>
              <a:t>+</a:t>
            </a:r>
            <a:r>
              <a:rPr lang="zh-TW" altLang="en-US" dirty="0" smtClean="0"/>
              <a:t>收件地址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以經緯度型態表示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貨車抵達收件人地址的</a:t>
            </a:r>
            <a:r>
              <a:rPr lang="en-US" altLang="zh-TW" dirty="0" smtClean="0"/>
              <a:t>time interval</a:t>
            </a:r>
            <a:r>
              <a:rPr lang="zh-TW" altLang="en-US" dirty="0" smtClean="0"/>
              <a:t>挑選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訂貨單號跟車子的關係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一對一 </a:t>
            </a:r>
            <a:r>
              <a:rPr lang="en-US" altLang="zh-TW" dirty="0" smtClean="0"/>
              <a:t>V.S</a:t>
            </a:r>
            <a:r>
              <a:rPr lang="zh-TW" altLang="en-US" dirty="0" smtClean="0"/>
              <a:t> 多對一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3.Client</a:t>
            </a:r>
            <a:r>
              <a:rPr lang="zh-TW" altLang="en-US" dirty="0" smtClean="0"/>
              <a:t>會把傳入的</a:t>
            </a:r>
            <a:r>
              <a:rPr lang="en-US" altLang="zh-TW" dirty="0" smtClean="0"/>
              <a:t>source geo-position, </a:t>
            </a:r>
            <a:r>
              <a:rPr lang="en-US" altLang="zh-TW" dirty="0" err="1" smtClean="0"/>
              <a:t>desitnation</a:t>
            </a:r>
            <a:r>
              <a:rPr lang="en-US" altLang="zh-TW" dirty="0" smtClean="0"/>
              <a:t> geo-position</a:t>
            </a:r>
            <a:r>
              <a:rPr lang="zh-TW" altLang="en-US" dirty="0" smtClean="0"/>
              <a:t>轉成</a:t>
            </a:r>
            <a:r>
              <a:rPr lang="en-US" altLang="zh-TW" dirty="0" smtClean="0"/>
              <a:t>Sender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Receiver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 and Receiver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</a:p>
          <a:p>
            <a:r>
              <a:rPr lang="en-US" altLang="zh-TW" dirty="0" smtClean="0"/>
              <a:t>4.Client</a:t>
            </a:r>
            <a:r>
              <a:rPr lang="zh-TW" altLang="en-US" dirty="0" smtClean="0"/>
              <a:t>也會對現況所有車子做</a:t>
            </a:r>
            <a:r>
              <a:rPr lang="en-US" altLang="zh-TW" dirty="0" err="1" smtClean="0"/>
              <a:t>getPosition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getRoadID</a:t>
            </a:r>
            <a:r>
              <a:rPr lang="en-US" altLang="zh-TW" dirty="0" smtClean="0"/>
              <a:t>(), </a:t>
            </a:r>
            <a:r>
              <a:rPr lang="zh-TW" altLang="en-US" dirty="0" smtClean="0"/>
              <a:t>取得每一台車的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與目前位置</a:t>
            </a:r>
            <a:r>
              <a:rPr lang="en-US" altLang="zh-TW" dirty="0" err="1" smtClean="0"/>
              <a:t>edgeID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2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6" y="536448"/>
            <a:ext cx="5179172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33" y="536448"/>
            <a:ext cx="5977268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37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" y="536448"/>
            <a:ext cx="11809534" cy="5894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91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0" y="242496"/>
            <a:ext cx="11443326" cy="63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43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2704" y="1239769"/>
            <a:ext cx="5774635" cy="1325563"/>
          </a:xfrm>
        </p:spPr>
        <p:txBody>
          <a:bodyPr>
            <a:noAutofit/>
          </a:bodyPr>
          <a:lstStyle/>
          <a:p>
            <a:r>
              <a:rPr lang="en-US" altLang="zh-TW" sz="6600" b="1" dirty="0" smtClean="0"/>
              <a:t>Progress report</a:t>
            </a:r>
            <a:endParaRPr lang="zh-TW" altLang="en-US" sz="6600" b="1" dirty="0"/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4124739" y="3777301"/>
            <a:ext cx="4042210" cy="231869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 err="1" smtClean="0"/>
              <a:t>converRoad</a:t>
            </a:r>
            <a:r>
              <a:rPr lang="en-US" altLang="zh-TW" dirty="0" smtClean="0"/>
              <a:t> issue fixed</a:t>
            </a:r>
          </a:p>
          <a:p>
            <a:r>
              <a:rPr lang="en-US" altLang="zh-TW" dirty="0" err="1" smtClean="0"/>
              <a:t>findRoute</a:t>
            </a:r>
            <a:r>
              <a:rPr lang="en-US" altLang="zh-TW" dirty="0" smtClean="0"/>
              <a:t> issue fixed</a:t>
            </a:r>
          </a:p>
          <a:p>
            <a:r>
              <a:rPr lang="en-US" altLang="zh-TW" dirty="0" err="1" smtClean="0"/>
              <a:t>changeRoute</a:t>
            </a:r>
            <a:r>
              <a:rPr lang="en-US" altLang="zh-TW" dirty="0" smtClean="0"/>
              <a:t> demo</a:t>
            </a:r>
          </a:p>
          <a:p>
            <a:r>
              <a:rPr lang="en-US" altLang="zh-TW" dirty="0" smtClean="0"/>
              <a:t>Next Step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13550" y="2848151"/>
            <a:ext cx="3341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Date:2019-04-29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4970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5" y="1231460"/>
            <a:ext cx="5349825" cy="42373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18" y="1231460"/>
            <a:ext cx="5590606" cy="5491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987534" y="202363"/>
            <a:ext cx="1552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OSM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40637" y="202363"/>
            <a:ext cx="2844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Sumo-</a:t>
            </a:r>
            <a:r>
              <a:rPr lang="en-US" altLang="zh-TW" sz="5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convertRoad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760" y="1690688"/>
            <a:ext cx="11509248" cy="218554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/>
              <a:t>------------convert2D part-------------</a:t>
            </a:r>
          </a:p>
          <a:p>
            <a:r>
              <a:rPr lang="nb-NO" altLang="zh-TW" b="1" dirty="0"/>
              <a:t>convert2D</a:t>
            </a:r>
            <a:r>
              <a:rPr lang="nb-NO" altLang="zh-TW" dirty="0"/>
              <a:t>('496249899#1', 0.6669427384818771, (byte)0, false)</a:t>
            </a:r>
          </a:p>
          <a:p>
            <a:r>
              <a:rPr lang="en-US" altLang="zh-TW" dirty="0" smtClean="0"/>
              <a:t>Result:</a:t>
            </a:r>
            <a:r>
              <a:rPr lang="en-US" altLang="zh-TW" b="1" dirty="0" smtClean="0">
                <a:solidFill>
                  <a:srgbClr val="FF0000"/>
                </a:solidFill>
              </a:rPr>
              <a:t>2467.957,6810.675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16992" y="4120802"/>
            <a:ext cx="11558016" cy="2161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------------</a:t>
            </a:r>
            <a:r>
              <a:rPr lang="en-US" altLang="zh-TW" dirty="0" err="1" smtClean="0"/>
              <a:t>convertRoad</a:t>
            </a:r>
            <a:r>
              <a:rPr lang="en-US" altLang="zh-TW" dirty="0" smtClean="0"/>
              <a:t> part------------</a:t>
            </a:r>
          </a:p>
          <a:p>
            <a:r>
              <a:rPr lang="en-US" altLang="zh-TW" b="1" dirty="0" err="1" smtClean="0"/>
              <a:t>convertRoad</a:t>
            </a:r>
            <a:r>
              <a:rPr lang="en-US" altLang="zh-TW" b="1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2467.957</a:t>
            </a:r>
            <a:r>
              <a:rPr lang="en-US" altLang="zh-TW" dirty="0" smtClean="0"/>
              <a:t>, </a:t>
            </a:r>
            <a:r>
              <a:rPr lang="en-US" altLang="zh-TW" b="1" dirty="0" smtClean="0">
                <a:solidFill>
                  <a:srgbClr val="FF0000"/>
                </a:solidFill>
              </a:rPr>
              <a:t>6810.675</a:t>
            </a:r>
            <a:r>
              <a:rPr lang="en-US" altLang="zh-TW" dirty="0" smtClean="0"/>
              <a:t> </a:t>
            </a:r>
            <a:r>
              <a:rPr lang="en-US" altLang="zh-TW" dirty="0"/>
              <a:t>, false, "ignoring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Result:</a:t>
            </a:r>
            <a:r>
              <a:rPr lang="en-US" altLang="zh-TW" dirty="0"/>
              <a:t>496249899#1, 0.6669427384818679, 0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554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標題 2"/>
          <p:cNvSpPr>
            <a:spLocks noGrp="1"/>
          </p:cNvSpPr>
          <p:nvPr>
            <p:ph idx="1"/>
          </p:nvPr>
        </p:nvSpPr>
        <p:spPr>
          <a:xfrm>
            <a:off x="6878432" y="1554185"/>
            <a:ext cx="5190443" cy="28403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 smtClean="0"/>
              <a:t>Sender address</a:t>
            </a:r>
          </a:p>
          <a:p>
            <a:r>
              <a:rPr lang="en-US" altLang="zh-TW" dirty="0" smtClean="0"/>
              <a:t>(X,Y)=(2989.02, 6765.41)</a:t>
            </a:r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lon,lat</a:t>
            </a:r>
            <a:r>
              <a:rPr lang="en-US" altLang="zh-TW" dirty="0" smtClean="0"/>
              <a:t>)=(120.216786, 22.996446)</a:t>
            </a:r>
          </a:p>
          <a:p>
            <a:r>
              <a:rPr lang="en-US" altLang="zh-TW" dirty="0" err="1" smtClean="0"/>
              <a:t>edgeID</a:t>
            </a:r>
            <a:r>
              <a:rPr lang="en-US" altLang="zh-TW" dirty="0" smtClean="0"/>
              <a:t>:”-537706053#2”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8" y="204716"/>
            <a:ext cx="6314549" cy="293427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5" y="3278805"/>
            <a:ext cx="6615894" cy="33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2134" y="3455790"/>
            <a:ext cx="10487378" cy="3170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nb-NO" altLang="zh-TW" sz="4000" dirty="0"/>
              <a:t>convert2D('-537706053#2', </a:t>
            </a:r>
            <a:r>
              <a:rPr lang="nb-NO" altLang="zh-TW" sz="4000" dirty="0">
                <a:solidFill>
                  <a:srgbClr val="00B0F0"/>
                </a:solidFill>
              </a:rPr>
              <a:t>0.0</a:t>
            </a:r>
            <a:r>
              <a:rPr lang="nb-NO" altLang="zh-TW" sz="4000" dirty="0"/>
              <a:t>, (</a:t>
            </a:r>
            <a:r>
              <a:rPr lang="nb-NO" altLang="zh-TW" sz="4000" dirty="0" smtClean="0"/>
              <a:t>byte)0, false)</a:t>
            </a:r>
          </a:p>
          <a:p>
            <a:pPr algn="ctr"/>
            <a:r>
              <a:rPr lang="nb-NO" altLang="zh-TW" sz="4000" dirty="0" smtClean="0">
                <a:solidFill>
                  <a:srgbClr val="FF0000"/>
                </a:solidFill>
              </a:rPr>
              <a:t>3013.7,6761.51</a:t>
            </a:r>
          </a:p>
          <a:p>
            <a:pPr algn="ctr"/>
            <a:endParaRPr lang="nb-NO" altLang="zh-TW" sz="4000" dirty="0"/>
          </a:p>
          <a:p>
            <a:pPr algn="ctr"/>
            <a:r>
              <a:rPr lang="en-US" altLang="zh-TW" sz="4000" dirty="0" err="1"/>
              <a:t>convertRoad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</a:rPr>
              <a:t>2989.02</a:t>
            </a:r>
            <a:r>
              <a:rPr lang="en-US" altLang="zh-TW" sz="4000" dirty="0"/>
              <a:t>, </a:t>
            </a:r>
            <a:r>
              <a:rPr lang="en-US" altLang="zh-TW" sz="4000" dirty="0">
                <a:solidFill>
                  <a:srgbClr val="FF0000"/>
                </a:solidFill>
              </a:rPr>
              <a:t>6765.41</a:t>
            </a:r>
            <a:r>
              <a:rPr lang="en-US" altLang="zh-TW" sz="4000" dirty="0"/>
              <a:t>, false, 'ignoring'))</a:t>
            </a:r>
          </a:p>
          <a:p>
            <a:pPr algn="ctr"/>
            <a:r>
              <a:rPr lang="en-US" altLang="zh-TW" sz="4000" dirty="0"/>
              <a:t>-537706053#2, </a:t>
            </a:r>
            <a:r>
              <a:rPr lang="en-US" altLang="zh-TW" sz="4000" dirty="0">
                <a:solidFill>
                  <a:srgbClr val="00B0F0"/>
                </a:solidFill>
              </a:rPr>
              <a:t>24.98140320859787</a:t>
            </a:r>
            <a:r>
              <a:rPr lang="en-US" altLang="zh-TW" sz="4000" dirty="0"/>
              <a:t>, 0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00" y="141242"/>
            <a:ext cx="9519144" cy="32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3383" y="4403483"/>
            <a:ext cx="4355736" cy="1151466"/>
          </a:xfrm>
        </p:spPr>
        <p:txBody>
          <a:bodyPr>
            <a:noAutofit/>
          </a:bodyPr>
          <a:lstStyle/>
          <a:p>
            <a:r>
              <a:rPr lang="en-US" altLang="zh-TW" sz="3200" b="1" dirty="0"/>
              <a:t>The precision </a:t>
            </a:r>
            <a:r>
              <a:rPr lang="en-US" altLang="zh-TW" sz="3200" b="1" dirty="0" smtClean="0"/>
              <a:t>problem of </a:t>
            </a:r>
            <a:r>
              <a:rPr lang="en-US" altLang="zh-TW" sz="3200" b="1" dirty="0" err="1"/>
              <a:t>convertRoad</a:t>
            </a:r>
            <a:endParaRPr lang="zh-TW" altLang="en-US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7" t="12668" r="8796" b="13737"/>
          <a:stretch/>
        </p:blipFill>
        <p:spPr>
          <a:xfrm>
            <a:off x="293383" y="1123720"/>
            <a:ext cx="4785395" cy="3187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23" y="231353"/>
            <a:ext cx="5938084" cy="55101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77588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5731" y="85925"/>
            <a:ext cx="10114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/>
              <a:t>convertRoad</a:t>
            </a:r>
            <a:r>
              <a:rPr lang="en-US" altLang="zh-TW" sz="3200" dirty="0" smtClean="0"/>
              <a:t>(1387, 6497 </a:t>
            </a:r>
            <a:r>
              <a:rPr lang="en-US" altLang="zh-TW" sz="3200" dirty="0"/>
              <a:t>, false, "ignoring")</a:t>
            </a:r>
          </a:p>
        </p:txBody>
      </p:sp>
      <p:sp>
        <p:nvSpPr>
          <p:cNvPr id="5" name="矩形 4"/>
          <p:cNvSpPr/>
          <p:nvPr/>
        </p:nvSpPr>
        <p:spPr>
          <a:xfrm>
            <a:off x="1042808" y="670700"/>
            <a:ext cx="100217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&lt;edge id=":1235793433_4" function="internal"</a:t>
            </a:r>
            <a:r>
              <a:rPr lang="zh-TW" altLang="en-US" dirty="0" smtClean="0"/>
              <a:t>&gt;</a:t>
            </a: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id=":1235793433_4_0"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="13.89" length="11.04" </a:t>
            </a:r>
            <a:r>
              <a:rPr lang="zh-TW" altLang="en-US" dirty="0" smtClean="0"/>
              <a:t>shape</a:t>
            </a:r>
            <a:r>
              <a:rPr lang="zh-TW" altLang="en-US" dirty="0"/>
              <a:t>="</a:t>
            </a:r>
            <a:r>
              <a:rPr lang="zh-TW" altLang="en-US" b="1" dirty="0"/>
              <a:t>1388.94,6495.41 </a:t>
            </a:r>
            <a:endParaRPr lang="en-US" altLang="zh-TW" b="1" dirty="0" smtClean="0"/>
          </a:p>
          <a:p>
            <a:r>
              <a:rPr lang="en-US" altLang="zh-TW" b="1" dirty="0" smtClean="0"/>
              <a:t>					</a:t>
            </a:r>
            <a:r>
              <a:rPr lang="zh-TW" altLang="en-US" b="1" dirty="0" smtClean="0"/>
              <a:t>1391</a:t>
            </a:r>
            <a:r>
              <a:rPr lang="zh-TW" altLang="en-US" b="1" dirty="0"/>
              <a:t>.56,6506.13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</a:t>
            </a:r>
            <a:r>
              <a:rPr lang="zh-TW" altLang="en-US" dirty="0" smtClean="0"/>
              <a:t>&gt;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2808" y="2286527"/>
            <a:ext cx="10380139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&lt;edge </a:t>
            </a:r>
            <a:r>
              <a:rPr lang="zh-TW" altLang="en-US" dirty="0"/>
              <a:t>id=":1235793433_5" function="internal"&gt;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id=":1235793433_5_0"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="3.65" length="2.34" shape="</a:t>
            </a:r>
            <a:r>
              <a:rPr lang="zh-TW" altLang="en-US" b="1" dirty="0"/>
              <a:t>1388.94,6495.41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1388</a:t>
            </a:r>
            <a:r>
              <a:rPr lang="zh-TW" altLang="en-US" b="1" dirty="0"/>
              <a:t>.44,6496.76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1387</a:t>
            </a:r>
            <a:r>
              <a:rPr lang="zh-TW" altLang="en-US" b="1" dirty="0"/>
              <a:t>.76,6497.34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/edge&gt; 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944032" y="4733350"/>
            <a:ext cx="103773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&lt;edge </a:t>
            </a:r>
            <a:r>
              <a:rPr lang="zh-TW" altLang="en-US" dirty="0"/>
              <a:t>id=":1235793433_11" function="internal"&gt;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id=":1235793433_11_0"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="3.65" length="2.34" shape="</a:t>
            </a:r>
            <a:r>
              <a:rPr lang="zh-TW" altLang="en-US" b="1" dirty="0"/>
              <a:t>1387.76,6497.34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1386</a:t>
            </a:r>
            <a:r>
              <a:rPr lang="zh-TW" altLang="en-US" b="1" dirty="0"/>
              <a:t>.89,6497.13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1385</a:t>
            </a:r>
            <a:r>
              <a:rPr lang="zh-TW" altLang="en-US" b="1" dirty="0"/>
              <a:t>.83,6496.15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/edge&gt;</a:t>
            </a:r>
          </a:p>
        </p:txBody>
      </p:sp>
    </p:spTree>
    <p:extLst>
      <p:ext uri="{BB962C8B-B14F-4D97-AF65-F5344CB8AC3E}">
        <p14:creationId xmlns:p14="http://schemas.microsoft.com/office/powerpoint/2010/main" val="38917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計算現有車輛與</a:t>
            </a:r>
            <a:r>
              <a:rPr lang="en-US" altLang="zh-TW" sz="3200" b="1" dirty="0" smtClean="0"/>
              <a:t>Sender</a:t>
            </a:r>
            <a:r>
              <a:rPr lang="zh-TW" altLang="en-US" sz="3200" b="1" dirty="0" smtClean="0"/>
              <a:t>之間距離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剛剛把所有的車輛資訊，提取</a:t>
            </a:r>
            <a:r>
              <a:rPr lang="en-US" altLang="zh-TW" dirty="0" smtClean="0"/>
              <a:t>each vehicle </a:t>
            </a:r>
            <a:r>
              <a:rPr lang="en-US" altLang="zh-TW" dirty="0" err="1" smtClean="0"/>
              <a:t>gui-posion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假如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，那計算這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(car1,car2,…car3)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之間的距離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getDistance2D(self, x1, y1, x2, y2,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=False, </a:t>
            </a:r>
            <a:r>
              <a:rPr lang="en-US" altLang="zh-TW" dirty="0" err="1" smtClean="0"/>
              <a:t>isDriving</a:t>
            </a:r>
            <a:r>
              <a:rPr lang="en-US" altLang="zh-TW" dirty="0" smtClean="0"/>
              <a:t>=False) getDistance2D(double, double, double, double,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 -&gt; double</a:t>
            </a:r>
          </a:p>
          <a:p>
            <a:r>
              <a:rPr lang="en-US" altLang="zh-TW" dirty="0" smtClean="0"/>
              <a:t>3. distance5=min{distance1, distance2,…distance10}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那就把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認定成配送</a:t>
            </a:r>
            <a:r>
              <a:rPr lang="zh-TW" altLang="en-US" dirty="0"/>
              <a:t>車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1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80622" y="79022"/>
            <a:ext cx="9437511" cy="1151466"/>
          </a:xfrm>
        </p:spPr>
        <p:txBody>
          <a:bodyPr>
            <a:noAutofit/>
          </a:bodyPr>
          <a:lstStyle/>
          <a:p>
            <a:r>
              <a:rPr lang="en-US" altLang="zh-TW" sz="3200" b="1" dirty="0" smtClean="0"/>
              <a:t>A solution to the pinpoint problem of </a:t>
            </a:r>
            <a:r>
              <a:rPr lang="en-US" altLang="zh-TW" sz="3200" b="1" dirty="0" err="1"/>
              <a:t>convertRoad</a:t>
            </a:r>
            <a:endParaRPr lang="zh-TW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1193901" y="1062172"/>
            <a:ext cx="2040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3734" y="1055101"/>
            <a:ext cx="5386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edited version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4" t="5137" r="7011" b="13550"/>
          <a:stretch/>
        </p:blipFill>
        <p:spPr>
          <a:xfrm>
            <a:off x="268757" y="2239617"/>
            <a:ext cx="5151542" cy="404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4" t="3958" r="2992" b="11345"/>
          <a:stretch/>
        </p:blipFill>
        <p:spPr>
          <a:xfrm>
            <a:off x="6004192" y="2239617"/>
            <a:ext cx="5971701" cy="4018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7464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r="24725" b="10666"/>
          <a:stretch/>
        </p:blipFill>
        <p:spPr>
          <a:xfrm>
            <a:off x="5858933" y="141704"/>
            <a:ext cx="6073422" cy="4855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6" t="16878" r="32149" b="25761"/>
          <a:stretch/>
        </p:blipFill>
        <p:spPr>
          <a:xfrm>
            <a:off x="0" y="250649"/>
            <a:ext cx="5695663" cy="474638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69335" y="5373511"/>
            <a:ext cx="5068710" cy="115146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TW" sz="3200" b="1" dirty="0" smtClean="0"/>
              <a:t>Remove the trivial lanes and make the map simple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57395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1629" y="431882"/>
            <a:ext cx="10515600" cy="427945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 smtClean="0"/>
              <a:t>findRoute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293915" y="2111828"/>
            <a:ext cx="3646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String </a:t>
            </a:r>
            <a:r>
              <a:rPr lang="en-US" altLang="zh-TW" sz="2800" dirty="0" err="1"/>
              <a:t>fromEdge</a:t>
            </a:r>
            <a:r>
              <a:rPr lang="en-US" altLang="zh-TW" sz="2800" dirty="0"/>
              <a:t> = "</a:t>
            </a:r>
            <a:r>
              <a:rPr lang="en-US" altLang="zh-TW" sz="2800" dirty="0">
                <a:solidFill>
                  <a:srgbClr val="FF0000"/>
                </a:solidFill>
              </a:rPr>
              <a:t>307244665#4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String </a:t>
            </a:r>
            <a:r>
              <a:rPr lang="en-US" altLang="zh-TW" sz="2800" dirty="0" err="1"/>
              <a:t>toEdge</a:t>
            </a:r>
            <a:r>
              <a:rPr lang="en-US" altLang="zh-TW" sz="2800" dirty="0"/>
              <a:t> = "</a:t>
            </a:r>
            <a:r>
              <a:rPr lang="en-US" altLang="zh-TW" sz="2800" dirty="0">
                <a:solidFill>
                  <a:srgbClr val="00B0F0"/>
                </a:solidFill>
              </a:rPr>
              <a:t>31794904#2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String </a:t>
            </a:r>
            <a:r>
              <a:rPr lang="en-US" altLang="zh-TW" sz="2800" dirty="0" err="1"/>
              <a:t>vType</a:t>
            </a:r>
            <a:r>
              <a:rPr lang="en-US" altLang="zh-TW" sz="2800" dirty="0"/>
              <a:t> = "</a:t>
            </a:r>
            <a:r>
              <a:rPr lang="en-US" altLang="zh-TW" sz="2800" dirty="0" err="1"/>
              <a:t>routeByDistance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double </a:t>
            </a:r>
            <a:r>
              <a:rPr lang="en-US" altLang="zh-TW" sz="2800" dirty="0"/>
              <a:t>depart = 60.0;</a:t>
            </a:r>
          </a:p>
          <a:p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err="1"/>
              <a:t>routingMode</a:t>
            </a:r>
            <a:r>
              <a:rPr lang="en-US" altLang="zh-TW" sz="2800" dirty="0"/>
              <a:t> = 0;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13657" y="1116495"/>
            <a:ext cx="115606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SumoStage</a:t>
            </a:r>
            <a:r>
              <a:rPr lang="en-US" altLang="zh-TW" dirty="0" smtClean="0"/>
              <a:t> </a:t>
            </a:r>
            <a:r>
              <a:rPr lang="en-US" altLang="zh-TW" dirty="0"/>
              <a:t>stage = (</a:t>
            </a:r>
            <a:r>
              <a:rPr lang="en-US" altLang="zh-TW" dirty="0" err="1"/>
              <a:t>SumoStage</a:t>
            </a:r>
            <a:r>
              <a:rPr lang="en-US" altLang="zh-TW" dirty="0"/>
              <a:t>) </a:t>
            </a:r>
            <a:r>
              <a:rPr lang="en-US" altLang="zh-TW" dirty="0" err="1" smtClean="0"/>
              <a:t>conn.do_job_get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Simulation.</a:t>
            </a:r>
            <a:r>
              <a:rPr lang="en-US" altLang="zh-TW" b="1" dirty="0" err="1" smtClean="0"/>
              <a:t>findRoute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fromEdge</a:t>
            </a:r>
            <a:r>
              <a:rPr lang="en-US" altLang="zh-TW" dirty="0"/>
              <a:t>, </a:t>
            </a:r>
            <a:r>
              <a:rPr lang="en-US" altLang="zh-TW" dirty="0" err="1"/>
              <a:t>toEdge</a:t>
            </a:r>
            <a:r>
              <a:rPr lang="en-US" altLang="zh-TW" dirty="0"/>
              <a:t>, </a:t>
            </a:r>
            <a:r>
              <a:rPr lang="en-US" altLang="zh-TW" dirty="0" err="1"/>
              <a:t>vType</a:t>
            </a:r>
            <a:r>
              <a:rPr lang="en-US" altLang="zh-TW" dirty="0"/>
              <a:t>, depart, </a:t>
            </a:r>
            <a:r>
              <a:rPr lang="en-US" altLang="zh-TW" dirty="0" err="1"/>
              <a:t>routingMode</a:t>
            </a:r>
            <a:r>
              <a:rPr lang="en-US" altLang="zh-TW" dirty="0"/>
              <a:t>));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58343" y="2547256"/>
            <a:ext cx="7815942" cy="2862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newRoute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 smtClean="0"/>
              <a:t>[</a:t>
            </a:r>
            <a:r>
              <a:rPr lang="en-US" altLang="zh-TW" sz="2000" dirty="0">
                <a:solidFill>
                  <a:srgbClr val="FF0000"/>
                </a:solidFill>
              </a:rPr>
              <a:t>307244665#4</a:t>
            </a:r>
            <a:r>
              <a:rPr lang="en-US" altLang="zh-TW" sz="2000" dirty="0"/>
              <a:t>, -298597678#5, -298597678#4, -298597678#3, -298597678#2, -298597678#1, -298597678#0, -298597679#4, -298597679#3, -298597679#2, -298597679#1, -298597679#0, -413131917, -186109367#5, -186109367#4, -186109367#3, -186109367#2, -186109367#1, -186109367#0, -316267745#1, -316267745#0, 667223560#0, 667223560#1, 41389171, -496261701#2, -496261701#1, -496261701#0, -41389179, 413128683, 413128684, 41389178, 160253728, 107538178#0, 31794904#0, 31794904#1, </a:t>
            </a:r>
            <a:r>
              <a:rPr lang="en-US" altLang="zh-TW" sz="2000" dirty="0" smtClean="0">
                <a:solidFill>
                  <a:srgbClr val="00B0F0"/>
                </a:solidFill>
              </a:rPr>
              <a:t>31794904#2</a:t>
            </a:r>
            <a:r>
              <a:rPr lang="en-US" altLang="zh-TW" sz="2000" dirty="0"/>
              <a:t>]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0172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5515" y="4038600"/>
            <a:ext cx="2666999" cy="10559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800" b="1" dirty="0" smtClean="0"/>
              <a:t>Vehicle ”flow0.0” starts at 40s</a:t>
            </a:r>
            <a:endParaRPr lang="zh-TW" altLang="en-US" sz="2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1" y="239484"/>
            <a:ext cx="8756924" cy="5917399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631197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2400" y="557561"/>
            <a:ext cx="3947531" cy="153886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sz="2800" dirty="0" smtClean="0"/>
              <a:t>Follow default route from </a:t>
            </a:r>
            <a:br>
              <a:rPr lang="en-US" altLang="zh-TW" sz="2800" dirty="0" smtClean="0"/>
            </a:br>
            <a:r>
              <a:rPr lang="en-US" altLang="zh-TW" sz="2800" dirty="0" smtClean="0"/>
              <a:t>40s-90s and re-built the new route when the sender have the request at 90s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772400" y="3261287"/>
            <a:ext cx="3794529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If(time==90.0){</a:t>
            </a:r>
          </a:p>
          <a:p>
            <a:r>
              <a:rPr lang="en-US" altLang="zh-TW" sz="2400" dirty="0" smtClean="0"/>
              <a:t>String </a:t>
            </a:r>
            <a:r>
              <a:rPr lang="en-US" altLang="zh-TW" sz="2400" b="1" dirty="0" err="1"/>
              <a:t>senderEdgeID</a:t>
            </a:r>
            <a:r>
              <a:rPr lang="en-US" altLang="zh-TW" sz="2400" dirty="0"/>
              <a:t> ="160253722#1</a:t>
            </a:r>
            <a:r>
              <a:rPr lang="en-US" altLang="zh-TW" sz="2400" dirty="0" smtClean="0"/>
              <a:t>";	              		</a:t>
            </a:r>
          </a:p>
          <a:p>
            <a:r>
              <a:rPr lang="en-US" altLang="zh-TW" sz="2400" dirty="0" err="1" smtClean="0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 smtClean="0"/>
              <a:t>senderEdgeID</a:t>
            </a:r>
            <a:r>
              <a:rPr lang="en-US" altLang="zh-TW" sz="2400" dirty="0" smtClean="0"/>
              <a:t>);</a:t>
            </a: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5" y="151374"/>
            <a:ext cx="7533071" cy="648102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759977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" y="1125693"/>
            <a:ext cx="5430230" cy="46565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298" y="1062041"/>
            <a:ext cx="5497285" cy="47201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0753" y="202363"/>
            <a:ext cx="2385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77.530s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72260" y="202363"/>
            <a:ext cx="2114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94.000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547" y="6039112"/>
            <a:ext cx="871945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/>
              <a:t>senderEdgeID</a:t>
            </a:r>
            <a:r>
              <a:rPr lang="en-US" altLang="zh-TW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090080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5181" y="117740"/>
            <a:ext cx="29725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94.00s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27847" y="428494"/>
            <a:ext cx="6531429" cy="5755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/>
              <a:t> if(</a:t>
            </a:r>
            <a:r>
              <a:rPr lang="en-US" altLang="zh-TW" sz="2000" dirty="0" err="1"/>
              <a:t>timeSeconds</a:t>
            </a:r>
            <a:r>
              <a:rPr lang="en-US" altLang="zh-TW" sz="2000" dirty="0"/>
              <a:t>==90.0) </a:t>
            </a:r>
            <a:r>
              <a:rPr lang="en-US" altLang="zh-TW" sz="2000" dirty="0" smtClean="0"/>
              <a:t>{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 ="160253722#1</a:t>
            </a:r>
            <a:r>
              <a:rPr lang="en-US" altLang="zh-TW" sz="2000" dirty="0" smtClean="0"/>
              <a:t>";  </a:t>
            </a:r>
          </a:p>
          <a:p>
            <a:endParaRPr lang="en-US" altLang="zh-TW" sz="2000" dirty="0"/>
          </a:p>
          <a:p>
            <a:r>
              <a:rPr lang="en-US" altLang="zh-TW" sz="2000" b="1" dirty="0" err="1" smtClean="0"/>
              <a:t>changeTarget</a:t>
            </a:r>
            <a:r>
              <a:rPr lang="en-US" altLang="zh-TW" sz="2000" dirty="0"/>
              <a:t>("flow0.0",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));</a:t>
            </a:r>
          </a:p>
          <a:p>
            <a:r>
              <a:rPr lang="zh-TW" altLang="en-US" sz="2000" dirty="0" smtClean="0"/>
              <a:t>        </a:t>
            </a:r>
            <a:endParaRPr lang="zh-TW" altLang="en-US" sz="2000" dirty="0"/>
          </a:p>
          <a:p>
            <a:r>
              <a:rPr lang="en-US" altLang="zh-TW" sz="2000" dirty="0" smtClean="0"/>
              <a:t>new </a:t>
            </a:r>
            <a:r>
              <a:rPr lang="en-US" altLang="zh-TW" sz="2000" dirty="0" err="1"/>
              <a:t>SumoStopFlags</a:t>
            </a:r>
            <a:r>
              <a:rPr lang="en-US" altLang="zh-TW" sz="2000" dirty="0"/>
              <a:t>(false, false, false, false, false);</a:t>
            </a:r>
          </a:p>
          <a:p>
            <a:endParaRPr lang="zh-TW" altLang="en-US" sz="2000" dirty="0"/>
          </a:p>
          <a:p>
            <a:r>
              <a:rPr lang="en-US" altLang="zh-TW" sz="2000" dirty="0"/>
              <a:t>double duration = </a:t>
            </a:r>
            <a:r>
              <a:rPr lang="en-US" altLang="zh-TW" sz="3600" b="1" dirty="0"/>
              <a:t>20.0;</a:t>
            </a:r>
          </a:p>
          <a:p>
            <a:r>
              <a:rPr lang="en-US" altLang="zh-TW" sz="2000" b="1" dirty="0" err="1" smtClean="0"/>
              <a:t>setStop</a:t>
            </a:r>
            <a:r>
              <a:rPr lang="en-US" altLang="zh-TW" sz="2000" dirty="0"/>
              <a:t>("flow0.0",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, </a:t>
            </a:r>
            <a:r>
              <a:rPr lang="en-US" altLang="zh-TW" sz="4000" b="1" dirty="0"/>
              <a:t>1.0</a:t>
            </a:r>
            <a:r>
              <a:rPr lang="en-US" altLang="zh-TW" sz="2000" dirty="0"/>
              <a:t>, (byte)1,  duration, </a:t>
            </a:r>
            <a:r>
              <a:rPr lang="en-US" altLang="zh-TW" sz="2000" dirty="0" err="1"/>
              <a:t>sf_send</a:t>
            </a:r>
            <a:r>
              <a:rPr lang="en-US" altLang="zh-TW" sz="2000" dirty="0" smtClean="0"/>
              <a:t>));</a:t>
            </a:r>
          </a:p>
          <a:p>
            <a:endParaRPr lang="en-US" altLang="zh-TW" sz="2000" dirty="0" smtClean="0"/>
          </a:p>
          <a:p>
            <a:r>
              <a:rPr lang="en-US" altLang="zh-TW" sz="3600" b="1" dirty="0" smtClean="0"/>
              <a:t>// </a:t>
            </a:r>
            <a:r>
              <a:rPr lang="zh-TW" altLang="en-US" sz="3600" b="1" dirty="0" smtClean="0"/>
              <a:t>計算到達</a:t>
            </a:r>
            <a:r>
              <a:rPr lang="en-US" altLang="zh-TW" sz="3600" b="1" dirty="0" smtClean="0"/>
              <a:t>receiver</a:t>
            </a:r>
            <a:r>
              <a:rPr lang="zh-TW" altLang="en-US" sz="3600" b="1" dirty="0" smtClean="0"/>
              <a:t>的</a:t>
            </a:r>
            <a:r>
              <a:rPr lang="en-US" altLang="zh-TW" sz="3600" b="1" dirty="0" err="1" smtClean="0"/>
              <a:t>travelTime</a:t>
            </a:r>
            <a:endParaRPr lang="en-US" altLang="zh-TW" sz="3600" b="1" dirty="0" smtClean="0"/>
          </a:p>
          <a:p>
            <a:r>
              <a:rPr lang="en-US" altLang="zh-TW" sz="3600" b="1" dirty="0" smtClean="0"/>
              <a:t>// </a:t>
            </a:r>
            <a:r>
              <a:rPr lang="zh-TW" altLang="en-US" sz="3600" b="1" dirty="0" smtClean="0"/>
              <a:t>通知</a:t>
            </a:r>
            <a:r>
              <a:rPr lang="en-US" altLang="zh-TW" sz="3600" b="1" dirty="0" smtClean="0"/>
              <a:t>sender</a:t>
            </a:r>
            <a:endParaRPr lang="en-US" altLang="zh-TW" sz="3600" b="1" dirty="0"/>
          </a:p>
          <a:p>
            <a:r>
              <a:rPr lang="en-US" altLang="zh-TW" sz="2000" dirty="0" smtClean="0"/>
              <a:t>}</a:t>
            </a:r>
            <a:endParaRPr lang="en-US" altLang="zh-TW" sz="2000" dirty="0"/>
          </a:p>
          <a:p>
            <a:r>
              <a:rPr lang="zh-TW" altLang="en-US" sz="2000" dirty="0"/>
              <a:t> 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" t="10589" r="10926" b="16448"/>
          <a:stretch/>
        </p:blipFill>
        <p:spPr>
          <a:xfrm>
            <a:off x="115181" y="1213095"/>
            <a:ext cx="4779066" cy="41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6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51"/>
          <a:stretch/>
        </p:blipFill>
        <p:spPr>
          <a:xfrm>
            <a:off x="335092" y="1338943"/>
            <a:ext cx="9179022" cy="33745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5093" y="282712"/>
            <a:ext cx="115961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 stopped at position </a:t>
            </a:r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1.0m of the lane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192.0s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0086" y="4893024"/>
            <a:ext cx="8960516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dirty="0" err="1" smtClean="0"/>
              <a:t>Vehicle.setStop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("</a:t>
            </a:r>
            <a:r>
              <a:rPr lang="en-US" altLang="zh-TW" sz="2800" dirty="0"/>
              <a:t>flow0.0", </a:t>
            </a:r>
            <a:r>
              <a:rPr lang="en-US" altLang="zh-TW" sz="2800" dirty="0" err="1" smtClean="0"/>
              <a:t>senderEdgeID</a:t>
            </a:r>
            <a:r>
              <a:rPr lang="en-US" altLang="zh-TW" sz="2800" dirty="0"/>
              <a:t>, </a:t>
            </a:r>
            <a:r>
              <a:rPr lang="en-US" altLang="zh-TW" sz="2800" b="1" dirty="0"/>
              <a:t>1.0</a:t>
            </a:r>
            <a:r>
              <a:rPr lang="en-US" altLang="zh-TW" sz="2800" dirty="0"/>
              <a:t>, (byte)1,  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Duration=20, </a:t>
            </a:r>
            <a:r>
              <a:rPr lang="en-US" altLang="zh-TW" sz="2800" dirty="0" err="1"/>
              <a:t>SumoStopFlags</a:t>
            </a:r>
            <a:r>
              <a:rPr lang="en-US" altLang="zh-TW" sz="2800" dirty="0" smtClean="0"/>
              <a:t>));</a:t>
            </a:r>
            <a:endParaRPr lang="en-US" altLang="zh-TW" sz="2800" dirty="0"/>
          </a:p>
          <a:p>
            <a:pPr algn="ctr"/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1718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5093" y="282712"/>
            <a:ext cx="11084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TW" altLang="en-US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 after the stop of the sender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8" y="990598"/>
            <a:ext cx="5952455" cy="41114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28488" y="1140899"/>
            <a:ext cx="541895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A:192s</a:t>
            </a:r>
            <a:b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A_stop:192-</a:t>
            </a:r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r>
              <a:rPr lang="en-US" altLang="zh-TW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</a:t>
            </a:r>
            <a:r>
              <a:rPr lang="en-US" altLang="zh-TW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en-US" altLang="zh-TW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TW" sz="4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8487" y="3845745"/>
            <a:ext cx="541895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we do not arrange the new route of this vehicle before arriving B, this car 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</a:t>
            </a:r>
            <a:r>
              <a:rPr lang="en-US" altLang="zh-TW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disappear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B.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259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165035" cy="602284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Re-build the new route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698435" y="1815547"/>
            <a:ext cx="6334539" cy="4832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800" dirty="0"/>
              <a:t>if(timeSeconds==</a:t>
            </a:r>
            <a:r>
              <a:rPr lang="zh-TW" altLang="en-US" sz="2800" dirty="0">
                <a:solidFill>
                  <a:srgbClr val="FF0000"/>
                </a:solidFill>
              </a:rPr>
              <a:t>214.0</a:t>
            </a:r>
            <a:r>
              <a:rPr lang="zh-TW" altLang="en-US" sz="2800" dirty="0"/>
              <a:t>) { </a:t>
            </a:r>
            <a:endParaRPr lang="en-US" altLang="zh-TW" sz="2800" dirty="0" smtClean="0"/>
          </a:p>
          <a:p>
            <a:r>
              <a:rPr lang="zh-TW" altLang="en-US" sz="2800" dirty="0" smtClean="0"/>
              <a:t>String </a:t>
            </a:r>
            <a:r>
              <a:rPr lang="zh-TW" altLang="en-US" sz="2800" dirty="0">
                <a:solidFill>
                  <a:srgbClr val="FF0000"/>
                </a:solidFill>
              </a:rPr>
              <a:t>receiverEdgeID</a:t>
            </a:r>
            <a:r>
              <a:rPr lang="zh-TW" altLang="en-US" sz="2800" dirty="0"/>
              <a:t> = "-279032146#1"</a:t>
            </a:r>
            <a:r>
              <a:rPr lang="zh-TW" altLang="en-US" sz="2800" dirty="0" smtClean="0"/>
              <a:t>;.</a:t>
            </a:r>
            <a:endParaRPr lang="en-US" altLang="zh-TW" sz="2800" dirty="0" smtClean="0"/>
          </a:p>
          <a:p>
            <a:r>
              <a:rPr lang="zh-TW" altLang="en-US" sz="2800" dirty="0" smtClean="0"/>
              <a:t>changeTarget</a:t>
            </a:r>
            <a:r>
              <a:rPr lang="zh-TW" altLang="en-US" sz="2800" dirty="0"/>
              <a:t>("flow0.0", receiverEdgeID));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new SumoStopFlags</a:t>
            </a:r>
            <a:endParaRPr lang="en-US" altLang="zh-TW" sz="2800" dirty="0" smtClean="0"/>
          </a:p>
          <a:p>
            <a:r>
              <a:rPr lang="zh-TW" altLang="en-US" sz="2800" dirty="0" smtClean="0"/>
              <a:t>double </a:t>
            </a:r>
            <a:r>
              <a:rPr lang="zh-TW" altLang="en-US" sz="2800" dirty="0"/>
              <a:t>duration = 20.0;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setStop</a:t>
            </a:r>
            <a:r>
              <a:rPr lang="zh-TW" altLang="en-US" sz="2800" dirty="0"/>
              <a:t>("flow0.0", receiverEdgeID, 1.0, (byte)0, duration, sf_rec));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}</a:t>
            </a:r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73"/>
          <a:stretch/>
        </p:blipFill>
        <p:spPr>
          <a:xfrm>
            <a:off x="495300" y="2663687"/>
            <a:ext cx="4593535" cy="38965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19810" y="1709580"/>
            <a:ext cx="2849217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A_stop:192-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8914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動態路徑規劃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把剛才挑選的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設定為派遣車輛，取得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-position(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car5_roadID(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car5_edgID)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給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: car5_edgID, </a:t>
            </a:r>
            <a:r>
              <a:rPr lang="en-US" altLang="zh-TW" dirty="0" err="1" smtClean="0"/>
              <a:t>endEdge:sender_address_edgeID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接著是動態規畫路徑，目前還沒查到</a:t>
            </a:r>
            <a:r>
              <a:rPr lang="en-US" altLang="zh-TW" dirty="0" err="1" smtClean="0"/>
              <a:t>ws</a:t>
            </a:r>
            <a:r>
              <a:rPr lang="zh-TW" altLang="en-US" dirty="0" smtClean="0"/>
              <a:t>的相關用法，所以用</a:t>
            </a:r>
            <a:r>
              <a:rPr lang="en-US" altLang="zh-TW" dirty="0" err="1" smtClean="0"/>
              <a:t>TraCI</a:t>
            </a:r>
            <a:r>
              <a:rPr lang="en-US" altLang="zh-TW" dirty="0" smtClean="0"/>
              <a:t>(python)</a:t>
            </a:r>
            <a:r>
              <a:rPr lang="zh-TW" altLang="en-US" dirty="0" smtClean="0"/>
              <a:t>代替表示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("trip", ["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", "</a:t>
            </a:r>
            <a:r>
              <a:rPr lang="en-US" altLang="zh-TW" dirty="0" err="1" smtClean="0"/>
              <a:t>endEdge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“trip”,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//</a:t>
            </a:r>
            <a:r>
              <a:rPr lang="zh-TW" altLang="en-US" dirty="0" smtClean="0"/>
              <a:t>增加這台車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關鍵在於如何用</a:t>
            </a:r>
            <a:r>
              <a:rPr lang="en-US" altLang="zh-TW" dirty="0" smtClean="0"/>
              <a:t>scripts</a:t>
            </a:r>
            <a:r>
              <a:rPr lang="zh-TW" altLang="en-US" dirty="0" smtClean="0"/>
              <a:t>與起始終點邊，規劃出一條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，，比較接近的是</a:t>
            </a:r>
            <a:r>
              <a:rPr lang="en-US" altLang="zh-TW" dirty="0" err="1" smtClean="0"/>
              <a:t>ws.RouteAdd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routeID</a:t>
            </a:r>
            <a:r>
              <a:rPr lang="en-US" altLang="zh-TW" dirty="0" smtClean="0"/>
              <a:t>, List&lt;String&gt; edges)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2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939"/>
            <a:ext cx="7873926" cy="59943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29600" y="1687900"/>
            <a:ext cx="3869635" cy="39703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800" dirty="0"/>
              <a:t>if(timeSeconds==</a:t>
            </a:r>
            <a:r>
              <a:rPr lang="zh-TW" altLang="en-US" sz="2800" dirty="0">
                <a:solidFill>
                  <a:srgbClr val="FF0000"/>
                </a:solidFill>
              </a:rPr>
              <a:t>214</a:t>
            </a:r>
            <a:r>
              <a:rPr lang="zh-TW" altLang="en-US" sz="2800" dirty="0"/>
              <a:t>.</a:t>
            </a:r>
            <a:r>
              <a:rPr lang="zh-TW" altLang="en-US" sz="2800" dirty="0">
                <a:solidFill>
                  <a:srgbClr val="FF0000"/>
                </a:solidFill>
              </a:rPr>
              <a:t>0</a:t>
            </a:r>
            <a:r>
              <a:rPr lang="zh-TW" altLang="en-US" sz="2800" dirty="0"/>
              <a:t>) </a:t>
            </a:r>
            <a:endParaRPr lang="en-US" altLang="zh-TW" sz="2800" dirty="0" smtClean="0"/>
          </a:p>
          <a:p>
            <a:r>
              <a:rPr lang="zh-TW" altLang="en-US" sz="2800" dirty="0" smtClean="0"/>
              <a:t>{ </a:t>
            </a:r>
            <a:endParaRPr lang="en-US" altLang="zh-TW" sz="2800" dirty="0" smtClean="0"/>
          </a:p>
          <a:p>
            <a:r>
              <a:rPr lang="zh-TW" altLang="en-US" sz="2800" dirty="0" smtClean="0"/>
              <a:t>String </a:t>
            </a:r>
            <a:r>
              <a:rPr lang="zh-TW" altLang="en-US" sz="2800" dirty="0">
                <a:solidFill>
                  <a:srgbClr val="FF0000"/>
                </a:solidFill>
              </a:rPr>
              <a:t>receiverEdgeID</a:t>
            </a:r>
            <a:r>
              <a:rPr lang="zh-TW" altLang="en-US" sz="2800" dirty="0"/>
              <a:t> = "-279032146#1"</a:t>
            </a:r>
            <a:r>
              <a:rPr lang="zh-TW" altLang="en-US" sz="2800" dirty="0" smtClean="0"/>
              <a:t>;.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changeTarget</a:t>
            </a:r>
            <a:r>
              <a:rPr lang="zh-TW" altLang="en-US" sz="2800" dirty="0"/>
              <a:t>("flow0.0", receiverEdgeID));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}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1014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8" y="270633"/>
            <a:ext cx="8773975" cy="61926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219424" y="992384"/>
            <a:ext cx="29725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215.17s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570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6106"/>
          <a:stretch/>
        </p:blipFill>
        <p:spPr>
          <a:xfrm>
            <a:off x="145774" y="133725"/>
            <a:ext cx="8097078" cy="65917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8136835" y="992384"/>
            <a:ext cx="405516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car should stop for 20s in the edge of the receiver.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3665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Next ste</a:t>
            </a:r>
            <a:r>
              <a:rPr lang="en-US" altLang="zh-TW" b="1" dirty="0"/>
              <a:t>p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91548" y="1825625"/>
            <a:ext cx="11441416" cy="435133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1.arrange 10 random cars in the more concise map</a:t>
            </a:r>
          </a:p>
          <a:p>
            <a:pPr marL="0" indent="0">
              <a:buNone/>
            </a:pPr>
            <a:r>
              <a:rPr lang="en-US" altLang="zh-TW" dirty="0" smtClean="0"/>
              <a:t>2.compute the minimum distance between the sender and the ten cars</a:t>
            </a:r>
          </a:p>
          <a:p>
            <a:pPr marL="0" indent="0">
              <a:buNone/>
            </a:pPr>
            <a:r>
              <a:rPr lang="en-US" altLang="zh-TW" dirty="0" smtClean="0"/>
              <a:t>3.Dispatch the selected car to the sender</a:t>
            </a:r>
          </a:p>
          <a:p>
            <a:pPr marL="0" indent="0">
              <a:buNone/>
            </a:pPr>
            <a:r>
              <a:rPr lang="en-US" altLang="zh-TW" dirty="0" smtClean="0"/>
              <a:t>4.Add travel-time estimation function and </a:t>
            </a:r>
            <a:r>
              <a:rPr lang="en-US" altLang="zh-TW" dirty="0"/>
              <a:t>notification </a:t>
            </a:r>
            <a:r>
              <a:rPr lang="en-US" altLang="zh-TW" dirty="0" smtClean="0"/>
              <a:t>to the user connecting the Android</a:t>
            </a:r>
          </a:p>
          <a:p>
            <a:pPr marL="0" indent="0">
              <a:buNone/>
            </a:pPr>
            <a:r>
              <a:rPr lang="en-US" altLang="zh-TW" dirty="0" smtClean="0"/>
              <a:t>5.Try to receive the geo-position from user’s request and save it in a appropriate  datatype (ex. </a:t>
            </a:r>
            <a:r>
              <a:rPr lang="en-US" altLang="zh-TW" dirty="0" err="1" smtClean="0"/>
              <a:t>arrayList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6.Report the related data to the webserver (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. the geo-position of the car)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5397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4753" y="5419165"/>
            <a:ext cx="10515600" cy="122844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TW" b="1" dirty="0" err="1"/>
              <a:t>newRoute</a:t>
            </a:r>
            <a:r>
              <a:rPr lang="en-US" altLang="zh-TW" dirty="0"/>
              <a:t>:[413128684, 41389178, 160253728, 107538178#0, 107538178#1, 160253722#0, 160253722#1, 160253722#2, 160253722#3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54424" y="268941"/>
            <a:ext cx="10515600" cy="500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if(</a:t>
            </a:r>
            <a:r>
              <a:rPr lang="en-US" altLang="zh-TW" dirty="0" err="1" smtClean="0"/>
              <a:t>timeSeconds</a:t>
            </a:r>
            <a:r>
              <a:rPr lang="en-US" altLang="zh-TW" dirty="0"/>
              <a:t>==130.0) { String </a:t>
            </a:r>
            <a:r>
              <a:rPr lang="en-US" altLang="zh-TW" dirty="0" err="1"/>
              <a:t>fromEdge</a:t>
            </a:r>
            <a:r>
              <a:rPr lang="en-US" altLang="zh-TW" dirty="0"/>
              <a:t> = </a:t>
            </a:r>
            <a:r>
              <a:rPr lang="en-US" altLang="zh-TW" dirty="0" err="1"/>
              <a:t>curEdge</a:t>
            </a:r>
            <a:r>
              <a:rPr lang="en-US" altLang="zh-TW" dirty="0"/>
              <a:t>; String </a:t>
            </a:r>
            <a:r>
              <a:rPr lang="en-US" altLang="zh-TW" dirty="0" err="1"/>
              <a:t>toEdge</a:t>
            </a:r>
            <a:r>
              <a:rPr lang="en-US" altLang="zh-TW" dirty="0"/>
              <a:t> = "160253722#3</a:t>
            </a:r>
            <a:r>
              <a:rPr lang="en-US" altLang="zh-TW" dirty="0" smtClean="0"/>
              <a:t>";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String </a:t>
            </a:r>
            <a:r>
              <a:rPr lang="en-US" altLang="zh-TW" dirty="0" err="1"/>
              <a:t>vType</a:t>
            </a:r>
            <a:r>
              <a:rPr lang="en-US" altLang="zh-TW" dirty="0"/>
              <a:t> ="</a:t>
            </a:r>
            <a:r>
              <a:rPr lang="en-US" altLang="zh-TW" dirty="0" err="1"/>
              <a:t>routeByDistance</a:t>
            </a:r>
            <a:r>
              <a:rPr lang="en-US" altLang="zh-TW" dirty="0"/>
              <a:t>"; double depart = 60.0;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routingMode</a:t>
            </a:r>
            <a:r>
              <a:rPr lang="en-US" altLang="zh-TW" dirty="0"/>
              <a:t> = 0; </a:t>
            </a:r>
            <a:endParaRPr lang="en-US" altLang="zh-TW" dirty="0" smtClean="0"/>
          </a:p>
          <a:p>
            <a:r>
              <a:rPr lang="en-US" altLang="zh-TW" dirty="0" err="1" smtClean="0"/>
              <a:t>SumoStage</a:t>
            </a:r>
            <a:r>
              <a:rPr lang="en-US" altLang="zh-TW" dirty="0" smtClean="0"/>
              <a:t> </a:t>
            </a:r>
            <a:r>
              <a:rPr lang="en-US" altLang="zh-TW" dirty="0"/>
              <a:t>stage = (</a:t>
            </a:r>
            <a:r>
              <a:rPr lang="en-US" altLang="zh-TW" dirty="0" err="1"/>
              <a:t>SumoStage</a:t>
            </a:r>
            <a:r>
              <a:rPr lang="en-US" altLang="zh-TW" dirty="0"/>
              <a:t>)</a:t>
            </a:r>
            <a:r>
              <a:rPr lang="en-US" altLang="zh-TW" dirty="0" err="1"/>
              <a:t>conn.do_job_get</a:t>
            </a:r>
            <a:r>
              <a:rPr lang="en-US" altLang="zh-TW" dirty="0"/>
              <a:t>(</a:t>
            </a:r>
            <a:r>
              <a:rPr lang="en-US" altLang="zh-TW" dirty="0" err="1"/>
              <a:t>Simulation.findRoute</a:t>
            </a:r>
            <a:r>
              <a:rPr lang="en-US" altLang="zh-TW" dirty="0"/>
              <a:t>(</a:t>
            </a:r>
            <a:r>
              <a:rPr lang="en-US" altLang="zh-TW" dirty="0" err="1"/>
              <a:t>fromEdge</a:t>
            </a:r>
            <a:r>
              <a:rPr lang="en-US" altLang="zh-TW" dirty="0"/>
              <a:t>, </a:t>
            </a:r>
            <a:r>
              <a:rPr lang="en-US" altLang="zh-TW" dirty="0" err="1"/>
              <a:t>toEdge</a:t>
            </a:r>
            <a:r>
              <a:rPr lang="en-US" altLang="zh-TW" dirty="0"/>
              <a:t>, </a:t>
            </a:r>
            <a:r>
              <a:rPr lang="en-US" altLang="zh-TW" dirty="0" err="1"/>
              <a:t>vType</a:t>
            </a:r>
            <a:r>
              <a:rPr lang="en-US" altLang="zh-TW" dirty="0"/>
              <a:t>, </a:t>
            </a:r>
            <a:r>
              <a:rPr lang="en-US" altLang="zh-TW" dirty="0" err="1"/>
              <a:t>depart,routingMode</a:t>
            </a:r>
            <a:r>
              <a:rPr lang="en-US" altLang="zh-TW" dirty="0"/>
              <a:t>)); </a:t>
            </a:r>
            <a:endParaRPr lang="en-US" altLang="zh-TW" dirty="0" smtClean="0"/>
          </a:p>
          <a:p>
            <a:r>
              <a:rPr lang="en-US" altLang="zh-TW" dirty="0" err="1" smtClean="0"/>
              <a:t>LinkedList</a:t>
            </a:r>
            <a:r>
              <a:rPr lang="en-US" altLang="zh-TW" dirty="0" smtClean="0"/>
              <a:t>&lt;String</a:t>
            </a:r>
            <a:r>
              <a:rPr lang="en-US" altLang="zh-TW" dirty="0"/>
              <a:t>&gt; </a:t>
            </a:r>
            <a:r>
              <a:rPr lang="en-US" altLang="zh-TW" dirty="0" err="1"/>
              <a:t>newRoute</a:t>
            </a:r>
            <a:r>
              <a:rPr lang="en-US" altLang="zh-TW" dirty="0"/>
              <a:t> = new </a:t>
            </a:r>
            <a:r>
              <a:rPr lang="en-US" altLang="zh-TW" dirty="0" err="1"/>
              <a:t>LinkedList</a:t>
            </a:r>
            <a:r>
              <a:rPr lang="en-US" altLang="zh-TW" dirty="0"/>
              <a:t>&lt;String&gt;(); </a:t>
            </a:r>
            <a:endParaRPr lang="en-US" altLang="zh-TW" dirty="0" smtClean="0"/>
          </a:p>
          <a:p>
            <a:r>
              <a:rPr lang="en-US" altLang="zh-TW" dirty="0" smtClean="0"/>
              <a:t>for </a:t>
            </a:r>
            <a:r>
              <a:rPr lang="en-US" altLang="zh-TW" dirty="0"/>
              <a:t>(String </a:t>
            </a:r>
            <a:r>
              <a:rPr lang="en-US" altLang="zh-TW" dirty="0" err="1"/>
              <a:t>eadge</a:t>
            </a:r>
            <a:r>
              <a:rPr lang="en-US" altLang="zh-TW" dirty="0"/>
              <a:t> :</a:t>
            </a:r>
            <a:r>
              <a:rPr lang="en-US" altLang="zh-TW" dirty="0" err="1"/>
              <a:t>stage.edges</a:t>
            </a:r>
            <a:r>
              <a:rPr lang="en-US" altLang="zh-TW" dirty="0"/>
              <a:t>){ </a:t>
            </a:r>
            <a:r>
              <a:rPr lang="en-US" altLang="zh-TW" dirty="0" err="1"/>
              <a:t>newRoute.add</a:t>
            </a:r>
            <a:r>
              <a:rPr lang="en-US" altLang="zh-TW" dirty="0"/>
              <a:t>(</a:t>
            </a:r>
            <a:r>
              <a:rPr lang="en-US" altLang="zh-TW" dirty="0" err="1"/>
              <a:t>eadge</a:t>
            </a:r>
            <a:r>
              <a:rPr lang="en-US" altLang="zh-TW" dirty="0"/>
              <a:t>); 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en-US" altLang="zh-TW" dirty="0" err="1"/>
              <a:t>newRoute</a:t>
            </a:r>
            <a:r>
              <a:rPr lang="en-US" altLang="zh-TW" dirty="0"/>
              <a:t>:"+ </a:t>
            </a:r>
            <a:r>
              <a:rPr lang="en-US" altLang="zh-TW" dirty="0" err="1"/>
              <a:t>newRoute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9933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376518" y="304799"/>
            <a:ext cx="11600329" cy="6382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b="1" dirty="0" err="1"/>
              <a:t>defaultRouteList</a:t>
            </a:r>
            <a:r>
              <a:rPr lang="en-US" altLang="zh-TW" sz="2400" dirty="0"/>
              <a:t>:[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313194185#3, 313194185#6, 313194185#11, 313194185#14, 496257370#0, 405115648#1, 313194390#0, 675775398, 496257372, -315702598#2, 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-228022792#6, -228022792#2, 72871344, 72871329#2, 72871329#3, 27067581, 228022808#0, 228022808#2, 228022808#4, 228022808#6, 306974310#0, 306974310#1]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 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b="1" dirty="0"/>
              <a:t>changing Route: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b="1" dirty="0" err="1"/>
              <a:t>changedRouteList</a:t>
            </a:r>
            <a:r>
              <a:rPr lang="en-US" altLang="zh-TW" sz="2400" dirty="0"/>
              <a:t>:[313194185#3, 313194185#6, 313194185#11, 313194185#14, 496257370#0, 405115648#1, -307096543#5, -537706053#4,</a:t>
            </a:r>
            <a:r>
              <a:rPr lang="en-US" altLang="zh-TW" sz="2400" b="1" dirty="0"/>
              <a:t> -537706053#2</a:t>
            </a:r>
            <a:r>
              <a:rPr lang="en-US" altLang="zh-TW" sz="2400" dirty="0"/>
              <a:t>]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 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b="1" dirty="0"/>
              <a:t>route from rou.xml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"313194185#3 313194185#6 313194185#11 313194185#14 496257370#0 405115648#1 313194390#0 675775398 496257372 -315702598#2 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-228022792#6 -228022792#2 72871344 72871329#2 72871329#3 27067581 228022808#0 228022808#2 228022808#4 228022808#6 306974310#0 306974310#1"</a:t>
            </a:r>
            <a:endParaRPr lang="zh-TW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25773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sz="4400" dirty="0"/>
              <a:t>/**</a:t>
            </a:r>
            <a:endParaRPr lang="zh-TW" altLang="zh-TW" sz="4400" dirty="0"/>
          </a:p>
          <a:p>
            <a:r>
              <a:rPr lang="en-US" altLang="zh-TW" sz="4400" dirty="0"/>
              <a:t>	 *  Adds or modifies a container stop with the given parameters. The duration and the until attribute are</a:t>
            </a:r>
            <a:endParaRPr lang="zh-TW" altLang="zh-TW" sz="4400" dirty="0"/>
          </a:p>
          <a:p>
            <a:r>
              <a:rPr lang="en-US" altLang="zh-TW" sz="4400" dirty="0"/>
              <a:t>	    in milliseconds.</a:t>
            </a:r>
            <a:endParaRPr lang="zh-TW" altLang="zh-TW" sz="4400" dirty="0"/>
          </a:p>
          <a:p>
            <a:r>
              <a:rPr lang="en-US" altLang="zh-TW" sz="4400" dirty="0"/>
              <a:t> </a:t>
            </a:r>
            <a:endParaRPr lang="zh-TW" altLang="zh-TW" sz="4400" dirty="0"/>
          </a:p>
          <a:p>
            <a:r>
              <a:rPr lang="en-US" altLang="zh-TW" sz="4400" dirty="0"/>
              <a:t>	 * @</a:t>
            </a:r>
            <a:r>
              <a:rPr lang="en-US" altLang="zh-TW" sz="4400" dirty="0" err="1"/>
              <a:t>param</a:t>
            </a:r>
            <a:r>
              <a:rPr lang="en-US" altLang="zh-TW" sz="4400" dirty="0"/>
              <a:t> </a:t>
            </a:r>
            <a:r>
              <a:rPr lang="en-US" altLang="zh-TW" sz="4400" dirty="0" err="1"/>
              <a:t>vehID</a:t>
            </a:r>
            <a:r>
              <a:rPr lang="en-US" altLang="zh-TW" sz="4400" dirty="0"/>
              <a:t> id of the vehicle</a:t>
            </a:r>
            <a:endParaRPr lang="zh-TW" altLang="zh-TW" sz="4400" dirty="0"/>
          </a:p>
          <a:p>
            <a:r>
              <a:rPr lang="en-US" altLang="zh-TW" sz="4400" dirty="0"/>
              <a:t>	 * @</a:t>
            </a:r>
            <a:r>
              <a:rPr lang="en-US" altLang="zh-TW" sz="4400" dirty="0" err="1"/>
              <a:t>param</a:t>
            </a:r>
            <a:r>
              <a:rPr lang="en-US" altLang="zh-TW" sz="4400" dirty="0"/>
              <a:t> </a:t>
            </a:r>
            <a:r>
              <a:rPr lang="en-US" altLang="zh-TW" sz="4400" dirty="0" err="1"/>
              <a:t>stopID</a:t>
            </a:r>
            <a:endParaRPr lang="zh-TW" altLang="zh-TW" sz="4400" dirty="0"/>
          </a:p>
          <a:p>
            <a:r>
              <a:rPr lang="en-US" altLang="zh-TW" sz="4400" dirty="0"/>
              <a:t>	 * @</a:t>
            </a:r>
            <a:r>
              <a:rPr lang="en-US" altLang="zh-TW" sz="4400" dirty="0" err="1"/>
              <a:t>param</a:t>
            </a:r>
            <a:r>
              <a:rPr lang="en-US" altLang="zh-TW" sz="4400" dirty="0"/>
              <a:t> duration</a:t>
            </a:r>
            <a:endParaRPr lang="zh-TW" altLang="zh-TW" sz="4400" dirty="0"/>
          </a:p>
          <a:p>
            <a:r>
              <a:rPr lang="en-US" altLang="zh-TW" sz="4400" dirty="0"/>
              <a:t>	 * @</a:t>
            </a:r>
            <a:r>
              <a:rPr lang="en-US" altLang="zh-TW" sz="4400" dirty="0" err="1"/>
              <a:t>param</a:t>
            </a:r>
            <a:r>
              <a:rPr lang="en-US" altLang="zh-TW" sz="4400" dirty="0"/>
              <a:t> until</a:t>
            </a:r>
            <a:endParaRPr lang="zh-TW" altLang="zh-TW" sz="4400" dirty="0"/>
          </a:p>
          <a:p>
            <a:r>
              <a:rPr lang="en-US" altLang="zh-TW" sz="4400" dirty="0"/>
              <a:t>	 * @return </a:t>
            </a:r>
            <a:r>
              <a:rPr lang="en-US" altLang="zh-TW" sz="4400" dirty="0" err="1"/>
              <a:t>SumoCommand</a:t>
            </a:r>
            <a:endParaRPr lang="zh-TW" altLang="zh-TW" sz="4400" dirty="0"/>
          </a:p>
          <a:p>
            <a:r>
              <a:rPr lang="en-US" altLang="zh-TW" sz="4400" dirty="0"/>
              <a:t>	 */</a:t>
            </a:r>
            <a:endParaRPr lang="zh-TW" altLang="zh-TW" sz="4400" dirty="0"/>
          </a:p>
          <a:p>
            <a:r>
              <a:rPr lang="en-US" altLang="zh-TW" sz="4400" dirty="0"/>
              <a:t>	public static </a:t>
            </a:r>
            <a:r>
              <a:rPr lang="en-US" altLang="zh-TW" sz="4400" dirty="0" err="1"/>
              <a:t>SumoCommand</a:t>
            </a:r>
            <a:r>
              <a:rPr lang="en-US" altLang="zh-TW" sz="4400" dirty="0"/>
              <a:t> </a:t>
            </a:r>
            <a:r>
              <a:rPr lang="en-US" altLang="zh-TW" sz="4400" b="1" dirty="0" err="1"/>
              <a:t>setContainerStop</a:t>
            </a:r>
            <a:r>
              <a:rPr lang="en-US" altLang="zh-TW" sz="4400" dirty="0"/>
              <a:t>(String </a:t>
            </a:r>
            <a:r>
              <a:rPr lang="en-US" altLang="zh-TW" sz="4400" dirty="0" err="1"/>
              <a:t>vehID</a:t>
            </a:r>
            <a:r>
              <a:rPr lang="en-US" altLang="zh-TW" sz="4400" dirty="0"/>
              <a:t>, String </a:t>
            </a:r>
            <a:r>
              <a:rPr lang="en-US" altLang="zh-TW" sz="4400" dirty="0" err="1"/>
              <a:t>stopID</a:t>
            </a:r>
            <a:r>
              <a:rPr lang="en-US" altLang="zh-TW" sz="4400" dirty="0"/>
              <a:t>, double duration, </a:t>
            </a:r>
            <a:r>
              <a:rPr lang="en-US" altLang="zh-TW" sz="4400" dirty="0" err="1"/>
              <a:t>int</a:t>
            </a:r>
            <a:r>
              <a:rPr lang="en-US" altLang="zh-TW" sz="4400" dirty="0"/>
              <a:t> until){</a:t>
            </a:r>
            <a:endParaRPr lang="zh-TW" altLang="zh-TW" sz="4400" dirty="0"/>
          </a:p>
          <a:p>
            <a:r>
              <a:rPr lang="en-US" altLang="zh-TW" sz="4400" dirty="0"/>
              <a:t>		</a:t>
            </a:r>
            <a:r>
              <a:rPr lang="en-US" altLang="zh-TW" sz="4400" dirty="0" err="1"/>
              <a:t>SumoStopFlags</a:t>
            </a:r>
            <a:r>
              <a:rPr lang="en-US" altLang="zh-TW" sz="4400" dirty="0"/>
              <a:t> sf = new </a:t>
            </a:r>
            <a:r>
              <a:rPr lang="en-US" altLang="zh-TW" sz="4400" dirty="0" err="1"/>
              <a:t>SumoStopFlags</a:t>
            </a:r>
            <a:r>
              <a:rPr lang="en-US" altLang="zh-TW" sz="4400" dirty="0"/>
              <a:t>(false, false, false, false, </a:t>
            </a:r>
            <a:r>
              <a:rPr lang="en-US" altLang="zh-TW" sz="4400" b="1" dirty="0"/>
              <a:t>true</a:t>
            </a:r>
            <a:r>
              <a:rPr lang="en-US" altLang="zh-TW" sz="4400" dirty="0"/>
              <a:t>);</a:t>
            </a:r>
            <a:endParaRPr lang="zh-TW" altLang="zh-TW" sz="4400" dirty="0"/>
          </a:p>
          <a:p>
            <a:r>
              <a:rPr lang="en-US" altLang="zh-TW" sz="4400" dirty="0"/>
              <a:t>		return </a:t>
            </a:r>
            <a:r>
              <a:rPr lang="en-US" altLang="zh-TW" sz="4400" dirty="0" err="1"/>
              <a:t>setStop</a:t>
            </a:r>
            <a:r>
              <a:rPr lang="en-US" altLang="zh-TW" sz="4400" dirty="0"/>
              <a:t>(</a:t>
            </a:r>
            <a:r>
              <a:rPr lang="en-US" altLang="zh-TW" sz="4400" dirty="0" err="1"/>
              <a:t>vehID</a:t>
            </a:r>
            <a:r>
              <a:rPr lang="en-US" altLang="zh-TW" sz="4400" dirty="0"/>
              <a:t>, </a:t>
            </a:r>
            <a:r>
              <a:rPr lang="en-US" altLang="zh-TW" sz="4400" b="1" dirty="0" err="1"/>
              <a:t>stopID</a:t>
            </a:r>
            <a:r>
              <a:rPr lang="en-US" altLang="zh-TW" sz="4400" dirty="0"/>
              <a:t>, 1, (byte) 0, duration, sf);</a:t>
            </a:r>
            <a:endParaRPr lang="zh-TW" altLang="zh-TW" sz="4400" dirty="0"/>
          </a:p>
          <a:p>
            <a:r>
              <a:rPr lang="en-US" altLang="zh-TW" sz="4400" dirty="0"/>
              <a:t>	}</a:t>
            </a:r>
            <a:endParaRPr lang="zh-TW" altLang="zh-TW" sz="4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8752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388659"/>
            <a:ext cx="10515600" cy="2788304"/>
          </a:xfrm>
        </p:spPr>
        <p:txBody>
          <a:bodyPr/>
          <a:lstStyle/>
          <a:p>
            <a:r>
              <a:rPr lang="en-US" altLang="zh-TW" dirty="0"/>
              <a:t>SUMO error for command 196: </a:t>
            </a:r>
            <a:r>
              <a:rPr lang="en-US" altLang="zh-TW" b="1" dirty="0">
                <a:solidFill>
                  <a:srgbClr val="FF0000"/>
                </a:solidFill>
              </a:rPr>
              <a:t>The </a:t>
            </a:r>
            <a:r>
              <a:rPr lang="en-US" altLang="zh-TW" b="1" dirty="0" err="1">
                <a:solidFill>
                  <a:srgbClr val="FF0000"/>
                </a:solidFill>
              </a:rPr>
              <a:t>containerStop</a:t>
            </a:r>
            <a:r>
              <a:rPr lang="en-US" altLang="zh-TW" b="1" dirty="0">
                <a:solidFill>
                  <a:srgbClr val="FF0000"/>
                </a:solidFill>
              </a:rPr>
              <a:t> '-537706053#2' is not known</a:t>
            </a:r>
            <a:r>
              <a:rPr lang="en-US" altLang="zh-TW" dirty="0"/>
              <a:t> for vehicle '8'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85800" y="1862697"/>
            <a:ext cx="10515600" cy="312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conn.do_job_set</a:t>
            </a:r>
            <a:r>
              <a:rPr lang="en-US" altLang="zh-TW" dirty="0"/>
              <a:t>(</a:t>
            </a:r>
            <a:r>
              <a:rPr lang="en-US" altLang="zh-TW" dirty="0" err="1"/>
              <a:t>Vehicle.</a:t>
            </a:r>
            <a:r>
              <a:rPr lang="en-US" altLang="zh-TW" b="1" dirty="0" err="1"/>
              <a:t>setContainerStop</a:t>
            </a:r>
            <a:r>
              <a:rPr lang="en-US" altLang="zh-TW" dirty="0"/>
              <a:t>("8", </a:t>
            </a:r>
            <a:r>
              <a:rPr lang="en-US" altLang="zh-TW" dirty="0" err="1"/>
              <a:t>senderEdge</a:t>
            </a:r>
            <a:r>
              <a:rPr lang="en-US" altLang="zh-TW" dirty="0"/>
              <a:t>, 20.0, 100</a:t>
            </a:r>
            <a:r>
              <a:rPr lang="en-US" altLang="zh-TW" dirty="0" smtClean="0"/>
              <a:t>));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2998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8941" y="251010"/>
            <a:ext cx="11241741" cy="331694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String </a:t>
            </a:r>
            <a:r>
              <a:rPr lang="en-US" altLang="zh-TW" sz="2400" dirty="0" err="1"/>
              <a:t>testPersonID</a:t>
            </a:r>
            <a:r>
              <a:rPr lang="en-US" altLang="zh-TW" sz="2400" dirty="0"/>
              <a:t> = "</a:t>
            </a:r>
            <a:r>
              <a:rPr lang="en-US" altLang="zh-TW" sz="2400" dirty="0" err="1"/>
              <a:t>ffw</a:t>
            </a:r>
            <a:r>
              <a:rPr lang="en-US" altLang="zh-TW" sz="2400" dirty="0"/>
              <a:t>";String </a:t>
            </a:r>
            <a:r>
              <a:rPr lang="en-US" altLang="zh-TW" sz="2400" dirty="0" err="1"/>
              <a:t>TestEdgeID</a:t>
            </a:r>
            <a:r>
              <a:rPr lang="en-US" altLang="zh-TW" sz="2400" dirty="0"/>
              <a:t> = "160253722#1</a:t>
            </a:r>
            <a:r>
              <a:rPr lang="en-US" altLang="zh-TW" sz="2400" dirty="0" smtClean="0"/>
              <a:t>";</a:t>
            </a:r>
            <a:br>
              <a:rPr lang="en-US" altLang="zh-TW" sz="2400" dirty="0" smtClean="0"/>
            </a:br>
            <a:r>
              <a:rPr lang="en-US" altLang="zh-TW" sz="2400" dirty="0" smtClean="0"/>
              <a:t>double </a:t>
            </a:r>
            <a:r>
              <a:rPr lang="en-US" altLang="zh-TW" sz="2400" dirty="0" err="1"/>
              <a:t>testPos</a:t>
            </a:r>
            <a:r>
              <a:rPr lang="en-US" altLang="zh-TW" sz="2400" dirty="0"/>
              <a:t> = 1.0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double </a:t>
            </a:r>
            <a:r>
              <a:rPr lang="en-US" altLang="zh-TW" sz="2400" dirty="0" err="1"/>
              <a:t>testDepart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timeSeconds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String </a:t>
            </a:r>
            <a:r>
              <a:rPr lang="en-US" altLang="zh-TW" sz="2400" dirty="0" err="1"/>
              <a:t>testTypeID</a:t>
            </a:r>
            <a:r>
              <a:rPr lang="en-US" altLang="zh-TW" sz="2400" dirty="0"/>
              <a:t> = "DEFAULT_PEDTYPE</a:t>
            </a:r>
            <a:r>
              <a:rPr lang="en-US" altLang="zh-TW" sz="2400" dirty="0" smtClean="0"/>
              <a:t>";</a:t>
            </a:r>
            <a:br>
              <a:rPr lang="en-US" altLang="zh-TW" sz="2400" dirty="0" smtClean="0"/>
            </a:br>
            <a:r>
              <a:rPr lang="en-US" altLang="zh-TW" sz="2400" dirty="0" err="1" smtClean="0"/>
              <a:t>conn.do_job_set</a:t>
            </a:r>
            <a:r>
              <a:rPr lang="en-US" altLang="zh-TW" sz="2400" dirty="0" smtClean="0"/>
              <a:t>(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Person.add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testPersonID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TestEdgeID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testPos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testDepart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testTypeID</a:t>
            </a:r>
            <a:r>
              <a:rPr lang="en-US" altLang="zh-TW" sz="2400" dirty="0" smtClean="0"/>
              <a:t>));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Person.getPosition</a:t>
            </a:r>
            <a:r>
              <a:rPr lang="en-US" altLang="zh-TW" sz="2400" dirty="0"/>
              <a:t>("</a:t>
            </a:r>
            <a:r>
              <a:rPr lang="en-US" altLang="zh-TW" sz="2400" dirty="0" err="1"/>
              <a:t>ffw</a:t>
            </a:r>
            <a:r>
              <a:rPr lang="en-US" altLang="zh-TW" sz="2400" dirty="0" smtClean="0"/>
              <a:t>")));</a:t>
            </a:r>
            <a:br>
              <a:rPr lang="en-US" altLang="zh-TW" sz="2400" dirty="0" smtClean="0"/>
            </a:br>
            <a:r>
              <a:rPr lang="en-US" altLang="zh-TW" sz="2400" dirty="0" smtClean="0"/>
              <a:t>String </a:t>
            </a:r>
            <a:r>
              <a:rPr lang="en-US" altLang="zh-TW" sz="2400" dirty="0" err="1"/>
              <a:t>stopID</a:t>
            </a:r>
            <a:r>
              <a:rPr lang="en-US" altLang="zh-TW" sz="2400" dirty="0"/>
              <a:t> = "containerStop1</a:t>
            </a:r>
            <a:r>
              <a:rPr lang="en-US" altLang="zh-TW" sz="2400" dirty="0" smtClean="0"/>
              <a:t>";</a:t>
            </a:r>
            <a:br>
              <a:rPr lang="en-US" altLang="zh-TW" sz="2400" dirty="0" smtClean="0"/>
            </a:br>
            <a:r>
              <a:rPr lang="en-US" altLang="zh-TW" sz="2400" dirty="0" err="1" smtClean="0"/>
              <a:t>conn.do_job_set</a:t>
            </a:r>
            <a:r>
              <a:rPr lang="en-US" altLang="zh-TW" sz="2400" dirty="0" smtClean="0"/>
              <a:t>(</a:t>
            </a:r>
            <a:r>
              <a:rPr lang="en-US" altLang="zh-TW" sz="2400" b="1" dirty="0" err="1" smtClean="0"/>
              <a:t>Person.appendWaitingStage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testPersonID</a:t>
            </a:r>
            <a:r>
              <a:rPr lang="en-US" altLang="zh-TW" sz="2400" dirty="0"/>
              <a:t>, 20, "waiting", </a:t>
            </a:r>
            <a:r>
              <a:rPr lang="en-US" altLang="zh-TW" sz="2400" dirty="0" err="1"/>
              <a:t>stopID</a:t>
            </a:r>
            <a:r>
              <a:rPr lang="en-US" altLang="zh-TW" sz="2400" dirty="0"/>
              <a:t>));</a:t>
            </a:r>
            <a:endParaRPr lang="zh-TW" altLang="en-US" sz="24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68941" y="3996297"/>
            <a:ext cx="10515600" cy="207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Error</a:t>
            </a:r>
            <a:r>
              <a:rPr lang="en-US" altLang="zh-TW" dirty="0">
                <a:solidFill>
                  <a:srgbClr val="FF0000"/>
                </a:solidFill>
              </a:rPr>
              <a:t>: Answered with error to command 0xce: Invalid stopping place id 'containerStop1' for person: '</a:t>
            </a:r>
            <a:r>
              <a:rPr lang="en-US" altLang="zh-TW" dirty="0" err="1">
                <a:solidFill>
                  <a:srgbClr val="FF0000"/>
                </a:solidFill>
              </a:rPr>
              <a:t>ffw</a:t>
            </a:r>
            <a:r>
              <a:rPr lang="en-US" altLang="zh-TW" dirty="0">
                <a:solidFill>
                  <a:srgbClr val="FF0000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7217982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94" y="268234"/>
            <a:ext cx="8478433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前往</a:t>
            </a:r>
            <a:r>
              <a:rPr lang="en-US" altLang="zh-TW" sz="3200" b="1" dirty="0" smtClean="0"/>
              <a:t>sender address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657" y="1415143"/>
            <a:ext cx="11506199" cy="476182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從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目前所在地，前往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時，要停下來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因此用到該函數</a:t>
            </a:r>
            <a:r>
              <a:rPr lang="en-US" altLang="zh-TW" b="1" dirty="0" err="1" smtClean="0"/>
              <a:t>Vehicle_setStop</a:t>
            </a:r>
            <a:endParaRPr lang="en-US" altLang="zh-TW" b="1" dirty="0" smtClean="0"/>
          </a:p>
          <a:p>
            <a:r>
              <a:rPr lang="en-US" altLang="zh-TW" dirty="0" smtClean="0"/>
              <a:t>3.public void </a:t>
            </a:r>
            <a:r>
              <a:rPr lang="en-US" altLang="zh-TW" b="1" dirty="0" err="1" smtClean="0"/>
              <a:t>Vehicle_setStop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double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, byte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duration, </a:t>
            </a:r>
            <a:r>
              <a:rPr lang="en-US" altLang="zh-TW" b="1" dirty="0" err="1" smtClean="0"/>
              <a:t>SumoStopFlags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stopType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4.</a:t>
            </a:r>
            <a:r>
              <a:rPr lang="en-US" altLang="zh-TW" b="1" dirty="0"/>
              <a:t> </a:t>
            </a:r>
            <a:r>
              <a:rPr lang="en-US" altLang="zh-TW" dirty="0"/>
              <a:t>Class 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en-US" altLang="zh-TW" sz="1500" i="1" u="sng" dirty="0" smtClean="0"/>
              <a:t>http://sumo.sourceforge.net/javadoc/traas/de/tudresden/ws/container/SumoStopFlags.html</a:t>
            </a:r>
          </a:p>
          <a:p>
            <a:endParaRPr lang="en-US" altLang="zh-TW" sz="1200" dirty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注意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有很多</a:t>
            </a:r>
            <a:r>
              <a:rPr lang="en-US" altLang="zh-TW" dirty="0" smtClean="0"/>
              <a:t>parameters</a:t>
            </a:r>
            <a:r>
              <a:rPr lang="zh-TW" altLang="en-US" dirty="0" smtClean="0"/>
              <a:t>，例如</a:t>
            </a:r>
            <a:r>
              <a:rPr lang="en-US" altLang="zh-TW" dirty="0" err="1" smtClean="0"/>
              <a:t>isStopped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setStoppedvalue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isContainerTriggered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setIsContainerStop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當車子到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時，要做</a:t>
            </a:r>
            <a:r>
              <a:rPr lang="en-US" altLang="zh-TW" dirty="0" err="1" smtClean="0"/>
              <a:t>isIsContainerStop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的參數調整，還有</a:t>
            </a:r>
            <a:r>
              <a:rPr lang="en-US" altLang="zh-TW" dirty="0" smtClean="0"/>
              <a:t>load container</a:t>
            </a:r>
            <a:r>
              <a:rPr lang="zh-TW" altLang="en-US" dirty="0" smtClean="0"/>
              <a:t>的調整</a:t>
            </a:r>
            <a:endParaRPr lang="en-US" altLang="zh-TW" dirty="0" smtClean="0"/>
          </a:p>
          <a:p>
            <a:r>
              <a:rPr lang="en-US" altLang="zh-TW" dirty="0" smtClean="0"/>
              <a:t>7.SumoStopFlags</a:t>
            </a:r>
            <a:r>
              <a:rPr lang="zh-TW" altLang="en-US" dirty="0" smtClean="0"/>
              <a:t>能用的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notify(),wait()</a:t>
            </a:r>
          </a:p>
        </p:txBody>
      </p:sp>
    </p:spTree>
    <p:extLst>
      <p:ext uri="{BB962C8B-B14F-4D97-AF65-F5344CB8AC3E}">
        <p14:creationId xmlns:p14="http://schemas.microsoft.com/office/powerpoint/2010/main" val="37319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04" y="285080"/>
            <a:ext cx="6298037" cy="62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844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getStopState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 smtClean="0"/>
              <a:t>System.out.println</a:t>
            </a:r>
            <a:r>
              <a:rPr lang="en-US" altLang="zh-TW" dirty="0"/>
              <a:t>("</a:t>
            </a:r>
            <a:r>
              <a:rPr lang="en-US" altLang="zh-TW" dirty="0" err="1"/>
              <a:t>getStopState</a:t>
            </a:r>
            <a:r>
              <a:rPr lang="en-US" altLang="zh-TW" dirty="0"/>
              <a:t>");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b = (Integer)</a:t>
            </a:r>
            <a:r>
              <a:rPr lang="en-US" altLang="zh-TW" dirty="0" err="1"/>
              <a:t>conn.do_job_get</a:t>
            </a:r>
            <a:r>
              <a:rPr lang="en-US" altLang="zh-TW" dirty="0"/>
              <a:t>(</a:t>
            </a:r>
            <a:r>
              <a:rPr lang="en-US" altLang="zh-TW" dirty="0" err="1"/>
              <a:t>Vehicle.getStopState</a:t>
            </a:r>
            <a:r>
              <a:rPr lang="en-US" altLang="zh-TW" dirty="0"/>
              <a:t>("flow0.0"));</a:t>
            </a:r>
          </a:p>
          <a:p>
            <a:r>
              <a:rPr lang="en-US" altLang="zh-TW" dirty="0" err="1"/>
              <a:t>System.out.println</a:t>
            </a:r>
            <a:r>
              <a:rPr lang="en-US" altLang="zh-TW" dirty="0"/>
              <a:t>(b);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err="1"/>
              <a:t>it.polito.appeal.traci.TraCIException$UnexpectedData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FF0000"/>
                </a:solidFill>
              </a:rPr>
              <a:t>Unexpected : expected 7, got 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384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isStoppedParking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conn.do_job_get</a:t>
            </a:r>
            <a:r>
              <a:rPr lang="en-US" altLang="zh-TW" dirty="0"/>
              <a:t>(</a:t>
            </a:r>
            <a:r>
              <a:rPr lang="en-US" altLang="zh-TW" dirty="0" err="1"/>
              <a:t>Vehicle.isStoppedParking</a:t>
            </a:r>
            <a:r>
              <a:rPr lang="en-US" altLang="zh-TW" dirty="0"/>
              <a:t>("flow0.0"))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err="1"/>
              <a:t>it.polito.appeal.traci.TraCIException$UnexpectedData</a:t>
            </a:r>
            <a:r>
              <a:rPr lang="en-US" altLang="zh-TW" dirty="0"/>
              <a:t>: Unexpected : expected 7, got 9</a:t>
            </a:r>
          </a:p>
          <a:p>
            <a:r>
              <a:rPr lang="en-US" altLang="zh-TW" dirty="0"/>
              <a:t>at </a:t>
            </a:r>
            <a:r>
              <a:rPr lang="en-US" altLang="zh-TW" dirty="0" err="1" smtClean="0"/>
              <a:t>de.tudresden.sumo.util.Query.verify</a:t>
            </a:r>
            <a:r>
              <a:rPr lang="en-US" altLang="zh-TW" dirty="0" smtClean="0"/>
              <a:t>(</a:t>
            </a:r>
            <a:r>
              <a:rPr lang="en-US" altLang="zh-TW" u="sng" dirty="0" smtClean="0"/>
              <a:t>Query.java:258)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606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7" y="247142"/>
            <a:ext cx="10220801" cy="633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37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30286" y="188464"/>
            <a:ext cx="60960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Error: element 'person' is not allowed for content model '(personTrip|ride|walk|stop|param)'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" y="1106661"/>
            <a:ext cx="11016343" cy="54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965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9" r="11395"/>
          <a:stretch/>
        </p:blipFill>
        <p:spPr>
          <a:xfrm>
            <a:off x="8196943" y="0"/>
            <a:ext cx="4397829" cy="607622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7"/>
          <a:stretch/>
        </p:blipFill>
        <p:spPr>
          <a:xfrm>
            <a:off x="203200" y="1599559"/>
            <a:ext cx="7821544" cy="28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6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1" r="21472"/>
          <a:stretch/>
        </p:blipFill>
        <p:spPr>
          <a:xfrm>
            <a:off x="6111241" y="487679"/>
            <a:ext cx="5684520" cy="6063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-3303" r="16761" b="3303"/>
          <a:stretch/>
        </p:blipFill>
        <p:spPr>
          <a:xfrm>
            <a:off x="320040" y="1082039"/>
            <a:ext cx="5455919" cy="4731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從收件者到寄件者位置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54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當再車子在</a:t>
            </a:r>
            <a:r>
              <a:rPr lang="en-US" altLang="zh-TW" dirty="0" smtClean="0"/>
              <a:t>sender</a:t>
            </a:r>
            <a:r>
              <a:rPr lang="zh-TW" altLang="en-US" dirty="0" smtClean="0"/>
              <a:t>停下來時，會計算</a:t>
            </a:r>
            <a:r>
              <a:rPr lang="en-US" altLang="zh-TW" dirty="0" smtClean="0"/>
              <a:t>stop duration</a:t>
            </a:r>
            <a:r>
              <a:rPr lang="zh-TW" altLang="en-US" dirty="0" smtClean="0"/>
              <a:t>，例如停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再</a:t>
            </a:r>
            <a:r>
              <a:rPr lang="en-US" altLang="zh-TW" dirty="0" smtClean="0"/>
              <a:t>10</a:t>
            </a:r>
            <a:r>
              <a:rPr lang="zh-TW" altLang="en-US" dirty="0" smtClean="0"/>
              <a:t>結束後，應當安排從寄件者到收件者路徑規劃，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", [“</a:t>
            </a:r>
            <a:r>
              <a:rPr lang="en-US" altLang="zh-TW" dirty="0" err="1" smtClean="0"/>
              <a:t>senderEdge</a:t>
            </a:r>
            <a:r>
              <a:rPr lang="en-US" altLang="zh-TW" dirty="0" smtClean="0"/>
              <a:t>", “</a:t>
            </a:r>
            <a:r>
              <a:rPr lang="en-US" altLang="zh-TW" dirty="0" err="1" smtClean="0"/>
              <a:t>ReciverEdge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b="1" dirty="0" smtClean="0"/>
              <a:t>()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(self,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stopID</a:t>
            </a:r>
            <a:r>
              <a:rPr lang="en-US" altLang="zh-TW" dirty="0" smtClean="0"/>
              <a:t>, duration=-1073741824.0, until=-1073741824.0, flags=0)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(string, string, double, double, integer) -&gt; None Adds or modifies a container stop with the given parameters. </a:t>
            </a:r>
          </a:p>
          <a:p>
            <a:pPr lvl="1"/>
            <a:r>
              <a:rPr lang="en-US" altLang="zh-TW" dirty="0" smtClean="0"/>
              <a:t>The duration and the until attribute are in seconds.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當</a:t>
            </a:r>
            <a:r>
              <a:rPr lang="en-US" altLang="zh-TW" dirty="0" smtClean="0"/>
              <a:t>arrive receiver address</a:t>
            </a:r>
            <a:r>
              <a:rPr lang="zh-TW" altLang="en-US" dirty="0" smtClean="0"/>
              <a:t>時，要停留一陣子，並且</a:t>
            </a:r>
            <a:r>
              <a:rPr lang="zh-TW" altLang="en-US" dirty="0"/>
              <a:t>用</a:t>
            </a:r>
            <a:r>
              <a:rPr lang="en-US" altLang="zh-TW" dirty="0" err="1" smtClean="0"/>
              <a:t>SumoStopFlags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</a:t>
            </a:r>
            <a:r>
              <a:rPr lang="zh-TW" altLang="en-US" dirty="0" smtClean="0"/>
              <a:t>外界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Geo-</a:t>
            </a:r>
            <a:r>
              <a:rPr lang="en-US" altLang="zh-TW" dirty="0" err="1" smtClean="0"/>
              <a:t>postion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831133" y="2604294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133" y="3379549"/>
            <a:ext cx="3502503" cy="2810114"/>
          </a:xfrm>
        </p:spPr>
        <p:txBody>
          <a:bodyPr/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120.216228</a:t>
            </a:r>
            <a:endParaRPr lang="en-US" altLang="zh-TW" dirty="0" smtClean="0"/>
          </a:p>
          <a:p>
            <a:r>
              <a:rPr lang="en-US" altLang="zh-TW" dirty="0" smtClean="0"/>
              <a:t>Lat:22.987473</a:t>
            </a:r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clipboard</a:t>
            </a:r>
            <a:r>
              <a:rPr lang="zh-TW" altLang="en-US" dirty="0" smtClean="0"/>
              <a:t>貼上的</a:t>
            </a:r>
            <a:endParaRPr lang="en-US" altLang="zh-TW" dirty="0" smtClean="0"/>
          </a:p>
          <a:p>
            <a:r>
              <a:rPr lang="en-US" altLang="zh-TW" dirty="0"/>
              <a:t>X:2912.41</a:t>
            </a:r>
            <a:endParaRPr lang="en-US" altLang="zh-TW" dirty="0" smtClean="0"/>
          </a:p>
          <a:p>
            <a:r>
              <a:rPr lang="en-US" altLang="zh-TW" dirty="0"/>
              <a:t>Y:5772.38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6172200" y="2465943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>
          <a:xfrm>
            <a:off x="6172200" y="3379549"/>
            <a:ext cx="4770303" cy="281011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2912.904071369441</a:t>
            </a:r>
            <a:endParaRPr lang="en-US" altLang="zh-TW" dirty="0" smtClean="0"/>
          </a:p>
          <a:p>
            <a:r>
              <a:rPr lang="en-US" altLang="zh-TW" dirty="0" smtClean="0"/>
              <a:t>Y:5772.349525868427</a:t>
            </a:r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/>
          </a:p>
          <a:p>
            <a:pPr lvl="1"/>
            <a:r>
              <a:rPr lang="en-US" altLang="zh-TW" dirty="0" smtClean="0"/>
              <a:t>X_before:2912.</a:t>
            </a:r>
            <a:r>
              <a:rPr lang="en-US" altLang="zh-TW" dirty="0" smtClean="0">
                <a:solidFill>
                  <a:srgbClr val="FF0000"/>
                </a:solidFill>
              </a:rPr>
              <a:t>41</a:t>
            </a:r>
          </a:p>
          <a:p>
            <a:pPr lvl="1"/>
            <a:r>
              <a:rPr lang="en-US" altLang="zh-TW" dirty="0" smtClean="0"/>
              <a:t>X_after:2912.</a:t>
            </a:r>
            <a:r>
              <a:rPr lang="en-US" altLang="zh-TW" dirty="0" smtClean="0">
                <a:solidFill>
                  <a:srgbClr val="0070C0"/>
                </a:solidFill>
              </a:rPr>
              <a:t>904071369441</a:t>
            </a:r>
          </a:p>
          <a:p>
            <a:pPr lvl="1"/>
            <a:r>
              <a:rPr lang="en-US" altLang="zh-TW" dirty="0" smtClean="0"/>
              <a:t>Y_before:5772.</a:t>
            </a:r>
            <a:r>
              <a:rPr lang="en-US" altLang="zh-TW" dirty="0" smtClean="0">
                <a:solidFill>
                  <a:srgbClr val="FF0000"/>
                </a:solidFill>
              </a:rPr>
              <a:t>38</a:t>
            </a:r>
          </a:p>
          <a:p>
            <a:pPr lvl="1"/>
            <a:r>
              <a:rPr lang="en-US" altLang="zh-TW" dirty="0" smtClean="0"/>
              <a:t>Y_after:</a:t>
            </a:r>
            <a:r>
              <a:rPr lang="en-US" altLang="zh-TW" dirty="0"/>
              <a:t>Y:5772.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349525868427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8603" y="1418717"/>
            <a:ext cx="10515600" cy="1467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(3414.680, 5591.166, false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120.22115148153793,22.985924116857188</a:t>
            </a:r>
          </a:p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(120.216228, 22.987473, true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2912.904071369441,5772.349525868427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852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Gui-postion</a:t>
            </a:r>
            <a:r>
              <a:rPr lang="en-US" altLang="zh-TW" dirty="0" smtClean="0"/>
              <a:t> </a:t>
            </a:r>
            <a:r>
              <a:rPr lang="en-US" altLang="zh-TW" dirty="0"/>
              <a:t>to </a:t>
            </a:r>
            <a:r>
              <a:rPr lang="en-US" altLang="zh-TW" dirty="0" smtClean="0"/>
              <a:t>Geo-position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3414.680</a:t>
            </a:r>
            <a:endParaRPr lang="en-US" altLang="zh-TW" dirty="0" smtClean="0"/>
          </a:p>
          <a:p>
            <a:r>
              <a:rPr lang="en-US" altLang="zh-TW" dirty="0" smtClean="0"/>
              <a:t>Y:5591.166</a:t>
            </a:r>
          </a:p>
          <a:p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clipboard</a:t>
            </a:r>
            <a:r>
              <a:rPr lang="zh-TW" altLang="en-US" dirty="0"/>
              <a:t>貼上的</a:t>
            </a:r>
            <a:endParaRPr lang="en-US" altLang="zh-TW" dirty="0"/>
          </a:p>
          <a:p>
            <a:r>
              <a:rPr lang="en-US" altLang="zh-TW" dirty="0"/>
              <a:t>lon:120.221146</a:t>
            </a:r>
          </a:p>
          <a:p>
            <a:r>
              <a:rPr lang="en-US" altLang="zh-TW" dirty="0"/>
              <a:t>lat:22.985924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527933" y="2505075"/>
            <a:ext cx="6827455" cy="40609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120.22115148153793</a:t>
            </a:r>
            <a:endParaRPr lang="en-US" altLang="zh-TW" dirty="0" smtClean="0"/>
          </a:p>
          <a:p>
            <a:r>
              <a:rPr lang="en-US" altLang="zh-TW" dirty="0" smtClean="0"/>
              <a:t>Lat:22.985924116857188</a:t>
            </a:r>
          </a:p>
          <a:p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 smtClean="0"/>
          </a:p>
          <a:p>
            <a:r>
              <a:rPr lang="en-US" altLang="zh-TW" dirty="0" smtClean="0"/>
              <a:t>Lon</a:t>
            </a:r>
            <a:r>
              <a:rPr lang="en-US" altLang="zh-TW" dirty="0"/>
              <a:t>(</a:t>
            </a:r>
            <a:r>
              <a:rPr lang="zh-TW" altLang="en-US" dirty="0"/>
              <a:t>前 </a:t>
            </a:r>
            <a:r>
              <a:rPr lang="en-US" altLang="zh-TW" dirty="0" err="1"/>
              <a:t>v.s</a:t>
            </a:r>
            <a:r>
              <a:rPr lang="en-US" altLang="zh-TW" dirty="0"/>
              <a:t> </a:t>
            </a:r>
            <a:r>
              <a:rPr lang="zh-TW" altLang="en-US" dirty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120.2211</a:t>
            </a:r>
            <a:r>
              <a:rPr lang="en-US" altLang="zh-TW" dirty="0">
                <a:solidFill>
                  <a:srgbClr val="FF0000"/>
                </a:solidFill>
              </a:rPr>
              <a:t>46</a:t>
            </a:r>
          </a:p>
          <a:p>
            <a:pPr lvl="1"/>
            <a:r>
              <a:rPr lang="en-US" altLang="zh-TW" dirty="0" smtClean="0"/>
              <a:t>120.2211</a:t>
            </a:r>
            <a:r>
              <a:rPr lang="en-US" altLang="zh-TW" dirty="0" smtClean="0">
                <a:solidFill>
                  <a:schemeClr val="accent5"/>
                </a:solidFill>
              </a:rPr>
              <a:t>5148153793</a:t>
            </a:r>
            <a:endParaRPr lang="en-US" altLang="zh-TW" dirty="0" smtClean="0"/>
          </a:p>
          <a:p>
            <a:r>
              <a:rPr lang="en-US" altLang="zh-TW" dirty="0" err="1" smtClean="0"/>
              <a:t>Lat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22.985924</a:t>
            </a:r>
          </a:p>
          <a:p>
            <a:pPr lvl="1"/>
            <a:r>
              <a:rPr lang="en-US" altLang="zh-TW" dirty="0" smtClean="0"/>
              <a:t>22.985924</a:t>
            </a:r>
            <a:r>
              <a:rPr lang="en-US" altLang="zh-TW" dirty="0" smtClean="0">
                <a:solidFill>
                  <a:schemeClr val="accent5"/>
                </a:solidFill>
              </a:rPr>
              <a:t>116857188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5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16841</TotalTime>
  <Words>2062</Words>
  <Application>Microsoft Office PowerPoint</Application>
  <PresentationFormat>寬螢幕</PresentationFormat>
  <Paragraphs>344</Paragraphs>
  <Slides>55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0" baseType="lpstr">
      <vt:lpstr>新細明體</vt:lpstr>
      <vt:lpstr>Arial</vt:lpstr>
      <vt:lpstr>Calibri</vt:lpstr>
      <vt:lpstr>Calibri Light</vt:lpstr>
      <vt:lpstr>Office 佈景主題</vt:lpstr>
      <vt:lpstr>文檔</vt:lpstr>
      <vt:lpstr>接收手機端需求</vt:lpstr>
      <vt:lpstr>計算現有車輛與Sender之間距離</vt:lpstr>
      <vt:lpstr>動態路徑規劃</vt:lpstr>
      <vt:lpstr>前往sender address</vt:lpstr>
      <vt:lpstr>PowerPoint 簡報</vt:lpstr>
      <vt:lpstr>從收件者到寄件者位置</vt:lpstr>
      <vt:lpstr>Geo-postion to gui-position</vt:lpstr>
      <vt:lpstr>Gui-postion to Geo-position</vt:lpstr>
      <vt:lpstr> getDistance2D</vt:lpstr>
      <vt:lpstr> getDistanceRoad</vt:lpstr>
      <vt:lpstr>findRoute</vt:lpstr>
      <vt:lpstr>getDistance2D</vt:lpstr>
      <vt:lpstr>convertRoad</vt:lpstr>
      <vt:lpstr>convertRoad</vt:lpstr>
      <vt:lpstr>convertRoad</vt:lpstr>
      <vt:lpstr>Map Generation</vt:lpstr>
      <vt:lpstr>PowerPoint 簡報</vt:lpstr>
      <vt:lpstr>PowerPoint 簡報</vt:lpstr>
      <vt:lpstr>PowerPoint 簡報</vt:lpstr>
      <vt:lpstr>PowerPoint 簡報</vt:lpstr>
      <vt:lpstr>PowerPoint 簡報</vt:lpstr>
      <vt:lpstr>Progress report</vt:lpstr>
      <vt:lpstr>PowerPoint 簡報</vt:lpstr>
      <vt:lpstr>convertRoad</vt:lpstr>
      <vt:lpstr>PowerPoint 簡報</vt:lpstr>
      <vt:lpstr>PowerPoint 簡報</vt:lpstr>
      <vt:lpstr>The precision problem of convertRoad</vt:lpstr>
      <vt:lpstr>PowerPoint 簡報</vt:lpstr>
      <vt:lpstr>A solution to the pinpoint problem of convertRoad</vt:lpstr>
      <vt:lpstr>Remove the trivial lanes and make the map simple</vt:lpstr>
      <vt:lpstr>findRoute</vt:lpstr>
      <vt:lpstr>Vehicle ”flow0.0” starts at 40s</vt:lpstr>
      <vt:lpstr>Follow default route from  40s-90s and re-built the new route when the sender have the request at 90s</vt:lpstr>
      <vt:lpstr>PowerPoint 簡報</vt:lpstr>
      <vt:lpstr>PowerPoint 簡報</vt:lpstr>
      <vt:lpstr>PowerPoint 簡報</vt:lpstr>
      <vt:lpstr>PowerPoint 簡報</vt:lpstr>
      <vt:lpstr>Re-build the new route</vt:lpstr>
      <vt:lpstr>PowerPoint 簡報</vt:lpstr>
      <vt:lpstr>PowerPoint 簡報</vt:lpstr>
      <vt:lpstr>PowerPoint 簡報</vt:lpstr>
      <vt:lpstr>Next step</vt:lpstr>
      <vt:lpstr>PowerPoint 簡報</vt:lpstr>
      <vt:lpstr>PowerPoint 簡報</vt:lpstr>
      <vt:lpstr>PowerPoint 簡報</vt:lpstr>
      <vt:lpstr>PowerPoint 簡報</vt:lpstr>
      <vt:lpstr> String testPersonID = "ffw";String TestEdgeID = "160253722#1"; double testPos = 1.0; double testDepart = timeSeconds; String testTypeID = "DEFAULT_PEDTYPE"; conn.do_job_set(Person.add(testPersonID, TestEdgeID, testPos, testDepart, testTypeID));  System.out.print(conn.do_job_get(Person.getPosition("ffw"))); String stopID = "containerStop1"; conn.do_job_set(Person.appendWaitingStage(testPersonID, 20, "waiting", stopID));</vt:lpstr>
      <vt:lpstr>PowerPoint 簡報</vt:lpstr>
      <vt:lpstr>PowerPoint 簡報</vt:lpstr>
      <vt:lpstr>getStopState</vt:lpstr>
      <vt:lpstr>isStoppedParking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文檔</dc:title>
  <dc:creator>yen</dc:creator>
  <cp:lastModifiedBy>yen</cp:lastModifiedBy>
  <cp:revision>185</cp:revision>
  <dcterms:created xsi:type="dcterms:W3CDTF">2019-04-13T01:42:03Z</dcterms:created>
  <dcterms:modified xsi:type="dcterms:W3CDTF">2019-05-04T08:21:11Z</dcterms:modified>
</cp:coreProperties>
</file>