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08"/>
  </p:normalViewPr>
  <p:slideViewPr>
    <p:cSldViewPr snapToGrid="0" snapToObjects="1">
      <p:cViewPr varScale="1">
        <p:scale>
          <a:sx n="70" d="100"/>
          <a:sy n="70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eting: smart transpor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meeting:</a:t>
            </a:r>
            <a:br/>
            <a:r>
              <a:t>smart transport</a:t>
            </a:r>
          </a:p>
        </p:txBody>
      </p:sp>
      <p:sp>
        <p:nvSpPr>
          <p:cNvPr id="120" name="2019-03-12(二)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2019-03-12(二)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PP stage 4- 車已收貨，前往收件者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 stage 4- 車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已收貨，</a:t>
            </a:r>
            <a:r>
              <a:t>前往收件者位置</a:t>
            </a:r>
          </a:p>
        </p:txBody>
      </p:sp>
      <p:sp>
        <p:nvSpPr>
          <p:cNvPr id="189" name="S: 能從“Sent package”，…"/>
          <p:cNvSpPr txBox="1"/>
          <p:nvPr/>
        </p:nvSpPr>
        <p:spPr>
          <a:xfrm>
            <a:off x="1334007" y="1767229"/>
            <a:ext cx="5649287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S: 能從“Sent package”，</a:t>
            </a:r>
          </a:p>
          <a:p>
            <a:pPr algn="l"/>
            <a:r>
              <a:t>手機顯示運貨資訊</a:t>
            </a:r>
            <a:br/>
            <a:endParaRPr/>
          </a:p>
        </p:txBody>
      </p:sp>
      <p:sp>
        <p:nvSpPr>
          <p:cNvPr id="190" name="R: 接收收貨通知"/>
          <p:cNvSpPr txBox="1"/>
          <p:nvPr/>
        </p:nvSpPr>
        <p:spPr>
          <a:xfrm>
            <a:off x="9627107" y="2146300"/>
            <a:ext cx="26376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R: 接收收貨通知</a:t>
            </a:r>
            <a:br/>
            <a:endParaRPr/>
          </a:p>
        </p:txBody>
      </p:sp>
      <p:pic>
        <p:nvPicPr>
          <p:cNvPr id="191" name="螢幕快照 2019-01-15 上午9.38.09.png" descr="螢幕快照 2019-01-15 上午9.3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8605" y="3116725"/>
            <a:ext cx="3388209" cy="61024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92" name="螢幕快照 2019-01-15 上午9.27.13.png" descr="螢幕快照 2019-01-15 上午9.27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693" y="3023196"/>
            <a:ext cx="3553081" cy="6594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49992" y="3109318"/>
            <a:ext cx="2963264" cy="48704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0" grpId="4" animBg="1" advAuto="0"/>
      <p:bldP spid="191" grpId="3" animBg="1" advAuto="0"/>
      <p:bldP spid="192" grpId="2" animBg="1" advAuto="0"/>
      <p:bldP spid="193" grpId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PP stage 5- 車到達收件者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 stage 5- 車到達收件者位置</a:t>
            </a:r>
          </a:p>
        </p:txBody>
      </p:sp>
      <p:sp>
        <p:nvSpPr>
          <p:cNvPr id="196" name="S: 按下“Sent package”，…"/>
          <p:cNvSpPr txBox="1"/>
          <p:nvPr/>
        </p:nvSpPr>
        <p:spPr>
          <a:xfrm>
            <a:off x="775207" y="2300629"/>
            <a:ext cx="5295901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: 按下“Sent package”，</a:t>
            </a:r>
          </a:p>
          <a:p>
            <a:pPr algn="l"/>
            <a:r>
              <a:t>手機顯示運貨資訊，了解貨物運送成功</a:t>
            </a:r>
            <a:br/>
            <a:endParaRPr/>
          </a:p>
        </p:txBody>
      </p:sp>
      <p:sp>
        <p:nvSpPr>
          <p:cNvPr id="197" name="R: Server傳送橫幅通知給…"/>
          <p:cNvSpPr txBox="1"/>
          <p:nvPr/>
        </p:nvSpPr>
        <p:spPr>
          <a:xfrm>
            <a:off x="7701371" y="2300629"/>
            <a:ext cx="5079244" cy="131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</a:t>
            </a:r>
            <a:r>
              <a:t>: Server傳送橫幅通知給</a:t>
            </a:r>
          </a:p>
          <a:p>
            <a:pPr algn="l"/>
            <a:r>
              <a:t>Receiver，告知貨車已到達收件地址</a:t>
            </a:r>
            <a:br/>
            <a:endParaRPr/>
          </a:p>
        </p:txBody>
      </p:sp>
      <p:pic>
        <p:nvPicPr>
          <p:cNvPr id="198" name="螢幕快照 2019-01-15 上午9.46.08.png" descr="螢幕快照 2019-01-15 上午9.46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190" y="3488058"/>
            <a:ext cx="3117366" cy="55978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99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0792" y="3458048"/>
            <a:ext cx="2963264" cy="487047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3" animBg="1" advAuto="0"/>
      <p:bldP spid="198" grpId="4" animBg="1" advAuto="0"/>
      <p:bldP spid="199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er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t>Server</a:t>
            </a:r>
          </a:p>
        </p:txBody>
      </p:sp>
      <p:sp>
        <p:nvSpPr>
          <p:cNvPr id="202" name="(利用PHP撰寫API) 接收android手機發送的送貨“訂單”需求，並在Order table建立訂單資料。…"/>
          <p:cNvSpPr txBox="1">
            <a:spLocks noGrp="1"/>
          </p:cNvSpPr>
          <p:nvPr>
            <p:ph type="body" sz="half" idx="4294967295"/>
          </p:nvPr>
        </p:nvSpPr>
        <p:spPr>
          <a:xfrm>
            <a:off x="373558" y="1881584"/>
            <a:ext cx="5832235" cy="7071916"/>
          </a:xfrm>
          <a:prstGeom prst="rect">
            <a:avLst/>
          </a:prstGeom>
        </p:spPr>
        <p:txBody>
          <a:bodyPr/>
          <a:lstStyle/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(利用PHP撰寫API) </a:t>
            </a:r>
            <a:r>
              <a:t>接收android手機發送的送貨“訂單”需求，並在Order table建立訂單資料。</a:t>
            </a:r>
          </a:p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t>向SUMO要求road condition (包括車子與路面交通資料)。</a:t>
            </a:r>
          </a:p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t>以該貨車位置當作起點，寄件者位置為終點，以PHP程式規劃一條駕駛路徑，並發出派車命令給SUMO。</a:t>
            </a:r>
          </a:p>
          <a:p>
            <a:pPr marL="514350" indent="-514350" defTabSz="473201">
              <a:spcBef>
                <a:spcPts val="3400"/>
              </a:spcBef>
              <a:buSzPct val="100000"/>
              <a:buAutoNum type="arabicPeriod"/>
              <a:defRPr sz="2592"/>
            </a:pPr>
            <a:r>
              <a:t>向android手機發送貨車的動態位置，使得手機能顯示貨車的即時位置。</a:t>
            </a:r>
          </a:p>
        </p:txBody>
      </p:sp>
      <p:pic>
        <p:nvPicPr>
          <p:cNvPr id="203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4264" y="613816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black-phone.png" descr="black-ph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5150" y="2736651"/>
            <a:ext cx="825898" cy="825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umo.png" descr="sum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07452" y="2679700"/>
            <a:ext cx="1016001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1"/>
          <p:cNvSpPr/>
          <p:nvPr/>
        </p:nvSpPr>
        <p:spPr>
          <a:xfrm>
            <a:off x="7981854" y="1593850"/>
            <a:ext cx="495301" cy="495300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207" name="線條"/>
          <p:cNvSpPr/>
          <p:nvPr/>
        </p:nvSpPr>
        <p:spPr>
          <a:xfrm flipV="1">
            <a:off x="8153399" y="1816100"/>
            <a:ext cx="1270001" cy="12700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線條"/>
          <p:cNvSpPr/>
          <p:nvPr/>
        </p:nvSpPr>
        <p:spPr>
          <a:xfrm flipH="1">
            <a:off x="7938094" y="1600200"/>
            <a:ext cx="1205906" cy="12059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線條"/>
          <p:cNvSpPr/>
          <p:nvPr/>
        </p:nvSpPr>
        <p:spPr>
          <a:xfrm>
            <a:off x="10121899" y="1841499"/>
            <a:ext cx="1007021" cy="10070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線條"/>
          <p:cNvSpPr/>
          <p:nvPr/>
        </p:nvSpPr>
        <p:spPr>
          <a:xfrm flipH="1" flipV="1">
            <a:off x="10253216" y="1490646"/>
            <a:ext cx="1126645" cy="1126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2"/>
          <p:cNvSpPr/>
          <p:nvPr/>
        </p:nvSpPr>
        <p:spPr>
          <a:xfrm>
            <a:off x="11144154" y="1593850"/>
            <a:ext cx="495301" cy="495300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pic>
        <p:nvPicPr>
          <p:cNvPr id="212" name="螢幕快照 2019-01-11 下午8.39.29.png" descr="螢幕快照 2019-01-11 下午8.39.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7690" y="4618041"/>
            <a:ext cx="5717236" cy="400433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t>SUMO</a:t>
            </a:r>
          </a:p>
        </p:txBody>
      </p:sp>
      <p:sp>
        <p:nvSpPr>
          <p:cNvPr id="215" name="1. Create/ import a new map like Tainan’s map…"/>
          <p:cNvSpPr txBox="1">
            <a:spLocks noGrp="1"/>
          </p:cNvSpPr>
          <p:nvPr>
            <p:ph type="body" sz="half" idx="1"/>
          </p:nvPr>
        </p:nvSpPr>
        <p:spPr>
          <a:xfrm>
            <a:off x="850900" y="1733550"/>
            <a:ext cx="7039075" cy="6286500"/>
          </a:xfrm>
          <a:prstGeom prst="rect">
            <a:avLst/>
          </a:prstGeom>
        </p:spPr>
        <p:txBody>
          <a:bodyPr/>
          <a:lstStyle/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t>1. Create/ import a new map like Tainan’s map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t>2. Generate random cars in this area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t>3. Label the car with ID, velocity, current location and capacity of it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t>4. Send car Information to Web Server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when user sends request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t>5. Receive the command from Server and dispatch the suitable car to user’s location</a:t>
            </a:r>
          </a:p>
          <a:p>
            <a:pPr marL="0" indent="0" defTabSz="479044">
              <a:spcBef>
                <a:spcPts val="3400"/>
              </a:spcBef>
              <a:buSzTx/>
              <a:buNone/>
              <a:defRPr sz="2624"/>
            </a:pPr>
            <a:r>
              <a:t>6. Remain the dispatched car data</a:t>
            </a:r>
          </a:p>
        </p:txBody>
      </p:sp>
      <p:pic>
        <p:nvPicPr>
          <p:cNvPr id="216" name="螢幕快照 2019-03-05 上午8.36.39.png" descr="螢幕快照 2019-03-05 上午8.36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7570" y="1837247"/>
            <a:ext cx="4439224" cy="4552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表格"/>
          <p:cNvGraphicFramePr/>
          <p:nvPr>
            <p:extLst>
              <p:ext uri="{D42A27DB-BD31-4B8C-83A1-F6EECF244321}">
                <p14:modId xmlns:p14="http://schemas.microsoft.com/office/powerpoint/2010/main" val="2968285367"/>
              </p:ext>
            </p:extLst>
          </p:nvPr>
        </p:nvGraphicFramePr>
        <p:xfrm>
          <a:off x="952500" y="2590800"/>
          <a:ext cx="11066632" cy="6375397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323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0771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二月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三月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四月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五月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六月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七月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>
                          <a:sym typeface="Helvetica Neue"/>
                        </a:rPr>
                        <a:t>Android UI + 資料庫建立 + Android API connecting to Server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 dirty="0">
                          <a:sym typeface="Helvetica Neue"/>
                        </a:rPr>
                        <a:t>SUMO </a:t>
                      </a:r>
                      <a:r>
                        <a:rPr sz="1600" b="1" dirty="0" err="1">
                          <a:sym typeface="Helvetica Neue"/>
                        </a:rPr>
                        <a:t>文檔閱讀</a:t>
                      </a:r>
                      <a:r>
                        <a:rPr sz="1600" b="1" dirty="0">
                          <a:sym typeface="Helvetica Neue"/>
                        </a:rPr>
                        <a:t> ＋ </a:t>
                      </a:r>
                      <a:r>
                        <a:rPr sz="1600" b="1" dirty="0" err="1">
                          <a:sym typeface="Helvetica Neue"/>
                        </a:rPr>
                        <a:t>TraCI</a:t>
                      </a:r>
                      <a:r>
                        <a:rPr sz="1600" b="1" dirty="0"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ym typeface="Helvetica Neue"/>
                        </a:rPr>
                        <a:t>研讀</a:t>
                      </a:r>
                      <a:r>
                        <a:rPr sz="1600" b="1" dirty="0">
                          <a:sym typeface="Helvetica Neue"/>
                        </a:rPr>
                        <a:t> 
＋ </a:t>
                      </a:r>
                      <a:r>
                        <a:rPr sz="1600" b="1" dirty="0" err="1">
                          <a:sym typeface="Helvetica Neue"/>
                        </a:rPr>
                        <a:t>模擬環境參數設計與建立</a:t>
                      </a:r>
                      <a:endParaRPr sz="16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>
                          <a:sym typeface="Helvetica Neue"/>
                        </a:rPr>
                        <a:t>利用 TraCI 設計 Server 與模擬環境之間的 API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>
                          <a:sym typeface="Helvetica Neue"/>
                        </a:rPr>
                        <a:t>Web Server 的派遣演算法設計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>
                          <a:sym typeface="Helvetica Neue"/>
                        </a:rPr>
                        <a:t>整合 Android, Server, SUMO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077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/>
                      </a:pPr>
                      <a:r>
                        <a:rPr sz="1600" b="1">
                          <a:sym typeface="Helvetica Neue"/>
                        </a:rPr>
                        <a:t>論文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9" name="矩形"/>
          <p:cNvSpPr/>
          <p:nvPr/>
        </p:nvSpPr>
        <p:spPr>
          <a:xfrm>
            <a:off x="4394200" y="3733800"/>
            <a:ext cx="2133005" cy="4263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矩形"/>
          <p:cNvSpPr/>
          <p:nvPr/>
        </p:nvSpPr>
        <p:spPr>
          <a:xfrm>
            <a:off x="4394200" y="4663603"/>
            <a:ext cx="2662238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矩形"/>
          <p:cNvSpPr/>
          <p:nvPr/>
        </p:nvSpPr>
        <p:spPr>
          <a:xfrm>
            <a:off x="6436022" y="5565303"/>
            <a:ext cx="2133006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矩形"/>
          <p:cNvSpPr/>
          <p:nvPr/>
        </p:nvSpPr>
        <p:spPr>
          <a:xfrm>
            <a:off x="8089900" y="6467003"/>
            <a:ext cx="1297087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矩形"/>
          <p:cNvSpPr/>
          <p:nvPr/>
        </p:nvSpPr>
        <p:spPr>
          <a:xfrm>
            <a:off x="8089900" y="7368703"/>
            <a:ext cx="1957090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矩形"/>
          <p:cNvSpPr/>
          <p:nvPr/>
        </p:nvSpPr>
        <p:spPr>
          <a:xfrm>
            <a:off x="8534400" y="8270403"/>
            <a:ext cx="2133005" cy="42639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Time Schedule"/>
          <p:cNvSpPr txBox="1">
            <a:spLocks noGrp="1"/>
          </p:cNvSpPr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t>Time Schedule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Outline</a:t>
            </a:r>
          </a:p>
        </p:txBody>
      </p:sp>
      <p:sp>
        <p:nvSpPr>
          <p:cNvPr id="123" name="Motivation…"/>
          <p:cNvSpPr txBox="1">
            <a:spLocks noGrp="1"/>
          </p:cNvSpPr>
          <p:nvPr>
            <p:ph type="body" idx="1"/>
          </p:nvPr>
        </p:nvSpPr>
        <p:spPr>
          <a:xfrm>
            <a:off x="1117600" y="1942703"/>
            <a:ext cx="11099800" cy="5372497"/>
          </a:xfrm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  <a:p>
            <a:r>
              <a:t>Overview</a:t>
            </a:r>
          </a:p>
          <a:p>
            <a:r>
              <a:t>APP</a:t>
            </a:r>
          </a:p>
          <a:p>
            <a:r>
              <a:t>Server</a:t>
            </a:r>
          </a:p>
          <a:p>
            <a:r>
              <a:t>SUMO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線條"/>
          <p:cNvSpPr/>
          <p:nvPr/>
        </p:nvSpPr>
        <p:spPr>
          <a:xfrm>
            <a:off x="315466" y="5009354"/>
            <a:ext cx="1237386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6" name="線條"/>
          <p:cNvSpPr/>
          <p:nvPr/>
        </p:nvSpPr>
        <p:spPr>
          <a:xfrm flipV="1">
            <a:off x="6858000" y="1602556"/>
            <a:ext cx="1" cy="72648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7" name="貨車"/>
          <p:cNvSpPr/>
          <p:nvPr/>
        </p:nvSpPr>
        <p:spPr>
          <a:xfrm>
            <a:off x="6502400" y="4539813"/>
            <a:ext cx="1016001" cy="67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8" name="cell-phone.png" descr="cell-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92" y="1651000"/>
            <a:ext cx="812801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ource"/>
          <p:cNvSpPr txBox="1"/>
          <p:nvPr/>
        </p:nvSpPr>
        <p:spPr>
          <a:xfrm>
            <a:off x="126418" y="3471999"/>
            <a:ext cx="11079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</a:t>
            </a:r>
          </a:p>
        </p:txBody>
      </p:sp>
      <p:sp>
        <p:nvSpPr>
          <p:cNvPr id="130" name="destination"/>
          <p:cNvSpPr txBox="1"/>
          <p:nvPr/>
        </p:nvSpPr>
        <p:spPr>
          <a:xfrm>
            <a:off x="11123799" y="8443760"/>
            <a:ext cx="1733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destination</a:t>
            </a:r>
          </a:p>
        </p:txBody>
      </p:sp>
      <p:pic>
        <p:nvPicPr>
          <p:cNvPr id="131" name="pin-black.png" descr="pin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4251" y="755490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定位標記"/>
          <p:cNvSpPr/>
          <p:nvPr/>
        </p:nvSpPr>
        <p:spPr>
          <a:xfrm>
            <a:off x="616892" y="2779709"/>
            <a:ext cx="381001" cy="614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8" y="0"/>
                  <a:pt x="0" y="2997"/>
                  <a:pt x="0" y="6701"/>
                </a:cubicBezTo>
                <a:cubicBezTo>
                  <a:pt x="0" y="12819"/>
                  <a:pt x="10800" y="21600"/>
                  <a:pt x="10800" y="21600"/>
                </a:cubicBezTo>
                <a:cubicBezTo>
                  <a:pt x="10800" y="21600"/>
                  <a:pt x="21600" y="12814"/>
                  <a:pt x="21600" y="6701"/>
                </a:cubicBezTo>
                <a:cubicBezTo>
                  <a:pt x="21600" y="2997"/>
                  <a:pt x="16762" y="0"/>
                  <a:pt x="10800" y="0"/>
                </a:cubicBezTo>
                <a:close/>
                <a:moveTo>
                  <a:pt x="10800" y="2683"/>
                </a:moveTo>
                <a:cubicBezTo>
                  <a:pt x="14368" y="2683"/>
                  <a:pt x="17267" y="4482"/>
                  <a:pt x="17267" y="6696"/>
                </a:cubicBezTo>
                <a:cubicBezTo>
                  <a:pt x="17267" y="8910"/>
                  <a:pt x="14368" y="10709"/>
                  <a:pt x="10800" y="10709"/>
                </a:cubicBezTo>
                <a:cubicBezTo>
                  <a:pt x="7232" y="10709"/>
                  <a:pt x="4335" y="8910"/>
                  <a:pt x="4335" y="6696"/>
                </a:cubicBezTo>
                <a:cubicBezTo>
                  <a:pt x="4335" y="4482"/>
                  <a:pt x="7232" y="2683"/>
                  <a:pt x="10800" y="2683"/>
                </a:cubicBezTo>
                <a:close/>
                <a:moveTo>
                  <a:pt x="10800" y="4769"/>
                </a:moveTo>
                <a:cubicBezTo>
                  <a:pt x="9085" y="4769"/>
                  <a:pt x="7686" y="5632"/>
                  <a:pt x="7686" y="6701"/>
                </a:cubicBezTo>
                <a:cubicBezTo>
                  <a:pt x="7686" y="7770"/>
                  <a:pt x="9077" y="8635"/>
                  <a:pt x="10800" y="8635"/>
                </a:cubicBezTo>
                <a:cubicBezTo>
                  <a:pt x="12523" y="8635"/>
                  <a:pt x="13917" y="7770"/>
                  <a:pt x="13917" y="6701"/>
                </a:cubicBezTo>
                <a:cubicBezTo>
                  <a:pt x="13917" y="5632"/>
                  <a:pt x="12515" y="4769"/>
                  <a:pt x="10800" y="47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線條"/>
          <p:cNvSpPr/>
          <p:nvPr/>
        </p:nvSpPr>
        <p:spPr>
          <a:xfrm flipV="1">
            <a:off x="680392" y="4011297"/>
            <a:ext cx="1" cy="486852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線條"/>
          <p:cNvSpPr/>
          <p:nvPr/>
        </p:nvSpPr>
        <p:spPr>
          <a:xfrm>
            <a:off x="654992" y="9150268"/>
            <a:ext cx="11390057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Real Life (Simplest scenario)"/>
          <p:cNvSpPr txBox="1">
            <a:spLocks noGrp="1"/>
          </p:cNvSpPr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t>Real Life (Simplest scenario)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406392 0.000000" pathEditMode="relative">
                                      <p:cBhvr>
                                        <p:cTn id="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392 0.000000 L -0.406392 -0.305990" pathEditMode="relative">
                                      <p:cBhvr>
                                        <p:cTn id="1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392 -0.305990 L -0.413854 0.364588" pathEditMode="relative">
                                      <p:cBhvr>
                                        <p:cTn id="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3854 0.364588 L 0.278796 0.359807" pathEditMode="relative">
                                      <p:cBhvr>
                                        <p:cTn id="1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96 0.359807 L 0.405749 0.359807" pathEditMode="relative">
                                      <p:cBhvr>
                                        <p:cTn id="2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t>Motivation</a:t>
            </a:r>
          </a:p>
        </p:txBody>
      </p:sp>
      <p:sp>
        <p:nvSpPr>
          <p:cNvPr id="138" name="We want to build a simulation platform which can simulate    real-world logistic scenarios.…"/>
          <p:cNvSpPr txBox="1">
            <a:spLocks noGrp="1"/>
          </p:cNvSpPr>
          <p:nvPr>
            <p:ph type="body" idx="1"/>
          </p:nvPr>
        </p:nvSpPr>
        <p:spPr>
          <a:xfrm>
            <a:off x="952500" y="1776313"/>
            <a:ext cx="11099800" cy="4649887"/>
          </a:xfrm>
          <a:prstGeom prst="rect">
            <a:avLst/>
          </a:prstGeom>
        </p:spPr>
        <p:txBody>
          <a:bodyPr/>
          <a:lstStyle/>
          <a:p>
            <a:r>
              <a:t>We want to build a simulation platform which can simulate    real-world logistic scenarios.</a:t>
            </a:r>
          </a:p>
          <a:p>
            <a:r>
              <a:t>The platform contains app client, web server and simulation software.</a:t>
            </a:r>
          </a:p>
          <a:p>
            <a:r>
              <a:t>Our proposal current focus on the simplest scenario by Dijkstra's algorithm.</a:t>
            </a:r>
          </a:p>
        </p:txBody>
      </p:sp>
      <p:pic>
        <p:nvPicPr>
          <p:cNvPr id="139" name="螢幕快照 2019-03-12 上午9.14.31.png" descr="螢幕快照 2019-03-12 上午9.14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2313" y="5925770"/>
            <a:ext cx="5310824" cy="3327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ystem overview"/>
          <p:cNvSpPr txBox="1">
            <a:spLocks noGrp="1"/>
          </p:cNvSpPr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t>System overview</a:t>
            </a:r>
          </a:p>
        </p:txBody>
      </p:sp>
      <p:pic>
        <p:nvPicPr>
          <p:cNvPr id="142" name="black-phone.png" descr="black-pho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566" y="4559300"/>
            <a:ext cx="635001" cy="63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delivery-package-opened.png" descr="delivery-package-open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788" y="3640286"/>
            <a:ext cx="8128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erver.png" descr="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63083" y="2836316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man-user.png" descr="man-us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57188" y="4654351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umo.png" descr="sum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12272" y="4527351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線條"/>
          <p:cNvSpPr/>
          <p:nvPr/>
        </p:nvSpPr>
        <p:spPr>
          <a:xfrm flipV="1">
            <a:off x="2565896" y="3627668"/>
            <a:ext cx="3446265" cy="17545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線條"/>
          <p:cNvSpPr/>
          <p:nvPr/>
        </p:nvSpPr>
        <p:spPr>
          <a:xfrm flipH="1">
            <a:off x="2453221" y="3324332"/>
            <a:ext cx="3280182" cy="1645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線條"/>
          <p:cNvSpPr/>
          <p:nvPr/>
        </p:nvSpPr>
        <p:spPr>
          <a:xfrm>
            <a:off x="7372039" y="3859699"/>
            <a:ext cx="2942353" cy="15532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線條"/>
          <p:cNvSpPr/>
          <p:nvPr/>
        </p:nvSpPr>
        <p:spPr>
          <a:xfrm flipH="1" flipV="1">
            <a:off x="7366110" y="3358842"/>
            <a:ext cx="2833225" cy="1553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線條"/>
          <p:cNvSpPr/>
          <p:nvPr/>
        </p:nvSpPr>
        <p:spPr>
          <a:xfrm>
            <a:off x="7372067" y="2859673"/>
            <a:ext cx="3253178" cy="17277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52" name="refresh-arrow.png" descr="refresh-arrow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 flipH="1">
            <a:off x="6417083" y="2256358"/>
            <a:ext cx="508001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Web Server"/>
          <p:cNvSpPr txBox="1"/>
          <p:nvPr/>
        </p:nvSpPr>
        <p:spPr>
          <a:xfrm>
            <a:off x="5784115" y="1693520"/>
            <a:ext cx="177393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Web Server</a:t>
            </a:r>
          </a:p>
        </p:txBody>
      </p:sp>
      <p:sp>
        <p:nvSpPr>
          <p:cNvPr id="154" name="Simulation Software"/>
          <p:cNvSpPr txBox="1"/>
          <p:nvPr/>
        </p:nvSpPr>
        <p:spPr>
          <a:xfrm>
            <a:off x="9798863" y="5975598"/>
            <a:ext cx="30428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Simulation Software</a:t>
            </a:r>
          </a:p>
        </p:txBody>
      </p:sp>
      <p:sp>
        <p:nvSpPr>
          <p:cNvPr id="155" name="Client"/>
          <p:cNvSpPr txBox="1"/>
          <p:nvPr/>
        </p:nvSpPr>
        <p:spPr>
          <a:xfrm>
            <a:off x="1184975" y="5871616"/>
            <a:ext cx="9604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Client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8" grpId="6" animBg="1" advAuto="0"/>
      <p:bldP spid="149" grpId="2" animBg="1" advAuto="0"/>
      <p:bldP spid="150" grpId="3" animBg="1" advAuto="0"/>
      <p:bldP spid="151" grpId="5" animBg="1" advAuto="0"/>
      <p:bldP spid="152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ain page of AP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Main page of APP</a:t>
            </a:r>
          </a:p>
        </p:txBody>
      </p:sp>
      <p:sp>
        <p:nvSpPr>
          <p:cNvPr id="158" name="SEND:…"/>
          <p:cNvSpPr txBox="1">
            <a:spLocks noGrp="1"/>
          </p:cNvSpPr>
          <p:nvPr>
            <p:ph type="body" sz="half" idx="4294967295"/>
          </p:nvPr>
        </p:nvSpPr>
        <p:spPr>
          <a:xfrm>
            <a:off x="5461000" y="2247900"/>
            <a:ext cx="6917631" cy="719792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SEND</a:t>
            </a:r>
            <a:r>
              <a:t>:</a:t>
            </a:r>
          </a:p>
          <a:p>
            <a:pPr marL="0" indent="0">
              <a:buSzTx/>
              <a:buNone/>
            </a:pPr>
            <a:r>
              <a:t>1.user能在android手機上，執行”Send“動作，手機把Order request傳送到server端</a:t>
            </a:r>
          </a:p>
          <a:p>
            <a:pPr marL="0" indent="0">
              <a:buSzTx/>
              <a:buNone/>
            </a:pPr>
            <a:r>
              <a:t>2.Server能正確接收該request</a:t>
            </a:r>
          </a:p>
          <a:p>
            <a:pPr marL="0" indent="0">
              <a:buSzTx/>
              <a:buNone/>
            </a:pPr>
            <a:r>
              <a:t>3.計算下單的起終點address，加入truck address data計算後，規劃出一條path</a:t>
            </a:r>
          </a:p>
        </p:txBody>
      </p:sp>
      <p:pic>
        <p:nvPicPr>
          <p:cNvPr id="159" name="iSend_main.png" descr="iSend_m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414" y="1952587"/>
            <a:ext cx="3686303" cy="738975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線條"/>
          <p:cNvSpPr/>
          <p:nvPr/>
        </p:nvSpPr>
        <p:spPr>
          <a:xfrm flipV="1">
            <a:off x="2203450" y="2116087"/>
            <a:ext cx="4173092" cy="1566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User ID"/>
          <p:cNvSpPr txBox="1"/>
          <p:nvPr/>
        </p:nvSpPr>
        <p:spPr>
          <a:xfrm>
            <a:off x="6430518" y="1560170"/>
            <a:ext cx="11978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User ID</a:t>
            </a:r>
          </a:p>
        </p:txBody>
      </p:sp>
      <p:sp>
        <p:nvSpPr>
          <p:cNvPr id="162" name="線條"/>
          <p:cNvSpPr/>
          <p:nvPr/>
        </p:nvSpPr>
        <p:spPr>
          <a:xfrm flipV="1">
            <a:off x="2317749" y="3305026"/>
            <a:ext cx="3944492" cy="18130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. 下單…"/>
          <p:cNvSpPr txBox="1"/>
          <p:nvPr/>
        </p:nvSpPr>
        <p:spPr>
          <a:xfrm>
            <a:off x="1360881" y="2181453"/>
            <a:ext cx="4680520" cy="203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1. 下單</a:t>
            </a:r>
          </a:p>
          <a:p>
            <a:pPr algn="l">
              <a:defRPr sz="2200" b="0"/>
            </a:pPr>
            <a:r>
              <a:t>2. 車子前往寄件人地點</a:t>
            </a:r>
          </a:p>
          <a:p>
            <a:pPr algn="l">
              <a:defRPr sz="2200" b="0"/>
            </a:pPr>
            <a:r>
              <a:t>3. 車已到寄件人位置，尚未收貨</a:t>
            </a:r>
          </a:p>
          <a:p>
            <a:pPr algn="l">
              <a:defRPr sz="2200" b="0"/>
            </a:pPr>
            <a:r>
              <a:t>4. 車已收貨，前往收件者位置</a:t>
            </a:r>
          </a:p>
          <a:p>
            <a:pPr algn="l">
              <a:defRPr sz="2200" b="0"/>
            </a:pPr>
            <a:r>
              <a:t>5. 車到達收件者位置</a:t>
            </a:r>
          </a:p>
        </p:txBody>
      </p:sp>
      <p:pic>
        <p:nvPicPr>
          <p:cNvPr id="165" name="螢幕快照 2019-01-15 上午9.16.11.png" descr="螢幕快照 2019-01-15 上午9.16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2485" y="308461"/>
            <a:ext cx="4781424" cy="9136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螢幕快照 2019-01-15 上午9.22.43.png" descr="螢幕快照 2019-01-15 上午9.2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09" y="4714392"/>
            <a:ext cx="5027464" cy="354909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67" name="APP stage 1- 下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APP stage 1- 下單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build="p" bldLvl="5" animBg="1" advAuto="0"/>
      <p:bldP spid="165" grpId="3" animBg="1" advAuto="0"/>
      <p:bldP spid="166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PP stage2- 車子前往寄件人地點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APP stage2- 車子前往寄件人地點</a:t>
            </a:r>
          </a:p>
        </p:txBody>
      </p:sp>
      <p:sp>
        <p:nvSpPr>
          <p:cNvPr id="170" name="S: 能從”sent package”欄位，得知貨車位置與顯示“預估到達時間”"/>
          <p:cNvSpPr txBox="1"/>
          <p:nvPr/>
        </p:nvSpPr>
        <p:spPr>
          <a:xfrm>
            <a:off x="5056581" y="1151279"/>
            <a:ext cx="4827004" cy="242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endParaRPr/>
          </a:p>
          <a:p>
            <a:pPr algn="l"/>
            <a:endParaRPr/>
          </a:p>
          <a:p>
            <a:pPr algn="l"/>
            <a:r>
              <a:t>S: 能從”sent package”欄位，得知貨車位置與顯示“預估到達時間”</a:t>
            </a:r>
          </a:p>
          <a:p>
            <a:pPr algn="l"/>
            <a:endParaRPr/>
          </a:p>
        </p:txBody>
      </p:sp>
      <p:sp>
        <p:nvSpPr>
          <p:cNvPr id="171" name="R: no reflection"/>
          <p:cNvSpPr txBox="1"/>
          <p:nvPr/>
        </p:nvSpPr>
        <p:spPr>
          <a:xfrm>
            <a:off x="10335717" y="2131670"/>
            <a:ext cx="23326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R: no reflection</a:t>
            </a:r>
          </a:p>
        </p:txBody>
      </p:sp>
      <p:pic>
        <p:nvPicPr>
          <p:cNvPr id="172" name="iSend_main.png" descr="iSend_m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714" y="2682356"/>
            <a:ext cx="2936914" cy="5887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線條" descr="線條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7970789">
            <a:off x="1478985" y="4423022"/>
            <a:ext cx="4709109" cy="76201"/>
          </a:xfrm>
          <a:prstGeom prst="rect">
            <a:avLst/>
          </a:prstGeom>
        </p:spPr>
      </p:pic>
      <p:pic>
        <p:nvPicPr>
          <p:cNvPr id="175" name="螢幕快照 2019-01-15 上午9.27.13.png" descr="螢幕快照 2019-01-15 上午9.27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5293" y="2883496"/>
            <a:ext cx="3553081" cy="6594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PP stage 3- 車已到寄件人位置，尚未收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APP stage 3- 車已到寄件人位置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，尚未收貨</a:t>
            </a:r>
          </a:p>
        </p:txBody>
      </p:sp>
      <p:sp>
        <p:nvSpPr>
          <p:cNvPr id="178" name="S: 橫幅通知"/>
          <p:cNvSpPr txBox="1"/>
          <p:nvPr/>
        </p:nvSpPr>
        <p:spPr>
          <a:xfrm>
            <a:off x="1260841" y="2680465"/>
            <a:ext cx="170078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S: 橫幅通知</a:t>
            </a:r>
            <a:br/>
            <a:endParaRPr/>
          </a:p>
        </p:txBody>
      </p:sp>
      <p:sp>
        <p:nvSpPr>
          <p:cNvPr id="179" name="R: No reflection"/>
          <p:cNvSpPr txBox="1"/>
          <p:nvPr/>
        </p:nvSpPr>
        <p:spPr>
          <a:xfrm>
            <a:off x="9430166" y="2551649"/>
            <a:ext cx="237774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R: No reflection</a:t>
            </a:r>
            <a:br/>
            <a:endParaRPr/>
          </a:p>
        </p:txBody>
      </p:sp>
      <p:pic>
        <p:nvPicPr>
          <p:cNvPr id="180" name="server.png" descr="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1024" y="6236579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umo.png" descr="sum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1971" y="4418838"/>
            <a:ext cx="915925" cy="915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lack-phone.png" descr="black-phon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6661" y="7658979"/>
            <a:ext cx="915925" cy="91592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當車輛到寄件人位址"/>
          <p:cNvSpPr txBox="1"/>
          <p:nvPr/>
        </p:nvSpPr>
        <p:spPr>
          <a:xfrm>
            <a:off x="565150" y="3836931"/>
            <a:ext cx="2857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當車輛到寄件人位址</a:t>
            </a:r>
          </a:p>
        </p:txBody>
      </p:sp>
      <p:sp>
        <p:nvSpPr>
          <p:cNvPr id="184" name="線條"/>
          <p:cNvSpPr/>
          <p:nvPr/>
        </p:nvSpPr>
        <p:spPr>
          <a:xfrm>
            <a:off x="2542909" y="4936691"/>
            <a:ext cx="905795" cy="12630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線條"/>
          <p:cNvSpPr/>
          <p:nvPr/>
        </p:nvSpPr>
        <p:spPr>
          <a:xfrm flipH="1">
            <a:off x="2029590" y="7193578"/>
            <a:ext cx="1266621" cy="10063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86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61975" y="2693165"/>
            <a:ext cx="3873240" cy="636612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  <p:bldP spid="179" grpId="9" animBg="1" advAuto="0"/>
      <p:bldP spid="180" grpId="5" animBg="1" advAuto="0"/>
      <p:bldP spid="181" grpId="3" animBg="1" advAuto="0"/>
      <p:bldP spid="182" grpId="7" animBg="1" advAuto="0"/>
      <p:bldP spid="183" grpId="2" animBg="1" advAuto="0"/>
      <p:bldP spid="184" grpId="4" animBg="1" advAuto="0"/>
      <p:bldP spid="185" grpId="6" animBg="1" advAuto="0"/>
      <p:bldP spid="186" grpId="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自訂</PresentationFormat>
  <Paragraphs>76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meeting: smart transport</vt:lpstr>
      <vt:lpstr>Outline</vt:lpstr>
      <vt:lpstr>Real Life (Simplest scenario)</vt:lpstr>
      <vt:lpstr>Motivation</vt:lpstr>
      <vt:lpstr>System overview</vt:lpstr>
      <vt:lpstr>Main page of APP</vt:lpstr>
      <vt:lpstr>APP stage 1- 下單</vt:lpstr>
      <vt:lpstr>APP stage2- 車子前往寄件人地點</vt:lpstr>
      <vt:lpstr>APP stage 3- 車已到寄件人位置，尚未收貨</vt:lpstr>
      <vt:lpstr>APP stage 4- 車已收貨，前往收件者位置</vt:lpstr>
      <vt:lpstr>APP stage 5- 車到達收件者位置</vt:lpstr>
      <vt:lpstr>Server</vt:lpstr>
      <vt:lpstr>SUMO</vt:lpstr>
      <vt:lpstr>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meeting: smart transport</dc:title>
  <cp:lastModifiedBy>顏慷</cp:lastModifiedBy>
  <cp:revision>1</cp:revision>
  <dcterms:modified xsi:type="dcterms:W3CDTF">2019-03-12T08:08:58Z</dcterms:modified>
</cp:coreProperties>
</file>