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340" r:id="rId18"/>
    <p:sldId id="337" r:id="rId19"/>
    <p:sldId id="280" r:id="rId20"/>
    <p:sldId id="341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5" r:id="rId54"/>
    <p:sldId id="316" r:id="rId55"/>
    <p:sldId id="317" r:id="rId56"/>
    <p:sldId id="318" r:id="rId57"/>
    <p:sldId id="319" r:id="rId58"/>
    <p:sldId id="320" r:id="rId59"/>
    <p:sldId id="325" r:id="rId60"/>
    <p:sldId id="321" r:id="rId61"/>
    <p:sldId id="326" r:id="rId62"/>
    <p:sldId id="327" r:id="rId63"/>
    <p:sldId id="328" r:id="rId64"/>
    <p:sldId id="329" r:id="rId65"/>
    <p:sldId id="322" r:id="rId66"/>
    <p:sldId id="330" r:id="rId67"/>
    <p:sldId id="331" r:id="rId68"/>
    <p:sldId id="332" r:id="rId69"/>
    <p:sldId id="334" r:id="rId70"/>
    <p:sldId id="333" r:id="rId71"/>
    <p:sldId id="335" r:id="rId72"/>
    <p:sldId id="336" r:id="rId73"/>
    <p:sldId id="342" r:id="rId74"/>
    <p:sldId id="343" r:id="rId75"/>
    <p:sldId id="346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7" r:id="rId84"/>
    <p:sldId id="358" r:id="rId85"/>
    <p:sldId id="355" r:id="rId86"/>
    <p:sldId id="356" r:id="rId87"/>
    <p:sldId id="359" r:id="rId88"/>
    <p:sldId id="360" r:id="rId89"/>
    <p:sldId id="361" r:id="rId90"/>
    <p:sldId id="363" r:id="rId91"/>
    <p:sldId id="365" r:id="rId92"/>
    <p:sldId id="366" r:id="rId93"/>
    <p:sldId id="367" r:id="rId94"/>
    <p:sldId id="369" r:id="rId95"/>
    <p:sldId id="370" r:id="rId96"/>
    <p:sldId id="368" r:id="rId97"/>
    <p:sldId id="372" r:id="rId98"/>
    <p:sldId id="371" r:id="rId99"/>
    <p:sldId id="373" r:id="rId100"/>
    <p:sldId id="374" r:id="rId101"/>
    <p:sldId id="379" r:id="rId102"/>
    <p:sldId id="380" r:id="rId103"/>
    <p:sldId id="384" r:id="rId104"/>
    <p:sldId id="383" r:id="rId105"/>
    <p:sldId id="382" r:id="rId106"/>
    <p:sldId id="386" r:id="rId107"/>
    <p:sldId id="385" r:id="rId108"/>
    <p:sldId id="390" r:id="rId109"/>
    <p:sldId id="392" r:id="rId110"/>
    <p:sldId id="391" r:id="rId111"/>
    <p:sldId id="396" r:id="rId112"/>
    <p:sldId id="397" r:id="rId113"/>
    <p:sldId id="399" r:id="rId114"/>
    <p:sldId id="400" r:id="rId115"/>
    <p:sldId id="401" r:id="rId116"/>
    <p:sldId id="402" r:id="rId117"/>
    <p:sldId id="403" r:id="rId118"/>
    <p:sldId id="404" r:id="rId119"/>
    <p:sldId id="405" r:id="rId120"/>
    <p:sldId id="406" r:id="rId121"/>
    <p:sldId id="408" r:id="rId122"/>
    <p:sldId id="409" r:id="rId123"/>
    <p:sldId id="410" r:id="rId124"/>
    <p:sldId id="411" r:id="rId125"/>
    <p:sldId id="412" r:id="rId126"/>
    <p:sldId id="413" r:id="rId127"/>
    <p:sldId id="414" r:id="rId128"/>
    <p:sldId id="415" r:id="rId129"/>
    <p:sldId id="416" r:id="rId130"/>
    <p:sldId id="417" r:id="rId131"/>
    <p:sldId id="418" r:id="rId132"/>
    <p:sldId id="419" r:id="rId133"/>
    <p:sldId id="420" r:id="rId134"/>
    <p:sldId id="421" r:id="rId135"/>
    <p:sldId id="431" r:id="rId136"/>
    <p:sldId id="422" r:id="rId137"/>
    <p:sldId id="423" r:id="rId138"/>
    <p:sldId id="425" r:id="rId139"/>
    <p:sldId id="426" r:id="rId140"/>
    <p:sldId id="427" r:id="rId141"/>
    <p:sldId id="428" r:id="rId142"/>
    <p:sldId id="429" r:id="rId143"/>
    <p:sldId id="430" r:id="rId144"/>
    <p:sldId id="432" r:id="rId145"/>
    <p:sldId id="433" r:id="rId146"/>
    <p:sldId id="434" r:id="rId147"/>
    <p:sldId id="435" r:id="rId148"/>
    <p:sldId id="436" r:id="rId149"/>
    <p:sldId id="437" r:id="rId150"/>
    <p:sldId id="438" r:id="rId151"/>
    <p:sldId id="439" r:id="rId152"/>
    <p:sldId id="440" r:id="rId153"/>
    <p:sldId id="441" r:id="rId154"/>
    <p:sldId id="444" r:id="rId155"/>
    <p:sldId id="442" r:id="rId156"/>
    <p:sldId id="443" r:id="rId157"/>
    <p:sldId id="446" r:id="rId158"/>
    <p:sldId id="447" r:id="rId159"/>
    <p:sldId id="448" r:id="rId160"/>
    <p:sldId id="449" r:id="rId161"/>
    <p:sldId id="450" r:id="rId162"/>
    <p:sldId id="451" r:id="rId163"/>
    <p:sldId id="452" r:id="rId164"/>
    <p:sldId id="466" r:id="rId165"/>
    <p:sldId id="453" r:id="rId166"/>
    <p:sldId id="467" r:id="rId167"/>
    <p:sldId id="468" r:id="rId168"/>
    <p:sldId id="454" r:id="rId169"/>
    <p:sldId id="455" r:id="rId170"/>
    <p:sldId id="458" r:id="rId171"/>
    <p:sldId id="456" r:id="rId172"/>
    <p:sldId id="459" r:id="rId173"/>
    <p:sldId id="457" r:id="rId174"/>
    <p:sldId id="460" r:id="rId175"/>
    <p:sldId id="462" r:id="rId176"/>
    <p:sldId id="463" r:id="rId177"/>
    <p:sldId id="464" r:id="rId178"/>
    <p:sldId id="465" r:id="rId179"/>
    <p:sldId id="469" r:id="rId18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00"/>
    <a:srgbClr val="CCFFFF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2342" autoAdjust="0"/>
  </p:normalViewPr>
  <p:slideViewPr>
    <p:cSldViewPr snapToGrid="0">
      <p:cViewPr varScale="1">
        <p:scale>
          <a:sx n="81" d="100"/>
          <a:sy n="81" d="100"/>
        </p:scale>
        <p:origin x="1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case1</a:t>
            </a:r>
            <a:endParaRPr lang="zh-TW" altLang="en-US" dirty="0"/>
          </a:p>
        </c:rich>
      </c:tx>
      <c:layout>
        <c:manualLayout>
          <c:xMode val="edge"/>
          <c:yMode val="edge"/>
          <c:x val="0.8461350058888764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0605728318357628E-2"/>
          <c:y val="0.12910626570493949"/>
          <c:w val="0.90939427168164233"/>
          <c:h val="0.83878866684224485"/>
        </c:manualLayout>
      </c:layout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B24-44C9-A12B-27D59D8CA0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24-44C9-A12B-27D59D8CA07C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24-44C9-A12B-27D59D8CA0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398-4F9C-BBDA-DF53D1C507CC}"/>
              </c:ext>
            </c:extLst>
          </c:dPt>
          <c:cat>
            <c:numRef>
              <c:f>工作表1!$B$2:$B$5</c:f>
              <c:numCache>
                <c:formatCode>General</c:formatCode>
                <c:ptCount val="4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4-44C9-A12B-27D59D8CA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case2</a:t>
            </a:r>
            <a:endParaRPr lang="zh-TW" altLang="en-US" dirty="0"/>
          </a:p>
        </c:rich>
      </c:tx>
      <c:layout>
        <c:manualLayout>
          <c:xMode val="edge"/>
          <c:yMode val="edge"/>
          <c:x val="0.82620091643268423"/>
          <c:y val="4.13923858496706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DA-4073-A6A7-B30ACF04AB0F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DA-4073-A6A7-B30ACF04AB0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DA-4073-A6A7-B30ACF04AB0F}"/>
              </c:ext>
            </c:extLst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DA-4073-A6A7-B30ACF04AB0F}"/>
              </c:ext>
            </c:extLst>
          </c:dPt>
          <c:cat>
            <c:numRef>
              <c:f>工作表1!$B$2:$B$5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25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DA-4073-A6A7-B30ACF04A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Speed estimation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(5m/s=18 km/hour)</a:t>
            </a: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SUMO Vmax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安平古堡到台南地方法院 (2.9km)</c:v>
                </c:pt>
                <c:pt idx="1">
                  <c:v>安平古堡到林百貨 (4.6km)</c:v>
                </c:pt>
                <c:pt idx="2">
                  <c:v>安平古堡到好事多 (4.6km)</c:v>
                </c:pt>
                <c:pt idx="3">
                  <c:v>安平古堡到成大醫院 (7.0 km)</c:v>
                </c:pt>
                <c:pt idx="4">
                  <c:v>安平古堡到成大電機 (7.3 km)</c:v>
                </c:pt>
                <c:pt idx="5">
                  <c:v>安平古堡到德安百貨 (7.8 km)</c:v>
                </c:pt>
                <c:pt idx="6">
                  <c:v>安平古堡到南紡夢時代 (8.9 km)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0-460D-AE71-BDAC9105104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Google Map average speed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安平古堡到台南地方法院 (2.9km)</c:v>
                </c:pt>
                <c:pt idx="1">
                  <c:v>安平古堡到林百貨 (4.6km)</c:v>
                </c:pt>
                <c:pt idx="2">
                  <c:v>安平古堡到好事多 (4.6km)</c:v>
                </c:pt>
                <c:pt idx="3">
                  <c:v>安平古堡到成大醫院 (7.0 km)</c:v>
                </c:pt>
                <c:pt idx="4">
                  <c:v>安平古堡到成大電機 (7.3 km)</c:v>
                </c:pt>
                <c:pt idx="5">
                  <c:v>安平古堡到德安百貨 (7.8 km)</c:v>
                </c:pt>
                <c:pt idx="6">
                  <c:v>安平古堡到南紡夢時代 (8.9 km)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4.83</c:v>
                </c:pt>
                <c:pt idx="1">
                  <c:v>4.79</c:v>
                </c:pt>
                <c:pt idx="2">
                  <c:v>5.47</c:v>
                </c:pt>
                <c:pt idx="3">
                  <c:v>5.07</c:v>
                </c:pt>
                <c:pt idx="4">
                  <c:v>4.8600000000000003</c:v>
                </c:pt>
                <c:pt idx="5">
                  <c:v>4.8099999999999996</c:v>
                </c:pt>
                <c:pt idx="6">
                  <c:v>5.1100000000000003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0-460D-AE71-BDAC9105104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SUMO average speed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安平古堡到台南地方法院 (2.9km)</c:v>
                </c:pt>
                <c:pt idx="1">
                  <c:v>安平古堡到林百貨 (4.6km)</c:v>
                </c:pt>
                <c:pt idx="2">
                  <c:v>安平古堡到好事多 (4.6km)</c:v>
                </c:pt>
                <c:pt idx="3">
                  <c:v>安平古堡到成大醫院 (7.0 km)</c:v>
                </c:pt>
                <c:pt idx="4">
                  <c:v>安平古堡到成大電機 (7.3 km)</c:v>
                </c:pt>
                <c:pt idx="5">
                  <c:v>安平古堡到德安百貨 (7.8 km)</c:v>
                </c:pt>
                <c:pt idx="6">
                  <c:v>安平古堡到南紡夢時代 (8.9 km)</c:v>
                </c:pt>
              </c:strCache>
            </c:strRef>
          </c:cat>
          <c:val>
            <c:numRef>
              <c:f>工作表1!$D$2:$D$8</c:f>
              <c:numCache>
                <c:formatCode>General</c:formatCode>
                <c:ptCount val="7"/>
                <c:pt idx="0">
                  <c:v>4.16</c:v>
                </c:pt>
                <c:pt idx="1">
                  <c:v>4.09</c:v>
                </c:pt>
                <c:pt idx="2">
                  <c:v>3.9</c:v>
                </c:pt>
                <c:pt idx="3">
                  <c:v>3.81</c:v>
                </c:pt>
                <c:pt idx="4">
                  <c:v>4.18</c:v>
                </c:pt>
                <c:pt idx="5">
                  <c:v>3.92</c:v>
                </c:pt>
                <c:pt idx="6">
                  <c:v>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40-460D-AE71-BDAC910510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94210304"/>
        <c:axId val="894208640"/>
      </c:barChart>
      <c:catAx>
        <c:axId val="894210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Routes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94208640"/>
        <c:crosses val="autoZero"/>
        <c:auto val="1"/>
        <c:lblAlgn val="ctr"/>
        <c:lblOffset val="100"/>
        <c:noMultiLvlLbl val="0"/>
      </c:catAx>
      <c:valAx>
        <c:axId val="89420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Speed (m/s)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942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Speed statics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(5m/s=18 km/hour)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SUMO Vmax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安平古堡到台南地方法院 (2.9km)</c:v>
                </c:pt>
                <c:pt idx="1">
                  <c:v>安平古堡到林百貨 (4.6km)</c:v>
                </c:pt>
                <c:pt idx="2">
                  <c:v>安平古堡到好事多 (4.6km)</c:v>
                </c:pt>
                <c:pt idx="3">
                  <c:v>安平古堡到成大醫院 (7.0 km)</c:v>
                </c:pt>
                <c:pt idx="4">
                  <c:v>安平古堡到成大電機 (7.3 km)</c:v>
                </c:pt>
                <c:pt idx="5">
                  <c:v>安平古堡到德安百貨 (7.8 km)</c:v>
                </c:pt>
                <c:pt idx="6">
                  <c:v>安平古堡到南紡夢時代 (8.9 km)</c:v>
                </c:pt>
              </c:strCache>
            </c:str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0-460D-AE71-BDAC9105104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Google Map average speed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安平古堡到台南地方法院 (2.9km)</c:v>
                </c:pt>
                <c:pt idx="1">
                  <c:v>安平古堡到林百貨 (4.6km)</c:v>
                </c:pt>
                <c:pt idx="2">
                  <c:v>安平古堡到好事多 (4.6km)</c:v>
                </c:pt>
                <c:pt idx="3">
                  <c:v>安平古堡到成大醫院 (7.0 km)</c:v>
                </c:pt>
                <c:pt idx="4">
                  <c:v>安平古堡到成大電機 (7.3 km)</c:v>
                </c:pt>
                <c:pt idx="5">
                  <c:v>安平古堡到德安百貨 (7.8 km)</c:v>
                </c:pt>
                <c:pt idx="6">
                  <c:v>安平古堡到南紡夢時代 (8.9 km)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4.83</c:v>
                </c:pt>
                <c:pt idx="1">
                  <c:v>4.79</c:v>
                </c:pt>
                <c:pt idx="2">
                  <c:v>5.47</c:v>
                </c:pt>
                <c:pt idx="3">
                  <c:v>5.07</c:v>
                </c:pt>
                <c:pt idx="4">
                  <c:v>4.8600000000000003</c:v>
                </c:pt>
                <c:pt idx="5">
                  <c:v>4.8099999999999996</c:v>
                </c:pt>
                <c:pt idx="6">
                  <c:v>5.1100000000000003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0-460D-AE71-BDAC9105104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SUMO real average speed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工作表1!$A$2:$A$8</c:f>
              <c:strCache>
                <c:ptCount val="7"/>
                <c:pt idx="0">
                  <c:v>安平古堡到台南地方法院 (2.9km)</c:v>
                </c:pt>
                <c:pt idx="1">
                  <c:v>安平古堡到林百貨 (4.6km)</c:v>
                </c:pt>
                <c:pt idx="2">
                  <c:v>安平古堡到好事多 (4.6km)</c:v>
                </c:pt>
                <c:pt idx="3">
                  <c:v>安平古堡到成大醫院 (7.0 km)</c:v>
                </c:pt>
                <c:pt idx="4">
                  <c:v>安平古堡到成大電機 (7.3 km)</c:v>
                </c:pt>
                <c:pt idx="5">
                  <c:v>安平古堡到德安百貨 (7.8 km)</c:v>
                </c:pt>
                <c:pt idx="6">
                  <c:v>安平古堡到南紡夢時代 (8.9 km)</c:v>
                </c:pt>
              </c:strCache>
            </c:strRef>
          </c:cat>
          <c:val>
            <c:numRef>
              <c:f>工作表1!$D$2:$D$8</c:f>
              <c:numCache>
                <c:formatCode>General</c:formatCode>
                <c:ptCount val="7"/>
                <c:pt idx="0">
                  <c:v>4.16</c:v>
                </c:pt>
                <c:pt idx="1">
                  <c:v>4.09</c:v>
                </c:pt>
                <c:pt idx="2">
                  <c:v>3.9</c:v>
                </c:pt>
                <c:pt idx="3">
                  <c:v>3.81</c:v>
                </c:pt>
                <c:pt idx="4">
                  <c:v>4.18</c:v>
                </c:pt>
                <c:pt idx="5">
                  <c:v>3.92</c:v>
                </c:pt>
                <c:pt idx="6">
                  <c:v>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40-460D-AE71-BDAC910510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894210304"/>
        <c:axId val="894208640"/>
      </c:barChart>
      <c:catAx>
        <c:axId val="894210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Routes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94208640"/>
        <c:crosses val="autoZero"/>
        <c:auto val="1"/>
        <c:lblAlgn val="ctr"/>
        <c:lblOffset val="100"/>
        <c:noMultiLvlLbl val="0"/>
      </c:catAx>
      <c:valAx>
        <c:axId val="89420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Speed (m/s)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942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451936573510981"/>
          <c:y val="0.94606534865706582"/>
          <c:w val="0.51903110376814676"/>
          <c:h val="4.1706391127482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1677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phpmyadmin/sql.php?server=1&amp;db=av_delivery&amp;table=user_order&amp;pos=0" TargetMode="External"/><Relationship Id="rId2" Type="http://schemas.openxmlformats.org/officeDocument/2006/relationships/hyperlink" Target="http://127.0.0.1/AV_user/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311703"/>
              </p:ext>
            </p:extLst>
          </p:nvPr>
        </p:nvGraphicFramePr>
        <p:xfrm>
          <a:off x="335279" y="1930404"/>
          <a:ext cx="11501120" cy="4391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468">
                  <a:extLst>
                    <a:ext uri="{9D8B030D-6E8A-4147-A177-3AD203B41FA5}">
                      <a16:colId xmlns:a16="http://schemas.microsoft.com/office/drawing/2014/main" val="411109185"/>
                    </a:ext>
                  </a:extLst>
                </a:gridCol>
                <a:gridCol w="2049802">
                  <a:extLst>
                    <a:ext uri="{9D8B030D-6E8A-4147-A177-3AD203B41FA5}">
                      <a16:colId xmlns:a16="http://schemas.microsoft.com/office/drawing/2014/main" val="4115327209"/>
                    </a:ext>
                  </a:extLst>
                </a:gridCol>
                <a:gridCol w="1431954">
                  <a:extLst>
                    <a:ext uri="{9D8B030D-6E8A-4147-A177-3AD203B41FA5}">
                      <a16:colId xmlns:a16="http://schemas.microsoft.com/office/drawing/2014/main" val="953537753"/>
                    </a:ext>
                  </a:extLst>
                </a:gridCol>
                <a:gridCol w="2129025">
                  <a:extLst>
                    <a:ext uri="{9D8B030D-6E8A-4147-A177-3AD203B41FA5}">
                      <a16:colId xmlns:a16="http://schemas.microsoft.com/office/drawing/2014/main" val="2972763465"/>
                    </a:ext>
                  </a:extLst>
                </a:gridCol>
                <a:gridCol w="2056247">
                  <a:extLst>
                    <a:ext uri="{9D8B030D-6E8A-4147-A177-3AD203B41FA5}">
                      <a16:colId xmlns:a16="http://schemas.microsoft.com/office/drawing/2014/main" val="2889111748"/>
                    </a:ext>
                  </a:extLst>
                </a:gridCol>
                <a:gridCol w="1917624">
                  <a:extLst>
                    <a:ext uri="{9D8B030D-6E8A-4147-A177-3AD203B41FA5}">
                      <a16:colId xmlns:a16="http://schemas.microsoft.com/office/drawing/2014/main" val="724421798"/>
                    </a:ext>
                  </a:extLst>
                </a:gridCol>
              </a:tblGrid>
              <a:tr h="1110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地址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實際到達時間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從地址離開時間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到下一個</a:t>
                      </a:r>
                      <a:r>
                        <a:rPr lang="en-US" sz="2400" kern="100" dirty="0">
                          <a:effectLst/>
                        </a:rPr>
                        <a:t>sender</a:t>
                      </a:r>
                      <a:r>
                        <a:rPr lang="zh-TW" sz="2400" kern="100" dirty="0">
                          <a:effectLst/>
                        </a:rPr>
                        <a:t>地址</a:t>
                      </a:r>
                      <a:r>
                        <a:rPr lang="en-US" sz="2400" kern="100" dirty="0">
                          <a:effectLst/>
                        </a:rPr>
                        <a:t>[m]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30246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09:00-09:30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20518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09:30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德安百貨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Sender4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09:17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09:30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5821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654893"/>
                  </a:ext>
                </a:extLst>
              </a:tr>
              <a:tr h="740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10:00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台南地方法院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Sender2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09:55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10:10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4593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9451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10:30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林百貨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Sender5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10:27:13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10:40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4936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504330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11:00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安平古堡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Sender3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11:01:20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11:10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7120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902217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11:30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</a:rPr>
                        <a:t>成大醫院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Sender6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11:21:26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11:40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890795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12:00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4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78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31445"/>
            <a:ext cx="10515600" cy="874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3200" dirty="0"/>
              <a:t>At </a:t>
            </a:r>
            <a:r>
              <a:rPr lang="en-US" altLang="zh-TW" sz="3200" b="1" dirty="0">
                <a:solidFill>
                  <a:srgbClr val="FF0000"/>
                </a:solidFill>
              </a:rPr>
              <a:t>09:10</a:t>
            </a:r>
            <a:r>
              <a:rPr lang="en-US" altLang="zh-TW" sz="3200" dirty="0"/>
              <a:t>,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Got </a:t>
            </a:r>
            <a:r>
              <a:rPr lang="en-US" altLang="zh-TW" sz="3200" dirty="0"/>
              <a:t>the request of </a:t>
            </a:r>
            <a:r>
              <a:rPr lang="en-US" altLang="zh-TW" sz="3200" b="1" dirty="0"/>
              <a:t>sender4</a:t>
            </a:r>
            <a:r>
              <a:rPr lang="zh-TW" altLang="en-US" sz="3200" b="1" dirty="0"/>
              <a:t> </a:t>
            </a:r>
            <a:r>
              <a:rPr lang="en-US" altLang="zh-TW" sz="3200" dirty="0"/>
              <a:t>with </a:t>
            </a:r>
            <a:r>
              <a:rPr lang="en-US" altLang="zh-TW" sz="3200" dirty="0" smtClean="0"/>
              <a:t>09:30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406210"/>
              </p:ext>
            </p:extLst>
          </p:nvPr>
        </p:nvGraphicFramePr>
        <p:xfrm>
          <a:off x="142241" y="1117604"/>
          <a:ext cx="9235786" cy="5212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516">
                  <a:extLst>
                    <a:ext uri="{9D8B030D-6E8A-4147-A177-3AD203B41FA5}">
                      <a16:colId xmlns:a16="http://schemas.microsoft.com/office/drawing/2014/main" val="411109185"/>
                    </a:ext>
                  </a:extLst>
                </a:gridCol>
                <a:gridCol w="2241304">
                  <a:extLst>
                    <a:ext uri="{9D8B030D-6E8A-4147-A177-3AD203B41FA5}">
                      <a16:colId xmlns:a16="http://schemas.microsoft.com/office/drawing/2014/main" val="4115327209"/>
                    </a:ext>
                  </a:extLst>
                </a:gridCol>
                <a:gridCol w="1363978">
                  <a:extLst>
                    <a:ext uri="{9D8B030D-6E8A-4147-A177-3AD203B41FA5}">
                      <a16:colId xmlns:a16="http://schemas.microsoft.com/office/drawing/2014/main" val="953537753"/>
                    </a:ext>
                  </a:extLst>
                </a:gridCol>
                <a:gridCol w="1767494">
                  <a:extLst>
                    <a:ext uri="{9D8B030D-6E8A-4147-A177-3AD203B41FA5}">
                      <a16:colId xmlns:a16="http://schemas.microsoft.com/office/drawing/2014/main" val="3619230976"/>
                    </a:ext>
                  </a:extLst>
                </a:gridCol>
                <a:gridCol w="1767494">
                  <a:extLst>
                    <a:ext uri="{9D8B030D-6E8A-4147-A177-3AD203B41FA5}">
                      <a16:colId xmlns:a16="http://schemas.microsoft.com/office/drawing/2014/main" val="256379400"/>
                    </a:ext>
                  </a:extLst>
                </a:gridCol>
              </a:tblGrid>
              <a:tr h="84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地址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到下一個</a:t>
                      </a:r>
                      <a:r>
                        <a:rPr lang="en-US" sz="1600" kern="100" dirty="0">
                          <a:effectLst/>
                        </a:rPr>
                        <a:t>sender</a:t>
                      </a:r>
                      <a:r>
                        <a:rPr lang="zh-TW" sz="1600" kern="100" dirty="0">
                          <a:effectLst/>
                        </a:rPr>
                        <a:t>地址</a:t>
                      </a:r>
                      <a:r>
                        <a:rPr lang="en-US" sz="1600" kern="100" dirty="0">
                          <a:effectLst/>
                        </a:rPr>
                        <a:t>[m]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預計到達下站時間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30246"/>
                  </a:ext>
                </a:extLst>
              </a:tr>
              <a:tr h="10582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09:00-09:30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09:10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</a:rPr>
                        <a:t>好記牛肉湯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</a:rPr>
                        <a:t>3367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09:24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20518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09:30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德安百貨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5821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4893"/>
                  </a:ext>
                </a:extLst>
              </a:tr>
              <a:tr h="856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台南地方法院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9451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504330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安平古堡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902217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11:30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890795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4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00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31445"/>
            <a:ext cx="10515600" cy="874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3200" dirty="0"/>
              <a:t>At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09:20</a:t>
            </a:r>
            <a:r>
              <a:rPr lang="en-US" altLang="zh-TW" sz="3200" dirty="0"/>
              <a:t>,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Got </a:t>
            </a:r>
            <a:r>
              <a:rPr lang="en-US" altLang="zh-TW" sz="3200" dirty="0"/>
              <a:t>the request of </a:t>
            </a:r>
            <a:r>
              <a:rPr lang="en-US" altLang="zh-TW" sz="3200" b="1" dirty="0" smtClean="0"/>
              <a:t>sender5</a:t>
            </a:r>
            <a:r>
              <a:rPr lang="zh-TW" altLang="en-US" sz="3200" b="1" dirty="0" smtClean="0"/>
              <a:t> </a:t>
            </a:r>
            <a:r>
              <a:rPr lang="en-US" altLang="zh-TW" sz="3200" dirty="0"/>
              <a:t>with </a:t>
            </a:r>
            <a:r>
              <a:rPr lang="en-US" altLang="zh-TW" sz="3200" dirty="0" smtClean="0"/>
              <a:t>09:30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0947"/>
              </p:ext>
            </p:extLst>
          </p:nvPr>
        </p:nvGraphicFramePr>
        <p:xfrm>
          <a:off x="142242" y="1117604"/>
          <a:ext cx="11003279" cy="5270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546">
                  <a:extLst>
                    <a:ext uri="{9D8B030D-6E8A-4147-A177-3AD203B41FA5}">
                      <a16:colId xmlns:a16="http://schemas.microsoft.com/office/drawing/2014/main" val="411109185"/>
                    </a:ext>
                  </a:extLst>
                </a:gridCol>
                <a:gridCol w="2670231">
                  <a:extLst>
                    <a:ext uri="{9D8B030D-6E8A-4147-A177-3AD203B41FA5}">
                      <a16:colId xmlns:a16="http://schemas.microsoft.com/office/drawing/2014/main" val="4115327209"/>
                    </a:ext>
                  </a:extLst>
                </a:gridCol>
                <a:gridCol w="1625008">
                  <a:extLst>
                    <a:ext uri="{9D8B030D-6E8A-4147-A177-3AD203B41FA5}">
                      <a16:colId xmlns:a16="http://schemas.microsoft.com/office/drawing/2014/main" val="953537753"/>
                    </a:ext>
                  </a:extLst>
                </a:gridCol>
                <a:gridCol w="2105747">
                  <a:extLst>
                    <a:ext uri="{9D8B030D-6E8A-4147-A177-3AD203B41FA5}">
                      <a16:colId xmlns:a16="http://schemas.microsoft.com/office/drawing/2014/main" val="3619230976"/>
                    </a:ext>
                  </a:extLst>
                </a:gridCol>
                <a:gridCol w="2105747">
                  <a:extLst>
                    <a:ext uri="{9D8B030D-6E8A-4147-A177-3AD203B41FA5}">
                      <a16:colId xmlns:a16="http://schemas.microsoft.com/office/drawing/2014/main" val="256379400"/>
                    </a:ext>
                  </a:extLst>
                </a:gridCol>
              </a:tblGrid>
              <a:tr h="84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地址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sz="16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到下一個</a:t>
                      </a:r>
                      <a:r>
                        <a:rPr kumimoji="0" lang="en-US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sender</a:t>
                      </a:r>
                      <a:r>
                        <a:rPr kumimoji="0" lang="zh-TW" altLang="en-US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的距離</a:t>
                      </a:r>
                      <a:r>
                        <a:rPr kumimoji="0" lang="en-US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[m]</a:t>
                      </a:r>
                      <a:endParaRPr kumimoji="0" lang="zh-TW" altLang="zh-TW" sz="16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預計到達下站時間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30246"/>
                  </a:ext>
                </a:extLst>
              </a:tr>
              <a:tr h="10582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09:00-09:30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09:20</a:t>
                      </a:r>
                      <a:endParaRPr lang="zh-TW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</a:rPr>
                        <a:t>好記牛肉湯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3367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09:24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20518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09:30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德安百貨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5821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4893"/>
                  </a:ext>
                </a:extLst>
              </a:tr>
              <a:tr h="856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台南地方法院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Sender2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4593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10:10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離開，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10:27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9451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林百貨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Sender5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4936</a:t>
                      </a:r>
                      <a:endParaRPr lang="zh-TW" altLang="en-US" dirty="0"/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</a:t>
                      </a:r>
                      <a:r>
                        <a:rPr lang="en-US" altLang="zh-TW" dirty="0" smtClean="0"/>
                        <a:t>10:40</a:t>
                      </a:r>
                      <a:r>
                        <a:rPr lang="zh-TW" altLang="en-US" dirty="0" smtClean="0"/>
                        <a:t>離開，</a:t>
                      </a:r>
                      <a:r>
                        <a:rPr lang="en-US" altLang="zh-TW" dirty="0" smtClean="0"/>
                        <a:t>11:00:34</a:t>
                      </a:r>
                      <a:r>
                        <a:rPr lang="zh-TW" altLang="en-US" dirty="0" smtClean="0"/>
                        <a:t>到</a:t>
                      </a:r>
                      <a:endParaRPr lang="zh-TW" altLang="en-US" dirty="0"/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04330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安平古堡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02217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11:30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890795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4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1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31445"/>
            <a:ext cx="10515600" cy="874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3200" dirty="0"/>
              <a:t>At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09:20</a:t>
            </a:r>
            <a:r>
              <a:rPr lang="en-US" altLang="zh-TW" sz="3200" dirty="0"/>
              <a:t>,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Got </a:t>
            </a:r>
            <a:r>
              <a:rPr lang="en-US" altLang="zh-TW" sz="3200" dirty="0"/>
              <a:t>the request of </a:t>
            </a:r>
            <a:r>
              <a:rPr lang="en-US" altLang="zh-TW" sz="3200" b="1" dirty="0" smtClean="0"/>
              <a:t>sender5</a:t>
            </a:r>
            <a:r>
              <a:rPr lang="zh-TW" altLang="en-US" sz="3200" b="1" dirty="0" smtClean="0"/>
              <a:t> </a:t>
            </a:r>
            <a:r>
              <a:rPr lang="en-US" altLang="zh-TW" sz="3200" dirty="0"/>
              <a:t>with </a:t>
            </a:r>
            <a:r>
              <a:rPr lang="en-US" altLang="zh-TW" sz="3200" dirty="0" smtClean="0"/>
              <a:t>09:30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266419"/>
              </p:ext>
            </p:extLst>
          </p:nvPr>
        </p:nvGraphicFramePr>
        <p:xfrm>
          <a:off x="142242" y="1117604"/>
          <a:ext cx="11003279" cy="5212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546">
                  <a:extLst>
                    <a:ext uri="{9D8B030D-6E8A-4147-A177-3AD203B41FA5}">
                      <a16:colId xmlns:a16="http://schemas.microsoft.com/office/drawing/2014/main" val="411109185"/>
                    </a:ext>
                  </a:extLst>
                </a:gridCol>
                <a:gridCol w="2670231">
                  <a:extLst>
                    <a:ext uri="{9D8B030D-6E8A-4147-A177-3AD203B41FA5}">
                      <a16:colId xmlns:a16="http://schemas.microsoft.com/office/drawing/2014/main" val="4115327209"/>
                    </a:ext>
                  </a:extLst>
                </a:gridCol>
                <a:gridCol w="1625008">
                  <a:extLst>
                    <a:ext uri="{9D8B030D-6E8A-4147-A177-3AD203B41FA5}">
                      <a16:colId xmlns:a16="http://schemas.microsoft.com/office/drawing/2014/main" val="953537753"/>
                    </a:ext>
                  </a:extLst>
                </a:gridCol>
                <a:gridCol w="2105747">
                  <a:extLst>
                    <a:ext uri="{9D8B030D-6E8A-4147-A177-3AD203B41FA5}">
                      <a16:colId xmlns:a16="http://schemas.microsoft.com/office/drawing/2014/main" val="3619230976"/>
                    </a:ext>
                  </a:extLst>
                </a:gridCol>
                <a:gridCol w="2105747">
                  <a:extLst>
                    <a:ext uri="{9D8B030D-6E8A-4147-A177-3AD203B41FA5}">
                      <a16:colId xmlns:a16="http://schemas.microsoft.com/office/drawing/2014/main" val="256379400"/>
                    </a:ext>
                  </a:extLst>
                </a:gridCol>
              </a:tblGrid>
              <a:tr h="84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地址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sz="16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到下一個</a:t>
                      </a:r>
                      <a:r>
                        <a:rPr kumimoji="0" lang="en-US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sender</a:t>
                      </a:r>
                      <a:r>
                        <a:rPr kumimoji="0" lang="zh-TW" altLang="en-US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的距離</a:t>
                      </a:r>
                      <a:r>
                        <a:rPr kumimoji="0" lang="en-US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[m]</a:t>
                      </a:r>
                      <a:endParaRPr kumimoji="0" lang="zh-TW" altLang="zh-TW" sz="16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預計到達下站時間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30246"/>
                  </a:ext>
                </a:extLst>
              </a:tr>
              <a:tr h="10582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09:00-09:30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09:20</a:t>
                      </a:r>
                      <a:endParaRPr lang="zh-TW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</a:rPr>
                        <a:t>好記牛肉湯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3367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09:24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20518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09:30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德安百貨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Sender4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5821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4893"/>
                  </a:ext>
                </a:extLst>
              </a:tr>
              <a:tr h="856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 smtClean="0">
                          <a:effectLst/>
                        </a:rPr>
                        <a:t>好記牛肉湯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9451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04330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安平古堡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Sender3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02217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11:30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890795"/>
                  </a:ext>
                </a:extLst>
              </a:tr>
              <a:tr h="490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4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994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31445"/>
            <a:ext cx="10515600" cy="874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sz="3200" dirty="0"/>
              <a:t>At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10:30</a:t>
            </a:r>
            <a:r>
              <a:rPr lang="en-US" altLang="zh-TW" sz="3200" dirty="0"/>
              <a:t>,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Got </a:t>
            </a:r>
            <a:r>
              <a:rPr lang="en-US" altLang="zh-TW" sz="3200" dirty="0"/>
              <a:t>the request of </a:t>
            </a:r>
            <a:r>
              <a:rPr lang="en-US" altLang="zh-TW" sz="3200" b="1" dirty="0" smtClean="0">
                <a:solidFill>
                  <a:srgbClr val="C00000"/>
                </a:solidFill>
              </a:rPr>
              <a:t>sender6</a:t>
            </a:r>
            <a:r>
              <a:rPr lang="zh-TW" altLang="en-US" sz="3200" b="1" dirty="0" smtClean="0"/>
              <a:t> </a:t>
            </a:r>
            <a:r>
              <a:rPr lang="en-US" altLang="zh-TW" sz="3200" dirty="0"/>
              <a:t>with </a:t>
            </a:r>
            <a:r>
              <a:rPr lang="en-US" altLang="zh-TW" sz="3200" b="1" dirty="0" smtClean="0">
                <a:solidFill>
                  <a:srgbClr val="C00000"/>
                </a:solidFill>
              </a:rPr>
              <a:t>11:30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026004"/>
              </p:ext>
            </p:extLst>
          </p:nvPr>
        </p:nvGraphicFramePr>
        <p:xfrm>
          <a:off x="738563" y="1005841"/>
          <a:ext cx="10437438" cy="5516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8162">
                  <a:extLst>
                    <a:ext uri="{9D8B030D-6E8A-4147-A177-3AD203B41FA5}">
                      <a16:colId xmlns:a16="http://schemas.microsoft.com/office/drawing/2014/main" val="411109185"/>
                    </a:ext>
                  </a:extLst>
                </a:gridCol>
                <a:gridCol w="2532916">
                  <a:extLst>
                    <a:ext uri="{9D8B030D-6E8A-4147-A177-3AD203B41FA5}">
                      <a16:colId xmlns:a16="http://schemas.microsoft.com/office/drawing/2014/main" val="4115327209"/>
                    </a:ext>
                  </a:extLst>
                </a:gridCol>
                <a:gridCol w="1541442">
                  <a:extLst>
                    <a:ext uri="{9D8B030D-6E8A-4147-A177-3AD203B41FA5}">
                      <a16:colId xmlns:a16="http://schemas.microsoft.com/office/drawing/2014/main" val="953537753"/>
                    </a:ext>
                  </a:extLst>
                </a:gridCol>
                <a:gridCol w="1997459">
                  <a:extLst>
                    <a:ext uri="{9D8B030D-6E8A-4147-A177-3AD203B41FA5}">
                      <a16:colId xmlns:a16="http://schemas.microsoft.com/office/drawing/2014/main" val="3619230976"/>
                    </a:ext>
                  </a:extLst>
                </a:gridCol>
                <a:gridCol w="1997459">
                  <a:extLst>
                    <a:ext uri="{9D8B030D-6E8A-4147-A177-3AD203B41FA5}">
                      <a16:colId xmlns:a16="http://schemas.microsoft.com/office/drawing/2014/main" val="256379400"/>
                    </a:ext>
                  </a:extLst>
                </a:gridCol>
              </a:tblGrid>
              <a:tr h="7922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地址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sz="16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到下一個</a:t>
                      </a:r>
                      <a:r>
                        <a:rPr kumimoji="0" lang="en-US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sender</a:t>
                      </a:r>
                      <a:r>
                        <a:rPr kumimoji="0" lang="zh-TW" altLang="en-US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的距離</a:t>
                      </a:r>
                      <a:r>
                        <a:rPr kumimoji="0" lang="en-US" altLang="zh-TW" sz="1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[m]</a:t>
                      </a:r>
                      <a:endParaRPr kumimoji="0" lang="zh-TW" altLang="zh-TW" sz="16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預計到達下站時間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30246"/>
                  </a:ext>
                </a:extLst>
              </a:tr>
              <a:tr h="990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09:00-09:30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</a:rPr>
                        <a:t>09:20</a:t>
                      </a:r>
                      <a:endParaRPr lang="zh-TW" sz="20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</a:rPr>
                        <a:t>好記牛肉湯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20518"/>
                  </a:ext>
                </a:extLst>
              </a:tr>
              <a:tr h="458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09:30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德安百貨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4893"/>
                  </a:ext>
                </a:extLst>
              </a:tr>
              <a:tr h="801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台南地方法院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9451"/>
                  </a:ext>
                </a:extLst>
              </a:tr>
              <a:tr h="458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10:30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林百貨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04330"/>
                  </a:ext>
                </a:extLst>
              </a:tr>
              <a:tr h="1026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安平古堡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</a:rPr>
                        <a:t>7120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估計旅行時間是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29min40s)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如果</a:t>
                      </a:r>
                      <a:r>
                        <a:rPr lang="en-US" altLang="zh-TW" dirty="0" smtClean="0"/>
                        <a:t>11:10</a:t>
                      </a:r>
                      <a:r>
                        <a:rPr lang="zh-TW" altLang="en-US" dirty="0" smtClean="0"/>
                        <a:t>離開，</a:t>
                      </a:r>
                      <a:r>
                        <a:rPr lang="en-US" altLang="zh-TW" dirty="0" smtClean="0"/>
                        <a:t>11:39:40</a:t>
                      </a:r>
                      <a:r>
                        <a:rPr lang="zh-TW" altLang="en-US" dirty="0" smtClean="0"/>
                        <a:t>才會到成大醫院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02217"/>
                  </a:ext>
                </a:extLst>
              </a:tr>
              <a:tr h="458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11:30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成大醫院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890795"/>
                  </a:ext>
                </a:extLst>
              </a:tr>
              <a:tr h="458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12:00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4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407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Schedule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72200"/>
              </p:ext>
            </p:extLst>
          </p:nvPr>
        </p:nvGraphicFramePr>
        <p:xfrm>
          <a:off x="335279" y="1930404"/>
          <a:ext cx="11135360" cy="4436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520">
                  <a:extLst>
                    <a:ext uri="{9D8B030D-6E8A-4147-A177-3AD203B41FA5}">
                      <a16:colId xmlns:a16="http://schemas.microsoft.com/office/drawing/2014/main" val="411109185"/>
                    </a:ext>
                  </a:extLst>
                </a:gridCol>
                <a:gridCol w="1567719">
                  <a:extLst>
                    <a:ext uri="{9D8B030D-6E8A-4147-A177-3AD203B41FA5}">
                      <a16:colId xmlns:a16="http://schemas.microsoft.com/office/drawing/2014/main" val="4115327209"/>
                    </a:ext>
                  </a:extLst>
                </a:gridCol>
                <a:gridCol w="1141079">
                  <a:extLst>
                    <a:ext uri="{9D8B030D-6E8A-4147-A177-3AD203B41FA5}">
                      <a16:colId xmlns:a16="http://schemas.microsoft.com/office/drawing/2014/main" val="953537753"/>
                    </a:ext>
                  </a:extLst>
                </a:gridCol>
                <a:gridCol w="1800151">
                  <a:extLst>
                    <a:ext uri="{9D8B030D-6E8A-4147-A177-3AD203B41FA5}">
                      <a16:colId xmlns:a16="http://schemas.microsoft.com/office/drawing/2014/main" val="2972763465"/>
                    </a:ext>
                  </a:extLst>
                </a:gridCol>
                <a:gridCol w="1438412">
                  <a:extLst>
                    <a:ext uri="{9D8B030D-6E8A-4147-A177-3AD203B41FA5}">
                      <a16:colId xmlns:a16="http://schemas.microsoft.com/office/drawing/2014/main" val="2889111748"/>
                    </a:ext>
                  </a:extLst>
                </a:gridCol>
                <a:gridCol w="3332479">
                  <a:extLst>
                    <a:ext uri="{9D8B030D-6E8A-4147-A177-3AD203B41FA5}">
                      <a16:colId xmlns:a16="http://schemas.microsoft.com/office/drawing/2014/main" val="724421798"/>
                    </a:ext>
                  </a:extLst>
                </a:gridCol>
              </a:tblGrid>
              <a:tr h="11101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地址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實際到達時間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從</a:t>
                      </a:r>
                      <a:r>
                        <a:rPr lang="zh-TW" sz="1800" kern="100" dirty="0" smtClean="0">
                          <a:effectLst/>
                        </a:rPr>
                        <a:t>地址</a:t>
                      </a:r>
                      <a:r>
                        <a:rPr lang="en-US" altLang="zh-TW" sz="1800" kern="100" dirty="0" smtClean="0">
                          <a:effectLst/>
                        </a:rPr>
                        <a:t/>
                      </a:r>
                      <a:br>
                        <a:rPr lang="en-US" altLang="zh-TW" sz="1800" kern="100" dirty="0" smtClean="0">
                          <a:effectLst/>
                        </a:rPr>
                      </a:br>
                      <a:r>
                        <a:rPr lang="zh-TW" sz="1800" kern="100" dirty="0" smtClean="0">
                          <a:effectLst/>
                        </a:rPr>
                        <a:t>離開</a:t>
                      </a:r>
                      <a:r>
                        <a:rPr lang="zh-TW" sz="1800" kern="100" dirty="0">
                          <a:effectLst/>
                        </a:rPr>
                        <a:t>時間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預期與現實的到達時間差距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30246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09:00-09:30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120518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09:30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德安百貨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09:17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09:30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提早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分鐘到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654893"/>
                  </a:ext>
                </a:extLst>
              </a:tr>
              <a:tr h="740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10:00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台南地方法院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09:55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10:10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提早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分鐘到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9451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10:30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林百貨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10:27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10:40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提早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分鐘到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504330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11:00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安平古堡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Sender3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11:01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11:10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晚到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分鐘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02217"/>
                  </a:ext>
                </a:extLst>
              </a:tr>
              <a:tr h="4690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11:30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成大醫院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Sender6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11:21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11:40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提早</a:t>
                      </a: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altLang="en-US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分鐘到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890795"/>
                  </a:ext>
                </a:extLst>
              </a:tr>
              <a:tr h="4234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12:00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44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620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收貨與送貨週期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138443"/>
              </p:ext>
            </p:extLst>
          </p:nvPr>
        </p:nvGraphicFramePr>
        <p:xfrm>
          <a:off x="247426" y="2003467"/>
          <a:ext cx="40134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578009"/>
              </p:ext>
            </p:extLst>
          </p:nvPr>
        </p:nvGraphicFramePr>
        <p:xfrm>
          <a:off x="4616859" y="2003117"/>
          <a:ext cx="4075804" cy="4295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247426" y="403129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54175" y="616378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76429" y="2003467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36659" y="403129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6936" y="2003117"/>
            <a:ext cx="495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44838" y="4049082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102359" y="2003117"/>
            <a:ext cx="2967721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利用分段送貨收貨的週期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安排，能簡化同一台車要處理</a:t>
            </a:r>
            <a:r>
              <a:rPr lang="en-US" altLang="zh-TW" dirty="0" smtClean="0"/>
              <a:t>”send”,”</a:t>
            </a:r>
            <a:r>
              <a:rPr lang="en-US" altLang="zh-TW" dirty="0" err="1" smtClean="0"/>
              <a:t>receive”request</a:t>
            </a:r>
            <a:r>
              <a:rPr lang="zh-TW" altLang="en-US" dirty="0" smtClean="0"/>
              <a:t>的複雜計算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各</a:t>
            </a:r>
            <a:r>
              <a:rPr lang="zh-TW" altLang="en-US" dirty="0" smtClean="0"/>
              <a:t>時段區間能更專注在該區間的特定任務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任務排程上會更嚴謹與固定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多週期的好處是能夠擴增收送的時間區段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6502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440174"/>
              </p:ext>
            </p:extLst>
          </p:nvPr>
        </p:nvGraphicFramePr>
        <p:xfrm>
          <a:off x="527550" y="988855"/>
          <a:ext cx="4018372" cy="526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3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902158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962056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  <a:gridCol w="1149565">
                  <a:extLst>
                    <a:ext uri="{9D8B030D-6E8A-4147-A177-3AD203B41FA5}">
                      <a16:colId xmlns:a16="http://schemas.microsoft.com/office/drawing/2014/main" val="3706353264"/>
                    </a:ext>
                  </a:extLst>
                </a:gridCol>
              </a:tblGrid>
              <a:tr h="752774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v5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v6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v7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13:00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r6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13:20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13:40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14:00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14:20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49287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14:40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892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80253" y="191168"/>
            <a:ext cx="4512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Receiver time schedule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5168775" y="988855"/>
            <a:ext cx="629887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CarsMapWithSchedule</a:t>
            </a:r>
            <a:r>
              <a:rPr lang="en-US" altLang="zh-TW" sz="3200" dirty="0" smtClean="0"/>
              <a:t>:</a:t>
            </a:r>
          </a:p>
          <a:p>
            <a:r>
              <a:rPr lang="en-US" altLang="zh-TW" sz="3200" dirty="0" smtClean="0"/>
              <a:t>{</a:t>
            </a:r>
            <a:r>
              <a:rPr lang="en-US" altLang="zh-TW" sz="3200" dirty="0"/>
              <a:t>5</a:t>
            </a:r>
            <a:r>
              <a:rPr lang="en-US" altLang="zh-TW" sz="3200" dirty="0" smtClean="0"/>
              <a:t>=[780,820,840,860], 6=[780, 820], </a:t>
            </a:r>
          </a:p>
          <a:p>
            <a:r>
              <a:rPr lang="en-US" altLang="zh-TW" sz="3200" dirty="0"/>
              <a:t>7</a:t>
            </a:r>
            <a:r>
              <a:rPr lang="en-US" altLang="zh-TW" sz="3200" dirty="0" smtClean="0"/>
              <a:t>=[780]}</a:t>
            </a:r>
          </a:p>
        </p:txBody>
      </p:sp>
    </p:spTree>
    <p:extLst>
      <p:ext uri="{BB962C8B-B14F-4D97-AF65-F5344CB8AC3E}">
        <p14:creationId xmlns:p14="http://schemas.microsoft.com/office/powerpoint/2010/main" val="17438344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newRoute_before</a:t>
            </a:r>
            <a:r>
              <a:rPr lang="en-US" altLang="zh-TW" dirty="0"/>
              <a:t>:[186483708#11, 159315448#1, 159315448#4, 159315448#5, 159315448#6, 159315448#8, 302240600#5, 496339502#0, 496339502#4, 496339502#5, 496339502#6, 361108887#0, 361108887#1, 361108887#3, 159796607#1, 159796607#4, 496257308#0, 496257308#2, 496257308#5]</a:t>
            </a:r>
          </a:p>
          <a:p>
            <a:r>
              <a:rPr lang="en-US" altLang="zh-TW" dirty="0"/>
              <a:t>stage1.edges:de.tudresden.ws.container.SumoStringList@4e25154f</a:t>
            </a:r>
          </a:p>
          <a:p>
            <a:r>
              <a:rPr lang="en-US" altLang="zh-TW" dirty="0"/>
              <a:t>newRoute1_addOne:[186483708#11, 159315448#1, 159315448#4, 159315448#5, 159315448#6, 159315448#8, 302240600#5, 496339502#0, 496339502#4, </a:t>
            </a:r>
            <a:r>
              <a:rPr lang="en-US" altLang="zh-TW" dirty="0">
                <a:solidFill>
                  <a:srgbClr val="FF0000"/>
                </a:solidFill>
              </a:rPr>
              <a:t>496339502#5, </a:t>
            </a:r>
            <a:r>
              <a:rPr lang="en-US" altLang="zh-TW" dirty="0"/>
              <a:t>496339502#6, 361108887#0, 361108887#1, 361108887#3, 159796607#1, 159796607#4, 496257308#0, 496257308#2, 496257308#5, 496257308#6]</a:t>
            </a:r>
          </a:p>
          <a:p>
            <a:r>
              <a:rPr lang="en-US" altLang="zh-TW" dirty="0" err="1"/>
              <a:t>newRoute_after</a:t>
            </a:r>
            <a:r>
              <a:rPr lang="en-US" altLang="zh-TW" dirty="0"/>
              <a:t>:[186483708#11, 159315448#1, 159315448#4, 159315448#5, 159315448#6, 159315448#8, 302240600#5, 496339502#0, 496339502#4, </a:t>
            </a:r>
            <a:r>
              <a:rPr lang="en-US" altLang="zh-TW" dirty="0">
                <a:solidFill>
                  <a:srgbClr val="FF0000"/>
                </a:solidFill>
              </a:rPr>
              <a:t>496339502#5, </a:t>
            </a:r>
            <a:r>
              <a:rPr lang="en-US" altLang="zh-TW" dirty="0"/>
              <a:t>496339502#6, 361108887#0, 361108887#1, 361108887#3, 159796607#1, 159796607#4, 496257308#0, 496257308#2, 496257308#5]</a:t>
            </a:r>
          </a:p>
          <a:p>
            <a:r>
              <a:rPr lang="en-US" altLang="zh-TW" dirty="0" err="1"/>
              <a:t>Trave</a:t>
            </a:r>
            <a:r>
              <a:rPr lang="en-US" altLang="zh-TW" dirty="0"/>
              <a:t> time in the new route:596.018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7067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09:01:30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24183" r="4737" b="16732"/>
          <a:stretch/>
        </p:blipFill>
        <p:spPr>
          <a:xfrm>
            <a:off x="98609" y="1264023"/>
            <a:ext cx="7275615" cy="5253318"/>
          </a:xfrm>
          <a:prstGeom prst="rect">
            <a:avLst/>
          </a:prstGeom>
        </p:spPr>
      </p:pic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751312"/>
              </p:ext>
            </p:extLst>
          </p:nvPr>
        </p:nvGraphicFramePr>
        <p:xfrm>
          <a:off x="7753102" y="1264023"/>
          <a:ext cx="4071344" cy="525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96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1280321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1365327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</a:tblGrid>
              <a:tr h="633917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v1</a:t>
                      </a:r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v2</a:t>
                      </a:r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76990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09:30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S1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small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76990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76990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76990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S2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small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S3</a:t>
                      </a:r>
                    </a:p>
                    <a:p>
                      <a:r>
                        <a:rPr lang="en-US" altLang="zh-TW" sz="1800" dirty="0" smtClean="0"/>
                        <a:t>medium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  <a:tr h="76990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49287"/>
                  </a:ext>
                </a:extLst>
              </a:tr>
              <a:tr h="76990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892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39222" y="104576"/>
            <a:ext cx="229261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2400-&gt;09:40</a:t>
            </a:r>
            <a:b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7800-&gt;11:10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42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518861"/>
              </p:ext>
            </p:extLst>
          </p:nvPr>
        </p:nvGraphicFramePr>
        <p:xfrm>
          <a:off x="331693" y="161481"/>
          <a:ext cx="3621742" cy="645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55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1138934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1214553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</a:tblGrid>
              <a:tr h="433421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v1</a:t>
                      </a:r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v2</a:t>
                      </a:r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09:30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S1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small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S2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small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S3</a:t>
                      </a:r>
                    </a:p>
                    <a:p>
                      <a:r>
                        <a:rPr lang="en-US" altLang="zh-TW" sz="1800" dirty="0" smtClean="0"/>
                        <a:t>medium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49287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8924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0092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35539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58163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9323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97890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322829"/>
              </p:ext>
            </p:extLst>
          </p:nvPr>
        </p:nvGraphicFramePr>
        <p:xfrm>
          <a:off x="7091083" y="161481"/>
          <a:ext cx="3729319" cy="656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926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1172764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1250629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</a:tblGrid>
              <a:tr h="433421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v1</a:t>
                      </a:r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v2</a:t>
                      </a:r>
                      <a:endParaRPr lang="zh-TW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09:30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S1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small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R1</a:t>
                      </a:r>
                      <a:br>
                        <a:rPr lang="en-US" altLang="zh-TW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small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S2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small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S3</a:t>
                      </a:r>
                    </a:p>
                    <a:p>
                      <a:r>
                        <a:rPr lang="en-US" altLang="zh-TW" sz="1800" dirty="0" smtClean="0"/>
                        <a:t>medium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49287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8924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40092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35539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58163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14:30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9323"/>
                  </a:ext>
                </a:extLst>
              </a:tr>
              <a:tr h="52639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15:00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9789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4034118" y="2949388"/>
            <a:ext cx="2819400" cy="35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038600" y="1380583"/>
            <a:ext cx="2814918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the v1 arrived to S1, </a:t>
            </a:r>
          </a:p>
          <a:p>
            <a:pPr algn="ctr"/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receiver1 select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arrival time of 10:30.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0039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" y="114867"/>
            <a:ext cx="11954577" cy="62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5" y="230371"/>
            <a:ext cx="9056570" cy="6414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5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Initialization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41" y="1347536"/>
            <a:ext cx="11251933" cy="492567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600" dirty="0"/>
              <a:t>v1_Box:{1=[111, 112], 2=[], 3=[]}</a:t>
            </a:r>
          </a:p>
          <a:p>
            <a:r>
              <a:rPr lang="en-US" altLang="zh-TW" sz="3600" dirty="0"/>
              <a:t>v2_Box:{1=[], 2=[221], 3=[]}</a:t>
            </a:r>
          </a:p>
          <a:p>
            <a:r>
              <a:rPr lang="en-US" altLang="zh-TW" sz="3600" dirty="0"/>
              <a:t>v3_Box:{1=[], 2=[], 3=[331]}</a:t>
            </a:r>
          </a:p>
          <a:p>
            <a:r>
              <a:rPr lang="en-US" altLang="zh-TW" sz="3600" dirty="0" err="1"/>
              <a:t>cars_Box</a:t>
            </a:r>
            <a:r>
              <a:rPr lang="en-US" altLang="zh-TW" sz="3600" dirty="0" smtClean="0"/>
              <a:t>:{</a:t>
            </a:r>
          </a:p>
          <a:p>
            <a:pPr lvl="1"/>
            <a:r>
              <a:rPr lang="en-US" altLang="zh-TW" sz="3600" dirty="0" smtClean="0"/>
              <a:t>1</a:t>
            </a:r>
            <a:r>
              <a:rPr lang="en-US" altLang="zh-TW" sz="3600" dirty="0"/>
              <a:t>={1=[111, 112], 2=[], 3=[]}, </a:t>
            </a:r>
            <a:endParaRPr lang="en-US" altLang="zh-TW" sz="3600" dirty="0" smtClean="0"/>
          </a:p>
          <a:p>
            <a:pPr lvl="1"/>
            <a:r>
              <a:rPr lang="en-US" altLang="zh-TW" sz="3600" dirty="0" smtClean="0"/>
              <a:t>2</a:t>
            </a:r>
            <a:r>
              <a:rPr lang="en-US" altLang="zh-TW" sz="3600" dirty="0"/>
              <a:t>={1=[], 2=[221], 3=[]}, </a:t>
            </a:r>
            <a:endParaRPr lang="en-US" altLang="zh-TW" sz="3600" dirty="0" smtClean="0"/>
          </a:p>
          <a:p>
            <a:pPr lvl="1"/>
            <a:r>
              <a:rPr lang="en-US" altLang="zh-TW" sz="3600" dirty="0" smtClean="0"/>
              <a:t>3</a:t>
            </a:r>
            <a:r>
              <a:rPr lang="en-US" altLang="zh-TW" sz="3600" dirty="0"/>
              <a:t>={1=[], 2=[], 3=[331</a:t>
            </a:r>
            <a:r>
              <a:rPr lang="en-US" altLang="zh-TW" sz="3600" dirty="0" smtClean="0"/>
              <a:t>]}}</a:t>
            </a:r>
            <a:endParaRPr lang="en-US" altLang="zh-TW" sz="3600" dirty="0"/>
          </a:p>
          <a:p>
            <a:r>
              <a:rPr lang="en-US" altLang="zh-TW" sz="3600" dirty="0" err="1"/>
              <a:t>CarsMap_with_Schedule</a:t>
            </a:r>
            <a:r>
              <a:rPr lang="en-US" altLang="zh-TW" sz="3600" dirty="0"/>
              <a:t>:{1=[570, 660], 2=[660], 3=[720]}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688877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Send request from Android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5641" y="1347536"/>
            <a:ext cx="11251933" cy="510139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{</a:t>
            </a:r>
            <a:r>
              <a:rPr lang="en-US" altLang="zh-TW" sz="3200" dirty="0"/>
              <a:t>"request_No":</a:t>
            </a:r>
            <a:r>
              <a:rPr lang="en-US" altLang="zh-TW" sz="3200" dirty="0" smtClean="0"/>
              <a:t>0,</a:t>
            </a:r>
          </a:p>
          <a:p>
            <a:pPr marL="0" indent="0">
              <a:buNone/>
            </a:pPr>
            <a:r>
              <a:rPr lang="en-US" altLang="zh-TW" sz="3200" dirty="0" smtClean="0"/>
              <a:t>"</a:t>
            </a:r>
            <a:r>
              <a:rPr lang="en-US" altLang="zh-TW" sz="3200" dirty="0" err="1"/>
              <a:t>sender_id":"test</a:t>
            </a:r>
            <a:r>
              <a:rPr lang="en-US" altLang="zh-TW" sz="3200" dirty="0" smtClean="0"/>
              <a:t>",</a:t>
            </a:r>
            <a:r>
              <a:rPr lang="en-US" altLang="zh-TW" sz="3200" dirty="0"/>
              <a:t> "size":</a:t>
            </a:r>
            <a:r>
              <a:rPr lang="en-US" altLang="zh-TW" sz="3200" dirty="0" smtClean="0"/>
              <a:t>1,</a:t>
            </a:r>
          </a:p>
          <a:p>
            <a:pPr marL="0" indent="0">
              <a:buNone/>
            </a:pPr>
            <a:r>
              <a:rPr lang="en-US" altLang="zh-TW" sz="3200" dirty="0" smtClean="0"/>
              <a:t>"</a:t>
            </a:r>
            <a:r>
              <a:rPr lang="en-US" altLang="zh-TW" sz="3200" dirty="0"/>
              <a:t>sender_lng":120.2224227</a:t>
            </a:r>
            <a:r>
              <a:rPr lang="en-US" altLang="zh-TW" sz="3200" dirty="0" smtClean="0"/>
              <a:t>,</a:t>
            </a:r>
            <a:r>
              <a:rPr lang="en-US" altLang="zh-TW" sz="3200" dirty="0"/>
              <a:t> sender_lat":</a:t>
            </a:r>
            <a:r>
              <a:rPr lang="en-US" altLang="zh-TW" sz="3200" dirty="0" smtClean="0"/>
              <a:t>22.98133,</a:t>
            </a:r>
          </a:p>
          <a:p>
            <a:pPr marL="0" indent="0">
              <a:buNone/>
            </a:pPr>
            <a:r>
              <a:rPr lang="en-US" altLang="zh-TW" sz="3200" dirty="0"/>
              <a:t>"time_arrived":</a:t>
            </a:r>
            <a:r>
              <a:rPr lang="en-US" altLang="zh-TW" sz="3200" dirty="0" smtClean="0"/>
              <a:t>1,</a:t>
            </a:r>
          </a:p>
          <a:p>
            <a:pPr marL="0" indent="0">
              <a:buNone/>
            </a:pPr>
            <a:r>
              <a:rPr lang="en-US" altLang="zh-TW" sz="3200" dirty="0" smtClean="0"/>
              <a:t>"</a:t>
            </a:r>
            <a:r>
              <a:rPr lang="en-US" altLang="zh-TW" sz="3200" dirty="0"/>
              <a:t>cargo_content</a:t>
            </a:r>
            <a:r>
              <a:rPr lang="en-US" altLang="zh-TW" sz="3200" dirty="0" smtClean="0"/>
              <a:t>":"",</a:t>
            </a:r>
          </a:p>
          <a:p>
            <a:pPr marL="0" indent="0">
              <a:buNone/>
            </a:pPr>
            <a:r>
              <a:rPr lang="en-US" altLang="zh-TW" sz="3200" dirty="0" smtClean="0"/>
              <a:t>"</a:t>
            </a:r>
            <a:r>
              <a:rPr lang="en-US" altLang="zh-TW" sz="3200" dirty="0" err="1"/>
              <a:t>receiver_id</a:t>
            </a:r>
            <a:r>
              <a:rPr lang="en-US" altLang="zh-TW" sz="3200" dirty="0" smtClean="0"/>
              <a:t>":"",</a:t>
            </a:r>
          </a:p>
          <a:p>
            <a:pPr marL="0" indent="0">
              <a:buNone/>
            </a:pPr>
            <a:r>
              <a:rPr lang="en-US" altLang="zh-TW" sz="3200" dirty="0" smtClean="0"/>
              <a:t>"</a:t>
            </a:r>
            <a:r>
              <a:rPr lang="en-US" altLang="zh-TW" sz="3200" dirty="0"/>
              <a:t>weight":555</a:t>
            </a:r>
            <a:r>
              <a:rPr lang="en-US" altLang="zh-TW" sz="3200" dirty="0" smtClean="0"/>
              <a:t>,</a:t>
            </a:r>
          </a:p>
          <a:p>
            <a:pPr marL="0" indent="0">
              <a:buNone/>
            </a:pPr>
            <a:r>
              <a:rPr lang="en-US" altLang="zh-TW" sz="3200" dirty="0" smtClean="0"/>
              <a:t>"</a:t>
            </a:r>
            <a:r>
              <a:rPr lang="en-US" altLang="zh-TW" sz="3200" dirty="0"/>
              <a:t>receiver_lng":120.68325560000001</a:t>
            </a:r>
            <a:r>
              <a:rPr lang="en-US" altLang="zh-TW" sz="3200" dirty="0" smtClean="0"/>
              <a:t>,</a:t>
            </a:r>
            <a:r>
              <a:rPr lang="en-US" altLang="zh-TW" sz="3200" dirty="0"/>
              <a:t> "receiver_lat":24.1573171</a:t>
            </a:r>
            <a:r>
              <a:rPr lang="en-US" altLang="zh-TW" sz="3200" dirty="0" smtClean="0"/>
              <a:t>,</a:t>
            </a:r>
          </a:p>
          <a:p>
            <a:pPr marL="0" indent="0">
              <a:buNone/>
            </a:pPr>
            <a:r>
              <a:rPr lang="en-US" altLang="zh-TW" sz="3200" dirty="0" smtClean="0"/>
              <a:t>"</a:t>
            </a:r>
            <a:r>
              <a:rPr lang="en-US" altLang="zh-TW" sz="3200" dirty="0"/>
              <a:t>price":4645,"container_id":"000</a:t>
            </a:r>
            <a:r>
              <a:rPr lang="en-US" altLang="zh-TW" sz="3200" dirty="0" smtClean="0"/>
              <a:t>"}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491899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1573" y="21973"/>
            <a:ext cx="2655771" cy="1325563"/>
          </a:xfrm>
        </p:spPr>
        <p:txBody>
          <a:bodyPr/>
          <a:lstStyle/>
          <a:p>
            <a:r>
              <a:rPr lang="en-US" altLang="zh-TW" b="1" dirty="0" smtClean="0"/>
              <a:t>Before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137" y="1008654"/>
            <a:ext cx="5524901" cy="235819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cars_Box</a:t>
            </a:r>
            <a:r>
              <a:rPr lang="en-US" altLang="zh-TW" sz="3200" dirty="0" smtClean="0"/>
              <a:t>:{</a:t>
            </a:r>
          </a:p>
          <a:p>
            <a:pPr lvl="1"/>
            <a:r>
              <a:rPr lang="en-US" altLang="zh-TW" sz="3200" dirty="0" smtClean="0"/>
              <a:t>1</a:t>
            </a:r>
            <a:r>
              <a:rPr lang="en-US" altLang="zh-TW" sz="3200" dirty="0"/>
              <a:t>={1=[111, 112], 2=[], 3=[]},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2</a:t>
            </a:r>
            <a:r>
              <a:rPr lang="en-US" altLang="zh-TW" sz="3200" dirty="0"/>
              <a:t>={1=[], 2=[221], 3=[]},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3</a:t>
            </a:r>
            <a:r>
              <a:rPr lang="en-US" altLang="zh-TW" sz="3200" dirty="0"/>
              <a:t>={1=[], 2=[], 3=[331</a:t>
            </a:r>
            <a:r>
              <a:rPr lang="en-US" altLang="zh-TW" sz="3200" dirty="0" smtClean="0"/>
              <a:t>]}}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60137" y="4206240"/>
            <a:ext cx="5678504" cy="235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err="1"/>
              <a:t>cars_Box</a:t>
            </a:r>
            <a:r>
              <a:rPr lang="en-US" altLang="zh-TW" sz="3200" dirty="0" smtClean="0"/>
              <a:t>:{</a:t>
            </a:r>
          </a:p>
          <a:p>
            <a:pPr lvl="1"/>
            <a:r>
              <a:rPr lang="en-US" altLang="zh-TW" sz="3200" dirty="0" smtClean="0"/>
              <a:t>1</a:t>
            </a:r>
            <a:r>
              <a:rPr lang="en-US" altLang="zh-TW" sz="3200" dirty="0"/>
              <a:t>={1=[111, 112], 2=[], 3=[]},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2</a:t>
            </a:r>
            <a:r>
              <a:rPr lang="en-US" altLang="zh-TW" sz="3200" dirty="0"/>
              <a:t>={1=[</a:t>
            </a:r>
            <a:r>
              <a:rPr lang="en-US" altLang="zh-TW" sz="3200" dirty="0">
                <a:solidFill>
                  <a:srgbClr val="FF0000"/>
                </a:solidFill>
              </a:rPr>
              <a:t>211</a:t>
            </a:r>
            <a:r>
              <a:rPr lang="en-US" altLang="zh-TW" sz="3200" dirty="0"/>
              <a:t>], 2=[221], 3=[]},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3</a:t>
            </a:r>
            <a:r>
              <a:rPr lang="en-US" altLang="zh-TW" sz="3200" dirty="0"/>
              <a:t>={1=[], 2=[], 3=[331]}}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26970" y="3289504"/>
            <a:ext cx="2655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/>
              <a:t>After</a:t>
            </a:r>
            <a:endParaRPr lang="zh-TW" altLang="en-US" b="1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869594"/>
              </p:ext>
            </p:extLst>
          </p:nvPr>
        </p:nvGraphicFramePr>
        <p:xfrm>
          <a:off x="5948413" y="226194"/>
          <a:ext cx="5881036" cy="314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72773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795111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1145407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3063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7658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(211)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30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30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7658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30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58"/>
          <a:stretch/>
        </p:blipFill>
        <p:spPr>
          <a:xfrm>
            <a:off x="6862010" y="3491634"/>
            <a:ext cx="4410691" cy="3148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0096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40111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vehID:1</a:t>
            </a:r>
          </a:p>
          <a:p>
            <a:r>
              <a:rPr lang="en-US" altLang="zh-TW" dirty="0"/>
              <a:t>sort(</a:t>
            </a:r>
            <a:r>
              <a:rPr lang="en-US" altLang="zh-TW" dirty="0" err="1"/>
              <a:t>veh_array</a:t>
            </a:r>
            <a:r>
              <a:rPr lang="en-US" altLang="zh-TW" dirty="0"/>
              <a:t>):[570, 572, 600, 660, 690, 720, 750]</a:t>
            </a:r>
          </a:p>
          <a:p>
            <a:r>
              <a:rPr lang="en-US" altLang="zh-TW" dirty="0" err="1"/>
              <a:t>veh_array</a:t>
            </a:r>
            <a:r>
              <a:rPr lang="en-US" altLang="zh-TW" dirty="0"/>
              <a:t> after removing:[572, 600, 660, 690, 720, 750]</a:t>
            </a:r>
          </a:p>
          <a:p>
            <a:r>
              <a:rPr lang="en-US" altLang="zh-TW" u="sng" dirty="0" err="1"/>
              <a:t>java.lang.NullPointerException</a:t>
            </a:r>
            <a:endParaRPr lang="en-US" altLang="zh-TW" u="sng" dirty="0"/>
          </a:p>
          <a:p>
            <a:r>
              <a:rPr lang="en-US" altLang="zh-TW" dirty="0"/>
              <a:t>at MainCopy6.main(</a:t>
            </a:r>
            <a:r>
              <a:rPr lang="en-US" altLang="zh-TW" u="sng" dirty="0"/>
              <a:t>MainCopy6.java:2415)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23" y="365125"/>
            <a:ext cx="4329377" cy="60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33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2019-06-04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setStop</a:t>
            </a:r>
            <a:r>
              <a:rPr lang="zh-TW" altLang="en-US" dirty="0" smtClean="0"/>
              <a:t>時，會產生車子無法每一次成功設置</a:t>
            </a:r>
            <a:r>
              <a:rPr lang="en-US" altLang="zh-TW" dirty="0" smtClean="0"/>
              <a:t>until</a:t>
            </a:r>
            <a:r>
              <a:rPr lang="zh-TW" altLang="en-US" dirty="0" smtClean="0"/>
              <a:t>的情況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排除</a:t>
            </a:r>
            <a:r>
              <a:rPr lang="en-US" altLang="zh-TW" dirty="0" err="1" smtClean="0"/>
              <a:t>startEdge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路口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的狀況</a:t>
            </a:r>
            <a:r>
              <a:rPr lang="en-US" altLang="zh-TW" dirty="0" smtClean="0"/>
              <a:t>cluster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假設目前是，</a:t>
            </a:r>
            <a:r>
              <a:rPr lang="en-US" altLang="zh-TW" dirty="0" smtClean="0"/>
              <a:t>09:32</a:t>
            </a:r>
            <a:r>
              <a:rPr lang="zh-TW" altLang="en-US" dirty="0" smtClean="0"/>
              <a:t>，處在一個停車的階段，</a:t>
            </a:r>
            <a:r>
              <a:rPr lang="en-US" altLang="zh-TW" dirty="0" smtClean="0"/>
              <a:t>09:30-09:40</a:t>
            </a:r>
            <a:r>
              <a:rPr lang="zh-TW" altLang="en-US" dirty="0" smtClean="0"/>
              <a:t>是停車時間，如右圖，</a:t>
            </a:r>
            <a:r>
              <a:rPr lang="en-US" altLang="zh-TW" dirty="0"/>
              <a:t> </a:t>
            </a:r>
            <a:r>
              <a:rPr lang="en-US" altLang="zh-TW" dirty="0" err="1"/>
              <a:t>veh_array</a:t>
            </a:r>
            <a:r>
              <a:rPr lang="en-US" altLang="zh-TW" dirty="0"/>
              <a:t> after </a:t>
            </a:r>
            <a:r>
              <a:rPr lang="en-US" altLang="zh-TW" dirty="0" smtClean="0"/>
              <a:t>removing</a:t>
            </a:r>
            <a:r>
              <a:rPr lang="zh-TW" altLang="en-US" dirty="0" smtClean="0"/>
              <a:t> 應該是要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b="1" dirty="0">
                <a:solidFill>
                  <a:srgbClr val="FF0000"/>
                </a:solidFill>
              </a:rPr>
              <a:t>570</a:t>
            </a:r>
            <a:r>
              <a:rPr lang="en-US" altLang="zh-TW" dirty="0"/>
              <a:t> </a:t>
            </a:r>
            <a:r>
              <a:rPr lang="en-US" altLang="zh-TW" dirty="0" smtClean="0"/>
              <a:t>,600</a:t>
            </a:r>
            <a:r>
              <a:rPr lang="en-US" altLang="zh-TW" dirty="0"/>
              <a:t>, 660, 690, 720, 750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vehID:1</a:t>
            </a:r>
          </a:p>
          <a:p>
            <a:r>
              <a:rPr lang="en-US" altLang="zh-TW" dirty="0"/>
              <a:t>sort(</a:t>
            </a:r>
            <a:r>
              <a:rPr lang="en-US" altLang="zh-TW" dirty="0" err="1"/>
              <a:t>veh_array</a:t>
            </a:r>
            <a:r>
              <a:rPr lang="en-US" altLang="zh-TW" dirty="0"/>
              <a:t>):[570, 572, 600, 660, 690, 720, 750]</a:t>
            </a:r>
          </a:p>
          <a:p>
            <a:r>
              <a:rPr lang="en-US" altLang="zh-TW" dirty="0" err="1"/>
              <a:t>veh_array</a:t>
            </a:r>
            <a:r>
              <a:rPr lang="en-US" altLang="zh-TW" dirty="0"/>
              <a:t> after removing:[572, 600, 660, 690, 720, 750]</a:t>
            </a:r>
          </a:p>
          <a:p>
            <a:r>
              <a:rPr lang="en-US" altLang="zh-TW" u="sng" dirty="0" err="1"/>
              <a:t>java.lang.NullPointerException</a:t>
            </a:r>
            <a:endParaRPr lang="en-US" altLang="zh-TW" u="sng" dirty="0"/>
          </a:p>
          <a:p>
            <a:r>
              <a:rPr lang="en-US" altLang="zh-TW" dirty="0"/>
              <a:t>at MainCopy6.main(</a:t>
            </a:r>
            <a:r>
              <a:rPr lang="en-US" altLang="zh-TW" u="sng" dirty="0"/>
              <a:t>MainCopy6.java:2415)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1193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0005" y="1825625"/>
            <a:ext cx="7006442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timeSeconds</a:t>
            </a:r>
            <a:r>
              <a:rPr lang="en-US" altLang="zh-TW" dirty="0"/>
              <a:t>==100.0) {</a:t>
            </a:r>
          </a:p>
          <a:p>
            <a:pPr marL="457200" lvl="1" indent="0">
              <a:buNone/>
            </a:pPr>
            <a:r>
              <a:rPr lang="en-US" altLang="zh-TW" dirty="0"/>
              <a:t>String edge1 = "41389174#2";</a:t>
            </a:r>
          </a:p>
          <a:p>
            <a:pPr marL="457200" lvl="1" indent="0">
              <a:buNone/>
            </a:pPr>
            <a:r>
              <a:rPr lang="en-US" altLang="zh-TW" dirty="0"/>
              <a:t>double pos1 = 10.0;</a:t>
            </a:r>
          </a:p>
          <a:p>
            <a:pPr marL="457200" lvl="1" indent="0">
              <a:buNone/>
            </a:pPr>
            <a:r>
              <a:rPr lang="en-US" altLang="zh-TW" dirty="0"/>
              <a:t>double until_1 = 500.0;</a:t>
            </a:r>
          </a:p>
          <a:p>
            <a:pPr marL="457200" lvl="1" indent="0">
              <a:buNone/>
            </a:pPr>
            <a:r>
              <a:rPr lang="en-US" altLang="zh-TW" dirty="0" err="1"/>
              <a:t>SumoStopFlags</a:t>
            </a:r>
            <a:r>
              <a:rPr lang="en-US" altLang="zh-TW" dirty="0"/>
              <a:t> sf1 = new </a:t>
            </a:r>
            <a:r>
              <a:rPr lang="en-US" altLang="zh-TW" dirty="0" err="1"/>
              <a:t>SumoStopFlags</a:t>
            </a:r>
            <a:r>
              <a:rPr lang="en-US" altLang="zh-TW" dirty="0"/>
              <a:t>(false, false, false, false, false);</a:t>
            </a:r>
          </a:p>
          <a:p>
            <a:pPr marL="457200" lvl="1" indent="0">
              <a:buNone/>
            </a:pPr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Vehicle.setStop</a:t>
            </a:r>
            <a:r>
              <a:rPr lang="en-US" altLang="zh-TW" dirty="0"/>
              <a:t>("1", edge1 , pos1, (byte)0,  0.0,  </a:t>
            </a:r>
          </a:p>
          <a:p>
            <a:pPr marL="457200" lvl="1" indent="0">
              <a:buNone/>
            </a:pPr>
            <a:r>
              <a:rPr lang="en-US" altLang="zh-TW" dirty="0"/>
              <a:t>sf1, pos1, until_1));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12" y="1988685"/>
            <a:ext cx="4496790" cy="4025217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timeSeconds</a:t>
            </a:r>
            <a:r>
              <a:rPr lang="en-US" altLang="zh-TW" b="1" dirty="0" smtClean="0"/>
              <a:t>==100.0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678246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timeSeconds</a:t>
            </a:r>
            <a:r>
              <a:rPr lang="en-US" altLang="zh-TW" b="1" dirty="0" smtClean="0"/>
              <a:t>==150.0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0005" y="1825625"/>
            <a:ext cx="7006442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timeSeconds</a:t>
            </a:r>
            <a:r>
              <a:rPr lang="en-US" altLang="zh-TW" dirty="0"/>
              <a:t>==150.0) {</a:t>
            </a:r>
          </a:p>
          <a:p>
            <a:pPr marL="457200" lvl="1" indent="0">
              <a:buNone/>
            </a:pPr>
            <a:r>
              <a:rPr lang="en-US" altLang="zh-TW" dirty="0"/>
              <a:t>String edge1 = "41389174#2";</a:t>
            </a:r>
          </a:p>
          <a:p>
            <a:pPr marL="457200" lvl="1" indent="0">
              <a:buNone/>
            </a:pPr>
            <a:r>
              <a:rPr lang="en-US" altLang="zh-TW" dirty="0"/>
              <a:t>double pos1 = 10.0;</a:t>
            </a:r>
          </a:p>
          <a:p>
            <a:pPr marL="457200" lvl="1" indent="0">
              <a:buNone/>
            </a:pPr>
            <a:r>
              <a:rPr lang="en-US" altLang="zh-TW" dirty="0"/>
              <a:t>double until_1 = 500.0;</a:t>
            </a:r>
          </a:p>
          <a:p>
            <a:pPr marL="457200" lvl="1" indent="0">
              <a:buNone/>
            </a:pPr>
            <a:r>
              <a:rPr lang="en-US" altLang="zh-TW" dirty="0" err="1"/>
              <a:t>SumoStopFlags</a:t>
            </a:r>
            <a:r>
              <a:rPr lang="en-US" altLang="zh-TW" dirty="0"/>
              <a:t> </a:t>
            </a:r>
            <a:r>
              <a:rPr lang="en-US" altLang="zh-TW" b="1" dirty="0"/>
              <a:t>sf1</a:t>
            </a:r>
            <a:r>
              <a:rPr lang="en-US" altLang="zh-TW" dirty="0"/>
              <a:t> = new </a:t>
            </a:r>
            <a:r>
              <a:rPr lang="en-US" altLang="zh-TW" dirty="0" err="1"/>
              <a:t>SumoStopFlags</a:t>
            </a:r>
            <a:r>
              <a:rPr lang="en-US" altLang="zh-TW" dirty="0"/>
              <a:t>(false, false, false, false, false);</a:t>
            </a:r>
          </a:p>
          <a:p>
            <a:pPr marL="457200" lvl="1" indent="0">
              <a:buNone/>
            </a:pPr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Vehicle.setStop</a:t>
            </a:r>
            <a:r>
              <a:rPr lang="en-US" altLang="zh-TW" dirty="0"/>
              <a:t>("1", edge1 , pos1, (byte)0,  0.0,  </a:t>
            </a:r>
          </a:p>
          <a:p>
            <a:pPr marL="457200" lvl="1" indent="0">
              <a:buNone/>
            </a:pPr>
            <a:r>
              <a:rPr lang="en-US" altLang="zh-TW" dirty="0"/>
              <a:t>		</a:t>
            </a:r>
            <a:r>
              <a:rPr lang="en-US" altLang="zh-TW" b="1" dirty="0"/>
              <a:t>sf1</a:t>
            </a:r>
            <a:r>
              <a:rPr lang="en-US" altLang="zh-TW" dirty="0"/>
              <a:t>, pos1, until_1</a:t>
            </a:r>
            <a:r>
              <a:rPr lang="en-US" altLang="zh-TW" dirty="0" smtClean="0"/>
              <a:t>));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String edge2 = "304973679#2";</a:t>
            </a:r>
          </a:p>
          <a:p>
            <a:pPr marL="457200" lvl="1" indent="0">
              <a:buNone/>
            </a:pPr>
            <a:r>
              <a:rPr lang="en-US" altLang="zh-TW" dirty="0"/>
              <a:t>double pos2 = 5.4;</a:t>
            </a:r>
          </a:p>
          <a:p>
            <a:pPr marL="457200" lvl="1" indent="0">
              <a:buNone/>
            </a:pPr>
            <a:r>
              <a:rPr lang="en-US" altLang="zh-TW" dirty="0"/>
              <a:t>double until_2 = </a:t>
            </a:r>
            <a:r>
              <a:rPr lang="en-US" altLang="zh-TW" dirty="0" smtClean="0"/>
              <a:t>800.0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SumoStopFlags</a:t>
            </a:r>
            <a:r>
              <a:rPr lang="en-US" altLang="zh-TW" dirty="0"/>
              <a:t> </a:t>
            </a:r>
            <a:r>
              <a:rPr lang="en-US" altLang="zh-TW" b="1" dirty="0" smtClean="0"/>
              <a:t>sf2</a:t>
            </a:r>
            <a:r>
              <a:rPr lang="en-US" altLang="zh-TW" dirty="0" smtClean="0"/>
              <a:t> </a:t>
            </a:r>
            <a:r>
              <a:rPr lang="en-US" altLang="zh-TW" dirty="0"/>
              <a:t>= new </a:t>
            </a:r>
            <a:r>
              <a:rPr lang="en-US" altLang="zh-TW" dirty="0" err="1"/>
              <a:t>SumoStopFlags</a:t>
            </a:r>
            <a:r>
              <a:rPr lang="en-US" altLang="zh-TW" dirty="0"/>
              <a:t>(false, false, false, false, false);</a:t>
            </a:r>
          </a:p>
          <a:p>
            <a:pPr marL="457200" lvl="1" indent="0">
              <a:buNone/>
            </a:pPr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Vehicle.setStop</a:t>
            </a:r>
            <a:r>
              <a:rPr lang="en-US" altLang="zh-TW" dirty="0"/>
              <a:t>("1", edge2 , pos2, (byte)0,  0.0,  </a:t>
            </a:r>
          </a:p>
          <a:p>
            <a:pPr marL="457200" lvl="1" indent="0">
              <a:buNone/>
            </a:pPr>
            <a:r>
              <a:rPr lang="en-US" altLang="zh-TW" dirty="0"/>
              <a:t>		</a:t>
            </a:r>
            <a:r>
              <a:rPr lang="en-US" altLang="zh-TW" b="1" dirty="0" smtClean="0"/>
              <a:t>sf2</a:t>
            </a:r>
            <a:r>
              <a:rPr lang="en-US" altLang="zh-TW" dirty="0" smtClean="0"/>
              <a:t>, </a:t>
            </a:r>
            <a:r>
              <a:rPr lang="en-US" altLang="zh-TW" dirty="0"/>
              <a:t>pos2, until_2));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7"/>
          <a:stretch/>
        </p:blipFill>
        <p:spPr>
          <a:xfrm>
            <a:off x="7561175" y="1846355"/>
            <a:ext cx="4492280" cy="43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4378" y="166255"/>
            <a:ext cx="7517081" cy="656705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/>
              <a:t>if(</a:t>
            </a:r>
            <a:r>
              <a:rPr lang="en-US" altLang="zh-TW" sz="1600" dirty="0" err="1"/>
              <a:t>timeSeconds</a:t>
            </a:r>
            <a:r>
              <a:rPr lang="en-US" altLang="zh-TW" sz="1600" dirty="0"/>
              <a:t>==250.0) </a:t>
            </a:r>
            <a:r>
              <a:rPr lang="en-US" altLang="zh-TW" sz="1600" dirty="0" smtClean="0"/>
              <a:t>{</a:t>
            </a:r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String </a:t>
            </a:r>
            <a:r>
              <a:rPr lang="en-US" altLang="zh-TW" sz="1600" dirty="0"/>
              <a:t>edge1 = "41389174#2";</a:t>
            </a:r>
          </a:p>
          <a:p>
            <a:pPr marL="0" indent="0">
              <a:buNone/>
            </a:pPr>
            <a:r>
              <a:rPr lang="en-US" altLang="zh-TW" sz="1600" dirty="0" smtClean="0"/>
              <a:t>    double </a:t>
            </a:r>
            <a:r>
              <a:rPr lang="en-US" altLang="zh-TW" sz="1600" dirty="0"/>
              <a:t>pos1 = 10.0;</a:t>
            </a:r>
          </a:p>
          <a:p>
            <a:pPr marL="0" indent="0">
              <a:buNone/>
            </a:pPr>
            <a:r>
              <a:rPr lang="en-US" altLang="zh-TW" sz="1600" dirty="0" smtClean="0"/>
              <a:t>    double </a:t>
            </a:r>
            <a:r>
              <a:rPr lang="en-US" altLang="zh-TW" sz="1600" dirty="0"/>
              <a:t>until_1 = 500.0;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b="1" dirty="0" err="1" smtClean="0"/>
              <a:t>SumoStopFlags</a:t>
            </a:r>
            <a:r>
              <a:rPr lang="en-US" altLang="zh-TW" sz="1600" b="1" dirty="0" smtClean="0"/>
              <a:t> </a:t>
            </a:r>
            <a:r>
              <a:rPr lang="en-US" altLang="zh-TW" sz="1600" b="1" dirty="0"/>
              <a:t>sf1 </a:t>
            </a:r>
            <a:r>
              <a:rPr lang="en-US" altLang="zh-TW" sz="1600" dirty="0"/>
              <a:t>= new </a:t>
            </a:r>
            <a:r>
              <a:rPr lang="en-US" altLang="zh-TW" sz="1600" dirty="0" err="1"/>
              <a:t>SumoStopFlags</a:t>
            </a:r>
            <a:r>
              <a:rPr lang="en-US" altLang="zh-TW" sz="1600" dirty="0"/>
              <a:t>(false, false, false, false, false);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conn.do_job_set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Vehicle.setStop</a:t>
            </a:r>
            <a:r>
              <a:rPr lang="en-US" altLang="zh-TW" sz="1600" dirty="0"/>
              <a:t>("1", edge1 , pos1, (byte)0,  0.0,  </a:t>
            </a:r>
            <a:r>
              <a:rPr lang="en-US" altLang="zh-TW" sz="1600" dirty="0" smtClean="0"/>
              <a:t>sf1</a:t>
            </a:r>
            <a:r>
              <a:rPr lang="en-US" altLang="zh-TW" sz="1600" dirty="0"/>
              <a:t>, pos1, until_1));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    String </a:t>
            </a:r>
            <a:r>
              <a:rPr lang="en-US" altLang="zh-TW" sz="1600" dirty="0"/>
              <a:t>edge2 = "304973679#2";</a:t>
            </a:r>
          </a:p>
          <a:p>
            <a:pPr marL="0" indent="0">
              <a:buNone/>
            </a:pPr>
            <a:r>
              <a:rPr lang="en-US" altLang="zh-TW" sz="1600" dirty="0" smtClean="0"/>
              <a:t>    double </a:t>
            </a:r>
            <a:r>
              <a:rPr lang="en-US" altLang="zh-TW" sz="1600" dirty="0"/>
              <a:t>pos2 = 5.4;</a:t>
            </a:r>
          </a:p>
          <a:p>
            <a:pPr marL="0" indent="0">
              <a:buNone/>
            </a:pPr>
            <a:r>
              <a:rPr lang="en-US" altLang="zh-TW" sz="1600" dirty="0" smtClean="0"/>
              <a:t>    double </a:t>
            </a:r>
            <a:r>
              <a:rPr lang="en-US" altLang="zh-TW" sz="1600" dirty="0"/>
              <a:t>until_2 = 800.0;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b="1" dirty="0" err="1" smtClean="0"/>
              <a:t>SumoStopFlags</a:t>
            </a:r>
            <a:r>
              <a:rPr lang="en-US" altLang="zh-TW" sz="1600" b="1" dirty="0" smtClean="0"/>
              <a:t> </a:t>
            </a:r>
            <a:r>
              <a:rPr lang="en-US" altLang="zh-TW" sz="1600" b="1" dirty="0"/>
              <a:t>sf2 </a:t>
            </a:r>
            <a:r>
              <a:rPr lang="en-US" altLang="zh-TW" sz="1600" dirty="0"/>
              <a:t>= new </a:t>
            </a:r>
            <a:r>
              <a:rPr lang="en-US" altLang="zh-TW" sz="1600" dirty="0" err="1"/>
              <a:t>SumoStopFlags</a:t>
            </a:r>
            <a:r>
              <a:rPr lang="en-US" altLang="zh-TW" sz="1600" dirty="0"/>
              <a:t>(false, false, false, false, false);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conn.do_job_set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Vehicle.setStop</a:t>
            </a:r>
            <a:r>
              <a:rPr lang="en-US" altLang="zh-TW" sz="1600" dirty="0"/>
              <a:t>("1", edge2 , pos2, (byte)0,  0.0,  </a:t>
            </a:r>
          </a:p>
          <a:p>
            <a:pPr marL="0" indent="0">
              <a:buNone/>
            </a:pPr>
            <a:r>
              <a:rPr lang="en-US" altLang="zh-TW" sz="1600" dirty="0"/>
              <a:t>		sf2, pos2, until_2));</a:t>
            </a:r>
          </a:p>
          <a:p>
            <a:pPr marL="0" indent="0">
              <a:buNone/>
            </a:pPr>
            <a:r>
              <a:rPr lang="en-US" altLang="zh-TW" sz="1600" dirty="0" smtClean="0"/>
              <a:t>    String </a:t>
            </a:r>
            <a:r>
              <a:rPr lang="en-US" altLang="zh-TW" sz="1600" dirty="0"/>
              <a:t>edge3 = "227913938#0";</a:t>
            </a:r>
          </a:p>
          <a:p>
            <a:pPr marL="0" indent="0">
              <a:buNone/>
            </a:pPr>
            <a:r>
              <a:rPr lang="en-US" altLang="zh-TW" sz="1600" dirty="0" smtClean="0"/>
              <a:t>    double </a:t>
            </a:r>
            <a:r>
              <a:rPr lang="en-US" altLang="zh-TW" sz="1600" dirty="0"/>
              <a:t>pos3 = 10.4;</a:t>
            </a:r>
          </a:p>
          <a:p>
            <a:pPr marL="0" indent="0">
              <a:buNone/>
            </a:pPr>
            <a:r>
              <a:rPr lang="en-US" altLang="zh-TW" sz="1600" dirty="0" smtClean="0"/>
              <a:t>    double </a:t>
            </a:r>
            <a:r>
              <a:rPr lang="en-US" altLang="zh-TW" sz="1600" dirty="0"/>
              <a:t>until_3 = 1200.0;</a:t>
            </a:r>
          </a:p>
          <a:p>
            <a:pPr marL="0" indent="0">
              <a:buNone/>
            </a:pPr>
            <a:r>
              <a:rPr lang="en-US" altLang="zh-TW" sz="1600" b="1" dirty="0" smtClean="0"/>
              <a:t>    </a:t>
            </a:r>
            <a:r>
              <a:rPr lang="en-US" altLang="zh-TW" sz="1600" b="1" dirty="0" err="1" smtClean="0"/>
              <a:t>SumoStopFlags</a:t>
            </a:r>
            <a:r>
              <a:rPr lang="en-US" altLang="zh-TW" sz="1600" b="1" dirty="0" smtClean="0"/>
              <a:t> </a:t>
            </a:r>
            <a:r>
              <a:rPr lang="en-US" altLang="zh-TW" sz="1600" b="1" dirty="0"/>
              <a:t>sf3 </a:t>
            </a:r>
            <a:r>
              <a:rPr lang="en-US" altLang="zh-TW" sz="1600" dirty="0"/>
              <a:t>= new </a:t>
            </a:r>
            <a:r>
              <a:rPr lang="en-US" altLang="zh-TW" sz="1600" dirty="0" err="1"/>
              <a:t>SumoStopFlags</a:t>
            </a:r>
            <a:r>
              <a:rPr lang="en-US" altLang="zh-TW" sz="1600" dirty="0"/>
              <a:t>(false, false, false, false, false); </a:t>
            </a:r>
          </a:p>
          <a:p>
            <a:pPr marL="0" indent="0">
              <a:buNone/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conn.do_job_set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Vehicle.setStop</a:t>
            </a:r>
            <a:r>
              <a:rPr lang="en-US" altLang="zh-TW" sz="1600" dirty="0"/>
              <a:t>("1", edge3 , pos3, (byte)0,  0.0,  </a:t>
            </a:r>
            <a:r>
              <a:rPr lang="en-US" altLang="zh-TW" sz="1600" dirty="0" smtClean="0"/>
              <a:t>sf3</a:t>
            </a:r>
            <a:r>
              <a:rPr lang="en-US" altLang="zh-TW" sz="1600" dirty="0"/>
              <a:t>, pos3, until_3</a:t>
            </a:r>
            <a:r>
              <a:rPr lang="en-US" altLang="zh-TW" sz="1600" dirty="0" smtClean="0"/>
              <a:t>));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4" y="1793175"/>
            <a:ext cx="4121451" cy="4845132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211072" y="293873"/>
            <a:ext cx="4873803" cy="1325563"/>
          </a:xfrm>
        </p:spPr>
        <p:txBody>
          <a:bodyPr/>
          <a:lstStyle/>
          <a:p>
            <a:r>
              <a:rPr lang="en-US" altLang="zh-TW" b="1" dirty="0" err="1" smtClean="0"/>
              <a:t>timeSeconds</a:t>
            </a:r>
            <a:r>
              <a:rPr lang="en-US" altLang="zh-TW" b="1" dirty="0" smtClean="0"/>
              <a:t>==250.0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213302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Warning: Invalid route replacement for vehicle '1'. No connection between edge '297896466#3' and edge </a:t>
            </a:r>
            <a:r>
              <a:rPr lang="en-US" altLang="zh-TW" sz="2000" b="1" dirty="0">
                <a:solidFill>
                  <a:srgbClr val="FF0000"/>
                </a:solidFill>
              </a:rPr>
              <a:t>':cluster_1240288780_2365426109_0</a:t>
            </a:r>
            <a:r>
              <a:rPr lang="en-US" altLang="zh-TW" sz="2000" dirty="0"/>
              <a:t>'.</a:t>
            </a:r>
            <a:br>
              <a:rPr lang="en-US" altLang="zh-TW" sz="2000" dirty="0"/>
            </a:br>
            <a:r>
              <a:rPr lang="en-US" altLang="zh-TW" sz="2000" dirty="0"/>
              <a:t>Error: Answered with error to command 0xc4: Route replacement failed for 1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524000"/>
            <a:ext cx="11500022" cy="507450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vehID:1</a:t>
            </a:r>
          </a:p>
          <a:p>
            <a:r>
              <a:rPr lang="en-US" altLang="zh-TW" dirty="0"/>
              <a:t>sort(</a:t>
            </a:r>
            <a:r>
              <a:rPr lang="en-US" altLang="zh-TW" dirty="0" err="1"/>
              <a:t>veh_array</a:t>
            </a:r>
            <a:r>
              <a:rPr lang="en-US" altLang="zh-TW" dirty="0"/>
              <a:t>):[542, 570, 600, 660, 720]</a:t>
            </a:r>
          </a:p>
          <a:p>
            <a:r>
              <a:rPr lang="en-US" altLang="zh-TW" dirty="0" err="1"/>
              <a:t>veh_array</a:t>
            </a:r>
            <a:r>
              <a:rPr lang="en-US" altLang="zh-TW" dirty="0"/>
              <a:t> after removing:[570, 600, 660, 720]</a:t>
            </a:r>
          </a:p>
          <a:p>
            <a:r>
              <a:rPr lang="en-US" altLang="zh-TW" dirty="0" err="1"/>
              <a:t>veh_array</a:t>
            </a:r>
            <a:r>
              <a:rPr lang="en-US" altLang="zh-TW" dirty="0"/>
              <a:t>:[570, 600, 660, 720]</a:t>
            </a:r>
          </a:p>
          <a:p>
            <a:r>
              <a:rPr lang="en-US" altLang="zh-TW" dirty="0" err="1"/>
              <a:t>Map_requestInfo</a:t>
            </a:r>
            <a:r>
              <a:rPr lang="en-US" altLang="zh-TW" dirty="0"/>
              <a:t>:{720=[-111343192#8, 8975.38, 6261.05, 68.0, 0], 660=[273445903#7, 2966.38, 6993.0, 60.0, 0, 112], 600=[287304445#7, 6308.47, 8134.17, 200.0, 0], 570=[496257308#5, 3937.13, 5039.67, 50.0, 0, 111]}</a:t>
            </a:r>
          </a:p>
          <a:p>
            <a:r>
              <a:rPr lang="en-US" altLang="zh-TW" dirty="0" err="1"/>
              <a:t>curEdge</a:t>
            </a:r>
            <a:r>
              <a:rPr lang="en-US" altLang="zh-TW" dirty="0"/>
              <a:t>::cluster_1240288780_2365426109_0</a:t>
            </a:r>
          </a:p>
          <a:p>
            <a:r>
              <a:rPr lang="en-US" altLang="zh-TW" dirty="0"/>
              <a:t>Arrival </a:t>
            </a:r>
            <a:r>
              <a:rPr lang="en-US" altLang="zh-TW" dirty="0" err="1"/>
              <a:t>edges_list</a:t>
            </a:r>
            <a:r>
              <a:rPr lang="en-US" altLang="zh-TW" dirty="0"/>
              <a:t>:[:cluster_1240288780_2365426109_0, 496257308#5, 287304445#7, 273445903#7, -111343192#8]</a:t>
            </a:r>
          </a:p>
          <a:p>
            <a:r>
              <a:rPr lang="en-US" altLang="zh-TW" sz="2900" dirty="0" err="1"/>
              <a:t>newRoute_before</a:t>
            </a:r>
            <a:r>
              <a:rPr lang="en-US" altLang="zh-TW" sz="2900" dirty="0"/>
              <a:t>:[</a:t>
            </a:r>
            <a:r>
              <a:rPr lang="en-US" altLang="zh-TW" sz="5100" dirty="0">
                <a:solidFill>
                  <a:srgbClr val="FF0000"/>
                </a:solidFill>
              </a:rPr>
              <a:t>:cluster_1240288780_2365426109_0</a:t>
            </a:r>
            <a:r>
              <a:rPr lang="en-US" altLang="zh-TW" sz="5100" dirty="0"/>
              <a:t>, </a:t>
            </a:r>
            <a:r>
              <a:rPr lang="en-US" altLang="zh-TW" sz="5100" b="1" dirty="0">
                <a:solidFill>
                  <a:srgbClr val="00B050"/>
                </a:solidFill>
              </a:rPr>
              <a:t>227913949#0</a:t>
            </a:r>
            <a:r>
              <a:rPr lang="en-US" altLang="zh-TW" sz="2900" dirty="0"/>
              <a:t>, 24430154#1, 298271078#0, 229039624, 298271081#0, 298271081#1, 504514722#2, 504514722#3, 504514722#4, 229039640#0, 229039640#4, 520547182#0, 520547182#1, 229039641#0, 229039641#1, 302240600#0, 302240600#3, 302240600#5, 496339502#0, 496339502#4, 496339502#5, 496339502#6, 361108887#0, 361108887#1, 361108887#3, 159796607#1, 159796607#4, 496257308#0, 496257308#2, 496257308#5, -496350359#2, -496257311#1, -119066330#3, -496257337#11, -496257337#9, -496257337#6, -496257337#4, -107538190#1, -277563646#10, -277563646#7, 158630980, 561948126#1, 444910434#0, 508142291#6, 508142291#7, 158854921#0, 158854921#2, -287304445#16, -287304445#12, 287304445#7, 287304445#13, 299496170#0, 299496170#2, 299496170#3, 508142295#0, 444910435#1, 158473519#0, 508142284#4, 508142284#5, 496257354#0, 496257354#1, 496257354#2, 496257354#3, 496257357, -565587257#3, -565587257#2, -565587257#1, 565587259#0, 408307845#0, 119612658#0, 273445903#5, 273445903#7, 273445903#10, 273445903#13, 273445903#14, 289139712#0, 308732009#0, 308732009#1, -277563646#19, -277563646#16, -277563646#10, -277563646#7, -277563646#6, 496339492#0, 561954787#1, 561954787#2, 561954787#3, -303889712#13, -303889712#11, -303889712#7, -303889712#6, -303889712#3, -303889712#1, -303889712#0, -496253687#1, -536826453, -307097147#3, -307097147#2, -259871063#1, -161024939, 259871042#0, -152086640#6, -152086640#4, -152086640#0, -497944541, -507869446#1, -313194758#2, 31794913#0, 537706053#0, 537706053#1, 537706053#3, 111343192#0, -111343192#8]</a:t>
            </a:r>
            <a:endParaRPr lang="zh-TW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0788401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78674"/>
            <a:ext cx="10515600" cy="680494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045" y="1166949"/>
            <a:ext cx="11895909" cy="53731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Map_requestInfo</a:t>
            </a:r>
            <a:r>
              <a:rPr lang="en-US" altLang="zh-TW" dirty="0"/>
              <a:t>:{660=[273445903#7, 2966.38, 6993.0, 60.0, 0, 112], </a:t>
            </a:r>
            <a:r>
              <a:rPr lang="en-US" altLang="zh-TW" dirty="0" smtClean="0"/>
              <a:t>600</a:t>
            </a:r>
            <a:r>
              <a:rPr lang="en-US" altLang="zh-TW" dirty="0"/>
              <a:t>=[287304445#7, 6308.47, 8134.17, 200.0, 0], 570=[496257308#5, 3937.13, 5039.67, 50.0, 0, 111]}</a:t>
            </a:r>
          </a:p>
          <a:p>
            <a:r>
              <a:rPr lang="en-US" altLang="zh-TW" dirty="0" err="1"/>
              <a:t>curEdge</a:t>
            </a:r>
            <a:r>
              <a:rPr lang="en-US" altLang="zh-TW" dirty="0"/>
              <a:t>:-538124005</a:t>
            </a:r>
            <a:endParaRPr lang="en-US" altLang="zh-TW" dirty="0" smtClean="0"/>
          </a:p>
          <a:p>
            <a:r>
              <a:rPr lang="en-US" altLang="zh-TW" dirty="0" smtClean="0"/>
              <a:t>Arrival </a:t>
            </a:r>
            <a:r>
              <a:rPr lang="en-US" altLang="zh-TW" dirty="0" err="1"/>
              <a:t>edges_list</a:t>
            </a:r>
            <a:r>
              <a:rPr lang="en-US" altLang="zh-TW" dirty="0"/>
              <a:t>:[-</a:t>
            </a:r>
            <a:r>
              <a:rPr lang="en-US" altLang="zh-TW" dirty="0">
                <a:solidFill>
                  <a:schemeClr val="accent2"/>
                </a:solidFill>
              </a:rPr>
              <a:t>538124005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496257308#5</a:t>
            </a:r>
            <a:r>
              <a:rPr lang="en-US" altLang="zh-TW" dirty="0"/>
              <a:t>, 287304445#7, 273445903#7]</a:t>
            </a:r>
            <a:endParaRPr lang="en-US" altLang="zh-TW" dirty="0" smtClean="0"/>
          </a:p>
          <a:p>
            <a:r>
              <a:rPr lang="en-US" altLang="zh-TW" dirty="0" smtClean="0"/>
              <a:t>getRoute_list:de.tudresden.ws.container.SumoStringList@70dea4e</a:t>
            </a:r>
            <a:endParaRPr lang="en-US" altLang="zh-TW" dirty="0"/>
          </a:p>
          <a:p>
            <a:r>
              <a:rPr lang="en-US" altLang="zh-TW" dirty="0"/>
              <a:t>v1_routeList:[-381410220#2, 381410220#2, 381410220#3, 297896466#3, </a:t>
            </a:r>
            <a:r>
              <a:rPr lang="en-US" altLang="zh-TW" dirty="0">
                <a:solidFill>
                  <a:schemeClr val="accent2"/>
                </a:solidFill>
              </a:rPr>
              <a:t>-538124005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227913949#0</a:t>
            </a:r>
            <a:r>
              <a:rPr lang="en-US" altLang="zh-TW" dirty="0"/>
              <a:t>, 24430154#1, 298271078#0, 229039624, 298271081#0, 298271081#1, 504514722#2, 504514722#3, 504514722#4, 229039640#0, 229039640#4, 520547182#0, 520547182#1, 229039641#0, 229039641#1, 302240600#0, 302240600#3, 302240600#5, 496339502#0, 496339502#4, 496339502#5, 496339502#6, 361108887#0, 361108887#1, 361108887#3, 159796607#1, 159796607#4, 496257308#0, 496257308#2, </a:t>
            </a:r>
            <a:r>
              <a:rPr lang="en-US" altLang="zh-TW" dirty="0">
                <a:solidFill>
                  <a:srgbClr val="00B050"/>
                </a:solidFill>
              </a:rPr>
              <a:t>496257308#5</a:t>
            </a:r>
            <a:r>
              <a:rPr lang="en-US" altLang="zh-TW" dirty="0"/>
              <a:t>, -496350359#2, -496257311#1, -119066330#3, -496257337#11, -496257337#9, -496257337#6, -496257337#4, -107538190#1, -277563646#10, -277563646#7, 158630980, 561948126#1, 444910434#0, 508142291#6, 508142291#7, 158854921#0, 158854921#2, -287304445#16, -287304445#12, 287304445#7, 287304445#13, 299496170#0, 299496170#2, 299496170#3, 508142295#0, 444910435#1, 158473519#0, 508142284#4, 508142284#5, 496257354#0, 496257354#1, 496257354#2, 496257354#3, 496257357, -565587257#3, -565587257#2, -565587257#1, 565587259#0, 408307845#0, 119612658#0, 273445903#5, 273445903#7]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1437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711" y="344032"/>
            <a:ext cx="11669917" cy="583293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Map_requestInfo</a:t>
            </a:r>
            <a:r>
              <a:rPr lang="en-US" altLang="zh-TW" dirty="0" smtClean="0"/>
              <a:t>:{</a:t>
            </a:r>
          </a:p>
          <a:p>
            <a:pPr marL="0" indent="0">
              <a:buNone/>
            </a:pPr>
            <a:r>
              <a:rPr lang="en-US" altLang="zh-TW" dirty="0" smtClean="0"/>
              <a:t>720</a:t>
            </a:r>
            <a:r>
              <a:rPr lang="en-US" altLang="zh-TW" dirty="0"/>
              <a:t>=[-111343192#8, 8975.38, 6261.05, 68.0, 0], 690=[72871329#0, 8160.64, 6391.12, 4.1, 0],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660</a:t>
            </a:r>
            <a:r>
              <a:rPr lang="en-US" altLang="zh-TW" dirty="0"/>
              <a:t>=[273445903#7, 2966.38, 6993.0, 60.0, 0, 112], </a:t>
            </a:r>
            <a:r>
              <a:rPr lang="en-US" altLang="zh-TW" dirty="0" smtClean="0"/>
              <a:t>600</a:t>
            </a:r>
            <a:r>
              <a:rPr lang="en-US" altLang="zh-TW" dirty="0"/>
              <a:t>=[287304445#7, 6308.47, 8134.17, 200.0, 0],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570</a:t>
            </a:r>
            <a:r>
              <a:rPr lang="en-US" altLang="zh-TW" dirty="0"/>
              <a:t>=[496257308#5, 3937.13, 5039.67, 50.0, 0, 111], </a:t>
            </a:r>
            <a:r>
              <a:rPr lang="en-US" altLang="zh-TW" dirty="0" smtClean="0"/>
              <a:t>750</a:t>
            </a:r>
            <a:r>
              <a:rPr lang="en-US" altLang="zh-TW" dirty="0"/>
              <a:t>=[-316267745#0, 8794.97, 5228.52, 19.0, 0]}</a:t>
            </a:r>
          </a:p>
          <a:p>
            <a:r>
              <a:rPr lang="en-US" altLang="zh-TW" b="1" dirty="0" err="1"/>
              <a:t>CarsMap_time_to_requestInfo</a:t>
            </a:r>
            <a:r>
              <a:rPr lang="en-US" altLang="zh-TW" dirty="0" smtClean="0"/>
              <a:t>:{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={720=[-111343192#8, 8975.38, 6261.05, 68.0, 0], 690=[72871329#0, 8160.64, 6391.12, 4.1, 0], 660=[273445903#7, 2966.38, 6993.0, 60.0, 0, 112], 600=[287304445#7, 6308.47, 8134.17, 200.0, 0], 570=[496257308#5, 3937.13, 5039.67, 50.0, 0, 111], 750=[-316267745#0, 8794.97, 5228.52, 19.0, 0]},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en-US" altLang="zh-TW" dirty="0"/>
              <a:t>={660=[297579234, 8973.76, 3772.53, 200.0, 0, 221], 570=[496493919#2, 7147.59, 5832.08, 150.0, 0]},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={660=[228022808#0, 8038.25, 6425.07, 25.0, 0</a:t>
            </a:r>
            <a:r>
              <a:rPr lang="en-US" altLang="zh-TW" dirty="0" smtClean="0"/>
              <a:t>]}}</a:t>
            </a:r>
            <a:endParaRPr lang="en-US" altLang="zh-TW" dirty="0"/>
          </a:p>
          <a:p>
            <a:r>
              <a:rPr lang="en-US" altLang="zh-TW" dirty="0"/>
              <a:t>-------------route arrangement-------------------</a:t>
            </a:r>
          </a:p>
          <a:p>
            <a:r>
              <a:rPr lang="en-US" altLang="zh-TW" dirty="0" smtClean="0"/>
              <a:t>vehID:1</a:t>
            </a:r>
            <a:endParaRPr lang="en-US" altLang="zh-TW" dirty="0"/>
          </a:p>
          <a:p>
            <a:r>
              <a:rPr lang="en-US" altLang="zh-TW" dirty="0"/>
              <a:t>sort(</a:t>
            </a:r>
            <a:r>
              <a:rPr lang="en-US" altLang="zh-TW" dirty="0" err="1"/>
              <a:t>veh_array</a:t>
            </a:r>
            <a:r>
              <a:rPr lang="en-US" altLang="zh-TW" dirty="0"/>
              <a:t>):[570, 572, 600, 660, 690, 720, 750]</a:t>
            </a:r>
          </a:p>
          <a:p>
            <a:r>
              <a:rPr lang="en-US" altLang="zh-TW" dirty="0" err="1"/>
              <a:t>veh_array</a:t>
            </a:r>
            <a:r>
              <a:rPr lang="en-US" altLang="zh-TW" dirty="0"/>
              <a:t> after removing:[572, 600, 660, 690, 720, 750]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0006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insert_BoxSize:2</a:t>
            </a:r>
            <a:br>
              <a:rPr lang="en-US" altLang="zh-TW" sz="2400" dirty="0"/>
            </a:br>
            <a:r>
              <a:rPr lang="en-US" altLang="zh-TW" sz="2400" dirty="0"/>
              <a:t>insertTime:660</a:t>
            </a:r>
            <a:br>
              <a:rPr lang="en-US" altLang="zh-TW" sz="2400" dirty="0"/>
            </a:br>
            <a:r>
              <a:rPr lang="en-US" altLang="zh-TW" sz="2400" dirty="0" err="1"/>
              <a:t>request_array</a:t>
            </a:r>
            <a:r>
              <a:rPr lang="en-US" altLang="zh-TW" sz="2400" dirty="0"/>
              <a:t>:[-298597680#4, 9795.08, 5559.77, 30.0, 0]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9822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veh:3 </a:t>
            </a:r>
            <a:r>
              <a:rPr lang="zh-TW" altLang="en-US" dirty="0" smtClean="0"/>
              <a:t>原本</a:t>
            </a:r>
            <a:r>
              <a:rPr lang="en-US" altLang="zh-TW" dirty="0" smtClean="0"/>
              <a:t>[690]</a:t>
            </a:r>
            <a:endParaRPr lang="en-US" altLang="zh-TW" dirty="0"/>
          </a:p>
          <a:p>
            <a:r>
              <a:rPr lang="en-US" altLang="zh-TW" dirty="0" err="1"/>
              <a:t>veh_array</a:t>
            </a:r>
            <a:r>
              <a:rPr lang="en-US" altLang="zh-TW" dirty="0"/>
              <a:t>:[690, 660]</a:t>
            </a:r>
          </a:p>
          <a:p>
            <a:r>
              <a:rPr lang="en-US" altLang="zh-TW" dirty="0" err="1"/>
              <a:t>veh_array</a:t>
            </a:r>
            <a:r>
              <a:rPr lang="en-US" altLang="zh-TW" dirty="0"/>
              <a:t> after sorting:[660, 690]</a:t>
            </a:r>
          </a:p>
          <a:p>
            <a:r>
              <a:rPr lang="en-US" altLang="zh-TW" dirty="0" smtClean="0"/>
              <a:t>distance_curr_To_Index:2312.009735943403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endParaRPr lang="en-US" altLang="zh-TW" dirty="0"/>
          </a:p>
          <a:p>
            <a:r>
              <a:rPr lang="en-US" altLang="zh-TW" dirty="0"/>
              <a:t>travelTime_curr_To_Index:578.0024339858508</a:t>
            </a:r>
          </a:p>
          <a:p>
            <a:r>
              <a:rPr lang="en-US" altLang="zh-TW" dirty="0" err="1"/>
              <a:t>Map_requestInfo</a:t>
            </a:r>
            <a:r>
              <a:rPr lang="en-US" altLang="zh-TW" dirty="0"/>
              <a:t>:{690=[228022808#0, 8038.25, 6425.07, 25.0, 0], </a:t>
            </a:r>
            <a:endParaRPr lang="en-US" altLang="zh-TW" dirty="0" smtClean="0"/>
          </a:p>
          <a:p>
            <a:r>
              <a:rPr lang="en-US" altLang="zh-TW" dirty="0" smtClean="0"/>
              <a:t>660</a:t>
            </a:r>
            <a:r>
              <a:rPr lang="en-US" altLang="zh-TW" dirty="0"/>
              <a:t>=[-298597680#4, 9795.08, 5559.77, 30.0, 0]}</a:t>
            </a:r>
          </a:p>
          <a:p>
            <a:r>
              <a:rPr lang="en-US" altLang="zh-TW" dirty="0"/>
              <a:t>key_afterIndex:690</a:t>
            </a:r>
          </a:p>
          <a:p>
            <a:r>
              <a:rPr lang="en-US" altLang="zh-TW" dirty="0"/>
              <a:t>distance_afterIndexToIndex:2363.6071263473173</a:t>
            </a:r>
          </a:p>
          <a:p>
            <a:r>
              <a:rPr lang="en-US" altLang="zh-TW" dirty="0"/>
              <a:t>travelTime_afterIndexToIndex:590.9017815868293</a:t>
            </a:r>
          </a:p>
          <a:p>
            <a:r>
              <a:rPr lang="en-US" altLang="zh-TW" dirty="0"/>
              <a:t>diffDuration_afterIndexToIndex:1800.0</a:t>
            </a:r>
          </a:p>
          <a:p>
            <a:r>
              <a:rPr lang="en-US" altLang="zh-TW" dirty="0"/>
              <a:t>timeSeconds+travelTime_curr_To_Index:3038.002433985851</a:t>
            </a:r>
          </a:p>
          <a:p>
            <a:r>
              <a:rPr lang="en-US" altLang="zh-TW" dirty="0" err="1"/>
              <a:t>insertTime</a:t>
            </a:r>
            <a:r>
              <a:rPr lang="en-US" altLang="zh-TW" dirty="0"/>
              <a:t> key_afterIndex:30</a:t>
            </a:r>
          </a:p>
          <a:p>
            <a:r>
              <a:rPr lang="en-US" altLang="zh-TW" dirty="0"/>
              <a:t>this request can not be inserted into the schedule, please pick other time!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24907" y="1690688"/>
            <a:ext cx="4181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if((</a:t>
            </a:r>
            <a:r>
              <a:rPr lang="en-US" altLang="zh-TW" dirty="0" err="1"/>
              <a:t>travelTime_afterIndexToIndex</a:t>
            </a:r>
            <a:r>
              <a:rPr lang="en-US" altLang="zh-TW" dirty="0"/>
              <a:t>&lt;</a:t>
            </a:r>
            <a:r>
              <a:rPr lang="en-US" altLang="zh-TW" dirty="0" err="1"/>
              <a:t>diffDuration_afterIndexToIndex</a:t>
            </a:r>
            <a:r>
              <a:rPr lang="en-US" altLang="zh-TW" dirty="0"/>
              <a:t>) </a:t>
            </a:r>
            <a:r>
              <a:rPr lang="en-US" altLang="zh-TW" dirty="0" smtClean="0"/>
              <a:t>&amp;&amp;(</a:t>
            </a:r>
            <a:r>
              <a:rPr lang="en-US" altLang="zh-TW" dirty="0" err="1"/>
              <a:t>timeSeconds+travelTime_curr_To_Index</a:t>
            </a:r>
            <a:r>
              <a:rPr lang="en-US" altLang="zh-TW" dirty="0"/>
              <a:t>) &lt;(</a:t>
            </a:r>
            <a:r>
              <a:rPr lang="en-US" altLang="zh-TW" dirty="0" err="1"/>
              <a:t>key_afterIndex-insertTime</a:t>
            </a:r>
            <a:r>
              <a:rPr lang="en-US" altLang="zh-TW" dirty="0"/>
              <a:t>)*60)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148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</a:t>
            </a:r>
            <a:r>
              <a:rPr lang="zh-TW" altLang="en-US" dirty="0" smtClean="0"/>
              <a:t>增</a:t>
            </a:r>
            <a:r>
              <a:rPr lang="zh-TW" altLang="en-US" dirty="0"/>
              <a:t>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veh_array.contains</a:t>
            </a:r>
            <a:r>
              <a:rPr lang="en-US" altLang="zh-TW" dirty="0"/>
              <a:t>(</a:t>
            </a:r>
            <a:r>
              <a:rPr lang="en-US" altLang="zh-TW" dirty="0" err="1"/>
              <a:t>insertTime</a:t>
            </a:r>
            <a:r>
              <a:rPr lang="en-US" altLang="zh-TW" dirty="0"/>
              <a:t>))!=true){}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Else</a:t>
            </a: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err="1" smtClean="0"/>
              <a:t>Map_requestInfo.remove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insertTime</a:t>
            </a:r>
            <a:r>
              <a:rPr lang="en-US" altLang="zh-TW" dirty="0"/>
              <a:t>);</a:t>
            </a:r>
          </a:p>
          <a:p>
            <a:pPr marL="457200" lvl="1" indent="0">
              <a:buNone/>
            </a:pPr>
            <a:r>
              <a:rPr lang="en-US" altLang="zh-TW" dirty="0" err="1" smtClean="0"/>
              <a:t>System.out.print</a:t>
            </a:r>
            <a:r>
              <a:rPr lang="en-US" altLang="zh-TW" dirty="0"/>
              <a:t>("this request can not be inserted into the schedule, please pick other time!");</a:t>
            </a:r>
          </a:p>
          <a:p>
            <a:pPr marL="457200" lvl="1" indent="0">
              <a:buNone/>
            </a:pPr>
            <a:r>
              <a:rPr lang="en-US" altLang="zh-TW" dirty="0" smtClean="0"/>
              <a:t>break;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2477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</a:t>
            </a:r>
            <a:r>
              <a:rPr lang="zh-TW" altLang="en-US" dirty="0" smtClean="0"/>
              <a:t>增</a:t>
            </a:r>
            <a:r>
              <a:rPr lang="zh-TW" altLang="en-US" dirty="0"/>
              <a:t>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443" y="1825625"/>
            <a:ext cx="1135194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en-US" altLang="zh-TW" dirty="0" err="1"/>
              <a:t>veh_array.size</a:t>
            </a:r>
            <a:r>
              <a:rPr lang="en-US" altLang="zh-TW" dirty="0"/>
              <a:t>()==0) {			</a:t>
            </a:r>
          </a:p>
          <a:p>
            <a:pPr marL="0" indent="0">
              <a:buNone/>
            </a:pPr>
            <a:r>
              <a:rPr lang="en-US" altLang="zh-TW" dirty="0"/>
              <a:t>					</a:t>
            </a:r>
          </a:p>
          <a:p>
            <a:pPr marL="0" indent="0">
              <a:buNone/>
            </a:pPr>
            <a:r>
              <a:rPr lang="en-US" altLang="zh-TW" dirty="0"/>
              <a:t>	if(</a:t>
            </a:r>
            <a:r>
              <a:rPr lang="en-US" altLang="zh-TW" dirty="0" err="1"/>
              <a:t>travelTime_curr_To_Index</a:t>
            </a:r>
            <a:r>
              <a:rPr lang="en-US" altLang="zh-TW" dirty="0"/>
              <a:t>&lt;</a:t>
            </a:r>
            <a:r>
              <a:rPr lang="en-US" altLang="zh-TW" dirty="0" err="1"/>
              <a:t>diffDuration_curAddrTo_Des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else{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</a:t>
            </a:r>
            <a:r>
              <a:rPr lang="en-US" altLang="zh-TW" dirty="0" err="1" smtClean="0"/>
              <a:t>Map_requestInfo.remove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insertTime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    </a:t>
            </a:r>
            <a:r>
              <a:rPr lang="en-US" altLang="zh-TW" dirty="0" err="1" smtClean="0"/>
              <a:t>System.out.print</a:t>
            </a:r>
            <a:r>
              <a:rPr lang="en-US" altLang="zh-TW" dirty="0"/>
              <a:t>("this request can not be inserted into the schedule, please pick other time!");</a:t>
            </a: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break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3041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09:00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78048" y="1245140"/>
          <a:ext cx="4523364" cy="513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41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130841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130841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1130841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66150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9138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7097140" y="89524"/>
            <a:ext cx="4439865" cy="93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/>
              <a:t>S4, </a:t>
            </a:r>
            <a:r>
              <a:rPr lang="en-US" altLang="zh-TW" sz="2400" dirty="0" err="1" smtClean="0"/>
              <a:t>BoxSize</a:t>
            </a:r>
            <a:r>
              <a:rPr lang="en-US" altLang="zh-TW" sz="2400" dirty="0" smtClean="0"/>
              <a:t>=small</a:t>
            </a:r>
            <a:endParaRPr lang="zh-TW" altLang="en-US" sz="2400" dirty="0" smtClean="0"/>
          </a:p>
          <a:p>
            <a:r>
              <a:rPr lang="en-US" altLang="zh-TW" sz="2400" dirty="0" smtClean="0"/>
              <a:t>timeselection:09:30,</a:t>
            </a:r>
            <a:endParaRPr lang="zh-TW" altLang="en-US" sz="24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6468896" y="1933434"/>
          <a:ext cx="3968884" cy="417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21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4696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50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(211)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8650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270818" y="365125"/>
            <a:ext cx="1436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09:01:00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324033" y="934897"/>
            <a:ext cx="245241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Box Filtering stage:</a:t>
            </a:r>
          </a:p>
          <a:p>
            <a:r>
              <a:rPr lang="en-US" altLang="zh-TW" sz="2400" dirty="0" smtClean="0"/>
              <a:t>V1,V2,V3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336604" y="1149279"/>
            <a:ext cx="36576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Time scheduling stage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3784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564" y="164008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09:01:00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282104" y="1056079"/>
          <a:ext cx="3651520" cy="549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4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10591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912880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912880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6064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1171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(211)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414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84" y="1136774"/>
            <a:ext cx="7975172" cy="46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41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564" y="164008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09:01:00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282104" y="1056079"/>
          <a:ext cx="5194568" cy="549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3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573249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298642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1298642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6064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1171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(211)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414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37" y="80265"/>
            <a:ext cx="3675693" cy="65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564" y="164008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09:01:00</a:t>
            </a:r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282104" y="1056079"/>
          <a:ext cx="3651520" cy="549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4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10591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912880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912880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6064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1171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414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60641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7097140" y="89524"/>
            <a:ext cx="4439865" cy="93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/>
              <a:t>S5,BoxSize=large,</a:t>
            </a:r>
          </a:p>
          <a:p>
            <a:r>
              <a:rPr lang="en-US" altLang="zh-TW" sz="2400" dirty="0" smtClean="0"/>
              <a:t>timeselection:11:00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270818" y="365125"/>
            <a:ext cx="1436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09:03:00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908904" y="934897"/>
            <a:ext cx="245241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Box Filtering stage</a:t>
            </a:r>
          </a:p>
          <a:p>
            <a:r>
              <a:rPr lang="en-US" altLang="zh-TW" sz="2400" dirty="0" smtClean="0"/>
              <a:t>V1,V2,V3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103141" y="1056079"/>
            <a:ext cx="36576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Time scheduling stage</a:t>
            </a:r>
            <a:endParaRPr lang="zh-TW" altLang="en-US" sz="2400" dirty="0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6468896" y="1933434"/>
          <a:ext cx="4694408" cy="431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02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173602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173602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1173602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496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6857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4963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4963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79706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Large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(331)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4963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4963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161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564" y="164008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09:03:00</a:t>
            </a:r>
            <a:endParaRPr lang="zh-TW" altLang="en-US" dirty="0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194555" y="1213584"/>
          <a:ext cx="3531140" cy="457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8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2674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09:30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S1:</a:t>
                      </a:r>
                    </a:p>
                    <a:p>
                      <a:r>
                        <a:rPr lang="en-US" altLang="zh-TW" sz="1400" dirty="0" smtClean="0"/>
                        <a:t>small(111)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S2:</a:t>
                      </a:r>
                    </a:p>
                    <a:p>
                      <a:r>
                        <a:rPr lang="en-US" altLang="zh-TW" sz="1400" dirty="0" smtClean="0"/>
                        <a:t>small(112)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S3:</a:t>
                      </a:r>
                    </a:p>
                    <a:p>
                      <a:r>
                        <a:rPr lang="en-US" altLang="zh-TW" sz="1400" dirty="0" smtClean="0"/>
                        <a:t>medium</a:t>
                      </a:r>
                    </a:p>
                    <a:p>
                      <a:r>
                        <a:rPr lang="en-US" altLang="zh-TW" sz="1400" dirty="0" smtClean="0"/>
                        <a:t>(221)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Large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(331)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24" y="1556636"/>
            <a:ext cx="8201482" cy="3888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42960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564" y="164008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09:20:00</a:t>
            </a:r>
            <a:endParaRPr lang="zh-TW" altLang="en-US" dirty="0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194555" y="1213584"/>
          <a:ext cx="3531140" cy="457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8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955741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809829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2674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09:30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S1:</a:t>
                      </a:r>
                    </a:p>
                    <a:p>
                      <a:r>
                        <a:rPr lang="en-US" altLang="zh-TW" sz="1400" dirty="0" smtClean="0"/>
                        <a:t>small(111)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S2:</a:t>
                      </a:r>
                    </a:p>
                    <a:p>
                      <a:r>
                        <a:rPr lang="en-US" altLang="zh-TW" sz="1400" dirty="0" smtClean="0"/>
                        <a:t>small(112)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S3:</a:t>
                      </a:r>
                    </a:p>
                    <a:p>
                      <a:r>
                        <a:rPr lang="en-US" altLang="zh-TW" sz="1400" dirty="0" smtClean="0"/>
                        <a:t>medium</a:t>
                      </a:r>
                    </a:p>
                    <a:p>
                      <a:r>
                        <a:rPr lang="en-US" altLang="zh-TW" sz="1400" dirty="0" smtClean="0"/>
                        <a:t>(221)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Large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(331)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33624" y="382587"/>
            <a:ext cx="55415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At 09:20, the system would notify </a:t>
            </a:r>
            <a:r>
              <a:rPr lang="en-US" altLang="zh-TW" sz="2400" dirty="0" smtClean="0">
                <a:solidFill>
                  <a:srgbClr val="FF0000"/>
                </a:solidFill>
              </a:rPr>
              <a:t>sender4</a:t>
            </a:r>
            <a:r>
              <a:rPr lang="en-US" altLang="zh-TW" sz="2400" dirty="0" smtClean="0"/>
              <a:t> that the vehicle is coming!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346955" y="1737600"/>
            <a:ext cx="4247338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At 09:30, the system would notify </a:t>
            </a:r>
            <a:r>
              <a:rPr lang="en-US" altLang="zh-TW" sz="2400" dirty="0" smtClean="0">
                <a:solidFill>
                  <a:srgbClr val="FF0000"/>
                </a:solidFill>
              </a:rPr>
              <a:t>sender4</a:t>
            </a:r>
            <a:r>
              <a:rPr lang="en-US" altLang="zh-TW" sz="2400" dirty="0" smtClean="0"/>
              <a:t> that the vehicle arrived to the destination and ask </a:t>
            </a:r>
            <a:r>
              <a:rPr lang="en-US" altLang="zh-TW" sz="2400" dirty="0" smtClean="0">
                <a:solidFill>
                  <a:srgbClr val="FF0000"/>
                </a:solidFill>
              </a:rPr>
              <a:t>reciver4 </a:t>
            </a:r>
            <a:r>
              <a:rPr lang="en-US" altLang="zh-TW" sz="2400" dirty="0" smtClean="0"/>
              <a:t>to select the arrival-time.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81" y="1349772"/>
            <a:ext cx="2772162" cy="52299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81050" y="3974387"/>
            <a:ext cx="36576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Time scheduling stage for </a:t>
            </a:r>
            <a:r>
              <a:rPr lang="en-US" altLang="zh-TW" sz="2400" dirty="0" smtClean="0">
                <a:solidFill>
                  <a:srgbClr val="FF0000"/>
                </a:solidFill>
              </a:rPr>
              <a:t>Reciver4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069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564" y="164008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09:32:00</a:t>
            </a:r>
            <a:endParaRPr lang="zh-TW" altLang="en-US" dirty="0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194555" y="1213584"/>
          <a:ext cx="3531140" cy="47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8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955741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809829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2674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09:30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S1:</a:t>
                      </a:r>
                    </a:p>
                    <a:p>
                      <a:r>
                        <a:rPr lang="en-US" altLang="zh-TW" sz="1400" dirty="0" smtClean="0"/>
                        <a:t>small(111)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10:00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Reciver4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(small)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(211)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S2:</a:t>
                      </a:r>
                    </a:p>
                    <a:p>
                      <a:r>
                        <a:rPr lang="en-US" altLang="zh-TW" sz="1400" dirty="0" smtClean="0"/>
                        <a:t>small(112)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S3:</a:t>
                      </a:r>
                    </a:p>
                    <a:p>
                      <a:r>
                        <a:rPr lang="en-US" altLang="zh-TW" sz="1400" dirty="0" smtClean="0"/>
                        <a:t>medium</a:t>
                      </a:r>
                    </a:p>
                    <a:p>
                      <a:r>
                        <a:rPr lang="en-US" altLang="zh-TW" sz="1400" dirty="0" smtClean="0"/>
                        <a:t>(221)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(331)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116763" y="704741"/>
            <a:ext cx="487917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At 09:30, the system would notify </a:t>
            </a:r>
            <a:r>
              <a:rPr lang="en-US" altLang="zh-TW" sz="2400" dirty="0" smtClean="0">
                <a:solidFill>
                  <a:srgbClr val="FF0000"/>
                </a:solidFill>
              </a:rPr>
              <a:t>sender4</a:t>
            </a:r>
            <a:r>
              <a:rPr lang="en-US" altLang="zh-TW" sz="2400" dirty="0" smtClean="0"/>
              <a:t> that the vehicle arrived to the destination and ask </a:t>
            </a:r>
            <a:r>
              <a:rPr lang="en-US" altLang="zh-TW" sz="2400" dirty="0" smtClean="0">
                <a:solidFill>
                  <a:srgbClr val="FF0000"/>
                </a:solidFill>
              </a:rPr>
              <a:t>reciver4 </a:t>
            </a:r>
            <a:r>
              <a:rPr lang="en-US" altLang="zh-TW" sz="2400" dirty="0" smtClean="0"/>
              <a:t>to select the arrival-time.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9260542" y="704740"/>
            <a:ext cx="2753118" cy="55199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96808" y="2680609"/>
            <a:ext cx="36576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Time scheduling stage </a:t>
            </a:r>
            <a:r>
              <a:rPr lang="en-US" altLang="zh-TW" sz="2400" dirty="0" smtClean="0">
                <a:solidFill>
                  <a:srgbClr val="FF0000"/>
                </a:solidFill>
              </a:rPr>
              <a:t>Reciver4-&gt;10:00-&gt;success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46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564" y="164008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09:50:00</a:t>
            </a:r>
            <a:endParaRPr lang="zh-TW" altLang="en-US" dirty="0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194555" y="1213584"/>
          <a:ext cx="3531140" cy="47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85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955741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809829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2674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09:30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S1:</a:t>
                      </a:r>
                    </a:p>
                    <a:p>
                      <a:r>
                        <a:rPr lang="en-US" altLang="zh-TW" sz="1400" dirty="0" smtClean="0"/>
                        <a:t>small(111)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10:00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Reciver4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(small)</a:t>
                      </a:r>
                    </a:p>
                    <a:p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(211)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97033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S2:</a:t>
                      </a:r>
                    </a:p>
                    <a:p>
                      <a:r>
                        <a:rPr lang="en-US" altLang="zh-TW" sz="1400" dirty="0" smtClean="0"/>
                        <a:t>small(112)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S3:</a:t>
                      </a:r>
                    </a:p>
                    <a:p>
                      <a:r>
                        <a:rPr lang="en-US" altLang="zh-TW" sz="1400" dirty="0" smtClean="0"/>
                        <a:t>medium</a:t>
                      </a:r>
                    </a:p>
                    <a:p>
                      <a:r>
                        <a:rPr lang="en-US" altLang="zh-TW" sz="1400" dirty="0" smtClean="0"/>
                        <a:t>(221)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  <a:p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(331)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526742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12:00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508021" y="382587"/>
            <a:ext cx="604648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At 09:50, the system would notify </a:t>
            </a:r>
            <a:r>
              <a:rPr lang="en-US" altLang="zh-TW" sz="2400" dirty="0">
                <a:solidFill>
                  <a:srgbClr val="FF0000"/>
                </a:solidFill>
              </a:rPr>
              <a:t>r</a:t>
            </a:r>
            <a:r>
              <a:rPr lang="en-US" altLang="zh-TW" sz="2400" dirty="0" smtClean="0">
                <a:solidFill>
                  <a:srgbClr val="FF0000"/>
                </a:solidFill>
              </a:rPr>
              <a:t>eciver4</a:t>
            </a:r>
            <a:r>
              <a:rPr lang="en-US" altLang="zh-TW" sz="2400" dirty="0" smtClean="0"/>
              <a:t> that the vehicle is coming.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508021" y="1489571"/>
            <a:ext cx="604648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At 10:00, the system would notify </a:t>
            </a:r>
            <a:r>
              <a:rPr lang="en-US" altLang="zh-TW" sz="2400" dirty="0">
                <a:solidFill>
                  <a:srgbClr val="FF0000"/>
                </a:solidFill>
              </a:rPr>
              <a:t>r</a:t>
            </a:r>
            <a:r>
              <a:rPr lang="en-US" altLang="zh-TW" sz="2400" dirty="0" smtClean="0">
                <a:solidFill>
                  <a:srgbClr val="FF0000"/>
                </a:solidFill>
              </a:rPr>
              <a:t>eciver4</a:t>
            </a:r>
            <a:r>
              <a:rPr lang="en-US" altLang="zh-TW" sz="2400" dirty="0" smtClean="0"/>
              <a:t> that the vehicle arrived to the destination.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508021" y="2596555"/>
            <a:ext cx="604648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At 10:02, the system would unload the container of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receiver4</a:t>
            </a:r>
            <a:r>
              <a:rPr lang="en-US" altLang="zh-TW" sz="2400" dirty="0" smtClean="0"/>
              <a:t> and empty the box of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211 </a:t>
            </a:r>
            <a:r>
              <a:rPr lang="en-US" altLang="zh-TW" sz="2400" dirty="0" smtClean="0"/>
              <a:t>in SUMO and </a:t>
            </a:r>
            <a:r>
              <a:rPr lang="en-US" altLang="zh-TW" sz="2400" dirty="0" err="1" smtClean="0"/>
              <a:t>CarBoxMap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4" t="78464" r="14759"/>
          <a:stretch/>
        </p:blipFill>
        <p:spPr>
          <a:xfrm>
            <a:off x="9071868" y="4219254"/>
            <a:ext cx="2965284" cy="2289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940527" y="4325939"/>
            <a:ext cx="4979737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cars_Box</a:t>
            </a:r>
            <a:r>
              <a:rPr lang="en-US" altLang="zh-TW" sz="2400" dirty="0" smtClean="0">
                <a:latin typeface="Consolas" panose="020B0609020204030204" pitchFamily="49" charset="0"/>
              </a:rPr>
              <a:t>:{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1</a:t>
            </a:r>
            <a:r>
              <a:rPr lang="en-US" altLang="zh-TW" sz="2400" dirty="0">
                <a:latin typeface="Consolas" panose="020B0609020204030204" pitchFamily="49" charset="0"/>
              </a:rPr>
              <a:t>={1=[111, 112], 2=[], 3</a:t>
            </a:r>
            <a:r>
              <a:rPr lang="en-US" altLang="zh-TW" sz="2400" dirty="0" smtClean="0">
                <a:latin typeface="Consolas" panose="020B0609020204030204" pitchFamily="49" charset="0"/>
              </a:rPr>
              <a:t>=[]},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2</a:t>
            </a:r>
            <a:r>
              <a:rPr lang="en-US" altLang="zh-TW" sz="2400" dirty="0">
                <a:latin typeface="Consolas" panose="020B0609020204030204" pitchFamily="49" charset="0"/>
              </a:rPr>
              <a:t>={1=[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211</a:t>
            </a:r>
            <a:r>
              <a:rPr lang="en-US" altLang="zh-TW" sz="2400" dirty="0">
                <a:latin typeface="Consolas" panose="020B0609020204030204" pitchFamily="49" charset="0"/>
              </a:rPr>
              <a:t>], 2=[221], 3</a:t>
            </a:r>
            <a:r>
              <a:rPr lang="en-US" altLang="zh-TW" sz="2400" dirty="0" smtClean="0">
                <a:latin typeface="Consolas" panose="020B0609020204030204" pitchFamily="49" charset="0"/>
              </a:rPr>
              <a:t>=[]},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 smtClean="0">
                <a:latin typeface="Consolas" panose="020B0609020204030204" pitchFamily="49" charset="0"/>
              </a:rPr>
              <a:t>3</a:t>
            </a:r>
            <a:r>
              <a:rPr lang="en-US" altLang="zh-TW" sz="2400" dirty="0">
                <a:latin typeface="Consolas" panose="020B0609020204030204" pitchFamily="49" charset="0"/>
              </a:rPr>
              <a:t>={1=[], 2=[], 3=[331]}}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73908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http://127.0.0.1/AV_user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http://127.0.0.1/phpmyadmin/sql.php?server=1&amp;db=av_delivery&amp;table=user_order&amp;pos=0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4207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47839" cy="13255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9" y="1873403"/>
            <a:ext cx="5590884" cy="4303559"/>
          </a:xfrm>
        </p:spPr>
      </p:pic>
      <p:sp>
        <p:nvSpPr>
          <p:cNvPr id="5" name="矩形 4"/>
          <p:cNvSpPr/>
          <p:nvPr/>
        </p:nvSpPr>
        <p:spPr>
          <a:xfrm>
            <a:off x="6490010" y="871071"/>
            <a:ext cx="49288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timeSeconds:2460.0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insert_BoxSize:2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insertTime:660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request_array</a:t>
            </a:r>
            <a:r>
              <a:rPr lang="en-US" altLang="zh-TW" sz="1200" dirty="0">
                <a:latin typeface="Consolas" panose="020B0609020204030204" pitchFamily="49" charset="0"/>
              </a:rPr>
              <a:t>:[-298597680#4, 9795.08, 5559.77, 30.0, 0]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---------------------------------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veh:1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---------------------------------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veh:2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---------------------------------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veh:3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veh_array</a:t>
            </a:r>
            <a:r>
              <a:rPr lang="en-US" altLang="zh-TW" sz="1200" dirty="0">
                <a:latin typeface="Consolas" panose="020B0609020204030204" pitchFamily="49" charset="0"/>
              </a:rPr>
              <a:t>:[690, 660]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veh_array</a:t>
            </a:r>
            <a:r>
              <a:rPr lang="en-US" altLang="zh-TW" sz="1200" dirty="0">
                <a:latin typeface="Consolas" panose="020B0609020204030204" pitchFamily="49" charset="0"/>
              </a:rPr>
              <a:t> after sorting:[660, 690]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distance_curr_To_Index:2312.009735943403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Map_requestInfo22:{690=[228022808#0, 8038.25, 6425.07, 25.0, 0], 660=[-298597680#4, 9795.08, 5559.77, 30.0, 0]}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key_afterIndex:690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distance_afterIndexToIndex:2363.6071263473173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travelTime_afterIndexToIndex:590.9017815868293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diffDuration_afterIndexToIndex:1800.0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timeSeconds+travelTime_curr_To_Index:3038.002433985851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insertTime</a:t>
            </a:r>
            <a:r>
              <a:rPr lang="en-US" altLang="zh-TW" sz="1200" dirty="0">
                <a:latin typeface="Consolas" panose="020B0609020204030204" pitchFamily="49" charset="0"/>
              </a:rPr>
              <a:t> key_afterIndex:30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insert_BoxIndex:322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ArrayList</a:t>
            </a:r>
            <a:r>
              <a:rPr lang="en-US" altLang="zh-TW" sz="1200" dirty="0">
                <a:latin typeface="Consolas" panose="020B0609020204030204" pitchFamily="49" charset="0"/>
              </a:rPr>
              <a:t>) </a:t>
            </a:r>
            <a:r>
              <a:rPr lang="en-US" altLang="zh-TW" sz="1200" dirty="0" err="1">
                <a:latin typeface="Consolas" panose="020B0609020204030204" pitchFamily="49" charset="0"/>
              </a:rPr>
              <a:t>veh_box.get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insert_BoxSize</a:t>
            </a:r>
            <a:r>
              <a:rPr lang="en-US" altLang="zh-TW" sz="1200" dirty="0">
                <a:latin typeface="Consolas" panose="020B0609020204030204" pitchFamily="49" charset="0"/>
              </a:rPr>
              <a:t>):[321, 322]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cars_Box</a:t>
            </a:r>
            <a:r>
              <a:rPr lang="en-US" altLang="zh-TW" sz="1200" dirty="0">
                <a:latin typeface="Consolas" panose="020B0609020204030204" pitchFamily="49" charset="0"/>
              </a:rPr>
              <a:t>:{1={1=[111, 112, 113], 2=[], 3=[131]}, 2={1=[211], 2=[221, 222], 3=[]}, 3={1=[], 2=[321, 322], 3=[]}}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219231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163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75" y="1266092"/>
            <a:ext cx="12125325" cy="546808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Hello World in </a:t>
            </a:r>
            <a:r>
              <a:rPr lang="en-US" altLang="zh-TW" dirty="0" err="1"/>
              <a:t>MyThread</a:t>
            </a:r>
            <a:endParaRPr lang="en-US" altLang="zh-TW" dirty="0"/>
          </a:p>
          <a:p>
            <a:r>
              <a:rPr lang="en-US" altLang="zh-TW" dirty="0"/>
              <a:t>v1_Box:{1=[111, 112], 2=[], 3=[]}</a:t>
            </a:r>
          </a:p>
          <a:p>
            <a:r>
              <a:rPr lang="en-US" altLang="zh-TW" dirty="0"/>
              <a:t>v2_Box:{1=[], 2=[221], 3=[]}</a:t>
            </a:r>
          </a:p>
          <a:p>
            <a:r>
              <a:rPr lang="en-US" altLang="zh-TW" dirty="0"/>
              <a:t>v3_Box:{1=[], 2=[], 3=[331]}</a:t>
            </a:r>
          </a:p>
          <a:p>
            <a:r>
              <a:rPr lang="en-US" altLang="zh-TW" dirty="0" err="1"/>
              <a:t>cars_Box</a:t>
            </a:r>
            <a:r>
              <a:rPr lang="en-US" altLang="zh-TW" dirty="0"/>
              <a:t>:{1={1=[111, 112], 2=[], 3=[]}, 2={1=[], 2=[221], 3=[]}, 3={1=[], 2=[], 3=[331]}}</a:t>
            </a:r>
          </a:p>
          <a:p>
            <a:r>
              <a:rPr lang="en-US" altLang="zh-TW" dirty="0" err="1"/>
              <a:t>CarsMap_with_Schedule</a:t>
            </a:r>
            <a:r>
              <a:rPr lang="en-US" altLang="zh-TW" dirty="0"/>
              <a:t>:{1=[570, 660], 2=[660], 3=[720]}</a:t>
            </a:r>
          </a:p>
          <a:p>
            <a:r>
              <a:rPr lang="en-US" altLang="zh-TW" dirty="0"/>
              <a:t>v1_time_to_requestInfo:{660=[273445903#7, 2966.38, 6993.0, 60.0,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], 570=[496257308#5, 3937.13, 5039.67, 50.0,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]}</a:t>
            </a:r>
          </a:p>
          <a:p>
            <a:r>
              <a:rPr lang="en-US" altLang="zh-TW" dirty="0"/>
              <a:t>v2_time_to_requestInfo:{660=[297579234, 8973.76, 3772.53, 200.0,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]}</a:t>
            </a:r>
          </a:p>
          <a:p>
            <a:r>
              <a:rPr lang="en-US" altLang="zh-TW" dirty="0"/>
              <a:t>v3_time_to_requestInfo:{720=[405115648#1, 8950.04, 6800.84, 240.0,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]}</a:t>
            </a:r>
          </a:p>
          <a:p>
            <a:r>
              <a:rPr lang="en-US" altLang="zh-TW" dirty="0" err="1"/>
              <a:t>CarsMap_time_to_requestInfo</a:t>
            </a:r>
            <a:r>
              <a:rPr lang="en-US" altLang="zh-TW" dirty="0" smtClean="0"/>
              <a:t>:{</a:t>
            </a:r>
          </a:p>
          <a:p>
            <a:r>
              <a:rPr lang="en-US" altLang="zh-TW" dirty="0" smtClean="0"/>
              <a:t>1</a:t>
            </a:r>
            <a:r>
              <a:rPr lang="en-US" altLang="zh-TW" dirty="0"/>
              <a:t>={660=[273445903#7, 2966.38, 6993.0, 60.0,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], 570=[496257308#5, 3937.13, 5039.67, 50.0,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]}, 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={660=[297579234, 8973.76, 3772.53, 200.0,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]}, 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={720=[405115648#1, 8950.04, 6800.84, 240.0,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]}}</a:t>
            </a:r>
          </a:p>
          <a:p>
            <a:r>
              <a:rPr lang="zh-TW" altLang="en-US" dirty="0"/>
              <a:t>等待連線中</a:t>
            </a:r>
            <a:r>
              <a:rPr lang="en-US" altLang="zh-TW" dirty="0"/>
              <a:t>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8928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176" y="602901"/>
            <a:ext cx="11415974" cy="6006141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/140.116.72.164:39166</a:t>
            </a:r>
            <a:r>
              <a:rPr lang="zh-TW" altLang="en-US" dirty="0"/>
              <a:t>有連線進來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{"sender_lng":120.2023919,"cargo_content":"</a:t>
            </a:r>
            <a:r>
              <a:rPr lang="zh-TW" altLang="en-US" dirty="0"/>
              <a:t>測試用貨物</a:t>
            </a:r>
            <a:r>
              <a:rPr lang="en-US" altLang="zh-TW" dirty="0"/>
              <a:t>","receiver_id":"test2","time_arrived":1,"request_No":0,"weight":40,"receiver_lat":22.9960786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"</a:t>
            </a:r>
            <a:r>
              <a:rPr lang="en-US" altLang="zh-TW" dirty="0"/>
              <a:t>sender_id":"test2","sender_lat":22.992340199999997,"receiver_lng":120.22049299999999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"</a:t>
            </a:r>
            <a:r>
              <a:rPr lang="en-US" altLang="zh-TW" dirty="0"/>
              <a:t>size":1,"price":777,"container_id":"000"}</a:t>
            </a:r>
          </a:p>
          <a:p>
            <a:endParaRPr lang="en-US" altLang="zh-TW" dirty="0"/>
          </a:p>
          <a:p>
            <a:r>
              <a:rPr lang="en-US" altLang="zh-TW" dirty="0"/>
              <a:t>ceyC2imRkXo:APA91bGQqkLMjPhFZPP1FHmPdiMIPGpPANR7YxdkNyFQM46bTGd55Bt1K2ep6pDE8VWZ1StzpIjuO32xmKmf606vZVzI9Zr71dFDcLA6SeWDj9eMFH-8f2doArFWaP3PWO6LOsqS_zdX</a:t>
            </a:r>
          </a:p>
          <a:p>
            <a:r>
              <a:rPr lang="en-US" altLang="zh-TW" dirty="0"/>
              <a:t>already close!</a:t>
            </a:r>
          </a:p>
          <a:p>
            <a:r>
              <a:rPr lang="en-US" altLang="zh-TW" dirty="0"/>
              <a:t>ceyC2imRkXo:APA91bGQqkLMjPhFZPP1FHmPdiMIPGpPANR7YxdkNyFQM46bTGd55Bt1K2ep6pDE8VWZ1StzpIjuO32xmKmf606vZVzI9Zr71dFDcLA6SeWDj9eMFH-8f2doArFWaP3PWO6LOsqS_zdX</a:t>
            </a:r>
          </a:p>
          <a:p>
            <a:r>
              <a:rPr lang="en-US" altLang="zh-TW" dirty="0" err="1" smtClean="0"/>
              <a:t>request_array</a:t>
            </a:r>
            <a:r>
              <a:rPr lang="en-US" altLang="zh-TW" dirty="0"/>
              <a:t>:[250710092#0, 7146.223024705279, 5878.053983533755, 37.9404347276597, 0, 0, ceyC2imRkXo:APA91bGQqkLMjPhFZPP1FHmPdiMIPGpPANR7YxdkNyFQM46bTGd55Bt1K2ep6pDE8VWZ1StzpIjuO32xmKmf606vZVzI9Zr71dFDcLA6SeWDj9eMFH-8f2doArFWaP3PWO6LOsqS_zdX, ceyC2imRkXo:APA91bGQqkLMjPhFZPP1FHmPdiMIPGpPANR7YxdkNyFQM46bTGd55Bt1K2ep6pDE8VWZ1StzpIjuO32xmKmf606vZVzI9Zr71dFDcLA6SeWDj9eMFH-8f2doArFWaP3PWO6LOsqS_zdX, 190608114721]</a:t>
            </a:r>
          </a:p>
          <a:p>
            <a:r>
              <a:rPr lang="en-US" altLang="zh-TW" dirty="0"/>
              <a:t>insert_BoxSize:1</a:t>
            </a:r>
          </a:p>
          <a:p>
            <a:r>
              <a:rPr lang="en-US" altLang="zh-TW" dirty="0"/>
              <a:t>insertTime:570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7078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91402" y="200967"/>
            <a:ext cx="11806813" cy="6471138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distance_curr_To_Index:4363.564623191217</a:t>
            </a:r>
          </a:p>
          <a:p>
            <a:r>
              <a:rPr lang="en-US" altLang="zh-TW" sz="1600" dirty="0" err="1"/>
              <a:t>cars_Box</a:t>
            </a:r>
            <a:r>
              <a:rPr lang="en-US" altLang="zh-TW" sz="1600" dirty="0"/>
              <a:t>:{1={1=[111, 112], 2=[], 3=[]}, 2={1=[211], 2=[221], 3=[]}, 3={1=[], 2=[], 3=[331]}}</a:t>
            </a:r>
          </a:p>
          <a:p>
            <a:r>
              <a:rPr lang="en-US" altLang="zh-TW" sz="1600" dirty="0" smtClean="0"/>
              <a:t>-------------</a:t>
            </a:r>
            <a:r>
              <a:rPr lang="en-US" altLang="zh-TW" sz="1600" dirty="0"/>
              <a:t>route arrangement-------------</a:t>
            </a:r>
          </a:p>
          <a:p>
            <a:r>
              <a:rPr lang="en-US" altLang="zh-TW" sz="1600" dirty="0" smtClean="0"/>
              <a:t>vehID:1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,</a:t>
            </a:r>
            <a:r>
              <a:rPr lang="en-US" altLang="zh-TW" sz="1600" dirty="0" err="1" smtClean="0"/>
              <a:t>veh_array</a:t>
            </a:r>
            <a:r>
              <a:rPr lang="en-US" altLang="zh-TW" sz="1600" dirty="0"/>
              <a:t>:[570, </a:t>
            </a:r>
            <a:r>
              <a:rPr lang="en-US" altLang="zh-TW" sz="1600" dirty="0" smtClean="0"/>
              <a:t>660], </a:t>
            </a:r>
            <a:r>
              <a:rPr lang="en-US" altLang="zh-TW" sz="1600" dirty="0" err="1" smtClean="0"/>
              <a:t>Map_requestInfo</a:t>
            </a:r>
            <a:r>
              <a:rPr lang="en-US" altLang="zh-TW" sz="1600" dirty="0"/>
              <a:t>:{660=[273445903#7, 2966.38, 6993.0, 60.0, 0, 111, ABC, ABC, </a:t>
            </a:r>
            <a:r>
              <a:rPr lang="en-US" altLang="zh-TW" sz="1600" dirty="0" err="1"/>
              <a:t>test_order</a:t>
            </a:r>
            <a:r>
              <a:rPr lang="en-US" altLang="zh-TW" sz="1600" dirty="0"/>
              <a:t>], 570=[496257308#5, 3937.13, 5039.67, 50.0, 0, 111, ABC, ABC, </a:t>
            </a:r>
            <a:r>
              <a:rPr lang="en-US" altLang="zh-TW" sz="1600" dirty="0" err="1"/>
              <a:t>test_order</a:t>
            </a:r>
            <a:r>
              <a:rPr lang="en-US" altLang="zh-TW" sz="1600" dirty="0" smtClean="0"/>
              <a:t>]} </a:t>
            </a:r>
          </a:p>
          <a:p>
            <a:r>
              <a:rPr lang="en-US" altLang="zh-TW" sz="1600" dirty="0" smtClean="0"/>
              <a:t>---------------------------------</a:t>
            </a:r>
            <a:endParaRPr lang="en-US" altLang="zh-TW" sz="1600" dirty="0"/>
          </a:p>
          <a:p>
            <a:r>
              <a:rPr lang="en-US" altLang="zh-TW" sz="1600" dirty="0" smtClean="0"/>
              <a:t>vehID:2, </a:t>
            </a:r>
            <a:r>
              <a:rPr lang="en-US" altLang="zh-TW" sz="1600" dirty="0" err="1" smtClean="0"/>
              <a:t>veh_array</a:t>
            </a:r>
            <a:r>
              <a:rPr lang="en-US" altLang="zh-TW" sz="1600" dirty="0"/>
              <a:t>:[570, 660]</a:t>
            </a:r>
          </a:p>
          <a:p>
            <a:r>
              <a:rPr lang="en-US" altLang="zh-TW" sz="1600" dirty="0" err="1"/>
              <a:t>Map_requestInfo</a:t>
            </a:r>
            <a:r>
              <a:rPr lang="en-US" altLang="zh-TW" sz="1600" dirty="0"/>
              <a:t>:{660=[297579234, 8973.76, 3772.53, 200.0, 0, 111, ABC, ABC, </a:t>
            </a:r>
            <a:r>
              <a:rPr lang="en-US" altLang="zh-TW" sz="1600" dirty="0" err="1"/>
              <a:t>test_order</a:t>
            </a:r>
            <a:r>
              <a:rPr lang="en-US" altLang="zh-TW" sz="1600" dirty="0"/>
              <a:t>], 570=[250710092#0, 7146.223024705279, 5878.053983533755, 37.9404347276597, 0, </a:t>
            </a:r>
            <a:r>
              <a:rPr lang="en-US" altLang="zh-TW" sz="1600" dirty="0" smtClean="0"/>
              <a:t>0, ceyC2imRkXo:APA91bGQqkLMjPhFZPP1FHmPdiMIPGpPANR7YxdkNyFQM46bTGd55Bt1K2ep6pDE8VWZ1StzpIjuO32xmKmf606vZVzI9Zr71dFDcLA6SeWDj9eMFH-8f2doArFWaP3PWO6LOsqS_zdX, ceyC2imRkXo:APA91bGQqkLMjPhFZPP1FHmPdiMIPGpPANR7YxdkNyFQM46bTGd55Bt1K2ep6pDE8VWZ1StzpIjuO32xmKmf606vZVzI9Zr71dFDcLA6SeWDj9eMFH-8f2doArFWaP3PWO6LOsqS_zdX</a:t>
            </a:r>
            <a:r>
              <a:rPr lang="en-US" altLang="zh-TW" sz="1600" dirty="0"/>
              <a:t>, 190608114721]}</a:t>
            </a:r>
          </a:p>
          <a:p>
            <a:r>
              <a:rPr lang="en-US" altLang="zh-TW" sz="1600" b="1" dirty="0" smtClean="0"/>
              <a:t>insertCar_ID:2, insertTime:570, </a:t>
            </a:r>
            <a:r>
              <a:rPr lang="en-US" altLang="zh-TW" sz="1600" b="1" dirty="0" err="1" smtClean="0"/>
              <a:t>veh_array_for_setStop</a:t>
            </a:r>
            <a:r>
              <a:rPr lang="en-US" altLang="zh-TW" sz="1600" b="1" dirty="0"/>
              <a:t>:[570, 660]</a:t>
            </a:r>
          </a:p>
          <a:p>
            <a:r>
              <a:rPr lang="en-US" altLang="zh-TW" sz="1600" dirty="0" err="1"/>
              <a:t>Map_requestInfo_for_setStop</a:t>
            </a:r>
            <a:r>
              <a:rPr lang="en-US" altLang="zh-TW" sz="1600" dirty="0"/>
              <a:t>:{660=[297579234, 8973.76, 3772.53, 200.0, 0, 111, ABC, ABC, </a:t>
            </a:r>
            <a:r>
              <a:rPr lang="en-US" altLang="zh-TW" sz="1600" dirty="0" err="1"/>
              <a:t>test_order</a:t>
            </a:r>
            <a:r>
              <a:rPr lang="en-US" altLang="zh-TW" sz="1600" dirty="0"/>
              <a:t>], 570=[250710092#0, 7146.223024705279, 5878.053983533755, 37.9404347276597, 0, 0, ceyC2imRkXo:APA91bGQqkLMjPhFZPP1FHmPdiMIPGpPANR7YxdkNyFQM46bTGd55Bt1K2ep6pDE8VWZ1StzpIjuO32xmKmf606vZVzI9Zr71dFDcLA6SeWDj9eMFH-8f2doArFWaP3PWO6LOsqS_zdX, ceyC2imRkXo:APA91bGQqkLMjPhFZPP1FHmPdiMIPGpPANR7YxdkNyFQM46bTGd55Bt1K2ep6pDE8VWZ1StzpIjuO32xmKmf606vZVzI9Zr71dFDcLA6SeWDj9eMFH-8f2doArFWaP3PWO6LOsqS_zdX, 190608114721]}</a:t>
            </a:r>
          </a:p>
          <a:p>
            <a:r>
              <a:rPr lang="en-US" altLang="zh-TW" sz="1600" dirty="0"/>
              <a:t>---------------------------------</a:t>
            </a:r>
          </a:p>
          <a:p>
            <a:r>
              <a:rPr lang="en-US" altLang="zh-TW" sz="1600" dirty="0" smtClean="0"/>
              <a:t>vehID:3 </a:t>
            </a:r>
            <a:r>
              <a:rPr lang="en-US" altLang="zh-TW" sz="1600" dirty="0" err="1" smtClean="0"/>
              <a:t>veh_array</a:t>
            </a:r>
            <a:r>
              <a:rPr lang="en-US" altLang="zh-TW" sz="1600" dirty="0"/>
              <a:t>:[</a:t>
            </a:r>
            <a:r>
              <a:rPr lang="en-US" altLang="zh-TW" sz="1600" dirty="0" smtClean="0"/>
              <a:t>720], </a:t>
            </a:r>
            <a:r>
              <a:rPr lang="en-US" altLang="zh-TW" sz="1600" dirty="0" err="1" smtClean="0"/>
              <a:t>Map_requestInfo</a:t>
            </a:r>
            <a:r>
              <a:rPr lang="en-US" altLang="zh-TW" sz="1600" dirty="0"/>
              <a:t>:{720=[405115648#1, 8950.04, 6800.84, 240.0, 0, 111, ABC, ABC, </a:t>
            </a:r>
            <a:r>
              <a:rPr lang="en-US" altLang="zh-TW" sz="1600" dirty="0" err="1"/>
              <a:t>test_order</a:t>
            </a:r>
            <a:r>
              <a:rPr lang="en-US" altLang="zh-TW" sz="1600" dirty="0" smtClean="0"/>
              <a:t>]}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6569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91402" y="200967"/>
            <a:ext cx="11806813" cy="6471138"/>
          </a:xfrm>
        </p:spPr>
        <p:txBody>
          <a:bodyPr>
            <a:noAutofit/>
          </a:bodyPr>
          <a:lstStyle/>
          <a:p>
            <a:r>
              <a:rPr lang="en-US" altLang="zh-TW" dirty="0"/>
              <a:t>The system is in the notification stage!</a:t>
            </a:r>
          </a:p>
          <a:p>
            <a:r>
              <a:rPr lang="en-US" altLang="zh-TW" dirty="0"/>
              <a:t>send notification to the specific sender</a:t>
            </a:r>
          </a:p>
          <a:p>
            <a:r>
              <a:rPr lang="en-US" altLang="zh-TW" dirty="0"/>
              <a:t>ABC</a:t>
            </a:r>
          </a:p>
          <a:p>
            <a:r>
              <a:rPr lang="en-US" altLang="zh-TW" dirty="0"/>
              <a:t>{"notification":{"title":"</a:t>
            </a:r>
            <a:r>
              <a:rPr lang="zh-TW" altLang="en-US" dirty="0"/>
              <a:t>貨車即將到達</a:t>
            </a:r>
            <a:r>
              <a:rPr lang="en-US" altLang="zh-TW" dirty="0"/>
              <a:t>","body":"</a:t>
            </a:r>
            <a:r>
              <a:rPr lang="zh-TW" altLang="en-US" dirty="0"/>
              <a:t>貨車將於約</a:t>
            </a:r>
            <a:r>
              <a:rPr lang="en-US" altLang="zh-TW" dirty="0"/>
              <a:t>5</a:t>
            </a:r>
            <a:r>
              <a:rPr lang="zh-TW" altLang="en-US" dirty="0"/>
              <a:t>分後到達。</a:t>
            </a:r>
            <a:r>
              <a:rPr lang="en-US" altLang="zh-TW" dirty="0"/>
              <a:t>"},"</a:t>
            </a:r>
            <a:r>
              <a:rPr lang="en-US" altLang="zh-TW" dirty="0" err="1"/>
              <a:t>to":"ABC</a:t>
            </a:r>
            <a:r>
              <a:rPr lang="en-US" altLang="zh-TW" dirty="0"/>
              <a:t>"}</a:t>
            </a:r>
          </a:p>
          <a:p>
            <a:r>
              <a:rPr lang="en-US" altLang="zh-TW" dirty="0"/>
              <a:t>The system is in the notification stage!</a:t>
            </a:r>
          </a:p>
          <a:p>
            <a:r>
              <a:rPr lang="en-US" altLang="zh-TW" dirty="0"/>
              <a:t>send notification to the specific sender</a:t>
            </a:r>
          </a:p>
          <a:p>
            <a:r>
              <a:rPr lang="en-US" altLang="zh-TW" dirty="0"/>
              <a:t>ceyC2imRkXo:APA91bGQqkLMjPhFZPP1FHmPdiMIPGpPANR7YxdkNyFQM46bTGd55Bt1K2ep6pDE8VWZ1StzpIjuO32xmKmf606vZVzI9Zr71dFDcLA6SeWDj9eMFH-8f2doArFWaP3PWO6LOsqS_zdX</a:t>
            </a:r>
          </a:p>
          <a:p>
            <a:r>
              <a:rPr lang="en-US" altLang="zh-TW" dirty="0"/>
              <a:t>{"notification":{"title":"</a:t>
            </a:r>
            <a:r>
              <a:rPr lang="zh-TW" altLang="en-US" dirty="0"/>
              <a:t>貨車即將到達</a:t>
            </a:r>
            <a:r>
              <a:rPr lang="en-US" altLang="zh-TW" dirty="0"/>
              <a:t>","body":"</a:t>
            </a:r>
            <a:r>
              <a:rPr lang="zh-TW" altLang="en-US" dirty="0"/>
              <a:t>貨車將於約</a:t>
            </a:r>
            <a:r>
              <a:rPr lang="en-US" altLang="zh-TW" dirty="0"/>
              <a:t>5</a:t>
            </a:r>
            <a:r>
              <a:rPr lang="zh-TW" altLang="en-US" dirty="0"/>
              <a:t>分後到達。</a:t>
            </a:r>
            <a:r>
              <a:rPr lang="en-US" altLang="zh-TW" dirty="0"/>
              <a:t>"},"to":"ceyC2imRkXo:APA91bGQqkLMjPhFZPP1FHmPdiMIPGpPANR7YxdkNyFQM46bTGd55Bt1K2ep6pDE8VWZ1StzpIjuO32xmKmf606vZVzI9Zr71dFDcLA6SeWDj9eMFH-8f2doArFWaP3PWO6LOsqS_zdX"}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576190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91402" y="200967"/>
            <a:ext cx="11806813" cy="6471138"/>
          </a:xfrm>
        </p:spPr>
        <p:txBody>
          <a:bodyPr>
            <a:noAutofit/>
          </a:bodyPr>
          <a:lstStyle/>
          <a:p>
            <a:r>
              <a:rPr lang="en-US" altLang="zh-TW" dirty="0"/>
              <a:t>send notification to the specific sender</a:t>
            </a:r>
          </a:p>
          <a:p>
            <a:r>
              <a:rPr lang="en-US" altLang="zh-TW" dirty="0"/>
              <a:t>we arrive to the sender's address</a:t>
            </a:r>
          </a:p>
          <a:p>
            <a:r>
              <a:rPr lang="en-US" altLang="zh-TW" dirty="0"/>
              <a:t>send notification to the specific sender</a:t>
            </a:r>
          </a:p>
          <a:p>
            <a:r>
              <a:rPr lang="en-US" altLang="zh-TW" dirty="0"/>
              <a:t>line1370[496257308#5, 3937.13, 5039.67, 50.0, 0, 111, ABC, ABC, </a:t>
            </a:r>
            <a:r>
              <a:rPr lang="en-US" altLang="zh-TW" dirty="0" err="1"/>
              <a:t>test_order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{"notification":{"title":"</a:t>
            </a:r>
            <a:r>
              <a:rPr lang="zh-TW" altLang="en-US" dirty="0"/>
              <a:t>貨車已到達</a:t>
            </a:r>
            <a:r>
              <a:rPr lang="en-US" altLang="zh-TW" dirty="0"/>
              <a:t>","body":"</a:t>
            </a:r>
            <a:r>
              <a:rPr lang="zh-TW" altLang="en-US" dirty="0"/>
              <a:t>貨車已到達收貨點，請準備上貨。</a:t>
            </a:r>
            <a:r>
              <a:rPr lang="en-US" altLang="zh-TW" dirty="0"/>
              <a:t>"},"</a:t>
            </a:r>
            <a:r>
              <a:rPr lang="en-US" altLang="zh-TW" dirty="0" err="1"/>
              <a:t>to":"ABC</a:t>
            </a:r>
            <a:r>
              <a:rPr lang="en-US" altLang="zh-TW" dirty="0"/>
              <a:t>"}</a:t>
            </a:r>
          </a:p>
          <a:p>
            <a:r>
              <a:rPr lang="en-US" altLang="zh-TW" dirty="0"/>
              <a:t>send notification to the specific sender</a:t>
            </a:r>
          </a:p>
          <a:p>
            <a:r>
              <a:rPr lang="en-US" altLang="zh-TW" dirty="0"/>
              <a:t>we arrive to the sender's address</a:t>
            </a:r>
          </a:p>
          <a:p>
            <a:r>
              <a:rPr lang="en-US" altLang="zh-TW" dirty="0"/>
              <a:t>send notification to the specific sender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5890853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91402" y="200967"/>
            <a:ext cx="11806813" cy="64711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Do something after 3 </a:t>
            </a:r>
            <a:r>
              <a:rPr lang="en-US" altLang="zh-TW" sz="2400" dirty="0" err="1"/>
              <a:t>mins</a:t>
            </a:r>
            <a:endParaRPr lang="en-US" altLang="zh-TW" sz="2400" dirty="0"/>
          </a:p>
          <a:p>
            <a:r>
              <a:rPr lang="en-US" altLang="zh-TW" sz="2400" dirty="0" smtClean="0"/>
              <a:t>{"</a:t>
            </a:r>
            <a:r>
              <a:rPr lang="en-US" altLang="zh-TW" sz="2400" dirty="0"/>
              <a:t>notification":{"title":"</a:t>
            </a:r>
            <a:r>
              <a:rPr lang="zh-TW" altLang="en-US" sz="2400" dirty="0"/>
              <a:t>貨物已上車</a:t>
            </a:r>
            <a:r>
              <a:rPr lang="en-US" altLang="zh-TW" sz="2400" dirty="0"/>
              <a:t>","body":"</a:t>
            </a:r>
            <a:r>
              <a:rPr lang="zh-TW" altLang="en-US" sz="2400" dirty="0"/>
              <a:t>寄件人已將貨物寄出，已可選擇取貨時間。</a:t>
            </a:r>
            <a:r>
              <a:rPr lang="en-US" altLang="zh-TW" sz="2400" dirty="0"/>
              <a:t>"},"</a:t>
            </a:r>
            <a:r>
              <a:rPr lang="en-US" altLang="zh-TW" sz="2400" dirty="0" err="1"/>
              <a:t>to":"ABC</a:t>
            </a:r>
            <a:r>
              <a:rPr lang="en-US" altLang="zh-TW" sz="2400" dirty="0"/>
              <a:t>"}</a:t>
            </a:r>
          </a:p>
          <a:p>
            <a:r>
              <a:rPr lang="en-US" altLang="zh-TW" sz="2400" dirty="0"/>
              <a:t>Do something after 3 </a:t>
            </a:r>
            <a:r>
              <a:rPr lang="en-US" altLang="zh-TW" sz="2400" dirty="0" err="1"/>
              <a:t>mins</a:t>
            </a:r>
            <a:endParaRPr lang="en-US" altLang="zh-TW" sz="2400" dirty="0"/>
          </a:p>
          <a:p>
            <a:r>
              <a:rPr lang="en-US" altLang="zh-TW" sz="2400" dirty="0" smtClean="0"/>
              <a:t>ceyC2imRkXo:APA91bGQqkLMjPhFZPP1FHmPdiMIPGpPANR7YxdkNyFQM46bTGd55Bt1K2ep6pDE8VWZ1StzpIjuO32xmKmf606vZVzI9Zr71dFDcLA6SeWDj9eMFH-8f2doArFWaP3PWO6LOsqS_zdX</a:t>
            </a:r>
            <a:r>
              <a:rPr lang="en-US" altLang="zh-TW" sz="2400" dirty="0"/>
              <a:t>, ceyC2imRkXo:APA91bGQqkLMjPhFZPP1FHmPdiMIPGpPANR7YxdkNyFQM46bTGd55Bt1K2ep6pDE8VWZ1StzpIjuO32xmKmf606vZVzI9Zr71dFDcLA6SeWDj9eMFH-8f2doArFWaP3PWO6LOsqS_zdX, 190608114721]</a:t>
            </a:r>
          </a:p>
          <a:p>
            <a:r>
              <a:rPr lang="en-US" altLang="zh-TW" sz="2400" dirty="0"/>
              <a:t>{"notification":{"title":"</a:t>
            </a:r>
            <a:r>
              <a:rPr lang="zh-TW" altLang="en-US" sz="2400" dirty="0"/>
              <a:t>貨物已上車</a:t>
            </a:r>
            <a:r>
              <a:rPr lang="en-US" altLang="zh-TW" sz="2400" dirty="0"/>
              <a:t>","body":"</a:t>
            </a:r>
            <a:r>
              <a:rPr lang="zh-TW" altLang="en-US" sz="2400" dirty="0"/>
              <a:t>寄件人已將貨物寄出，已可選擇取貨時間。</a:t>
            </a:r>
            <a:r>
              <a:rPr lang="en-US" altLang="zh-TW" sz="2400" dirty="0"/>
              <a:t>"},"to":"ceyC2imRkXo:APA91bGQqkLMjPhFZPP1FHmPdiMIPGpPANR7YxdkNyFQM46bTGd55Bt1K2ep6pDE8VWZ1StzpIjuO32xmKmf606vZVzI9Zr71dFDcLA6SeWDj9eMFH-8f2doArFWaP3PWO6LOsqS_zdX"}</a:t>
            </a:r>
          </a:p>
          <a:p>
            <a:r>
              <a:rPr lang="zh-TW" altLang="en-US" sz="2400" dirty="0"/>
              <a:t>從</a:t>
            </a:r>
            <a:r>
              <a:rPr lang="en-US" altLang="zh-TW" sz="2400" dirty="0"/>
              <a:t>/140.116.72.164:39212</a:t>
            </a:r>
            <a:r>
              <a:rPr lang="zh-TW" altLang="en-US" sz="2400" dirty="0"/>
              <a:t>有連線進來</a:t>
            </a:r>
            <a:r>
              <a:rPr lang="en-US" altLang="zh-TW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786881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517" y="558715"/>
            <a:ext cx="3403060" cy="1325563"/>
          </a:xfrm>
        </p:spPr>
        <p:txBody>
          <a:bodyPr/>
          <a:lstStyle/>
          <a:p>
            <a:r>
              <a:rPr lang="en-US" altLang="zh-TW" dirty="0" smtClean="0"/>
              <a:t>09:00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75525"/>
              </p:ext>
            </p:extLst>
          </p:nvPr>
        </p:nvGraphicFramePr>
        <p:xfrm>
          <a:off x="167517" y="1610944"/>
          <a:ext cx="4523364" cy="513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126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205802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1475408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66150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9138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6615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6344581" y="-58527"/>
            <a:ext cx="4439865" cy="93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/>
              <a:t>S4, </a:t>
            </a:r>
            <a:r>
              <a:rPr lang="en-US" altLang="zh-TW" sz="2400" dirty="0" err="1" smtClean="0"/>
              <a:t>BoxSize</a:t>
            </a:r>
            <a:r>
              <a:rPr lang="en-US" altLang="zh-TW" sz="2400" dirty="0" smtClean="0"/>
              <a:t>=small</a:t>
            </a:r>
            <a:endParaRPr lang="zh-TW" altLang="en-US" sz="2400" dirty="0" smtClean="0"/>
          </a:p>
          <a:p>
            <a:r>
              <a:rPr lang="en-US" altLang="zh-TW" sz="2400" dirty="0" smtClean="0"/>
              <a:t>timeselection:09:30,</a:t>
            </a:r>
            <a:endParaRPr lang="zh-TW" altLang="en-US" sz="24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6468896" y="1933434"/>
          <a:ext cx="3968884" cy="417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21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992221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4696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50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S4: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(211)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8650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  <a:tr h="469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8267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897167" y="50545"/>
            <a:ext cx="1436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09:01:00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686152" y="549114"/>
            <a:ext cx="245241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Box Filtering stage:</a:t>
            </a:r>
          </a:p>
          <a:p>
            <a:r>
              <a:rPr lang="en-US" altLang="zh-TW" sz="2400" dirty="0" smtClean="0"/>
              <a:t>V1,V2,V3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208820" y="733779"/>
            <a:ext cx="36576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Time scheduling stage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44740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netstat</a:t>
            </a:r>
            <a:r>
              <a:rPr lang="en-US" altLang="zh-TW" dirty="0"/>
              <a:t> -a -n </a:t>
            </a:r>
            <a:r>
              <a:rPr lang="en-US" altLang="zh-TW" dirty="0" smtClean="0"/>
              <a:t>–o</a:t>
            </a:r>
          </a:p>
          <a:p>
            <a:r>
              <a:rPr lang="en-US" altLang="zh-TW" dirty="0" smtClean="0"/>
              <a:t>Port:6678</a:t>
            </a:r>
            <a:endParaRPr lang="zh-TW" altLang="en-US" dirty="0"/>
          </a:p>
          <a:p>
            <a:r>
              <a:rPr lang="en-US" altLang="zh-TW" dirty="0" err="1"/>
              <a:t>taskkill</a:t>
            </a:r>
            <a:r>
              <a:rPr lang="en-US" altLang="zh-TW" dirty="0"/>
              <a:t> /PID </a:t>
            </a:r>
            <a:r>
              <a:rPr lang="en-US" altLang="zh-TW" dirty="0" smtClean="0"/>
              <a:t>11764 </a:t>
            </a:r>
            <a:r>
              <a:rPr lang="en-US" altLang="zh-TW" dirty="0"/>
              <a:t>-f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4086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402189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742274004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11478720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9382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8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 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Tainan</a:t>
                      </a:r>
                      <a:r>
                        <a:rPr lang="en-US" altLang="zh-TW" baseline="0" dirty="0" smtClean="0"/>
                        <a:t> downtown 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50.07</a:t>
                      </a:r>
                      <a:r>
                        <a:rPr lang="en-US" altLang="zh-TW" baseline="0" dirty="0" smtClean="0"/>
                        <a:t> km2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3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</a:t>
                      </a:r>
                      <a:r>
                        <a:rPr lang="en-US" altLang="zh-TW" baseline="0" dirty="0" smtClean="0"/>
                        <a:t>number of </a:t>
                      </a:r>
                      <a:r>
                        <a:rPr lang="en-US" altLang="zh-TW" dirty="0" smtClean="0"/>
                        <a:t>junction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4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number of roads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1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</a:t>
                      </a:r>
                      <a:r>
                        <a:rPr lang="en-US" altLang="zh-TW" baseline="0" dirty="0" smtClean="0"/>
                        <a:t> number of trucks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0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5.0 [m/s]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8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Average speed of</a:t>
                      </a:r>
                      <a:r>
                        <a:rPr lang="en-US" altLang="zh-TW" baseline="0" dirty="0" smtClean="0"/>
                        <a:t> truck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4.0 </a:t>
                      </a:r>
                      <a:r>
                        <a:rPr lang="en-US" altLang="zh-TW" dirty="0" smtClean="0"/>
                        <a:t>[m/s]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09:00-15:00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hours=21600 seconds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4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556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23825"/>
            <a:ext cx="10668000" cy="6552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6567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6" y="1804938"/>
            <a:ext cx="4714982" cy="4485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00" y="1804938"/>
            <a:ext cx="5754900" cy="4585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567373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232906"/>
              </p:ext>
            </p:extLst>
          </p:nvPr>
        </p:nvGraphicFramePr>
        <p:xfrm>
          <a:off x="188258" y="116541"/>
          <a:ext cx="11627225" cy="617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0">
                  <a:extLst>
                    <a:ext uri="{9D8B030D-6E8A-4147-A177-3AD203B41FA5}">
                      <a16:colId xmlns:a16="http://schemas.microsoft.com/office/drawing/2014/main" val="1572055895"/>
                    </a:ext>
                  </a:extLst>
                </a:gridCol>
                <a:gridCol w="2761129">
                  <a:extLst>
                    <a:ext uri="{9D8B030D-6E8A-4147-A177-3AD203B41FA5}">
                      <a16:colId xmlns:a16="http://schemas.microsoft.com/office/drawing/2014/main" val="742274004"/>
                    </a:ext>
                  </a:extLst>
                </a:gridCol>
                <a:gridCol w="3414157">
                  <a:extLst>
                    <a:ext uri="{9D8B030D-6E8A-4147-A177-3AD203B41FA5}">
                      <a16:colId xmlns:a16="http://schemas.microsoft.com/office/drawing/2014/main" val="1147872018"/>
                    </a:ext>
                  </a:extLst>
                </a:gridCol>
                <a:gridCol w="3130079">
                  <a:extLst>
                    <a:ext uri="{9D8B030D-6E8A-4147-A177-3AD203B41FA5}">
                      <a16:colId xmlns:a16="http://schemas.microsoft.com/office/drawing/2014/main" val="893828701"/>
                    </a:ext>
                  </a:extLst>
                </a:gridCol>
              </a:tblGrid>
              <a:tr h="400281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Google-Map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SUMO-real</a:t>
                      </a:r>
                      <a:r>
                        <a:rPr lang="en-US" altLang="zh-TW" sz="1600" baseline="0" dirty="0" smtClean="0"/>
                        <a:t>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SUMO-estimated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84801"/>
                  </a:ext>
                </a:extLst>
              </a:tr>
              <a:tr h="863743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安平古堡到林百貨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4600[m]/16 [</a:t>
                      </a:r>
                      <a:r>
                        <a:rPr lang="en-US" altLang="zh-TW" sz="1600" dirty="0" err="1" smtClean="0"/>
                        <a:t>mins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=4.79 [m/s]=17.2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4851[m]/1204[s]=4.09</a:t>
                      </a:r>
                      <a:r>
                        <a:rPr lang="en-US" altLang="zh-TW" sz="1600" baseline="0" dirty="0" smtClean="0"/>
                        <a:t> [m/s]</a:t>
                      </a:r>
                    </a:p>
                    <a:p>
                      <a:r>
                        <a:rPr lang="en-US" altLang="zh-TW" sz="1600" baseline="0" dirty="0" smtClean="0"/>
                        <a:t>= 14.7 [km/</a:t>
                      </a:r>
                      <a:r>
                        <a:rPr lang="en-US" altLang="zh-TW" sz="1600" baseline="0" dirty="0" err="1" smtClean="0"/>
                        <a:t>hr</a:t>
                      </a:r>
                      <a:r>
                        <a:rPr lang="en-US" altLang="zh-TW" sz="1600" baseline="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5006[m]/1010[s]=4.95</a:t>
                      </a:r>
                      <a:r>
                        <a:rPr lang="en-US" altLang="zh-TW" sz="1600" baseline="0" dirty="0" smtClean="0"/>
                        <a:t> [m/s]=17.8 [km/</a:t>
                      </a:r>
                      <a:r>
                        <a:rPr lang="en-US" altLang="zh-TW" sz="1600" baseline="0" dirty="0" err="1" smtClean="0"/>
                        <a:t>hr</a:t>
                      </a:r>
                      <a:r>
                        <a:rPr lang="en-US" altLang="zh-TW" sz="1600" baseline="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31029"/>
                  </a:ext>
                </a:extLst>
              </a:tr>
              <a:tr h="986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安平古堡到台南地方法院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2900 [m]/10 [</a:t>
                      </a:r>
                      <a:r>
                        <a:rPr lang="en-US" altLang="zh-TW" sz="1600" dirty="0" err="1" smtClean="0"/>
                        <a:t>mins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=4.83 [m/s]</a:t>
                      </a:r>
                    </a:p>
                    <a:p>
                      <a:r>
                        <a:rPr lang="en-US" altLang="zh-TW" sz="1600" dirty="0" smtClean="0"/>
                        <a:t>=17.39</a:t>
                      </a:r>
                      <a:r>
                        <a:rPr lang="en-US" altLang="zh-TW" sz="1600" baseline="0" dirty="0" smtClean="0"/>
                        <a:t> [km/</a:t>
                      </a:r>
                      <a:r>
                        <a:rPr lang="en-US" altLang="zh-TW" sz="1600" baseline="0" dirty="0" err="1" smtClean="0"/>
                        <a:t>hr</a:t>
                      </a:r>
                      <a:r>
                        <a:rPr lang="en-US" altLang="zh-TW" sz="1600" baseline="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2818 [m]/677[s]=4.16 [m/s]</a:t>
                      </a:r>
                      <a:br>
                        <a:rPr lang="en-US" altLang="zh-TW" sz="1600" dirty="0" smtClean="0"/>
                      </a:br>
                      <a:r>
                        <a:rPr lang="en-US" altLang="zh-TW" sz="1600" dirty="0" smtClean="0"/>
                        <a:t>= 14.97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3166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en-US" altLang="zh-TW" sz="1600" dirty="0" smtClean="0"/>
                        <a:t>[m]/ 647 [s]=4.89 [m/s]</a:t>
                      </a:r>
                    </a:p>
                    <a:p>
                      <a:r>
                        <a:rPr lang="en-US" altLang="zh-TW" sz="1600" dirty="0" smtClean="0"/>
                        <a:t>= 17.49</a:t>
                      </a:r>
                      <a:r>
                        <a:rPr lang="en-US" altLang="zh-TW" sz="1600" baseline="0" dirty="0" smtClean="0"/>
                        <a:t> [km/</a:t>
                      </a:r>
                      <a:r>
                        <a:rPr lang="en-US" altLang="zh-TW" sz="1600" baseline="0" dirty="0" err="1" smtClean="0"/>
                        <a:t>hr</a:t>
                      </a:r>
                      <a:r>
                        <a:rPr lang="en-US" altLang="zh-TW" sz="1600" baseline="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47902"/>
                  </a:ext>
                </a:extLst>
              </a:tr>
              <a:tr h="986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安平古堡到成大醫院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7000 [m]/23 [</a:t>
                      </a:r>
                      <a:r>
                        <a:rPr lang="en-US" altLang="zh-TW" sz="1600" dirty="0" err="1" smtClean="0"/>
                        <a:t>mins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=5.07 [m/s]</a:t>
                      </a:r>
                    </a:p>
                    <a:p>
                      <a:r>
                        <a:rPr lang="en-US" altLang="zh-TW" sz="1600" dirty="0" smtClean="0"/>
                        <a:t>=18.25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6976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en-US" altLang="zh-TW" sz="1600" dirty="0" smtClean="0"/>
                        <a:t>[m]/ 1832 [s]=3.8 [m/s]</a:t>
                      </a:r>
                    </a:p>
                    <a:p>
                      <a:r>
                        <a:rPr lang="en-US" altLang="zh-TW" sz="1600" dirty="0" smtClean="0"/>
                        <a:t>=11.09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7581 [m]/1527[s]=4.96 [m/s]</a:t>
                      </a:r>
                    </a:p>
                    <a:p>
                      <a:r>
                        <a:rPr lang="en-US" altLang="zh-TW" sz="1600" dirty="0" smtClean="0"/>
                        <a:t>=17.85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13181"/>
                  </a:ext>
                </a:extLst>
              </a:tr>
              <a:tr h="787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安平古堡到好事多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4600 [m]/14 [</a:t>
                      </a:r>
                      <a:r>
                        <a:rPr lang="en-US" altLang="zh-TW" sz="1600" dirty="0" err="1" smtClean="0"/>
                        <a:t>mins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=5.47 [</a:t>
                      </a:r>
                      <a:r>
                        <a:rPr lang="en-US" altLang="zh-TW" sz="1600" smtClean="0"/>
                        <a:t>m/s]=</a:t>
                      </a:r>
                      <a:r>
                        <a:rPr lang="en-US" altLang="zh-TW" sz="1600" dirty="0" smtClean="0"/>
                        <a:t>19.69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4974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en-US" altLang="zh-TW" sz="1600" dirty="0" smtClean="0"/>
                        <a:t>[m]/1274 [s]=3.9 [m/s]</a:t>
                      </a:r>
                    </a:p>
                    <a:p>
                      <a:r>
                        <a:rPr lang="en-US" altLang="zh-TW" sz="1600" dirty="0" smtClean="0"/>
                        <a:t>=14.04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5475/1113</a:t>
                      </a:r>
                      <a:r>
                        <a:rPr lang="en-US" altLang="zh-TW" sz="1600" baseline="0" dirty="0" smtClean="0"/>
                        <a:t> =4.91 [m/s]</a:t>
                      </a:r>
                    </a:p>
                    <a:p>
                      <a:r>
                        <a:rPr lang="en-US" altLang="zh-TW" sz="1600" baseline="0" dirty="0" smtClean="0"/>
                        <a:t>= 17.67 [km/</a:t>
                      </a:r>
                      <a:r>
                        <a:rPr lang="en-US" altLang="zh-TW" sz="1600" baseline="0" dirty="0" err="1" smtClean="0"/>
                        <a:t>hr</a:t>
                      </a:r>
                      <a:r>
                        <a:rPr lang="en-US" altLang="zh-TW" sz="1600" baseline="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00752"/>
                  </a:ext>
                </a:extLst>
              </a:tr>
              <a:tr h="817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安平古堡到德安百貨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7800 [m]/27 [</a:t>
                      </a:r>
                      <a:r>
                        <a:rPr lang="en-US" altLang="zh-TW" sz="1600" dirty="0" err="1" smtClean="0"/>
                        <a:t>mins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=4.81 [m/s]=17.32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8555 [m]/2180 [s]=3.8 [m/s]</a:t>
                      </a:r>
                    </a:p>
                    <a:p>
                      <a:r>
                        <a:rPr lang="en-US" altLang="zh-TW" sz="1600" dirty="0" smtClean="0"/>
                        <a:t>= 14.04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9016/1815=4.96 [m/s]</a:t>
                      </a:r>
                    </a:p>
                    <a:p>
                      <a:r>
                        <a:rPr lang="en-US" altLang="zh-TW" sz="1600" dirty="0" smtClean="0"/>
                        <a:t>=17.85 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86033"/>
                  </a:ext>
                </a:extLst>
              </a:tr>
              <a:tr h="687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安平古堡到南紡夢時代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8900[m]/29[</a:t>
                      </a:r>
                      <a:r>
                        <a:rPr lang="en-US" altLang="zh-TW" sz="1600" dirty="0" err="1" smtClean="0"/>
                        <a:t>mins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=5.11[m/s]=18.39[km/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8651 [m]/2256[s]=3.83[m/s]</a:t>
                      </a:r>
                    </a:p>
                    <a:p>
                      <a:r>
                        <a:rPr lang="en-US" altLang="zh-TW" sz="1600" dirty="0" smtClean="0"/>
                        <a:t>=13.79</a:t>
                      </a:r>
                      <a:r>
                        <a:rPr lang="en-US" altLang="zh-TW" sz="1600" baseline="0" dirty="0" smtClean="0"/>
                        <a:t> [km/</a:t>
                      </a:r>
                      <a:r>
                        <a:rPr lang="en-US" altLang="zh-TW" sz="1600" baseline="0" dirty="0" err="1" smtClean="0"/>
                        <a:t>hr</a:t>
                      </a:r>
                      <a:r>
                        <a:rPr lang="en-US" altLang="zh-TW" sz="1600" baseline="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8930/1804=4.95[m/s]</a:t>
                      </a:r>
                    </a:p>
                    <a:p>
                      <a:r>
                        <a:rPr lang="en-US" altLang="zh-TW" sz="1600" dirty="0" smtClean="0"/>
                        <a:t>=17.82[km/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3826"/>
                  </a:ext>
                </a:extLst>
              </a:tr>
              <a:tr h="40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安平古堡到南紡夢時代</a:t>
                      </a:r>
                    </a:p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7300[m]/25mins=4.86[m/s]</a:t>
                      </a:r>
                    </a:p>
                    <a:p>
                      <a:r>
                        <a:rPr lang="en-US" altLang="zh-TW" sz="1600" dirty="0" smtClean="0"/>
                        <a:t>=17.49[km/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7683[m]/1836[s]=4.18[m/s]</a:t>
                      </a:r>
                    </a:p>
                    <a:p>
                      <a:r>
                        <a:rPr lang="en-US" altLang="zh-TW" sz="1600" dirty="0" smtClean="0"/>
                        <a:t>=15.04[km/</a:t>
                      </a:r>
                      <a:r>
                        <a:rPr lang="en-US" altLang="zh-TW" sz="1600" dirty="0" err="1" smtClean="0"/>
                        <a:t>hr</a:t>
                      </a:r>
                      <a:r>
                        <a:rPr lang="en-US" altLang="zh-TW" sz="1600" dirty="0" smtClean="0"/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7667/1550=4.94[m/s]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=17.78[km/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4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7001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133646760"/>
              </p:ext>
            </p:extLst>
          </p:nvPr>
        </p:nvGraphicFramePr>
        <p:xfrm>
          <a:off x="304800" y="194733"/>
          <a:ext cx="11624733" cy="6231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1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0" y="625241"/>
            <a:ext cx="12192000" cy="56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742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8" y="881028"/>
            <a:ext cx="11821391" cy="57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880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0" y="127454"/>
            <a:ext cx="11732792" cy="6346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5648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5" y="177694"/>
            <a:ext cx="11721172" cy="6555365"/>
          </a:xfrm>
        </p:spPr>
      </p:pic>
    </p:spTree>
    <p:extLst>
      <p:ext uri="{BB962C8B-B14F-4D97-AF65-F5344CB8AC3E}">
        <p14:creationId xmlns:p14="http://schemas.microsoft.com/office/powerpoint/2010/main" val="25419400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580" y="365125"/>
            <a:ext cx="469132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System architecture </a:t>
            </a:r>
            <a:r>
              <a:rPr lang="en-US" altLang="zh-TW" b="1" dirty="0" smtClean="0"/>
              <a:t>with self-driving truck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62" y="3360973"/>
            <a:ext cx="1307702" cy="130770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38" y="365125"/>
            <a:ext cx="1489471" cy="14894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64" y="3225077"/>
            <a:ext cx="1783677" cy="1783677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>
          <a:xfrm flipV="1">
            <a:off x="3103417" y="1690688"/>
            <a:ext cx="2292821" cy="167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885709" y="1584560"/>
            <a:ext cx="1946458" cy="164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 flipV="1">
            <a:off x="6620412" y="1970147"/>
            <a:ext cx="1714499" cy="1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1" y="3504108"/>
            <a:ext cx="1021431" cy="1021431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3409905" y="2209800"/>
            <a:ext cx="2212084" cy="163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4776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580" y="365125"/>
            <a:ext cx="2962965" cy="1325563"/>
          </a:xfrm>
        </p:spPr>
        <p:txBody>
          <a:bodyPr/>
          <a:lstStyle/>
          <a:p>
            <a:r>
              <a:rPr lang="en-US" altLang="zh-TW" b="1" dirty="0" smtClean="0"/>
              <a:t>System overview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79" y="3092684"/>
            <a:ext cx="1153824" cy="11538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9" y="535451"/>
            <a:ext cx="1025448" cy="10254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13" y="3092683"/>
            <a:ext cx="1085238" cy="10852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65" y="575989"/>
            <a:ext cx="984910" cy="9849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13" y="3092683"/>
            <a:ext cx="1107853" cy="11078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19" y="5006235"/>
            <a:ext cx="1241819" cy="1241819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8229601" y="3508424"/>
            <a:ext cx="232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8282526" y="4036484"/>
            <a:ext cx="2274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6664036" y="1718568"/>
            <a:ext cx="8426" cy="12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185048" y="1726179"/>
            <a:ext cx="19284" cy="118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313830" y="1200648"/>
            <a:ext cx="1908313" cy="159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312479" y="1068444"/>
            <a:ext cx="902281" cy="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312479" y="1390267"/>
            <a:ext cx="902281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4968244" y="4386085"/>
            <a:ext cx="1373507" cy="124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521527" y="4584837"/>
            <a:ext cx="836561" cy="93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020291" y="3408218"/>
            <a:ext cx="2696194" cy="2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 flipV="1">
            <a:off x="3186545" y="3934691"/>
            <a:ext cx="2529940" cy="2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8126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6927" r="34673"/>
          <a:stretch/>
        </p:blipFill>
        <p:spPr>
          <a:xfrm>
            <a:off x="540775" y="1899320"/>
            <a:ext cx="4630994" cy="444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" t="7549" r="164" b="162"/>
          <a:stretch/>
        </p:blipFill>
        <p:spPr>
          <a:xfrm>
            <a:off x="6351639" y="1852212"/>
            <a:ext cx="4817806" cy="4488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2707121" y="342412"/>
            <a:ext cx="131484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 </a:t>
            </a:r>
          </a:p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3919" y="321516"/>
            <a:ext cx="20724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longitude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latitude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56716" y="266914"/>
            <a:ext cx="158729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 ID </a:t>
            </a:r>
          </a:p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SUMO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883920" y="798569"/>
            <a:ext cx="1697000" cy="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286218" y="716203"/>
            <a:ext cx="21067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964864" y="896409"/>
            <a:ext cx="18630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Google Map API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8214" y="798570"/>
            <a:ext cx="24885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convertRoad</a:t>
            </a:r>
            <a:r>
              <a:rPr lang="en-US" altLang="zh-TW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function </a:t>
            </a:r>
          </a:p>
          <a:p>
            <a:pPr algn="ctr"/>
            <a:r>
              <a:rPr lang="en-US" altLang="zh-TW" sz="20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SUMO API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164150" y="233627"/>
            <a:ext cx="2445903" cy="1325563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Address conversion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0250372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164150" y="233627"/>
            <a:ext cx="5214095" cy="1325563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Vehicle Routing Parameter</a:t>
            </a:r>
            <a:endParaRPr lang="zh-TW" altLang="en-US" sz="3600" b="1" dirty="0"/>
          </a:p>
        </p:txBody>
      </p:sp>
      <p:sp>
        <p:nvSpPr>
          <p:cNvPr id="13" name="內容版面配置區 3"/>
          <p:cNvSpPr>
            <a:spLocks noGrp="1"/>
          </p:cNvSpPr>
          <p:nvPr>
            <p:ph sz="half" idx="4294967295"/>
          </p:nvPr>
        </p:nvSpPr>
        <p:spPr>
          <a:xfrm>
            <a:off x="9178455" y="1009556"/>
            <a:ext cx="2576052" cy="529986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 smtClean="0"/>
              <a:t>setRoute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vehID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edgeList</a:t>
            </a:r>
            <a:endParaRPr lang="en-US" altLang="zh-TW" dirty="0"/>
          </a:p>
          <a:p>
            <a:r>
              <a:rPr lang="en-US" altLang="zh-TW" dirty="0" err="1" smtClean="0"/>
              <a:t>setStop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VehID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edgeID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pos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laneIndex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duration </a:t>
            </a:r>
          </a:p>
          <a:p>
            <a:pPr lvl="1"/>
            <a:r>
              <a:rPr lang="en-US" altLang="zh-TW" dirty="0" smtClean="0"/>
              <a:t>sf</a:t>
            </a:r>
          </a:p>
          <a:p>
            <a:pPr lvl="1"/>
            <a:r>
              <a:rPr lang="en-US" altLang="zh-TW" dirty="0" err="1" smtClean="0"/>
              <a:t>startPos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until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3"/>
          <a:stretch/>
        </p:blipFill>
        <p:spPr>
          <a:xfrm>
            <a:off x="252641" y="1693171"/>
            <a:ext cx="5307027" cy="46162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5" b="2667"/>
          <a:stretch/>
        </p:blipFill>
        <p:spPr>
          <a:xfrm>
            <a:off x="6009792" y="451737"/>
            <a:ext cx="2902489" cy="58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Building </a:t>
            </a:r>
            <a:r>
              <a:rPr lang="en-US" altLang="zh-TW" b="1" dirty="0" err="1" smtClean="0"/>
              <a:t>TraaS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81377" y="2011680"/>
            <a:ext cx="5057030" cy="691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SUMO Traffic Simulation Suite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1377" y="3431111"/>
            <a:ext cx="5057030" cy="174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Real-time I/O Data Interface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1467" y="3793168"/>
            <a:ext cx="4183583" cy="492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TraCI</a:t>
            </a:r>
            <a:r>
              <a:rPr lang="en-US" altLang="zh-TW" dirty="0" smtClean="0">
                <a:solidFill>
                  <a:srgbClr val="FF0000"/>
                </a:solidFill>
              </a:rPr>
              <a:t> (Traffic Control Interface)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1467" y="4372401"/>
            <a:ext cx="4183583" cy="492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TraaS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en-US" altLang="zh-TW" dirty="0" err="1" smtClean="0">
                <a:solidFill>
                  <a:srgbClr val="FF0000"/>
                </a:solidFill>
              </a:rPr>
              <a:t>TraCI</a:t>
            </a:r>
            <a:r>
              <a:rPr lang="en-US" altLang="zh-TW" dirty="0" smtClean="0">
                <a:solidFill>
                  <a:srgbClr val="FF0000"/>
                </a:solidFill>
              </a:rPr>
              <a:t> as a Service)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1377" y="5968122"/>
            <a:ext cx="5057030" cy="492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Android Client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212326" y="2779231"/>
            <a:ext cx="7951" cy="61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713259" y="2779231"/>
            <a:ext cx="0" cy="61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212326" y="5195520"/>
            <a:ext cx="0" cy="67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09892" y="5262014"/>
            <a:ext cx="1" cy="64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3"/>
          <p:cNvSpPr>
            <a:spLocks noGrp="1"/>
          </p:cNvSpPr>
          <p:nvPr>
            <p:ph sz="half" idx="4294967295"/>
          </p:nvPr>
        </p:nvSpPr>
        <p:spPr>
          <a:xfrm>
            <a:off x="6504167" y="2011679"/>
            <a:ext cx="5303520" cy="44487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 smtClean="0"/>
              <a:t>The service binds on a specific IP address and on a specific port.</a:t>
            </a:r>
          </a:p>
          <a:p>
            <a:r>
              <a:rPr lang="en-US" altLang="zh-TW" dirty="0" err="1" smtClean="0"/>
              <a:t>TraCI</a:t>
            </a:r>
            <a:r>
              <a:rPr lang="en-US" altLang="zh-TW" dirty="0" smtClean="0"/>
              <a:t> can</a:t>
            </a:r>
            <a:r>
              <a:rPr lang="en-US" altLang="zh-TW" dirty="0"/>
              <a:t> retrieve values of simulated objects and </a:t>
            </a:r>
            <a:r>
              <a:rPr lang="en-US" altLang="zh-TW" dirty="0" smtClean="0"/>
              <a:t>manipulate </a:t>
            </a:r>
            <a:r>
              <a:rPr lang="en-US" altLang="zh-TW" dirty="0"/>
              <a:t>their </a:t>
            </a:r>
            <a:r>
              <a:rPr lang="en-US" altLang="zh-TW" dirty="0" smtClean="0"/>
              <a:t>behavior </a:t>
            </a:r>
            <a:r>
              <a:rPr lang="en-US" altLang="zh-TW" dirty="0"/>
              <a:t>"</a:t>
            </a:r>
            <a:r>
              <a:rPr lang="en-US" altLang="zh-TW" dirty="0" smtClean="0"/>
              <a:t>on-line“.</a:t>
            </a:r>
          </a:p>
          <a:p>
            <a:r>
              <a:rPr lang="en-US" altLang="zh-TW" dirty="0" err="1" smtClean="0"/>
              <a:t>TraaS</a:t>
            </a:r>
            <a:r>
              <a:rPr lang="en-US" altLang="zh-TW" dirty="0" smtClean="0"/>
              <a:t> can communicate with the Android Client.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546616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3249256" y="0"/>
            <a:ext cx="6212796" cy="1325563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Flow Chart of Logistic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Simulation </a:t>
            </a:r>
            <a:endParaRPr lang="zh-TW" altLang="en-US" sz="3600" b="1" dirty="0"/>
          </a:p>
        </p:txBody>
      </p:sp>
      <p:sp>
        <p:nvSpPr>
          <p:cNvPr id="2" name="橢圓 1"/>
          <p:cNvSpPr/>
          <p:nvPr/>
        </p:nvSpPr>
        <p:spPr>
          <a:xfrm>
            <a:off x="815010" y="304972"/>
            <a:ext cx="1884459" cy="8746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Logistic simulation start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010" y="1574358"/>
            <a:ext cx="1812897" cy="818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Place an order and pick box size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790" y="2711494"/>
            <a:ext cx="1812897" cy="818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Sender select the arrival time of container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672090" y="2393342"/>
            <a:ext cx="2548392" cy="1669774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Is there any vehicle to serve this order?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1759803" y="2426400"/>
            <a:ext cx="5386" cy="28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1757238" y="1234439"/>
            <a:ext cx="5386" cy="28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51086" y="3228229"/>
            <a:ext cx="81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6" idx="0"/>
          </p:cNvCxnSpPr>
          <p:nvPr/>
        </p:nvCxnSpPr>
        <p:spPr>
          <a:xfrm rot="16200000" flipV="1">
            <a:off x="3618132" y="1065187"/>
            <a:ext cx="409492" cy="2246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2"/>
          </p:cNvCxnSpPr>
          <p:nvPr/>
        </p:nvCxnSpPr>
        <p:spPr>
          <a:xfrm rot="5400000">
            <a:off x="2325547" y="2134141"/>
            <a:ext cx="691764" cy="4549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8" idx="1"/>
          </p:cNvCxnSpPr>
          <p:nvPr/>
        </p:nvCxnSpPr>
        <p:spPr>
          <a:xfrm>
            <a:off x="396571" y="3120986"/>
            <a:ext cx="45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396571" y="3120986"/>
            <a:ext cx="0" cy="163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490712" y="152465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523299" y="484474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6220482" y="3228229"/>
            <a:ext cx="55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圖: 資料 66"/>
          <p:cNvSpPr/>
          <p:nvPr/>
        </p:nvSpPr>
        <p:spPr>
          <a:xfrm>
            <a:off x="6598168" y="2793677"/>
            <a:ext cx="2170706" cy="998573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Generate</a:t>
            </a:r>
            <a:b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order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successfully  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8665950" y="3292964"/>
            <a:ext cx="866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9622403" y="2818737"/>
            <a:ext cx="1812897" cy="818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Dispatch vehicle and change routes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10528187" y="3701271"/>
            <a:ext cx="664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622403" y="4210430"/>
            <a:ext cx="1812897" cy="818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The vehicle arrived to the sender’s address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H="1">
            <a:off x="10504994" y="5092151"/>
            <a:ext cx="664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9360009" y="5605122"/>
            <a:ext cx="2337684" cy="9571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Logistic simulation of sender ends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81538" y="2596117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050810" y="3877718"/>
            <a:ext cx="36162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Dispatching </a:t>
            </a:r>
          </a:p>
          <a:p>
            <a:pPr algn="ctr"/>
            <a:r>
              <a:rPr lang="en-US" altLang="zh-TW" sz="54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Mechanism</a:t>
            </a:r>
            <a:endParaRPr lang="zh-TW" alt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1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203907" y="105509"/>
            <a:ext cx="3747892" cy="1325563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Dispatching mechanism</a:t>
            </a:r>
            <a:endParaRPr lang="zh-TW" altLang="en-US" sz="3600" b="1" dirty="0"/>
          </a:p>
        </p:txBody>
      </p:sp>
      <p:sp>
        <p:nvSpPr>
          <p:cNvPr id="6" name="菱形 5"/>
          <p:cNvSpPr/>
          <p:nvPr/>
        </p:nvSpPr>
        <p:spPr>
          <a:xfrm>
            <a:off x="55660" y="2393179"/>
            <a:ext cx="2576222" cy="1677774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Is there any vehicle to serve this order?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2763213" y="5544413"/>
            <a:ext cx="38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360321" y="2292912"/>
            <a:ext cx="0" cy="27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03906" y="4070953"/>
            <a:ext cx="196431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Dispatching </a:t>
            </a:r>
          </a:p>
          <a:p>
            <a:pPr algn="ctr"/>
            <a:r>
              <a:rPr lang="en-US" altLang="zh-TW" sz="28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Mechanism</a:t>
            </a:r>
            <a:endParaRPr lang="zh-TW" altLang="en-US" sz="2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2918128" y="2586640"/>
            <a:ext cx="2822955" cy="149528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Box filtering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Stage (capacity=3)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3145896" y="4845932"/>
            <a:ext cx="2437074" cy="139696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Time scheduling</a:t>
            </a:r>
          </a:p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stage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356257" y="4061577"/>
            <a:ext cx="4064" cy="74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26" idx="3"/>
          </p:cNvCxnSpPr>
          <p:nvPr/>
        </p:nvCxnSpPr>
        <p:spPr>
          <a:xfrm flipV="1">
            <a:off x="5741083" y="582384"/>
            <a:ext cx="393908" cy="2751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414839" y="582384"/>
            <a:ext cx="720152" cy="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392251" y="165555"/>
            <a:ext cx="1936142" cy="818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Place an order and pick box size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53873" y="1413139"/>
            <a:ext cx="1812897" cy="818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Sender select the arrival time of container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肘形接點 36"/>
          <p:cNvCxnSpPr/>
          <p:nvPr/>
        </p:nvCxnSpPr>
        <p:spPr>
          <a:xfrm rot="5400000" flipH="1" flipV="1">
            <a:off x="1295906" y="3462760"/>
            <a:ext cx="3620578" cy="611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117562" y="412515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79417" y="2586641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07433" y="5486440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No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stCxn id="39" idx="2"/>
          </p:cNvCxnSpPr>
          <p:nvPr/>
        </p:nvCxnSpPr>
        <p:spPr>
          <a:xfrm flipH="1">
            <a:off x="4360321" y="984539"/>
            <a:ext cx="1" cy="4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39065"/>
              </p:ext>
            </p:extLst>
          </p:nvPr>
        </p:nvGraphicFramePr>
        <p:xfrm>
          <a:off x="6922628" y="481126"/>
          <a:ext cx="4581140" cy="1820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85">
                  <a:extLst>
                    <a:ext uri="{9D8B030D-6E8A-4147-A177-3AD203B41FA5}">
                      <a16:colId xmlns:a16="http://schemas.microsoft.com/office/drawing/2014/main" val="4246640081"/>
                    </a:ext>
                  </a:extLst>
                </a:gridCol>
                <a:gridCol w="1145285">
                  <a:extLst>
                    <a:ext uri="{9D8B030D-6E8A-4147-A177-3AD203B41FA5}">
                      <a16:colId xmlns:a16="http://schemas.microsoft.com/office/drawing/2014/main" val="3554466536"/>
                    </a:ext>
                  </a:extLst>
                </a:gridCol>
                <a:gridCol w="1145285">
                  <a:extLst>
                    <a:ext uri="{9D8B030D-6E8A-4147-A177-3AD203B41FA5}">
                      <a16:colId xmlns:a16="http://schemas.microsoft.com/office/drawing/2014/main" val="3781528970"/>
                    </a:ext>
                  </a:extLst>
                </a:gridCol>
                <a:gridCol w="1145285">
                  <a:extLst>
                    <a:ext uri="{9D8B030D-6E8A-4147-A177-3AD203B41FA5}">
                      <a16:colId xmlns:a16="http://schemas.microsoft.com/office/drawing/2014/main" val="2702142332"/>
                    </a:ext>
                  </a:extLst>
                </a:gridCol>
              </a:tblGrid>
              <a:tr h="3933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92886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small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</a:p>
                    <a:p>
                      <a:r>
                        <a:rPr lang="en-US" altLang="zh-TW" dirty="0" smtClean="0"/>
                        <a:t>112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21257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45890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large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1777"/>
                  </a:ext>
                </a:extLst>
              </a:tr>
            </a:tbl>
          </a:graphicData>
        </a:graphic>
      </p:graphicFrame>
      <p:sp>
        <p:nvSpPr>
          <p:cNvPr id="72" name="矩形 71"/>
          <p:cNvSpPr/>
          <p:nvPr/>
        </p:nvSpPr>
        <p:spPr>
          <a:xfrm>
            <a:off x="6512939" y="2431743"/>
            <a:ext cx="54005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Box size=small, </a:t>
            </a:r>
          </a:p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v1,v2,v3 after box filtering stage</a:t>
            </a:r>
            <a:endParaRPr lang="zh-TW" altLang="en-US" sz="2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89943"/>
              </p:ext>
            </p:extLst>
          </p:nvPr>
        </p:nvGraphicFramePr>
        <p:xfrm>
          <a:off x="6288474" y="3309071"/>
          <a:ext cx="5624982" cy="209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83">
                  <a:extLst>
                    <a:ext uri="{9D8B030D-6E8A-4147-A177-3AD203B41FA5}">
                      <a16:colId xmlns:a16="http://schemas.microsoft.com/office/drawing/2014/main" val="4246640081"/>
                    </a:ext>
                  </a:extLst>
                </a:gridCol>
                <a:gridCol w="808511">
                  <a:extLst>
                    <a:ext uri="{9D8B030D-6E8A-4147-A177-3AD203B41FA5}">
                      <a16:colId xmlns:a16="http://schemas.microsoft.com/office/drawing/2014/main" val="3554466536"/>
                    </a:ext>
                  </a:extLst>
                </a:gridCol>
                <a:gridCol w="937497">
                  <a:extLst>
                    <a:ext uri="{9D8B030D-6E8A-4147-A177-3AD203B41FA5}">
                      <a16:colId xmlns:a16="http://schemas.microsoft.com/office/drawing/2014/main" val="3781528970"/>
                    </a:ext>
                  </a:extLst>
                </a:gridCol>
                <a:gridCol w="937497">
                  <a:extLst>
                    <a:ext uri="{9D8B030D-6E8A-4147-A177-3AD203B41FA5}">
                      <a16:colId xmlns:a16="http://schemas.microsoft.com/office/drawing/2014/main" val="2702142332"/>
                    </a:ext>
                  </a:extLst>
                </a:gridCol>
                <a:gridCol w="937497">
                  <a:extLst>
                    <a:ext uri="{9D8B030D-6E8A-4147-A177-3AD203B41FA5}">
                      <a16:colId xmlns:a16="http://schemas.microsoft.com/office/drawing/2014/main" val="1267829451"/>
                    </a:ext>
                  </a:extLst>
                </a:gridCol>
                <a:gridCol w="937497">
                  <a:extLst>
                    <a:ext uri="{9D8B030D-6E8A-4147-A177-3AD203B41FA5}">
                      <a16:colId xmlns:a16="http://schemas.microsoft.com/office/drawing/2014/main" val="2786720816"/>
                    </a:ext>
                  </a:extLst>
                </a:gridCol>
              </a:tblGrid>
              <a:tr h="3933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92886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small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21257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medium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121</a:t>
                      </a:r>
                    </a:p>
                    <a:p>
                      <a:r>
                        <a:rPr lang="en-US" altLang="zh-TW" dirty="0" smtClean="0"/>
                        <a:t>122</a:t>
                      </a:r>
                    </a:p>
                    <a:p>
                      <a:r>
                        <a:rPr lang="en-US" altLang="zh-TW" dirty="0" smtClean="0"/>
                        <a:t>123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321</a:t>
                      </a:r>
                    </a:p>
                    <a:p>
                      <a:r>
                        <a:rPr lang="en-US" altLang="zh-TW" dirty="0" smtClean="0"/>
                        <a:t>322</a:t>
                      </a:r>
                    </a:p>
                    <a:p>
                      <a:r>
                        <a:rPr lang="en-US" altLang="zh-TW" dirty="0" smtClean="0"/>
                        <a:t>323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421</a:t>
                      </a:r>
                    </a:p>
                    <a:p>
                      <a:r>
                        <a:rPr lang="en-US" altLang="zh-TW" dirty="0" smtClean="0"/>
                        <a:t>422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45890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large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1777"/>
                  </a:ext>
                </a:extLst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6791017" y="5486440"/>
            <a:ext cx="54005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Box size=medium, </a:t>
            </a:r>
          </a:p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v2,v4,v5 after box filtering stage</a:t>
            </a:r>
            <a:endParaRPr lang="zh-TW" altLang="en-US" sz="2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8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77144"/>
              </p:ext>
            </p:extLst>
          </p:nvPr>
        </p:nvGraphicFramePr>
        <p:xfrm>
          <a:off x="92845" y="2088022"/>
          <a:ext cx="4122341" cy="425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534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302308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383988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08511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105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19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  <a:r>
                        <a:rPr lang="zh-TW" altLang="en-US" dirty="0" smtClean="0"/>
                        <a:t>台南地方法院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S4:</a:t>
                      </a:r>
                      <a:r>
                        <a:rPr lang="zh-TW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林百貨</a:t>
                      </a:r>
                      <a:endParaRPr lang="en-US" altLang="zh-TW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altLang="zh-TW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(211)</a:t>
                      </a:r>
                      <a:endParaRPr lang="zh-TW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205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  <a:r>
                        <a:rPr lang="zh-TW" altLang="en-US" dirty="0" smtClean="0"/>
                        <a:t>安平古堡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Time Scheduling stage (1)</a:t>
            </a:r>
            <a:endParaRPr lang="zh-TW" altLang="en-US" sz="3600" b="1" dirty="0"/>
          </a:p>
        </p:txBody>
      </p:sp>
      <p:sp>
        <p:nvSpPr>
          <p:cNvPr id="11" name="矩形 27"/>
          <p:cNvSpPr/>
          <p:nvPr/>
        </p:nvSpPr>
        <p:spPr bwMode="auto">
          <a:xfrm>
            <a:off x="6690954" y="1361184"/>
            <a:ext cx="5121445" cy="4243784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835" y="1568486"/>
            <a:ext cx="29106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Time:09:05</a:t>
            </a:r>
          </a:p>
        </p:txBody>
      </p:sp>
      <p:sp>
        <p:nvSpPr>
          <p:cNvPr id="13" name="矩形 12"/>
          <p:cNvSpPr/>
          <p:nvPr/>
        </p:nvSpPr>
        <p:spPr>
          <a:xfrm>
            <a:off x="4230065" y="2012844"/>
            <a:ext cx="207258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Box size=small</a:t>
            </a:r>
          </a:p>
        </p:txBody>
      </p:sp>
      <p:sp>
        <p:nvSpPr>
          <p:cNvPr id="14" name="矩形 13"/>
          <p:cNvSpPr/>
          <p:nvPr/>
        </p:nvSpPr>
        <p:spPr>
          <a:xfrm>
            <a:off x="4244785" y="3989169"/>
            <a:ext cx="21666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Sender4 address:</a:t>
            </a:r>
            <a:r>
              <a:rPr lang="zh-TW" altLang="en-US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林百貨</a:t>
            </a:r>
            <a:endParaRPr lang="en-US" altLang="zh-TW" sz="2400" b="0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06" y="2196092"/>
            <a:ext cx="687047" cy="68704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37" y="3374624"/>
            <a:ext cx="589277" cy="58927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62" y="4775586"/>
            <a:ext cx="710187" cy="710187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 flipV="1">
            <a:off x="8323622" y="2530958"/>
            <a:ext cx="920465" cy="8657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V="1">
            <a:off x="9244087" y="2530958"/>
            <a:ext cx="1" cy="791629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27" name="直線接點 26"/>
          <p:cNvCxnSpPr/>
          <p:nvPr/>
        </p:nvCxnSpPr>
        <p:spPr bwMode="auto">
          <a:xfrm flipV="1">
            <a:off x="9236497" y="4395826"/>
            <a:ext cx="1306259" cy="743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 flipH="1" flipV="1">
            <a:off x="9244087" y="4023499"/>
            <a:ext cx="7590" cy="3782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接點 33"/>
          <p:cNvCxnSpPr/>
          <p:nvPr/>
        </p:nvCxnSpPr>
        <p:spPr bwMode="auto">
          <a:xfrm flipV="1">
            <a:off x="10550346" y="4335994"/>
            <a:ext cx="1" cy="50685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4101893" y="2777799"/>
            <a:ext cx="21666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time=09:30</a:t>
            </a:r>
          </a:p>
        </p:txBody>
      </p:sp>
      <p:sp>
        <p:nvSpPr>
          <p:cNvPr id="39" name="矩形 38"/>
          <p:cNvSpPr/>
          <p:nvPr/>
        </p:nvSpPr>
        <p:spPr>
          <a:xfrm>
            <a:off x="7210598" y="2011426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09:05</a:t>
            </a:r>
          </a:p>
        </p:txBody>
      </p:sp>
      <p:sp>
        <p:nvSpPr>
          <p:cNvPr id="40" name="矩形 39"/>
          <p:cNvSpPr/>
          <p:nvPr/>
        </p:nvSpPr>
        <p:spPr>
          <a:xfrm>
            <a:off x="8426224" y="3572331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09:30</a:t>
            </a:r>
          </a:p>
        </p:txBody>
      </p:sp>
      <p:sp>
        <p:nvSpPr>
          <p:cNvPr id="41" name="矩形 40"/>
          <p:cNvSpPr/>
          <p:nvPr/>
        </p:nvSpPr>
        <p:spPr>
          <a:xfrm>
            <a:off x="9818205" y="529523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11:00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190340" y="449436"/>
            <a:ext cx="342712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Condition1</a:t>
            </a:r>
            <a:r>
              <a:rPr lang="zh-TW" altLang="en-US" sz="24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09:05+TravelTime&lt;</a:t>
            </a:r>
            <a:r>
              <a:rPr lang="en-US" altLang="zh-TW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09:30</a:t>
            </a:r>
            <a:endParaRPr lang="en-US" altLang="zh-TW" sz="2400" b="0" cap="none" spc="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59233" y="5697961"/>
            <a:ext cx="343491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Condition2</a:t>
            </a:r>
            <a:r>
              <a:rPr lang="zh-TW" altLang="en-US" sz="24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4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09:40+</a:t>
            </a:r>
            <a:r>
              <a:rPr lang="en-US" altLang="zh-TW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TravelTime&lt;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11:00</a:t>
            </a:r>
            <a:endParaRPr lang="en-US" altLang="zh-TW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06888" y="271927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0617461" y="52654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德安百貨</a:t>
            </a:r>
            <a:endParaRPr lang="en-US" altLang="zh-TW" b="1" dirty="0"/>
          </a:p>
        </p:txBody>
      </p:sp>
      <p:sp>
        <p:nvSpPr>
          <p:cNvPr id="47" name="矩形 46"/>
          <p:cNvSpPr/>
          <p:nvPr/>
        </p:nvSpPr>
        <p:spPr>
          <a:xfrm>
            <a:off x="9288149" y="357233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林百貨</a:t>
            </a:r>
            <a:endParaRPr lang="en-US" altLang="zh-TW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1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85045"/>
              </p:ext>
            </p:extLst>
          </p:nvPr>
        </p:nvGraphicFramePr>
        <p:xfrm>
          <a:off x="80809" y="2182334"/>
          <a:ext cx="4122341" cy="425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534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302308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383988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08511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105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19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  <a:r>
                        <a:rPr lang="zh-TW" altLang="en-US" dirty="0" smtClean="0"/>
                        <a:t>台南地方法院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205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  <a:r>
                        <a:rPr lang="zh-TW" altLang="en-US" dirty="0" smtClean="0"/>
                        <a:t>安平古堡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Case Two: Simple Time </a:t>
            </a:r>
            <a:r>
              <a:rPr lang="en-US" altLang="zh-TW" sz="3600" b="1" dirty="0" smtClean="0"/>
              <a:t>Scheduling stage (2)</a:t>
            </a:r>
            <a:endParaRPr lang="zh-TW" altLang="en-US" sz="3600" b="1" dirty="0"/>
          </a:p>
        </p:txBody>
      </p:sp>
      <p:sp>
        <p:nvSpPr>
          <p:cNvPr id="11" name="矩形 27"/>
          <p:cNvSpPr/>
          <p:nvPr/>
        </p:nvSpPr>
        <p:spPr bwMode="auto">
          <a:xfrm>
            <a:off x="6403905" y="1133865"/>
            <a:ext cx="5085089" cy="4243784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835" y="1568486"/>
            <a:ext cx="29106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Time:09:15</a:t>
            </a:r>
          </a:p>
        </p:txBody>
      </p:sp>
      <p:sp>
        <p:nvSpPr>
          <p:cNvPr id="13" name="矩形 12"/>
          <p:cNvSpPr/>
          <p:nvPr/>
        </p:nvSpPr>
        <p:spPr>
          <a:xfrm>
            <a:off x="4230065" y="2012844"/>
            <a:ext cx="207258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Box size=medium</a:t>
            </a:r>
          </a:p>
        </p:txBody>
      </p:sp>
      <p:sp>
        <p:nvSpPr>
          <p:cNvPr id="14" name="矩形 13"/>
          <p:cNvSpPr/>
          <p:nvPr/>
        </p:nvSpPr>
        <p:spPr>
          <a:xfrm>
            <a:off x="4237275" y="3922335"/>
            <a:ext cx="21666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Sender5 address:</a:t>
            </a:r>
            <a:r>
              <a:rPr lang="zh-TW" altLang="en-US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台南</a:t>
            </a:r>
            <a:r>
              <a:rPr lang="zh-TW" altLang="en-US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成功路郵局</a:t>
            </a:r>
            <a:endParaRPr lang="en-US" altLang="zh-TW" sz="200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20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(Tainan </a:t>
            </a:r>
            <a:r>
              <a:rPr lang="en-US" altLang="zh-TW" sz="2000" b="0" cap="none" spc="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Chenggong</a:t>
            </a:r>
            <a:r>
              <a:rPr lang="en-US" altLang="zh-TW" sz="20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Road Post Office)</a:t>
            </a:r>
            <a:endParaRPr lang="en-US" altLang="zh-TW" sz="2000" b="0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85" y="4309238"/>
            <a:ext cx="710187" cy="710187"/>
          </a:xfrm>
          <a:prstGeom prst="rect">
            <a:avLst/>
          </a:prstGeom>
        </p:spPr>
      </p:pic>
      <p:cxnSp>
        <p:nvCxnSpPr>
          <p:cNvPr id="18" name="直線接點 17"/>
          <p:cNvCxnSpPr/>
          <p:nvPr/>
        </p:nvCxnSpPr>
        <p:spPr>
          <a:xfrm flipV="1">
            <a:off x="7943880" y="1716454"/>
            <a:ext cx="2346843" cy="13761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V="1">
            <a:off x="10270843" y="1680092"/>
            <a:ext cx="0" cy="143722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27" name="直線接點 26"/>
          <p:cNvCxnSpPr/>
          <p:nvPr/>
        </p:nvCxnSpPr>
        <p:spPr bwMode="auto">
          <a:xfrm>
            <a:off x="7419839" y="4752795"/>
            <a:ext cx="2930417" cy="2324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 flipV="1">
            <a:off x="10270843" y="3734905"/>
            <a:ext cx="0" cy="57433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接點 33"/>
          <p:cNvCxnSpPr/>
          <p:nvPr/>
        </p:nvCxnSpPr>
        <p:spPr bwMode="auto">
          <a:xfrm flipH="1" flipV="1">
            <a:off x="10270844" y="4232591"/>
            <a:ext cx="19879" cy="5122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4101893" y="2777799"/>
            <a:ext cx="21666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time=10:00</a:t>
            </a:r>
          </a:p>
        </p:txBody>
      </p:sp>
      <p:sp>
        <p:nvSpPr>
          <p:cNvPr id="40" name="矩形 39"/>
          <p:cNvSpPr/>
          <p:nvPr/>
        </p:nvSpPr>
        <p:spPr>
          <a:xfrm>
            <a:off x="10203152" y="365928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10:00</a:t>
            </a:r>
            <a:endParaRPr lang="en-US" altLang="zh-TW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48228" y="487088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09:30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002433" y="5521843"/>
            <a:ext cx="360051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Condition1</a:t>
            </a:r>
            <a:r>
              <a:rPr lang="zh-TW" altLang="en-US" sz="24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09:40+</a:t>
            </a:r>
            <a:r>
              <a:rPr lang="en-US" altLang="zh-TW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TravelTime</a:t>
            </a:r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zh-TW" sz="24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10:00</a:t>
            </a:r>
            <a:endParaRPr lang="en-US" altLang="zh-TW" sz="2400" b="0" cap="none" spc="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3729" y="210712"/>
            <a:ext cx="343491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Condition2</a:t>
            </a:r>
            <a:r>
              <a:rPr lang="zh-TW" altLang="en-US" sz="24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4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10:10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altLang="zh-TW" sz="24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TravelTime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&lt;11:00</a:t>
            </a:r>
            <a:endParaRPr lang="en-US" altLang="zh-TW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31179" y="49864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台南地方法院</a:t>
            </a:r>
            <a:endParaRPr lang="en-US" altLang="zh-TW" b="1" dirty="0"/>
          </a:p>
        </p:txBody>
      </p:sp>
      <p:sp>
        <p:nvSpPr>
          <p:cNvPr id="47" name="矩形 46"/>
          <p:cNvSpPr/>
          <p:nvPr/>
        </p:nvSpPr>
        <p:spPr>
          <a:xfrm>
            <a:off x="8402659" y="36218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台南</a:t>
            </a:r>
            <a:r>
              <a:rPr lang="zh-TW" altLang="en-US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成功路郵局</a:t>
            </a:r>
            <a:endParaRPr lang="en-US" altLang="zh-TW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26" y="1281602"/>
            <a:ext cx="710187" cy="71018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755513" y="185605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11:00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383371" y="18744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安平古堡</a:t>
            </a:r>
            <a:endParaRPr lang="en-US" altLang="zh-TW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84" y="3213226"/>
            <a:ext cx="501118" cy="5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54964"/>
              </p:ext>
            </p:extLst>
          </p:nvPr>
        </p:nvGraphicFramePr>
        <p:xfrm>
          <a:off x="92845" y="2088022"/>
          <a:ext cx="4339367" cy="466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36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572076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255644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45811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105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19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  <a:r>
                        <a:rPr lang="zh-TW" altLang="en-US" dirty="0" smtClean="0"/>
                        <a:t>台南地方法院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S5:</a:t>
                      </a:r>
                      <a:r>
                        <a:rPr lang="zh-TW" altLang="en-US" dirty="0" smtClean="0"/>
                        <a:t>台南成功郵局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medium(121)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205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  <a:r>
                        <a:rPr lang="zh-TW" altLang="en-US" dirty="0" smtClean="0"/>
                        <a:t>安平古堡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Time Scheduling stage (3)</a:t>
            </a:r>
            <a:endParaRPr lang="zh-TW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378835" y="1568486"/>
            <a:ext cx="29106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Time:09:20</a:t>
            </a:r>
          </a:p>
        </p:txBody>
      </p:sp>
      <p:sp>
        <p:nvSpPr>
          <p:cNvPr id="13" name="矩形 12"/>
          <p:cNvSpPr/>
          <p:nvPr/>
        </p:nvSpPr>
        <p:spPr>
          <a:xfrm>
            <a:off x="4432212" y="2181503"/>
            <a:ext cx="246088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Box size=large</a:t>
            </a:r>
          </a:p>
        </p:txBody>
      </p:sp>
      <p:sp>
        <p:nvSpPr>
          <p:cNvPr id="14" name="矩形 13"/>
          <p:cNvSpPr/>
          <p:nvPr/>
        </p:nvSpPr>
        <p:spPr>
          <a:xfrm>
            <a:off x="4665269" y="3349336"/>
            <a:ext cx="21666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Sender6 address:</a:t>
            </a:r>
            <a:r>
              <a:rPr lang="zh-TW" altLang="en-US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南紡夢時</a:t>
            </a:r>
            <a:r>
              <a:rPr lang="zh-TW" altLang="en-US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</a:t>
            </a:r>
            <a:endParaRPr lang="en-US" altLang="zh-TW" sz="2000" b="0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52970" y="2921422"/>
            <a:ext cx="24177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time=09:30</a:t>
            </a:r>
          </a:p>
        </p:txBody>
      </p:sp>
      <p:sp>
        <p:nvSpPr>
          <p:cNvPr id="29" name="矩形 27"/>
          <p:cNvSpPr/>
          <p:nvPr/>
        </p:nvSpPr>
        <p:spPr bwMode="auto">
          <a:xfrm>
            <a:off x="6690954" y="1361184"/>
            <a:ext cx="5121445" cy="4243784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06" y="2196092"/>
            <a:ext cx="687047" cy="68704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49" y="3815765"/>
            <a:ext cx="589277" cy="589277"/>
          </a:xfrm>
          <a:prstGeom prst="rect">
            <a:avLst/>
          </a:prstGeom>
        </p:spPr>
      </p:pic>
      <p:cxnSp>
        <p:nvCxnSpPr>
          <p:cNvPr id="35" name="直線接點 34"/>
          <p:cNvCxnSpPr/>
          <p:nvPr/>
        </p:nvCxnSpPr>
        <p:spPr>
          <a:xfrm flipV="1">
            <a:off x="8323622" y="2539615"/>
            <a:ext cx="2270528" cy="1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V="1">
            <a:off x="10547787" y="2571861"/>
            <a:ext cx="2" cy="1466466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7210597" y="2011426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09:20</a:t>
            </a:r>
            <a:endParaRPr lang="en-US" altLang="zh-TW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165312" y="4734543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09:30</a:t>
            </a:r>
          </a:p>
        </p:txBody>
      </p:sp>
      <p:sp>
        <p:nvSpPr>
          <p:cNvPr id="50" name="矩形 49"/>
          <p:cNvSpPr/>
          <p:nvPr/>
        </p:nvSpPr>
        <p:spPr>
          <a:xfrm>
            <a:off x="7190340" y="449436"/>
            <a:ext cx="342712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Condition1</a:t>
            </a:r>
            <a:r>
              <a:rPr lang="zh-TW" altLang="en-US" sz="24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09:20+TravelTime&lt;</a:t>
            </a:r>
            <a:r>
              <a:rPr lang="en-US" altLang="zh-TW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09:30</a:t>
            </a:r>
            <a:endParaRPr lang="en-US" altLang="zh-TW" sz="2400" b="0" cap="none" spc="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06888" y="271927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V3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78373" y="444837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南紡夢時代</a:t>
            </a:r>
            <a:endParaRPr lang="en-US" altLang="zh-TW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3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06460"/>
              </p:ext>
            </p:extLst>
          </p:nvPr>
        </p:nvGraphicFramePr>
        <p:xfrm>
          <a:off x="92845" y="2088022"/>
          <a:ext cx="4339367" cy="466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36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572076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1255644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745811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5105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19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S1:</a:t>
                      </a:r>
                      <a:r>
                        <a:rPr lang="zh-TW" altLang="en-US" dirty="0" smtClean="0"/>
                        <a:t>台南地方法院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S5:</a:t>
                      </a:r>
                      <a:r>
                        <a:rPr lang="zh-TW" altLang="en-US" dirty="0" smtClean="0"/>
                        <a:t>台南成功郵局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medium(121)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205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S2:</a:t>
                      </a:r>
                      <a:r>
                        <a:rPr lang="zh-TW" altLang="en-US" dirty="0" smtClean="0"/>
                        <a:t>安平古堡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small(112)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Case Three: Simple Time </a:t>
            </a:r>
            <a:r>
              <a:rPr lang="en-US" altLang="zh-TW" sz="3600" b="1" dirty="0" smtClean="0"/>
              <a:t>Scheduling stage (3)</a:t>
            </a:r>
            <a:endParaRPr lang="zh-TW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378835" y="1568486"/>
            <a:ext cx="29106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Time:09:20</a:t>
            </a:r>
          </a:p>
        </p:txBody>
      </p:sp>
      <p:sp>
        <p:nvSpPr>
          <p:cNvPr id="13" name="矩形 12"/>
          <p:cNvSpPr/>
          <p:nvPr/>
        </p:nvSpPr>
        <p:spPr>
          <a:xfrm>
            <a:off x="4432212" y="2181503"/>
            <a:ext cx="246088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Box size=large</a:t>
            </a:r>
          </a:p>
        </p:txBody>
      </p:sp>
      <p:sp>
        <p:nvSpPr>
          <p:cNvPr id="14" name="矩形 13"/>
          <p:cNvSpPr/>
          <p:nvPr/>
        </p:nvSpPr>
        <p:spPr>
          <a:xfrm>
            <a:off x="4665269" y="3349336"/>
            <a:ext cx="21666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Sender6 address:</a:t>
            </a:r>
            <a:r>
              <a:rPr lang="zh-TW" altLang="en-US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南紡夢</a:t>
            </a:r>
            <a:r>
              <a:rPr lang="zh-TW" altLang="en-US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時代 </a:t>
            </a:r>
            <a:endParaRPr lang="en-US" altLang="zh-TW" sz="200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(T.S. Mall)</a:t>
            </a:r>
            <a:endParaRPr lang="en-US" altLang="zh-TW" sz="2000" b="0" cap="none" spc="0" dirty="0" smtClean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52970" y="2921422"/>
            <a:ext cx="24177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time=09:30</a:t>
            </a:r>
          </a:p>
        </p:txBody>
      </p:sp>
      <p:sp>
        <p:nvSpPr>
          <p:cNvPr id="29" name="矩形 27"/>
          <p:cNvSpPr/>
          <p:nvPr/>
        </p:nvSpPr>
        <p:spPr bwMode="auto">
          <a:xfrm>
            <a:off x="6893101" y="1465391"/>
            <a:ext cx="4999041" cy="5182151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19" y="2502862"/>
            <a:ext cx="687047" cy="68704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30" y="3832229"/>
            <a:ext cx="589277" cy="589277"/>
          </a:xfrm>
          <a:prstGeom prst="rect">
            <a:avLst/>
          </a:prstGeom>
        </p:spPr>
      </p:pic>
      <p:cxnSp>
        <p:nvCxnSpPr>
          <p:cNvPr id="35" name="直線接點 34"/>
          <p:cNvCxnSpPr/>
          <p:nvPr/>
        </p:nvCxnSpPr>
        <p:spPr>
          <a:xfrm>
            <a:off x="7920798" y="2894034"/>
            <a:ext cx="2754082" cy="1055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V="1">
            <a:off x="10663095" y="2894034"/>
            <a:ext cx="0" cy="1564919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7124035" y="2011426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09:20</a:t>
            </a:r>
            <a:endParaRPr lang="en-US" altLang="zh-TW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028291" y="5240790"/>
            <a:ext cx="1178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09:30</a:t>
            </a:r>
          </a:p>
        </p:txBody>
      </p:sp>
      <p:sp>
        <p:nvSpPr>
          <p:cNvPr id="50" name="矩形 49"/>
          <p:cNvSpPr/>
          <p:nvPr/>
        </p:nvSpPr>
        <p:spPr>
          <a:xfrm>
            <a:off x="7190340" y="449436"/>
            <a:ext cx="342712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Condition1</a:t>
            </a:r>
            <a:r>
              <a:rPr lang="zh-TW" altLang="en-US" sz="24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09:20+TravelTime&lt;</a:t>
            </a:r>
            <a:r>
              <a:rPr lang="en-US" altLang="zh-TW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09:30</a:t>
            </a:r>
            <a:endParaRPr lang="en-US" altLang="zh-TW" sz="2400" b="0" cap="none" spc="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63107" y="304889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V3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454376" y="470367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南紡夢時代</a:t>
            </a:r>
            <a:endParaRPr lang="en-US" altLang="zh-TW" sz="32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10003538" y="4422026"/>
            <a:ext cx="671342" cy="2463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1994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629670"/>
              </p:ext>
            </p:extLst>
          </p:nvPr>
        </p:nvGraphicFramePr>
        <p:xfrm>
          <a:off x="39340" y="1282536"/>
          <a:ext cx="1908713" cy="501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14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185599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</a:tblGrid>
              <a:tr h="5919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0601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6601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6601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7818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601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Sender scenario</a:t>
            </a:r>
            <a:endParaRPr lang="zh-TW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2347736" y="1220383"/>
            <a:ext cx="4415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Time:09:25</a:t>
            </a:r>
          </a:p>
        </p:txBody>
      </p:sp>
      <p:sp>
        <p:nvSpPr>
          <p:cNvPr id="29" name="矩形 27"/>
          <p:cNvSpPr/>
          <p:nvPr/>
        </p:nvSpPr>
        <p:spPr bwMode="auto">
          <a:xfrm>
            <a:off x="2091995" y="2035953"/>
            <a:ext cx="4926643" cy="4257456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01" y="2374431"/>
            <a:ext cx="687047" cy="68704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88" y="4573406"/>
            <a:ext cx="589277" cy="589277"/>
          </a:xfrm>
          <a:prstGeom prst="rect">
            <a:avLst/>
          </a:prstGeom>
        </p:spPr>
      </p:pic>
      <p:cxnSp>
        <p:nvCxnSpPr>
          <p:cNvPr id="35" name="直線接點 34"/>
          <p:cNvCxnSpPr>
            <a:endCxn id="21" idx="2"/>
          </p:cNvCxnSpPr>
          <p:nvPr/>
        </p:nvCxnSpPr>
        <p:spPr>
          <a:xfrm>
            <a:off x="2660073" y="3197503"/>
            <a:ext cx="3021725" cy="1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 flipV="1">
            <a:off x="5806980" y="3172571"/>
            <a:ext cx="37668" cy="1990112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4402938" y="5694354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09:30</a:t>
            </a:r>
          </a:p>
        </p:txBody>
      </p:sp>
      <p:sp>
        <p:nvSpPr>
          <p:cNvPr id="50" name="矩形 49"/>
          <p:cNvSpPr/>
          <p:nvPr/>
        </p:nvSpPr>
        <p:spPr>
          <a:xfrm>
            <a:off x="7344763" y="525605"/>
            <a:ext cx="4605352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09:25, the sumo server would use FCM to notify sender4 that the vehicle2 is coming.</a:t>
            </a:r>
          </a:p>
        </p:txBody>
      </p:sp>
      <p:sp>
        <p:nvSpPr>
          <p:cNvPr id="52" name="矩形 51"/>
          <p:cNvSpPr/>
          <p:nvPr/>
        </p:nvSpPr>
        <p:spPr>
          <a:xfrm>
            <a:off x="5550650" y="215796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102350" y="5174048"/>
            <a:ext cx="1448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林百貨</a:t>
            </a:r>
            <a:endParaRPr lang="en-US" altLang="zh-TW" sz="24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5681798" y="3064699"/>
            <a:ext cx="288032" cy="2656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19553" y="2740727"/>
            <a:ext cx="4628876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09:30, the sumo server would notify sender4 that the vehicle2 arrived to the destination.</a:t>
            </a:r>
          </a:p>
        </p:txBody>
      </p:sp>
      <p:sp>
        <p:nvSpPr>
          <p:cNvPr id="23" name="矩形 22"/>
          <p:cNvSpPr/>
          <p:nvPr/>
        </p:nvSpPr>
        <p:spPr>
          <a:xfrm>
            <a:off x="7419553" y="4895714"/>
            <a:ext cx="4455772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09:35, the vehicle2 has finished the loading process and notify reciver4 to pick the receiver’s arrival time.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9410211" y="1812022"/>
            <a:ext cx="10330" cy="8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9549303" y="4003547"/>
            <a:ext cx="10330" cy="85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111095" y="5093921"/>
            <a:ext cx="733553" cy="15204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2456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09604"/>
              </p:ext>
            </p:extLst>
          </p:nvPr>
        </p:nvGraphicFramePr>
        <p:xfrm>
          <a:off x="247540" y="1318162"/>
          <a:ext cx="2479293" cy="501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77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540016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</a:tblGrid>
              <a:tr h="5919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10601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6601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6601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37818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601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786071" y="175455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Sender scenario</a:t>
            </a:r>
            <a:endParaRPr lang="zh-TW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3107757" y="1256009"/>
            <a:ext cx="4415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Time:09:25</a:t>
            </a:r>
          </a:p>
        </p:txBody>
      </p:sp>
      <p:sp>
        <p:nvSpPr>
          <p:cNvPr id="29" name="矩形 27"/>
          <p:cNvSpPr/>
          <p:nvPr/>
        </p:nvSpPr>
        <p:spPr bwMode="auto">
          <a:xfrm>
            <a:off x="2852016" y="2071579"/>
            <a:ext cx="4926643" cy="4257456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622" y="2410057"/>
            <a:ext cx="687047" cy="68704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09" y="4609032"/>
            <a:ext cx="589277" cy="589277"/>
          </a:xfrm>
          <a:prstGeom prst="rect">
            <a:avLst/>
          </a:prstGeom>
        </p:spPr>
      </p:pic>
      <p:cxnSp>
        <p:nvCxnSpPr>
          <p:cNvPr id="35" name="直線接點 34"/>
          <p:cNvCxnSpPr>
            <a:endCxn id="21" idx="2"/>
          </p:cNvCxnSpPr>
          <p:nvPr/>
        </p:nvCxnSpPr>
        <p:spPr>
          <a:xfrm>
            <a:off x="3420094" y="3233129"/>
            <a:ext cx="3021725" cy="1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 flipV="1">
            <a:off x="6567001" y="3208197"/>
            <a:ext cx="37668" cy="1990112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4827811" y="4538102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09:30</a:t>
            </a:r>
          </a:p>
        </p:txBody>
      </p:sp>
      <p:sp>
        <p:nvSpPr>
          <p:cNvPr id="50" name="矩形 49"/>
          <p:cNvSpPr/>
          <p:nvPr/>
        </p:nvSpPr>
        <p:spPr>
          <a:xfrm>
            <a:off x="8083652" y="840510"/>
            <a:ext cx="3319289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Coming Notification (09:25)</a:t>
            </a:r>
            <a:endParaRPr lang="en-US" altLang="zh-TW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10671" y="219359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131900" y="5215356"/>
            <a:ext cx="477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</a:t>
            </a:r>
            <a:r>
              <a:rPr lang="zh-TW" alt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百貨 </a:t>
            </a:r>
            <a:endParaRPr lang="en-US" altLang="zh-TW" sz="28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Hayashi Department Store)</a:t>
            </a:r>
            <a:endParaRPr lang="en-US" altLang="zh-TW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6441819" y="3100325"/>
            <a:ext cx="288032" cy="2656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99073" y="2362851"/>
            <a:ext cx="333759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Arriving Notification</a:t>
            </a:r>
          </a:p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(09:30)</a:t>
            </a:r>
            <a:endParaRPr lang="en-US" altLang="zh-TW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79574" y="3952447"/>
            <a:ext cx="340187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 Preparation</a:t>
            </a:r>
          </a:p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(09:35)</a:t>
            </a:r>
            <a:endParaRPr lang="en-US" altLang="zh-TW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9755129" y="1721768"/>
            <a:ext cx="12741" cy="59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9761499" y="3181716"/>
            <a:ext cx="6371" cy="72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871116" y="5129547"/>
            <a:ext cx="733553" cy="15204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8179574" y="5498038"/>
            <a:ext cx="340187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Ending parking</a:t>
            </a:r>
          </a:p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(09:40)</a:t>
            </a:r>
            <a:endParaRPr lang="en-US" altLang="zh-TW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9845759" y="4830589"/>
            <a:ext cx="0" cy="6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25423"/>
              </p:ext>
            </p:extLst>
          </p:nvPr>
        </p:nvGraphicFramePr>
        <p:xfrm>
          <a:off x="1839196" y="1882469"/>
          <a:ext cx="2970811" cy="427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489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845322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</a:tblGrid>
              <a:tr h="50297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9007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6092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6092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7097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6092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1732319" y="692574"/>
            <a:ext cx="4844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smtClean="0"/>
              <a:t>Sender scenario</a:t>
            </a:r>
            <a:endParaRPr lang="zh-TW" altLang="en-US" sz="4000" b="1" dirty="0"/>
          </a:p>
        </p:txBody>
      </p:sp>
      <p:sp>
        <p:nvSpPr>
          <p:cNvPr id="12" name="矩形 11"/>
          <p:cNvSpPr/>
          <p:nvPr/>
        </p:nvSpPr>
        <p:spPr>
          <a:xfrm>
            <a:off x="5209690" y="1080554"/>
            <a:ext cx="4415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Time:09:25</a:t>
            </a:r>
          </a:p>
        </p:txBody>
      </p:sp>
      <p:sp>
        <p:nvSpPr>
          <p:cNvPr id="29" name="矩形 27"/>
          <p:cNvSpPr/>
          <p:nvPr/>
        </p:nvSpPr>
        <p:spPr bwMode="auto">
          <a:xfrm>
            <a:off x="4953949" y="1896124"/>
            <a:ext cx="4926643" cy="4257456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55" y="2234602"/>
            <a:ext cx="687047" cy="68704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42" y="4433577"/>
            <a:ext cx="589277" cy="589277"/>
          </a:xfrm>
          <a:prstGeom prst="rect">
            <a:avLst/>
          </a:prstGeom>
        </p:spPr>
      </p:pic>
      <p:cxnSp>
        <p:nvCxnSpPr>
          <p:cNvPr id="35" name="直線接點 34"/>
          <p:cNvCxnSpPr>
            <a:endCxn id="21" idx="2"/>
          </p:cNvCxnSpPr>
          <p:nvPr/>
        </p:nvCxnSpPr>
        <p:spPr>
          <a:xfrm>
            <a:off x="5522027" y="3057674"/>
            <a:ext cx="3021725" cy="1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 flipV="1">
            <a:off x="8668934" y="3032742"/>
            <a:ext cx="37668" cy="1990112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7264892" y="5554525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09:30</a:t>
            </a:r>
          </a:p>
        </p:txBody>
      </p:sp>
      <p:sp>
        <p:nvSpPr>
          <p:cNvPr id="52" name="矩形 51"/>
          <p:cNvSpPr/>
          <p:nvPr/>
        </p:nvSpPr>
        <p:spPr>
          <a:xfrm>
            <a:off x="8412604" y="201813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964304" y="5034219"/>
            <a:ext cx="1448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林百貨</a:t>
            </a:r>
            <a:endParaRPr lang="en-US" altLang="zh-TW" sz="24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8543752" y="2924870"/>
            <a:ext cx="288032" cy="2656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973049" y="4954092"/>
            <a:ext cx="733553" cy="15204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6164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987039"/>
              </p:ext>
            </p:extLst>
          </p:nvPr>
        </p:nvGraphicFramePr>
        <p:xfrm>
          <a:off x="39340" y="1971415"/>
          <a:ext cx="2021480" cy="466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36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255644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</a:tblGrid>
              <a:tr h="5105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19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R4:</a:t>
                      </a:r>
                      <a:r>
                        <a:rPr lang="zh-TW" altLang="en-US" dirty="0" smtClean="0"/>
                        <a:t>成大醫院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(211)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205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Receiver </a:t>
            </a:r>
          </a:p>
          <a:p>
            <a:r>
              <a:rPr lang="en-US" altLang="zh-TW" sz="3600" b="1" dirty="0" smtClean="0"/>
              <a:t>scenario (1)</a:t>
            </a:r>
            <a:endParaRPr lang="zh-TW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3950650" y="6204362"/>
            <a:ext cx="29106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Time:09:37</a:t>
            </a:r>
          </a:p>
        </p:txBody>
      </p:sp>
      <p:sp>
        <p:nvSpPr>
          <p:cNvPr id="29" name="矩形 27"/>
          <p:cNvSpPr/>
          <p:nvPr/>
        </p:nvSpPr>
        <p:spPr bwMode="auto">
          <a:xfrm>
            <a:off x="2211402" y="2011426"/>
            <a:ext cx="4393235" cy="4134680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07" y="4561316"/>
            <a:ext cx="687047" cy="68704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71" y="4990330"/>
            <a:ext cx="589277" cy="589277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5886603" y="504836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111427" y="539606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林百貨</a:t>
            </a:r>
            <a:endParaRPr lang="en-US" altLang="zh-TW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5405992" y="4772036"/>
            <a:ext cx="288032" cy="2656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11955" y="596285"/>
            <a:ext cx="506721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09:37, reciver4 picked the arrival time of 10:00 and the receiver’s request was accepted by the vehicle2</a:t>
            </a:r>
          </a:p>
        </p:txBody>
      </p:sp>
      <p:cxnSp>
        <p:nvCxnSpPr>
          <p:cNvPr id="18" name="直線接點 17"/>
          <p:cNvCxnSpPr/>
          <p:nvPr/>
        </p:nvCxnSpPr>
        <p:spPr bwMode="auto">
          <a:xfrm flipV="1">
            <a:off x="3283889" y="4967840"/>
            <a:ext cx="2029518" cy="1124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 flipH="1" flipV="1">
            <a:off x="3283889" y="3216839"/>
            <a:ext cx="20059" cy="176224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92" y="2749496"/>
            <a:ext cx="820794" cy="820794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7011955" y="2897632"/>
            <a:ext cx="506721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09:40, the vehicle2 would end the stopping stage of sender4 and go to the NCKU Hospital in the green route.</a:t>
            </a:r>
          </a:p>
        </p:txBody>
      </p:sp>
      <p:sp>
        <p:nvSpPr>
          <p:cNvPr id="26" name="矩形 25"/>
          <p:cNvSpPr/>
          <p:nvPr/>
        </p:nvSpPr>
        <p:spPr>
          <a:xfrm>
            <a:off x="7028679" y="5200215"/>
            <a:ext cx="506721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09:55, the sumo server would use FCM to notify receiver4 that the vehicle2 is coming.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9395012" y="1864659"/>
            <a:ext cx="8964" cy="95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9386048" y="4123977"/>
            <a:ext cx="8964" cy="95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7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9340" y="1971415"/>
          <a:ext cx="2021480" cy="466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36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1255644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</a:tblGrid>
              <a:tr h="5105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6194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S4: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林百貨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(211)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R4:</a:t>
                      </a:r>
                      <a:r>
                        <a:rPr lang="zh-TW" altLang="en-US" dirty="0" smtClean="0"/>
                        <a:t>成大醫院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(211)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1205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S3:</a:t>
                      </a:r>
                      <a:r>
                        <a:rPr lang="zh-TW" altLang="en-US" dirty="0" smtClean="0"/>
                        <a:t>德安百貨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medium</a:t>
                      </a:r>
                    </a:p>
                    <a:p>
                      <a:r>
                        <a:rPr lang="en-US" altLang="zh-TW" dirty="0" smtClean="0"/>
                        <a:t>(221)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5694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Receiver </a:t>
            </a:r>
          </a:p>
          <a:p>
            <a:r>
              <a:rPr lang="en-US" altLang="zh-TW" sz="3600" b="1" dirty="0" smtClean="0"/>
              <a:t>scenario (2)</a:t>
            </a:r>
            <a:endParaRPr lang="zh-TW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990564" y="6148616"/>
            <a:ext cx="29106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Time:09:55</a:t>
            </a:r>
          </a:p>
        </p:txBody>
      </p:sp>
      <p:sp>
        <p:nvSpPr>
          <p:cNvPr id="29" name="矩形 27"/>
          <p:cNvSpPr/>
          <p:nvPr/>
        </p:nvSpPr>
        <p:spPr bwMode="auto">
          <a:xfrm>
            <a:off x="2220367" y="2013936"/>
            <a:ext cx="4393235" cy="4134680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3" y="4549413"/>
            <a:ext cx="687047" cy="687047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2786765" y="511745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739920" y="23898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成大醫</a:t>
            </a:r>
            <a:r>
              <a:rPr lang="zh-TW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院</a:t>
            </a:r>
            <a:endParaRPr lang="en-US" altLang="zh-TW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3139873" y="4851845"/>
            <a:ext cx="288032" cy="2656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 bwMode="auto">
          <a:xfrm flipH="1" flipV="1">
            <a:off x="3283889" y="3216839"/>
            <a:ext cx="20059" cy="176224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92" y="2749496"/>
            <a:ext cx="820794" cy="82079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372243" y="731812"/>
            <a:ext cx="424135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09:55, the sumo server would use FCM to notify receiver4 that the vehicle2 is coming.</a:t>
            </a:r>
          </a:p>
        </p:txBody>
      </p:sp>
      <p:sp>
        <p:nvSpPr>
          <p:cNvPr id="22" name="矩形 21"/>
          <p:cNvSpPr/>
          <p:nvPr/>
        </p:nvSpPr>
        <p:spPr>
          <a:xfrm>
            <a:off x="7325577" y="771086"/>
            <a:ext cx="465543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10:00, the sumo would use notify receiver4 that the vehicle2 arrived to the destination.</a:t>
            </a:r>
          </a:p>
        </p:txBody>
      </p:sp>
      <p:sp>
        <p:nvSpPr>
          <p:cNvPr id="23" name="矩形 22"/>
          <p:cNvSpPr/>
          <p:nvPr/>
        </p:nvSpPr>
        <p:spPr>
          <a:xfrm>
            <a:off x="7325576" y="2708023"/>
            <a:ext cx="4655433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10:05, the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vehicle2</a:t>
            </a:r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finished the </a:t>
            </a:r>
            <a:r>
              <a:rPr lang="en-US" altLang="zh-TW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unloading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process.</a:t>
            </a:r>
            <a:endParaRPr lang="en-US" altLang="zh-TW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52569" y="4275628"/>
            <a:ext cx="460144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10:10,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vehicle2 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the stopping stage of 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receiver4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go </a:t>
            </a:r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next destination</a:t>
            </a:r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3" name="直線單箭頭接點 2"/>
          <p:cNvCxnSpPr>
            <a:endCxn id="23" idx="0"/>
          </p:cNvCxnSpPr>
          <p:nvPr/>
        </p:nvCxnSpPr>
        <p:spPr>
          <a:xfrm>
            <a:off x="9653291" y="2013936"/>
            <a:ext cx="2" cy="69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9653289" y="3581541"/>
            <a:ext cx="2" cy="69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73437"/>
            <a:ext cx="10515600" cy="5603526"/>
          </a:xfrm>
        </p:spPr>
        <p:txBody>
          <a:bodyPr/>
          <a:lstStyle/>
          <a:p>
            <a:r>
              <a:rPr lang="en-US" altLang="zh-TW" dirty="0" err="1"/>
              <a:t>netconvert</a:t>
            </a:r>
            <a:r>
              <a:rPr lang="en-US" altLang="zh-TW" dirty="0"/>
              <a:t> --</a:t>
            </a:r>
            <a:r>
              <a:rPr lang="en-US" altLang="zh-TW" dirty="0" err="1"/>
              <a:t>geometry.remove</a:t>
            </a:r>
            <a:r>
              <a:rPr lang="en-US" altLang="zh-TW" dirty="0"/>
              <a:t> --</a:t>
            </a:r>
            <a:r>
              <a:rPr lang="en-US" altLang="zh-TW" dirty="0" err="1"/>
              <a:t>geometry.avoid</a:t>
            </a:r>
            <a:r>
              <a:rPr lang="en-US" altLang="zh-TW" dirty="0"/>
              <a:t>-overlap --</a:t>
            </a:r>
            <a:r>
              <a:rPr lang="en-US" altLang="zh-TW" dirty="0" err="1"/>
              <a:t>plain.extend</a:t>
            </a:r>
            <a:r>
              <a:rPr lang="en-US" altLang="zh-TW" dirty="0"/>
              <a:t>-edge-shape --</a:t>
            </a:r>
            <a:r>
              <a:rPr lang="en-US" altLang="zh-TW" dirty="0" err="1"/>
              <a:t>edges.join</a:t>
            </a:r>
            <a:r>
              <a:rPr lang="en-US" altLang="zh-TW" dirty="0"/>
              <a:t> --</a:t>
            </a:r>
            <a:r>
              <a:rPr lang="en-US" altLang="zh-TW" dirty="0" err="1"/>
              <a:t>roundabouts.guess</a:t>
            </a:r>
            <a:r>
              <a:rPr lang="en-US" altLang="zh-TW" dirty="0"/>
              <a:t> --</a:t>
            </a:r>
            <a:r>
              <a:rPr lang="en-US" altLang="zh-TW" dirty="0" err="1"/>
              <a:t>tls.discard</a:t>
            </a:r>
            <a:r>
              <a:rPr lang="en-US" altLang="zh-TW" dirty="0"/>
              <a:t>-simple --</a:t>
            </a:r>
            <a:r>
              <a:rPr lang="en-US" altLang="zh-TW" dirty="0" err="1"/>
              <a:t>tls-guess.joining</a:t>
            </a:r>
            <a:r>
              <a:rPr lang="en-US" altLang="zh-TW" dirty="0"/>
              <a:t> --</a:t>
            </a:r>
            <a:r>
              <a:rPr lang="en-US" altLang="zh-TW" dirty="0" err="1"/>
              <a:t>tls.join</a:t>
            </a:r>
            <a:r>
              <a:rPr lang="en-US" altLang="zh-TW" dirty="0"/>
              <a:t> --</a:t>
            </a:r>
            <a:r>
              <a:rPr lang="en-US" altLang="zh-TW" dirty="0" err="1"/>
              <a:t>tls.guess</a:t>
            </a:r>
            <a:r>
              <a:rPr lang="en-US" altLang="zh-TW" dirty="0"/>
              <a:t>-signals --</a:t>
            </a:r>
            <a:r>
              <a:rPr lang="en-US" altLang="zh-TW" dirty="0" err="1"/>
              <a:t>ramps.guess</a:t>
            </a:r>
            <a:r>
              <a:rPr lang="en-US" altLang="zh-TW" dirty="0"/>
              <a:t> --remove-</a:t>
            </a:r>
            <a:r>
              <a:rPr lang="en-US" altLang="zh-TW" dirty="0" err="1"/>
              <a:t>edges.isolated</a:t>
            </a:r>
            <a:r>
              <a:rPr lang="en-US" altLang="zh-TW" dirty="0"/>
              <a:t> --remove-edges.by-</a:t>
            </a:r>
            <a:r>
              <a:rPr lang="en-US" altLang="zh-TW" dirty="0" err="1"/>
              <a:t>vclass</a:t>
            </a:r>
            <a:r>
              <a:rPr lang="en-US" altLang="zh-TW" dirty="0"/>
              <a:t> rail_urban,rail,rail_electric,motorcycle,moped,bicycle,pedestrian,ship,lightrail,cityrail,rail_slow,rail_fast --remove-edges.by-type highway.motorway,highway.motorway_link,highway.pedestrian,highway.bus_guideway,highway.track,highway.path,highway.cycleway,highway.footway,highway.bridleway,highway.steps,highway.step,highway.stairs,highway.service,railway.rail,railway.subway,highway.tram,highway.light_rail,highway.preserved --</a:t>
            </a:r>
            <a:r>
              <a:rPr lang="en-US" altLang="zh-TW" dirty="0" err="1"/>
              <a:t>junctions.join</a:t>
            </a:r>
            <a:r>
              <a:rPr lang="en-US" altLang="zh-TW" dirty="0"/>
              <a:t> --verbose --</a:t>
            </a:r>
            <a:r>
              <a:rPr lang="en-US" altLang="zh-TW" dirty="0" err="1"/>
              <a:t>osm</a:t>
            </a:r>
            <a:r>
              <a:rPr lang="en-US" altLang="zh-TW" dirty="0"/>
              <a:t>-files </a:t>
            </a:r>
            <a:r>
              <a:rPr lang="en-US" altLang="zh-TW" b="1" dirty="0" err="1">
                <a:solidFill>
                  <a:srgbClr val="FF0000"/>
                </a:solidFill>
              </a:rPr>
              <a:t>map.osm</a:t>
            </a:r>
            <a:r>
              <a:rPr lang="en-US" altLang="zh-TW" dirty="0"/>
              <a:t> --output-file </a:t>
            </a:r>
            <a:r>
              <a:rPr lang="en-US" altLang="zh-TW" dirty="0">
                <a:solidFill>
                  <a:srgbClr val="FF0000"/>
                </a:solidFill>
              </a:rPr>
              <a:t>map_edited.net.xml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5478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</a:t>
            </a:r>
          </a:p>
          <a:p>
            <a:r>
              <a:rPr lang="en-US" altLang="zh-TW" sz="3600" b="1" dirty="0" smtClean="0"/>
              <a:t>Setup (1)</a:t>
            </a:r>
            <a:endParaRPr lang="zh-TW" altLang="en-US" sz="3600" b="1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762" r="-607" b="-762"/>
          <a:stretch/>
        </p:blipFill>
        <p:spPr>
          <a:xfrm>
            <a:off x="5952564" y="1607715"/>
            <a:ext cx="5260245" cy="4704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7" y="1607715"/>
            <a:ext cx="4944827" cy="47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</a:t>
            </a:r>
          </a:p>
          <a:p>
            <a:r>
              <a:rPr lang="en-US" altLang="zh-TW" sz="3600" b="1" dirty="0" smtClean="0"/>
              <a:t>Setup (2)</a:t>
            </a:r>
            <a:endParaRPr lang="zh-TW" altLang="en-US" sz="3600" b="1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762" r="-607" b="-762"/>
          <a:stretch/>
        </p:blipFill>
        <p:spPr>
          <a:xfrm>
            <a:off x="259976" y="1688397"/>
            <a:ext cx="5260245" cy="47043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7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57260"/>
              </p:ext>
            </p:extLst>
          </p:nvPr>
        </p:nvGraphicFramePr>
        <p:xfrm>
          <a:off x="5757019" y="1619456"/>
          <a:ext cx="6111131" cy="477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57">
                  <a:extLst>
                    <a:ext uri="{9D8B030D-6E8A-4147-A177-3AD203B41FA5}">
                      <a16:colId xmlns:a16="http://schemas.microsoft.com/office/drawing/2014/main" val="742274004"/>
                    </a:ext>
                  </a:extLst>
                </a:gridCol>
                <a:gridCol w="3736974">
                  <a:extLst>
                    <a:ext uri="{9D8B030D-6E8A-4147-A177-3AD203B41FA5}">
                      <a16:colId xmlns:a16="http://schemas.microsoft.com/office/drawing/2014/main" val="1147872018"/>
                    </a:ext>
                  </a:extLst>
                </a:gridCol>
              </a:tblGrid>
              <a:tr h="357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84801"/>
                  </a:ext>
                </a:extLst>
              </a:tr>
              <a:tr h="8947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 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Tainan</a:t>
                      </a:r>
                      <a:r>
                        <a:rPr lang="en-US" altLang="zh-TW" baseline="0" dirty="0" smtClean="0"/>
                        <a:t> downtown area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50.07</a:t>
                      </a:r>
                      <a:r>
                        <a:rPr lang="en-US" altLang="zh-TW" baseline="0" dirty="0" smtClean="0"/>
                        <a:t> km2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31029"/>
                  </a:ext>
                </a:extLst>
              </a:tr>
              <a:tr h="6262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</a:t>
                      </a:r>
                      <a:r>
                        <a:rPr lang="en-US" altLang="zh-TW" baseline="0" dirty="0" smtClean="0"/>
                        <a:t>number of </a:t>
                      </a:r>
                      <a:r>
                        <a:rPr lang="en-US" altLang="zh-TW" dirty="0" smtClean="0"/>
                        <a:t>junction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47902"/>
                  </a:ext>
                </a:extLst>
              </a:tr>
              <a:tr h="5047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number of roads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13181"/>
                  </a:ext>
                </a:extLst>
              </a:tr>
              <a:tr h="5047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</a:t>
                      </a:r>
                      <a:r>
                        <a:rPr lang="en-US" altLang="zh-TW" baseline="0" dirty="0" smtClean="0"/>
                        <a:t> number of trucks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00752"/>
                  </a:ext>
                </a:extLst>
              </a:tr>
              <a:tr h="35788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5.0 [m/s]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86033"/>
                  </a:ext>
                </a:extLst>
              </a:tr>
              <a:tr h="56332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Average speed of</a:t>
                      </a:r>
                      <a:r>
                        <a:rPr lang="en-US" altLang="zh-TW" baseline="0" dirty="0" smtClean="0"/>
                        <a:t> truck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4.0 </a:t>
                      </a:r>
                      <a:r>
                        <a:rPr lang="en-US" altLang="zh-TW" dirty="0" smtClean="0"/>
                        <a:t>[m/s]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3826"/>
                  </a:ext>
                </a:extLst>
              </a:tr>
              <a:tr h="8947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09:00-15:00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(6 hours=21600 seconds)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4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26050" y="139829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</a:t>
            </a:r>
          </a:p>
          <a:p>
            <a:r>
              <a:rPr lang="en-US" altLang="zh-TW" sz="3600" b="1" dirty="0" smtClean="0"/>
              <a:t>Setup (3)</a:t>
            </a:r>
            <a:endParaRPr lang="zh-TW" altLang="en-US" sz="3600" b="1" dirty="0"/>
          </a:p>
        </p:txBody>
      </p:sp>
      <p:graphicFrame>
        <p:nvGraphicFramePr>
          <p:cNvPr id="27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440324"/>
              </p:ext>
            </p:extLst>
          </p:nvPr>
        </p:nvGraphicFramePr>
        <p:xfrm>
          <a:off x="371548" y="1465392"/>
          <a:ext cx="4097701" cy="4361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28">
                  <a:extLst>
                    <a:ext uri="{9D8B030D-6E8A-4147-A177-3AD203B41FA5}">
                      <a16:colId xmlns:a16="http://schemas.microsoft.com/office/drawing/2014/main" val="742274004"/>
                    </a:ext>
                  </a:extLst>
                </a:gridCol>
                <a:gridCol w="1770873">
                  <a:extLst>
                    <a:ext uri="{9D8B030D-6E8A-4147-A177-3AD203B41FA5}">
                      <a16:colId xmlns:a16="http://schemas.microsoft.com/office/drawing/2014/main" val="1147872018"/>
                    </a:ext>
                  </a:extLst>
                </a:gridCol>
              </a:tblGrid>
              <a:tr h="4097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8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 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Tainan</a:t>
                      </a:r>
                      <a:r>
                        <a:rPr lang="en-US" altLang="zh-TW" baseline="0" dirty="0" smtClean="0"/>
                        <a:t> downtown area</a:t>
                      </a:r>
                      <a:br>
                        <a:rPr lang="en-US" altLang="zh-TW" baseline="0" dirty="0" smtClean="0"/>
                      </a:br>
                      <a:r>
                        <a:rPr lang="en-US" altLang="zh-TW" baseline="0" dirty="0" smtClean="0"/>
                        <a:t>(50.07 km2)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3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</a:t>
                      </a:r>
                      <a:r>
                        <a:rPr lang="en-US" altLang="zh-TW" baseline="0" dirty="0" smtClean="0"/>
                        <a:t>number of </a:t>
                      </a:r>
                      <a:r>
                        <a:rPr lang="en-US" altLang="zh-TW" dirty="0" smtClean="0"/>
                        <a:t>junction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4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number of roads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25069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1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</a:t>
                      </a:r>
                      <a:r>
                        <a:rPr lang="en-US" altLang="zh-TW" baseline="0" dirty="0" smtClean="0"/>
                        <a:t> number of trucks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0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5.0 [m/s]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8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Average speed of</a:t>
                      </a:r>
                      <a:r>
                        <a:rPr lang="en-US" altLang="zh-TW" baseline="0" dirty="0" smtClean="0"/>
                        <a:t> truck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4.0 </a:t>
                      </a:r>
                      <a:r>
                        <a:rPr lang="en-US" altLang="zh-TW" dirty="0" smtClean="0"/>
                        <a:t>[m/s]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9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09:00-15:00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(6 hours=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21600 seconds)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40836"/>
                  </a:ext>
                </a:extLst>
              </a:tr>
            </a:tbl>
          </a:graphicData>
        </a:graphic>
      </p:graphicFrame>
      <p:sp>
        <p:nvSpPr>
          <p:cNvPr id="5" name="矩形 27"/>
          <p:cNvSpPr/>
          <p:nvPr/>
        </p:nvSpPr>
        <p:spPr bwMode="auto">
          <a:xfrm>
            <a:off x="4942837" y="2060431"/>
            <a:ext cx="5121445" cy="4243784"/>
          </a:xfrm>
          <a:custGeom>
            <a:avLst/>
            <a:gdLst/>
            <a:ahLst/>
            <a:cxnLst/>
            <a:rect l="l" t="t" r="r" b="b"/>
            <a:pathLst>
              <a:path w="5121445" h="4243784">
                <a:moveTo>
                  <a:pt x="3960463" y="3141242"/>
                </a:moveTo>
                <a:lnTo>
                  <a:pt x="3960463" y="3528392"/>
                </a:lnTo>
                <a:lnTo>
                  <a:pt x="4429504" y="3528392"/>
                </a:lnTo>
                <a:lnTo>
                  <a:pt x="4429504" y="3141242"/>
                </a:lnTo>
                <a:close/>
                <a:moveTo>
                  <a:pt x="3312368" y="3141242"/>
                </a:moveTo>
                <a:lnTo>
                  <a:pt x="3312368" y="3528392"/>
                </a:lnTo>
                <a:lnTo>
                  <a:pt x="3744439" y="3528392"/>
                </a:lnTo>
                <a:lnTo>
                  <a:pt x="3744439" y="3141242"/>
                </a:lnTo>
                <a:close/>
                <a:moveTo>
                  <a:pt x="2664296" y="3141242"/>
                </a:moveTo>
                <a:lnTo>
                  <a:pt x="2664296" y="3528392"/>
                </a:lnTo>
                <a:lnTo>
                  <a:pt x="3096344" y="3528392"/>
                </a:lnTo>
                <a:lnTo>
                  <a:pt x="3096344" y="3141242"/>
                </a:lnTo>
                <a:close/>
                <a:moveTo>
                  <a:pt x="2016224" y="3141242"/>
                </a:moveTo>
                <a:lnTo>
                  <a:pt x="2016224" y="3528392"/>
                </a:lnTo>
                <a:lnTo>
                  <a:pt x="2448272" y="3528392"/>
                </a:lnTo>
                <a:lnTo>
                  <a:pt x="2448272" y="3141242"/>
                </a:lnTo>
                <a:close/>
                <a:moveTo>
                  <a:pt x="1368152" y="3141242"/>
                </a:moveTo>
                <a:lnTo>
                  <a:pt x="1368152" y="3528392"/>
                </a:lnTo>
                <a:lnTo>
                  <a:pt x="1800200" y="3528392"/>
                </a:lnTo>
                <a:lnTo>
                  <a:pt x="1800200" y="3141242"/>
                </a:lnTo>
                <a:close/>
                <a:moveTo>
                  <a:pt x="720080" y="3141242"/>
                </a:moveTo>
                <a:lnTo>
                  <a:pt x="720080" y="3528392"/>
                </a:lnTo>
                <a:lnTo>
                  <a:pt x="1152128" y="3528392"/>
                </a:lnTo>
                <a:lnTo>
                  <a:pt x="1152128" y="3141242"/>
                </a:lnTo>
                <a:close/>
                <a:moveTo>
                  <a:pt x="3960463" y="2520280"/>
                </a:moveTo>
                <a:lnTo>
                  <a:pt x="3960463" y="2925218"/>
                </a:lnTo>
                <a:lnTo>
                  <a:pt x="4429504" y="2925218"/>
                </a:lnTo>
                <a:lnTo>
                  <a:pt x="4429504" y="2520280"/>
                </a:lnTo>
                <a:close/>
                <a:moveTo>
                  <a:pt x="3312368" y="2520280"/>
                </a:moveTo>
                <a:lnTo>
                  <a:pt x="3312368" y="2925218"/>
                </a:lnTo>
                <a:lnTo>
                  <a:pt x="3744439" y="2925218"/>
                </a:lnTo>
                <a:lnTo>
                  <a:pt x="3744439" y="2520280"/>
                </a:lnTo>
                <a:close/>
                <a:moveTo>
                  <a:pt x="2664296" y="2520280"/>
                </a:moveTo>
                <a:lnTo>
                  <a:pt x="2664296" y="2925218"/>
                </a:lnTo>
                <a:lnTo>
                  <a:pt x="3096344" y="2925218"/>
                </a:lnTo>
                <a:lnTo>
                  <a:pt x="3096344" y="2520280"/>
                </a:lnTo>
                <a:close/>
                <a:moveTo>
                  <a:pt x="2016224" y="2520280"/>
                </a:moveTo>
                <a:lnTo>
                  <a:pt x="2016224" y="2925218"/>
                </a:lnTo>
                <a:lnTo>
                  <a:pt x="2448272" y="2925218"/>
                </a:lnTo>
                <a:lnTo>
                  <a:pt x="2448272" y="2520280"/>
                </a:lnTo>
                <a:close/>
                <a:moveTo>
                  <a:pt x="1368152" y="2520280"/>
                </a:moveTo>
                <a:lnTo>
                  <a:pt x="1368152" y="2925218"/>
                </a:lnTo>
                <a:lnTo>
                  <a:pt x="1800200" y="2925218"/>
                </a:lnTo>
                <a:lnTo>
                  <a:pt x="1800200" y="2520280"/>
                </a:lnTo>
                <a:close/>
                <a:moveTo>
                  <a:pt x="720080" y="2520280"/>
                </a:moveTo>
                <a:lnTo>
                  <a:pt x="720080" y="2925218"/>
                </a:lnTo>
                <a:lnTo>
                  <a:pt x="1152128" y="2925218"/>
                </a:lnTo>
                <a:lnTo>
                  <a:pt x="1152128" y="2520280"/>
                </a:lnTo>
                <a:close/>
                <a:moveTo>
                  <a:pt x="3960463" y="1917106"/>
                </a:moveTo>
                <a:lnTo>
                  <a:pt x="3960463" y="2304256"/>
                </a:lnTo>
                <a:lnTo>
                  <a:pt x="4429504" y="2304256"/>
                </a:lnTo>
                <a:lnTo>
                  <a:pt x="4429504" y="1917106"/>
                </a:lnTo>
                <a:close/>
                <a:moveTo>
                  <a:pt x="3312368" y="1917106"/>
                </a:moveTo>
                <a:lnTo>
                  <a:pt x="3312368" y="2304256"/>
                </a:lnTo>
                <a:lnTo>
                  <a:pt x="3744439" y="2304256"/>
                </a:lnTo>
                <a:lnTo>
                  <a:pt x="3744439" y="1917106"/>
                </a:lnTo>
                <a:close/>
                <a:moveTo>
                  <a:pt x="2664296" y="1917106"/>
                </a:moveTo>
                <a:lnTo>
                  <a:pt x="2664296" y="2304256"/>
                </a:lnTo>
                <a:lnTo>
                  <a:pt x="3096344" y="2304256"/>
                </a:lnTo>
                <a:lnTo>
                  <a:pt x="3096344" y="1917106"/>
                </a:lnTo>
                <a:close/>
                <a:moveTo>
                  <a:pt x="2016224" y="1917106"/>
                </a:moveTo>
                <a:lnTo>
                  <a:pt x="2016224" y="2304256"/>
                </a:lnTo>
                <a:lnTo>
                  <a:pt x="2448272" y="2304256"/>
                </a:lnTo>
                <a:lnTo>
                  <a:pt x="2448272" y="1917106"/>
                </a:lnTo>
                <a:close/>
                <a:moveTo>
                  <a:pt x="1368152" y="1917106"/>
                </a:moveTo>
                <a:lnTo>
                  <a:pt x="1368152" y="2304256"/>
                </a:lnTo>
                <a:lnTo>
                  <a:pt x="1800200" y="2304256"/>
                </a:lnTo>
                <a:lnTo>
                  <a:pt x="1800200" y="1917106"/>
                </a:lnTo>
                <a:close/>
                <a:moveTo>
                  <a:pt x="720080" y="1917106"/>
                </a:moveTo>
                <a:lnTo>
                  <a:pt x="720080" y="2304256"/>
                </a:lnTo>
                <a:lnTo>
                  <a:pt x="1152128" y="2304256"/>
                </a:lnTo>
                <a:lnTo>
                  <a:pt x="1152128" y="1917106"/>
                </a:lnTo>
                <a:close/>
                <a:moveTo>
                  <a:pt x="3960463" y="1285520"/>
                </a:moveTo>
                <a:lnTo>
                  <a:pt x="3960463" y="1701082"/>
                </a:lnTo>
                <a:lnTo>
                  <a:pt x="4429504" y="1701082"/>
                </a:lnTo>
                <a:lnTo>
                  <a:pt x="4429504" y="1285520"/>
                </a:lnTo>
                <a:close/>
                <a:moveTo>
                  <a:pt x="3312368" y="1285520"/>
                </a:moveTo>
                <a:lnTo>
                  <a:pt x="3312368" y="1701082"/>
                </a:lnTo>
                <a:lnTo>
                  <a:pt x="3744439" y="1701082"/>
                </a:lnTo>
                <a:lnTo>
                  <a:pt x="3744439" y="1285520"/>
                </a:lnTo>
                <a:close/>
                <a:moveTo>
                  <a:pt x="2664296" y="1285520"/>
                </a:moveTo>
                <a:lnTo>
                  <a:pt x="2664296" y="1701082"/>
                </a:lnTo>
                <a:lnTo>
                  <a:pt x="3096344" y="1701082"/>
                </a:lnTo>
                <a:lnTo>
                  <a:pt x="3096344" y="1285520"/>
                </a:lnTo>
                <a:close/>
                <a:moveTo>
                  <a:pt x="2016224" y="1285520"/>
                </a:moveTo>
                <a:lnTo>
                  <a:pt x="2016224" y="1701082"/>
                </a:lnTo>
                <a:lnTo>
                  <a:pt x="2448272" y="1701082"/>
                </a:lnTo>
                <a:lnTo>
                  <a:pt x="2448272" y="1285520"/>
                </a:lnTo>
                <a:close/>
                <a:moveTo>
                  <a:pt x="1368152" y="1285520"/>
                </a:moveTo>
                <a:lnTo>
                  <a:pt x="1368152" y="1701082"/>
                </a:lnTo>
                <a:lnTo>
                  <a:pt x="1800200" y="1701082"/>
                </a:lnTo>
                <a:lnTo>
                  <a:pt x="1800200" y="1285520"/>
                </a:lnTo>
                <a:close/>
                <a:moveTo>
                  <a:pt x="720080" y="1285520"/>
                </a:moveTo>
                <a:lnTo>
                  <a:pt x="720080" y="1701082"/>
                </a:lnTo>
                <a:lnTo>
                  <a:pt x="1152128" y="1701082"/>
                </a:lnTo>
                <a:lnTo>
                  <a:pt x="1152128" y="1285520"/>
                </a:lnTo>
                <a:close/>
                <a:moveTo>
                  <a:pt x="3960463" y="682346"/>
                </a:moveTo>
                <a:lnTo>
                  <a:pt x="3960463" y="1069496"/>
                </a:lnTo>
                <a:lnTo>
                  <a:pt x="4429504" y="1069496"/>
                </a:lnTo>
                <a:lnTo>
                  <a:pt x="4429504" y="682346"/>
                </a:lnTo>
                <a:close/>
                <a:moveTo>
                  <a:pt x="3312368" y="682346"/>
                </a:moveTo>
                <a:lnTo>
                  <a:pt x="3312368" y="1069496"/>
                </a:lnTo>
                <a:lnTo>
                  <a:pt x="3744439" y="1069496"/>
                </a:lnTo>
                <a:lnTo>
                  <a:pt x="3744439" y="682346"/>
                </a:lnTo>
                <a:close/>
                <a:moveTo>
                  <a:pt x="2664296" y="682346"/>
                </a:moveTo>
                <a:lnTo>
                  <a:pt x="2664296" y="1069496"/>
                </a:lnTo>
                <a:lnTo>
                  <a:pt x="3096344" y="1069496"/>
                </a:lnTo>
                <a:lnTo>
                  <a:pt x="3096344" y="682346"/>
                </a:lnTo>
                <a:close/>
                <a:moveTo>
                  <a:pt x="2016224" y="682346"/>
                </a:moveTo>
                <a:lnTo>
                  <a:pt x="2016224" y="1069496"/>
                </a:lnTo>
                <a:lnTo>
                  <a:pt x="2448272" y="1069496"/>
                </a:lnTo>
                <a:lnTo>
                  <a:pt x="2448272" y="682346"/>
                </a:lnTo>
                <a:close/>
                <a:moveTo>
                  <a:pt x="1368152" y="682346"/>
                </a:moveTo>
                <a:lnTo>
                  <a:pt x="1368152" y="1069496"/>
                </a:lnTo>
                <a:lnTo>
                  <a:pt x="1800200" y="1069496"/>
                </a:lnTo>
                <a:lnTo>
                  <a:pt x="1800200" y="682346"/>
                </a:lnTo>
                <a:close/>
                <a:moveTo>
                  <a:pt x="720080" y="682346"/>
                </a:moveTo>
                <a:lnTo>
                  <a:pt x="720080" y="1069496"/>
                </a:lnTo>
                <a:lnTo>
                  <a:pt x="1152128" y="1069496"/>
                </a:lnTo>
                <a:lnTo>
                  <a:pt x="1152128" y="682346"/>
                </a:lnTo>
                <a:close/>
                <a:moveTo>
                  <a:pt x="504056" y="0"/>
                </a:moveTo>
                <a:lnTo>
                  <a:pt x="720080" y="0"/>
                </a:lnTo>
                <a:lnTo>
                  <a:pt x="720080" y="466322"/>
                </a:lnTo>
                <a:lnTo>
                  <a:pt x="1152128" y="466322"/>
                </a:lnTo>
                <a:lnTo>
                  <a:pt x="1152128" y="0"/>
                </a:lnTo>
                <a:lnTo>
                  <a:pt x="1368152" y="0"/>
                </a:lnTo>
                <a:lnTo>
                  <a:pt x="1368152" y="466322"/>
                </a:lnTo>
                <a:lnTo>
                  <a:pt x="1800200" y="466322"/>
                </a:lnTo>
                <a:lnTo>
                  <a:pt x="1800200" y="0"/>
                </a:lnTo>
                <a:lnTo>
                  <a:pt x="2016224" y="0"/>
                </a:lnTo>
                <a:lnTo>
                  <a:pt x="2016224" y="466322"/>
                </a:lnTo>
                <a:lnTo>
                  <a:pt x="2448272" y="466322"/>
                </a:lnTo>
                <a:lnTo>
                  <a:pt x="2448272" y="0"/>
                </a:lnTo>
                <a:lnTo>
                  <a:pt x="2664296" y="0"/>
                </a:lnTo>
                <a:lnTo>
                  <a:pt x="2664296" y="466322"/>
                </a:lnTo>
                <a:lnTo>
                  <a:pt x="3096344" y="466322"/>
                </a:lnTo>
                <a:lnTo>
                  <a:pt x="3096344" y="0"/>
                </a:lnTo>
                <a:lnTo>
                  <a:pt x="3312368" y="0"/>
                </a:lnTo>
                <a:lnTo>
                  <a:pt x="3312368" y="466322"/>
                </a:lnTo>
                <a:lnTo>
                  <a:pt x="3744439" y="466322"/>
                </a:lnTo>
                <a:lnTo>
                  <a:pt x="3744439" y="0"/>
                </a:lnTo>
                <a:lnTo>
                  <a:pt x="3960463" y="0"/>
                </a:lnTo>
                <a:lnTo>
                  <a:pt x="3960463" y="466322"/>
                </a:lnTo>
                <a:lnTo>
                  <a:pt x="4429504" y="466322"/>
                </a:lnTo>
                <a:lnTo>
                  <a:pt x="4429504" y="0"/>
                </a:lnTo>
                <a:lnTo>
                  <a:pt x="4645528" y="0"/>
                </a:lnTo>
                <a:lnTo>
                  <a:pt x="4645528" y="466322"/>
                </a:lnTo>
                <a:lnTo>
                  <a:pt x="5112568" y="466322"/>
                </a:lnTo>
                <a:lnTo>
                  <a:pt x="5112568" y="682346"/>
                </a:lnTo>
                <a:lnTo>
                  <a:pt x="4645528" y="682346"/>
                </a:lnTo>
                <a:lnTo>
                  <a:pt x="4645528" y="1069496"/>
                </a:lnTo>
                <a:lnTo>
                  <a:pt x="5120461" y="1069496"/>
                </a:lnTo>
                <a:lnTo>
                  <a:pt x="5120461" y="1285520"/>
                </a:lnTo>
                <a:lnTo>
                  <a:pt x="4645528" y="1285520"/>
                </a:lnTo>
                <a:lnTo>
                  <a:pt x="4645528" y="1701082"/>
                </a:lnTo>
                <a:lnTo>
                  <a:pt x="5112568" y="1701082"/>
                </a:lnTo>
                <a:lnTo>
                  <a:pt x="5112568" y="1917106"/>
                </a:lnTo>
                <a:lnTo>
                  <a:pt x="4645528" y="1917106"/>
                </a:lnTo>
                <a:lnTo>
                  <a:pt x="4645528" y="2304256"/>
                </a:lnTo>
                <a:lnTo>
                  <a:pt x="5120461" y="2304256"/>
                </a:lnTo>
                <a:lnTo>
                  <a:pt x="5120461" y="2520280"/>
                </a:lnTo>
                <a:lnTo>
                  <a:pt x="4645528" y="2520280"/>
                </a:lnTo>
                <a:lnTo>
                  <a:pt x="4645528" y="2925218"/>
                </a:lnTo>
                <a:lnTo>
                  <a:pt x="5113552" y="2925218"/>
                </a:lnTo>
                <a:lnTo>
                  <a:pt x="5113552" y="3141242"/>
                </a:lnTo>
                <a:lnTo>
                  <a:pt x="4645528" y="3141242"/>
                </a:lnTo>
                <a:lnTo>
                  <a:pt x="4645528" y="3528392"/>
                </a:lnTo>
                <a:lnTo>
                  <a:pt x="5121445" y="3528392"/>
                </a:lnTo>
                <a:lnTo>
                  <a:pt x="5121445" y="3744416"/>
                </a:lnTo>
                <a:lnTo>
                  <a:pt x="4645528" y="3744416"/>
                </a:lnTo>
                <a:lnTo>
                  <a:pt x="4645528" y="4243784"/>
                </a:lnTo>
                <a:lnTo>
                  <a:pt x="4429504" y="4243784"/>
                </a:lnTo>
                <a:lnTo>
                  <a:pt x="4429504" y="3744416"/>
                </a:lnTo>
                <a:lnTo>
                  <a:pt x="3960463" y="3744416"/>
                </a:lnTo>
                <a:lnTo>
                  <a:pt x="3960463" y="4243784"/>
                </a:lnTo>
                <a:lnTo>
                  <a:pt x="3744439" y="4243784"/>
                </a:lnTo>
                <a:lnTo>
                  <a:pt x="3744439" y="3744416"/>
                </a:lnTo>
                <a:lnTo>
                  <a:pt x="3312368" y="3744416"/>
                </a:lnTo>
                <a:lnTo>
                  <a:pt x="3312368" y="4243784"/>
                </a:lnTo>
                <a:lnTo>
                  <a:pt x="3096344" y="4243784"/>
                </a:lnTo>
                <a:lnTo>
                  <a:pt x="3096344" y="3744416"/>
                </a:lnTo>
                <a:lnTo>
                  <a:pt x="2664296" y="3744416"/>
                </a:lnTo>
                <a:lnTo>
                  <a:pt x="2664296" y="4243784"/>
                </a:lnTo>
                <a:lnTo>
                  <a:pt x="2448272" y="4243784"/>
                </a:lnTo>
                <a:lnTo>
                  <a:pt x="2448272" y="3744416"/>
                </a:lnTo>
                <a:lnTo>
                  <a:pt x="2016224" y="3744416"/>
                </a:lnTo>
                <a:lnTo>
                  <a:pt x="2016224" y="4243784"/>
                </a:lnTo>
                <a:lnTo>
                  <a:pt x="1800200" y="4243784"/>
                </a:lnTo>
                <a:lnTo>
                  <a:pt x="1800200" y="3744416"/>
                </a:lnTo>
                <a:lnTo>
                  <a:pt x="1368152" y="3744416"/>
                </a:lnTo>
                <a:lnTo>
                  <a:pt x="1368152" y="4243784"/>
                </a:lnTo>
                <a:lnTo>
                  <a:pt x="1152128" y="4243784"/>
                </a:lnTo>
                <a:lnTo>
                  <a:pt x="1152128" y="3744416"/>
                </a:lnTo>
                <a:lnTo>
                  <a:pt x="720080" y="3744416"/>
                </a:lnTo>
                <a:lnTo>
                  <a:pt x="720080" y="4243784"/>
                </a:lnTo>
                <a:lnTo>
                  <a:pt x="504056" y="4243784"/>
                </a:lnTo>
                <a:lnTo>
                  <a:pt x="504056" y="3744416"/>
                </a:lnTo>
                <a:lnTo>
                  <a:pt x="8877" y="3744416"/>
                </a:lnTo>
                <a:lnTo>
                  <a:pt x="8877" y="3528392"/>
                </a:lnTo>
                <a:lnTo>
                  <a:pt x="504056" y="3528392"/>
                </a:lnTo>
                <a:lnTo>
                  <a:pt x="504056" y="3141242"/>
                </a:lnTo>
                <a:lnTo>
                  <a:pt x="984" y="3141242"/>
                </a:lnTo>
                <a:lnTo>
                  <a:pt x="984" y="2925218"/>
                </a:lnTo>
                <a:lnTo>
                  <a:pt x="504056" y="2925218"/>
                </a:lnTo>
                <a:lnTo>
                  <a:pt x="504056" y="2520280"/>
                </a:lnTo>
                <a:lnTo>
                  <a:pt x="7893" y="2520280"/>
                </a:lnTo>
                <a:lnTo>
                  <a:pt x="7893" y="2304256"/>
                </a:lnTo>
                <a:lnTo>
                  <a:pt x="504056" y="2304256"/>
                </a:lnTo>
                <a:lnTo>
                  <a:pt x="504056" y="1917106"/>
                </a:lnTo>
                <a:lnTo>
                  <a:pt x="0" y="1917106"/>
                </a:lnTo>
                <a:lnTo>
                  <a:pt x="0" y="1701082"/>
                </a:lnTo>
                <a:lnTo>
                  <a:pt x="504056" y="1701082"/>
                </a:lnTo>
                <a:lnTo>
                  <a:pt x="504056" y="1285520"/>
                </a:lnTo>
                <a:lnTo>
                  <a:pt x="7893" y="1285520"/>
                </a:lnTo>
                <a:lnTo>
                  <a:pt x="7893" y="1069496"/>
                </a:lnTo>
                <a:lnTo>
                  <a:pt x="504056" y="1069496"/>
                </a:lnTo>
                <a:lnTo>
                  <a:pt x="504056" y="682346"/>
                </a:lnTo>
                <a:lnTo>
                  <a:pt x="0" y="682346"/>
                </a:lnTo>
                <a:lnTo>
                  <a:pt x="0" y="466322"/>
                </a:lnTo>
                <a:lnTo>
                  <a:pt x="504056" y="4663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TW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89" y="2895339"/>
            <a:ext cx="687047" cy="68704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575505" y="3238862"/>
            <a:ext cx="2270528" cy="1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462480" y="2710673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09:20</a:t>
            </a:r>
            <a:endParaRPr lang="en-US" altLang="zh-TW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17195" y="543379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09:30</a:t>
            </a:r>
          </a:p>
        </p:txBody>
      </p:sp>
      <p:sp>
        <p:nvSpPr>
          <p:cNvPr id="11" name="矩形 10"/>
          <p:cNvSpPr/>
          <p:nvPr/>
        </p:nvSpPr>
        <p:spPr>
          <a:xfrm>
            <a:off x="4828721" y="1080645"/>
            <a:ext cx="342712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Condition1</a:t>
            </a:r>
            <a:r>
              <a:rPr lang="zh-TW" altLang="en-US" sz="2400" b="1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09:20+TravelTime&lt;</a:t>
            </a:r>
            <a:r>
              <a:rPr lang="en-US" altLang="zh-TW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09:30</a:t>
            </a:r>
            <a:endParaRPr lang="en-US" altLang="zh-TW" sz="2400" b="0" cap="none" spc="0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8771" y="341852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V3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30256" y="51476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南紡夢時代</a:t>
            </a:r>
            <a:endParaRPr lang="en-US" altLang="zh-TW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31" y="4638058"/>
            <a:ext cx="589277" cy="589277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 flipV="1">
            <a:off x="8825972" y="3203881"/>
            <a:ext cx="0" cy="1434177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8417195" y="729935"/>
            <a:ext cx="3427122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TravelTime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  <a:p>
            <a:pPr algn="ctr"/>
            <a:r>
              <a:rPr lang="en-US" altLang="zh-TW" sz="2400" b="0" cap="none" spc="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DrivingDistance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  <a:p>
            <a:pPr algn="ctr"/>
            <a:r>
              <a:rPr lang="en-US" altLang="zh-TW" sz="2400" b="0" cap="none" spc="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Average_speed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(4.0)</a:t>
            </a:r>
          </a:p>
        </p:txBody>
      </p:sp>
    </p:spTree>
    <p:extLst>
      <p:ext uri="{BB962C8B-B14F-4D97-AF65-F5344CB8AC3E}">
        <p14:creationId xmlns:p14="http://schemas.microsoft.com/office/powerpoint/2010/main" val="2262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651958826"/>
              </p:ext>
            </p:extLst>
          </p:nvPr>
        </p:nvGraphicFramePr>
        <p:xfrm>
          <a:off x="414969" y="936433"/>
          <a:ext cx="11317995" cy="5776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>
          <a:xfrm>
            <a:off x="216550" y="0"/>
            <a:ext cx="46923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Speed Statics</a:t>
            </a:r>
          </a:p>
        </p:txBody>
      </p:sp>
    </p:spTree>
    <p:extLst>
      <p:ext uri="{BB962C8B-B14F-4D97-AF65-F5344CB8AC3E}">
        <p14:creationId xmlns:p14="http://schemas.microsoft.com/office/powerpoint/2010/main" val="103193029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6542" y="14175"/>
            <a:ext cx="5336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 Result- Initialization</a:t>
            </a:r>
            <a:endParaRPr lang="zh-TW" altLang="en-US" sz="3600" b="1" dirty="0"/>
          </a:p>
        </p:txBody>
      </p:sp>
      <p:graphicFrame>
        <p:nvGraphicFramePr>
          <p:cNvPr id="6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940623"/>
              </p:ext>
            </p:extLst>
          </p:nvPr>
        </p:nvGraphicFramePr>
        <p:xfrm>
          <a:off x="9394372" y="1824621"/>
          <a:ext cx="2609931" cy="409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1">
                  <a:extLst>
                    <a:ext uri="{9D8B030D-6E8A-4147-A177-3AD203B41FA5}">
                      <a16:colId xmlns:a16="http://schemas.microsoft.com/office/drawing/2014/main" val="1647349440"/>
                    </a:ext>
                  </a:extLst>
                </a:gridCol>
                <a:gridCol w="750508">
                  <a:extLst>
                    <a:ext uri="{9D8B030D-6E8A-4147-A177-3AD203B41FA5}">
                      <a16:colId xmlns:a16="http://schemas.microsoft.com/office/drawing/2014/main" val="3598037857"/>
                    </a:ext>
                  </a:extLst>
                </a:gridCol>
                <a:gridCol w="701133">
                  <a:extLst>
                    <a:ext uri="{9D8B030D-6E8A-4147-A177-3AD203B41FA5}">
                      <a16:colId xmlns:a16="http://schemas.microsoft.com/office/drawing/2014/main" val="1759565806"/>
                    </a:ext>
                  </a:extLst>
                </a:gridCol>
                <a:gridCol w="432109">
                  <a:extLst>
                    <a:ext uri="{9D8B030D-6E8A-4147-A177-3AD203B41FA5}">
                      <a16:colId xmlns:a16="http://schemas.microsoft.com/office/drawing/2014/main" val="3294227493"/>
                    </a:ext>
                  </a:extLst>
                </a:gridCol>
              </a:tblGrid>
              <a:tr h="4870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65589"/>
                  </a:ext>
                </a:extLst>
              </a:tr>
              <a:tr h="822126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09:30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S1:</a:t>
                      </a:r>
                    </a:p>
                    <a:p>
                      <a:r>
                        <a:rPr lang="zh-TW" altLang="en-US" sz="1400" dirty="0" smtClean="0"/>
                        <a:t>台南地方法院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58087"/>
                  </a:ext>
                </a:extLst>
              </a:tr>
              <a:tr h="55246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33676"/>
                  </a:ext>
                </a:extLst>
              </a:tr>
              <a:tr h="55246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87452"/>
                  </a:ext>
                </a:extLst>
              </a:tr>
              <a:tr h="1068763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S2:</a:t>
                      </a:r>
                    </a:p>
                    <a:p>
                      <a:r>
                        <a:rPr lang="zh-TW" altLang="en-US" sz="1400" dirty="0" smtClean="0"/>
                        <a:t>安平古堡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S3:</a:t>
                      </a:r>
                    </a:p>
                    <a:p>
                      <a:r>
                        <a:rPr lang="zh-TW" altLang="en-US" sz="1400" dirty="0" smtClean="0"/>
                        <a:t>德安百貨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67420"/>
                  </a:ext>
                </a:extLst>
              </a:tr>
              <a:tr h="610617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98044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2" y="1339738"/>
            <a:ext cx="9123790" cy="50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951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4" y="2457688"/>
            <a:ext cx="6315162" cy="3928194"/>
          </a:xfr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9"/>
          <a:stretch/>
        </p:blipFill>
        <p:spPr>
          <a:xfrm>
            <a:off x="6604340" y="2457688"/>
            <a:ext cx="5496278" cy="3072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26050" y="139829"/>
            <a:ext cx="5692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 Result- </a:t>
            </a:r>
          </a:p>
          <a:p>
            <a:r>
              <a:rPr lang="en-US" altLang="zh-TW" sz="3600" b="1" dirty="0" smtClean="0"/>
              <a:t>sender request insertion</a:t>
            </a:r>
            <a:endParaRPr lang="zh-TW" altLang="en-US" sz="3600" b="1" dirty="0"/>
          </a:p>
        </p:txBody>
      </p:sp>
      <p:sp>
        <p:nvSpPr>
          <p:cNvPr id="8" name="矩形 7"/>
          <p:cNvSpPr/>
          <p:nvPr/>
        </p:nvSpPr>
        <p:spPr>
          <a:xfrm>
            <a:off x="262498" y="1730706"/>
            <a:ext cx="5219928" cy="46166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Timeseconds:1203 (09:20:03)</a:t>
            </a:r>
          </a:p>
        </p:txBody>
      </p:sp>
      <p:sp>
        <p:nvSpPr>
          <p:cNvPr id="9" name="矩形 8"/>
          <p:cNvSpPr/>
          <p:nvPr/>
        </p:nvSpPr>
        <p:spPr>
          <a:xfrm>
            <a:off x="6815647" y="1732327"/>
            <a:ext cx="5073663" cy="461665"/>
          </a:xfrm>
          <a:prstGeom prst="rect">
            <a:avLst/>
          </a:prstGeom>
          <a:solidFill>
            <a:srgbClr val="CC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Timeseconds:1218 (09:20:18)</a:t>
            </a:r>
          </a:p>
        </p:txBody>
      </p:sp>
    </p:spTree>
    <p:extLst>
      <p:ext uri="{BB962C8B-B14F-4D97-AF65-F5344CB8AC3E}">
        <p14:creationId xmlns:p14="http://schemas.microsoft.com/office/powerpoint/2010/main" val="361261156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26050" y="139829"/>
            <a:ext cx="6882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 Result- finish loading process in sender address</a:t>
            </a:r>
          </a:p>
        </p:txBody>
      </p:sp>
      <p:sp>
        <p:nvSpPr>
          <p:cNvPr id="8" name="矩形 7"/>
          <p:cNvSpPr/>
          <p:nvPr/>
        </p:nvSpPr>
        <p:spPr>
          <a:xfrm>
            <a:off x="4812165" y="897860"/>
            <a:ext cx="447029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Timeseconds:2104 (09:35)</a:t>
            </a:r>
          </a:p>
        </p:txBody>
      </p:sp>
      <p:sp>
        <p:nvSpPr>
          <p:cNvPr id="10" name="內容版面配置區 3"/>
          <p:cNvSpPr txBox="1">
            <a:spLocks/>
          </p:cNvSpPr>
          <p:nvPr/>
        </p:nvSpPr>
        <p:spPr>
          <a:xfrm>
            <a:off x="9282460" y="485775"/>
            <a:ext cx="2638657" cy="6137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1.The receiver would get the notification </a:t>
            </a:r>
            <a:r>
              <a:rPr lang="en-US" altLang="zh-TW" dirty="0"/>
              <a:t>at 09:35</a:t>
            </a:r>
            <a:r>
              <a:rPr lang="en-US" altLang="zh-TW" dirty="0" smtClean="0"/>
              <a:t> that the loading process finished.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2.The parameters of vehicle2 show that the “box211” has the container.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3.The vehicle2 cannot leave until 2400 (09:40).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8"/>
          <a:stretch/>
        </p:blipFill>
        <p:spPr>
          <a:xfrm>
            <a:off x="181844" y="1465392"/>
            <a:ext cx="8783737" cy="502058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436414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26050" y="139829"/>
            <a:ext cx="6882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 </a:t>
            </a:r>
            <a:r>
              <a:rPr lang="en-US" altLang="zh-TW" sz="3600" b="1" dirty="0"/>
              <a:t>Result- </a:t>
            </a:r>
            <a:r>
              <a:rPr lang="en-US" altLang="zh-TW" sz="3600" b="1" dirty="0" smtClean="0"/>
              <a:t>receiver request insertion</a:t>
            </a:r>
            <a:endParaRPr lang="zh-TW" altLang="en-US" sz="3600" b="1" dirty="0"/>
          </a:p>
          <a:p>
            <a:endParaRPr lang="en-US" altLang="zh-TW" sz="36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6981825" y="1119142"/>
            <a:ext cx="4952999" cy="46166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Timeseconds:2176 (09:36:16)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0" y="1696223"/>
            <a:ext cx="6917675" cy="4711729"/>
          </a:xfr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90" y="1712344"/>
            <a:ext cx="4257197" cy="4695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805025" y="1119142"/>
            <a:ext cx="5111465" cy="461665"/>
          </a:xfrm>
          <a:prstGeom prst="rect">
            <a:avLst/>
          </a:prstGeom>
          <a:solidFill>
            <a:srgbClr val="CC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Timeseconds:2104 (09:35:04)</a:t>
            </a:r>
          </a:p>
        </p:txBody>
      </p:sp>
    </p:spTree>
    <p:extLst>
      <p:ext uri="{BB962C8B-B14F-4D97-AF65-F5344CB8AC3E}">
        <p14:creationId xmlns:p14="http://schemas.microsoft.com/office/powerpoint/2010/main" val="394084418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26050" y="139829"/>
            <a:ext cx="70531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/>
              <a:t>Simulation </a:t>
            </a:r>
            <a:r>
              <a:rPr lang="en-US" altLang="zh-TW" sz="3600" b="1" dirty="0"/>
              <a:t>Result- </a:t>
            </a:r>
            <a:r>
              <a:rPr lang="en-US" altLang="zh-TW" sz="3600" b="1" dirty="0" smtClean="0"/>
              <a:t>finish unloading </a:t>
            </a:r>
            <a:r>
              <a:rPr lang="en-US" altLang="zh-TW" sz="3600" b="1" dirty="0"/>
              <a:t>process in </a:t>
            </a:r>
            <a:r>
              <a:rPr lang="en-US" altLang="zh-TW" sz="3600" b="1" dirty="0" smtClean="0"/>
              <a:t>receiver </a:t>
            </a:r>
            <a:r>
              <a:rPr lang="en-US" altLang="zh-TW" sz="3600" b="1" dirty="0"/>
              <a:t>address</a:t>
            </a:r>
            <a:endParaRPr lang="en-US" altLang="zh-TW" sz="36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5809337" y="912420"/>
            <a:ext cx="5111465" cy="461665"/>
          </a:xfrm>
          <a:prstGeom prst="rect">
            <a:avLst/>
          </a:prstGeom>
          <a:solidFill>
            <a:srgbClr val="CC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Timeseconds:4059 (10:07:29)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5"/>
          <a:stretch/>
        </p:blipFill>
        <p:spPr>
          <a:xfrm>
            <a:off x="383193" y="1465392"/>
            <a:ext cx="10037157" cy="5178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2164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1972469"/>
            <a:ext cx="6343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8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Netconvert</a:t>
            </a:r>
            <a:r>
              <a:rPr lang="en-US" altLang="zh-TW" dirty="0"/>
              <a:t> --</a:t>
            </a:r>
            <a:r>
              <a:rPr lang="en-US" altLang="zh-TW" dirty="0" smtClean="0"/>
              <a:t>keep-edges.in-boundary 8823.28,9316.40,9596.82,8765.30,9844.98,8562.26,10096.66,8165.99,10415.18,7605.36,10540.74,7388.81,10551.90,7135.20,10499.77,6750.26,10317.00,5406.89,10274.05,5045.99,9891.72,4583.26,9600.38,4243.48,9412.28,4012.04,9229.30,3838.86,8376.35,3647.34,7855.80,3285.54,6684.98,2716.83,6360.86,2569.52,5729.07,2464.49,5172.80,2525.25,3860.51,2268.31,3501.62,3159.26,3811.44,2773.97,4154.75,2936.63,3958.66,3553.88,4302.61,3543.26,4460.78,4180.20,4427.84,4601.83,3267.62,4906.78,3252.12,5145.81,3208.02,5896.11,3185.02,6242.30,3188.48,6669.44,3218.97,6764.71,4447.32,6578.27,4444.00,6697.82,4451.51,7341.38,4753.27,7345.46,5519.00,7513.48,5436.92,7868.00,5390.17,8042.25,5793.18,8473.97,6255.30,8752.63,6885.55,8985.68,7556.80,9149.26,8598.34,9288.19 </a:t>
            </a:r>
            <a:r>
              <a:rPr lang="en-US" altLang="zh-TW" dirty="0"/>
              <a:t>--sumo-net-file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map_edited.net.xml </a:t>
            </a:r>
            <a:r>
              <a:rPr lang="en-US" altLang="zh-TW" dirty="0" smtClean="0"/>
              <a:t>--</a:t>
            </a:r>
            <a:r>
              <a:rPr lang="en-US" altLang="zh-TW" dirty="0"/>
              <a:t>output-file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map_edited_2.net.xml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8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map_edited_2.net.xml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 err="1" smtClean="0"/>
              <a:t>map.osm</a:t>
            </a:r>
            <a:r>
              <a:rPr lang="en-US" altLang="zh-TW" dirty="0" smtClean="0"/>
              <a:t> </a:t>
            </a:r>
            <a:r>
              <a:rPr lang="en-US" altLang="zh-TW" dirty="0"/>
              <a:t>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map.poly.xml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$python </a:t>
            </a:r>
            <a:r>
              <a:rPr lang="en-US" altLang="zh-TW" dirty="0"/>
              <a:t>randomTrips.py --net-file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map_edited_2.net.xml</a:t>
            </a:r>
            <a:r>
              <a:rPr lang="en-US" altLang="zh-TW" dirty="0" smtClean="0"/>
              <a:t> </a:t>
            </a:r>
            <a:r>
              <a:rPr lang="en-US" altLang="zh-TW" dirty="0"/>
              <a:t>--vehicle-class truck --trip-attributes="</a:t>
            </a:r>
            <a:r>
              <a:rPr lang="en-US" altLang="zh-TW" dirty="0" err="1"/>
              <a:t>maxSpeed</a:t>
            </a:r>
            <a:r>
              <a:rPr lang="en-US" altLang="zh-TW" dirty="0"/>
              <a:t>=\"10\"" --end 30 --lanes 30 --output trips.trips.xml</a:t>
            </a:r>
            <a:endParaRPr lang="en-US" altLang="zh-TW" dirty="0" smtClean="0"/>
          </a:p>
          <a:p>
            <a:r>
              <a:rPr lang="en-US" altLang="zh-TW" dirty="0"/>
              <a:t>$ python randomTrips.py -n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map_edited_2.net.xml</a:t>
            </a:r>
            <a:r>
              <a:rPr lang="en-US" altLang="zh-TW" dirty="0" smtClean="0"/>
              <a:t> </a:t>
            </a:r>
            <a:r>
              <a:rPr lang="en-US" altLang="zh-TW" dirty="0"/>
              <a:t>--vehicle-class truck --trip-attributes="</a:t>
            </a:r>
            <a:r>
              <a:rPr lang="en-US" altLang="zh-TW" dirty="0" err="1"/>
              <a:t>maxSpeed</a:t>
            </a:r>
            <a:r>
              <a:rPr lang="en-US" altLang="zh-TW" dirty="0"/>
              <a:t>=\"10\"" -r </a:t>
            </a:r>
            <a:r>
              <a:rPr lang="en-US" altLang="zh-TW" dirty="0" smtClean="0"/>
              <a:t>map3.rou.xml </a:t>
            </a:r>
            <a:r>
              <a:rPr lang="en-US" altLang="zh-TW" dirty="0"/>
              <a:t>--end 30 --lanes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map_edited.net.xml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 err="1" smtClean="0"/>
              <a:t>map.osm</a:t>
            </a:r>
            <a:r>
              <a:rPr lang="en-US" altLang="zh-TW" dirty="0" smtClean="0"/>
              <a:t> </a:t>
            </a:r>
            <a:r>
              <a:rPr lang="en-US" altLang="zh-TW" dirty="0"/>
              <a:t>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map.poly.xml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$python </a:t>
            </a:r>
            <a:r>
              <a:rPr lang="en-US" altLang="zh-TW" dirty="0"/>
              <a:t>randomTrips.py --net-file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map_edited.net.xml</a:t>
            </a:r>
            <a:r>
              <a:rPr lang="en-US" altLang="zh-TW" dirty="0" smtClean="0"/>
              <a:t> </a:t>
            </a:r>
            <a:r>
              <a:rPr lang="en-US" altLang="zh-TW" dirty="0"/>
              <a:t>--vehicle-class truck --trip-attributes="</a:t>
            </a:r>
            <a:r>
              <a:rPr lang="en-US" altLang="zh-TW" dirty="0" err="1"/>
              <a:t>maxSpeed</a:t>
            </a:r>
            <a:r>
              <a:rPr lang="en-US" altLang="zh-TW" dirty="0"/>
              <a:t>=\"10\"" --end 30 --lanes 30 --output </a:t>
            </a:r>
            <a:r>
              <a:rPr lang="en-US" altLang="zh-TW" b="1" dirty="0">
                <a:solidFill>
                  <a:srgbClr val="FF0000"/>
                </a:solidFill>
              </a:rPr>
              <a:t>trips.trips.xml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$ python randomTrips.py -n </a:t>
            </a:r>
            <a:r>
              <a:rPr lang="en-US" altLang="zh-TW" b="1" dirty="0" smtClean="0">
                <a:solidFill>
                  <a:srgbClr val="FF0000"/>
                </a:solidFill>
              </a:rPr>
              <a:t>map_edited.net.xml</a:t>
            </a:r>
            <a:r>
              <a:rPr lang="en-US" altLang="zh-TW" dirty="0" smtClean="0"/>
              <a:t> </a:t>
            </a:r>
            <a:r>
              <a:rPr lang="en-US" altLang="zh-TW" dirty="0"/>
              <a:t>--vehicle-class truck --trip-attributes="</a:t>
            </a:r>
            <a:r>
              <a:rPr lang="en-US" altLang="zh-TW" dirty="0" err="1"/>
              <a:t>maxSpeed</a:t>
            </a:r>
            <a:r>
              <a:rPr lang="en-US" altLang="zh-TW" dirty="0"/>
              <a:t>=\"10\"" -r </a:t>
            </a:r>
            <a:r>
              <a:rPr lang="en-US" altLang="zh-TW" b="1" dirty="0" smtClean="0">
                <a:solidFill>
                  <a:srgbClr val="FF0000"/>
                </a:solidFill>
              </a:rPr>
              <a:t>map3.rou.xml</a:t>
            </a:r>
            <a:r>
              <a:rPr lang="en-US" altLang="zh-TW" dirty="0" smtClean="0"/>
              <a:t> </a:t>
            </a:r>
            <a:r>
              <a:rPr lang="en-US" altLang="zh-TW" dirty="0"/>
              <a:t>--end 30 --lanes 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3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3657" y="375549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b="1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76518" y="304799"/>
            <a:ext cx="11600329" cy="6382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 err="1"/>
              <a:t>defaultRouteList</a:t>
            </a:r>
            <a:r>
              <a:rPr lang="en-US" altLang="zh-TW" sz="2400" dirty="0"/>
              <a:t>:[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313194185#3, 313194185#6, 313194185#11, 313194185#14, 496257370#0, 405115648#1, 313194390#0, 675775398, 496257372, -315702598#2,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-228022792#6, -228022792#2, 72871344, 72871329#2, 72871329#3, 27067581, 228022808#0, 228022808#2, 228022808#4, 228022808#6, 306974310#0, 306974310#1]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changing Route: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 err="1"/>
              <a:t>changedRouteList</a:t>
            </a:r>
            <a:r>
              <a:rPr lang="en-US" altLang="zh-TW" sz="2400" dirty="0"/>
              <a:t>:[313194185#3, 313194185#6, 313194185#11, 313194185#14, 496257370#0, 405115648#1, -307096543#5, -537706053#4,</a:t>
            </a:r>
            <a:r>
              <a:rPr lang="en-US" altLang="zh-TW" sz="2400" b="1" dirty="0"/>
              <a:t> -537706053#2</a:t>
            </a:r>
            <a:r>
              <a:rPr lang="en-US" altLang="zh-TW" sz="2400" dirty="0"/>
              <a:t>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route from rou.xml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"313194185#3 313194185#6 313194185#11 313194185#14 496257370#0 405115648#1 313194390#0 675775398 496257372 -315702598#2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-228022792#6 -228022792#2 72871344 72871329#2 72871329#3 27067581 228022808#0 228022808#2 228022808#4 228022808#6 306974310#0 306974310#1"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388659"/>
            <a:ext cx="10515600" cy="2788304"/>
          </a:xfrm>
        </p:spPr>
        <p:txBody>
          <a:bodyPr/>
          <a:lstStyle/>
          <a:p>
            <a:r>
              <a:rPr lang="en-US" altLang="zh-TW" dirty="0"/>
              <a:t>SUMO error for command 196: </a:t>
            </a:r>
            <a:r>
              <a:rPr lang="en-US" altLang="zh-TW" b="1" dirty="0">
                <a:solidFill>
                  <a:srgbClr val="FF0000"/>
                </a:solidFill>
              </a:rPr>
              <a:t>The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BusStop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'-537706053#2' is not known</a:t>
            </a:r>
            <a:r>
              <a:rPr lang="en-US" altLang="zh-TW" dirty="0"/>
              <a:t> for vehicle '8'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5800" y="1862697"/>
            <a:ext cx="10515600" cy="31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String 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=“</a:t>
            </a:r>
            <a:r>
              <a:rPr lang="en-US" altLang="zh-TW" b="1" dirty="0">
                <a:solidFill>
                  <a:srgbClr val="FF0000"/>
                </a:solidFill>
              </a:rPr>
              <a:t>'-537706053#2</a:t>
            </a:r>
            <a:r>
              <a:rPr lang="en-US" altLang="zh-TW" dirty="0" smtClean="0"/>
              <a:t>”</a:t>
            </a:r>
          </a:p>
          <a:p>
            <a:r>
              <a:rPr lang="en-US" altLang="zh-TW" dirty="0" err="1" smtClean="0"/>
              <a:t>conn.do_job_set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Vehicle.</a:t>
            </a:r>
            <a:r>
              <a:rPr lang="en-US" altLang="zh-TW" b="1" dirty="0" err="1" smtClean="0"/>
              <a:t>setBusStop</a:t>
            </a:r>
            <a:r>
              <a:rPr lang="en-US" altLang="zh-TW" dirty="0"/>
              <a:t>("8", </a:t>
            </a:r>
            <a:r>
              <a:rPr lang="en-US" altLang="zh-TW" dirty="0" err="1"/>
              <a:t>senderEdge</a:t>
            </a:r>
            <a:r>
              <a:rPr lang="en-US" altLang="zh-TW" dirty="0"/>
              <a:t>, 20.0, 100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941" y="251010"/>
            <a:ext cx="11241741" cy="33169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String </a:t>
            </a:r>
            <a:r>
              <a:rPr lang="en-US" altLang="zh-TW" sz="2400" dirty="0" err="1"/>
              <a:t>testPersonID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ffw</a:t>
            </a:r>
            <a:r>
              <a:rPr lang="en-US" altLang="zh-TW" sz="2400" dirty="0"/>
              <a:t>";String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 = "160253722#1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 = 1.0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timeSeconds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testTypeID</a:t>
            </a:r>
            <a:r>
              <a:rPr lang="en-US" altLang="zh-TW" sz="2400" dirty="0"/>
              <a:t> = "DEFAULT_PEDTYPE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Person.add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testTypeID</a:t>
            </a:r>
            <a:r>
              <a:rPr lang="en-US" altLang="zh-TW" sz="2400" dirty="0" smtClean="0"/>
              <a:t>));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Person.getPosition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ffw</a:t>
            </a:r>
            <a:r>
              <a:rPr lang="en-US" altLang="zh-TW" sz="2400" dirty="0" smtClean="0"/>
              <a:t>")));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 = "containerStop1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/>
              <a:t>Person.appendWaitingStage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20, "waiting",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8941" y="39962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en-US" altLang="zh-TW" dirty="0">
                <a:solidFill>
                  <a:srgbClr val="FF0000"/>
                </a:solidFill>
              </a:rPr>
              <a:t>: Answered with error to command 0xce: Invalid stopping place id 'containerStop1' for person: '</a:t>
            </a:r>
            <a:r>
              <a:rPr lang="en-US" altLang="zh-TW" dirty="0" err="1">
                <a:solidFill>
                  <a:srgbClr val="FF0000"/>
                </a:solidFill>
              </a:rPr>
              <a:t>ffw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21798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4" y="268234"/>
            <a:ext cx="847843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5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04" y="285080"/>
            <a:ext cx="6298037" cy="62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4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getStopState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getStopState</a:t>
            </a:r>
            <a:r>
              <a:rPr lang="en-US" altLang="zh-TW" dirty="0"/>
              <a:t>");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(Integer)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Vehicle.getStopState</a:t>
            </a:r>
            <a:r>
              <a:rPr lang="en-US" altLang="zh-TW" dirty="0"/>
              <a:t>("flow0.0"));</a:t>
            </a:r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(b);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Unexpected : expected 7, got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8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isStoppedParking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Vehicle.isStoppedParking</a:t>
            </a:r>
            <a:r>
              <a:rPr lang="en-US" altLang="zh-TW" dirty="0"/>
              <a:t>("flow0.0"))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Unexpected : expected 7, got 9</a:t>
            </a:r>
          </a:p>
          <a:p>
            <a:r>
              <a:rPr lang="en-US" altLang="zh-TW" dirty="0"/>
              <a:t>at </a:t>
            </a:r>
            <a:r>
              <a:rPr lang="en-US" altLang="zh-TW" dirty="0" err="1" smtClean="0"/>
              <a:t>de.tudresden.sumo.util.Query.verify</a:t>
            </a:r>
            <a:r>
              <a:rPr lang="en-US" altLang="zh-TW" dirty="0" smtClean="0"/>
              <a:t>(</a:t>
            </a:r>
            <a:r>
              <a:rPr lang="en-US" altLang="zh-TW" u="sng" dirty="0" smtClean="0"/>
              <a:t>Query.java:258)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60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7" y="247142"/>
            <a:ext cx="10220801" cy="63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6" y="188464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Error: element 'person' is not allowed for content model '(personTrip|ride|walk|stop|param)'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106661"/>
            <a:ext cx="11016343" cy="54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9" r="11395"/>
          <a:stretch/>
        </p:blipFill>
        <p:spPr>
          <a:xfrm>
            <a:off x="8196943" y="0"/>
            <a:ext cx="4397829" cy="60762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>
          <a:xfrm>
            <a:off x="203200" y="1599559"/>
            <a:ext cx="7821544" cy="28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3304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1.arrange 10 random cars in the more concise map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r="23201"/>
          <a:stretch/>
        </p:blipFill>
        <p:spPr>
          <a:xfrm>
            <a:off x="457201" y="1578430"/>
            <a:ext cx="4640178" cy="4844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66" y="1578430"/>
            <a:ext cx="4839015" cy="4844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1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線條"/>
          <p:cNvSpPr/>
          <p:nvPr/>
        </p:nvSpPr>
        <p:spPr>
          <a:xfrm>
            <a:off x="314927" y="3421306"/>
            <a:ext cx="4779587" cy="17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線條"/>
          <p:cNvSpPr/>
          <p:nvPr/>
        </p:nvSpPr>
        <p:spPr>
          <a:xfrm flipV="1">
            <a:off x="3084468" y="763543"/>
            <a:ext cx="1" cy="55615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3" name="貨車"/>
          <p:cNvSpPr/>
          <p:nvPr/>
        </p:nvSpPr>
        <p:spPr>
          <a:xfrm>
            <a:off x="314927" y="6014576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74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795" y="3207132"/>
            <a:ext cx="357188" cy="35718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線條"/>
          <p:cNvSpPr/>
          <p:nvPr/>
        </p:nvSpPr>
        <p:spPr>
          <a:xfrm>
            <a:off x="1817790" y="2761147"/>
            <a:ext cx="1015600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線條"/>
          <p:cNvSpPr/>
          <p:nvPr/>
        </p:nvSpPr>
        <p:spPr>
          <a:xfrm flipV="1">
            <a:off x="2833389" y="3783531"/>
            <a:ext cx="1" cy="2259393"/>
          </a:xfrm>
          <a:prstGeom prst="line">
            <a:avLst/>
          </a:prstGeom>
          <a:ln w="38100">
            <a:solidFill>
              <a:schemeClr val="accent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0" name="線條"/>
          <p:cNvSpPr/>
          <p:nvPr/>
        </p:nvSpPr>
        <p:spPr>
          <a:xfrm>
            <a:off x="1071593" y="6215741"/>
            <a:ext cx="1761796" cy="22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1" name="貨車"/>
          <p:cNvSpPr/>
          <p:nvPr/>
        </p:nvSpPr>
        <p:spPr>
          <a:xfrm>
            <a:off x="1056303" y="2583439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5" name="線條"/>
          <p:cNvSpPr/>
          <p:nvPr/>
        </p:nvSpPr>
        <p:spPr>
          <a:xfrm flipV="1">
            <a:off x="2833389" y="2761147"/>
            <a:ext cx="0" cy="50473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" name="矩形 2"/>
          <p:cNvSpPr/>
          <p:nvPr/>
        </p:nvSpPr>
        <p:spPr>
          <a:xfrm>
            <a:off x="223840" y="159092"/>
            <a:ext cx="1162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857" y="5163564"/>
            <a:ext cx="1803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V9:50m</a:t>
            </a:r>
            <a:endParaRPr lang="zh-TW" altLang="en-US" sz="4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2121" y="1661244"/>
            <a:ext cx="22586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V8:10m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線條"/>
          <p:cNvSpPr/>
          <p:nvPr/>
        </p:nvSpPr>
        <p:spPr>
          <a:xfrm>
            <a:off x="6792643" y="3421306"/>
            <a:ext cx="4910657" cy="17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" name="線條"/>
          <p:cNvSpPr/>
          <p:nvPr/>
        </p:nvSpPr>
        <p:spPr>
          <a:xfrm flipV="1">
            <a:off x="9693254" y="763543"/>
            <a:ext cx="1" cy="55615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" name="貨車"/>
          <p:cNvSpPr/>
          <p:nvPr/>
        </p:nvSpPr>
        <p:spPr>
          <a:xfrm>
            <a:off x="9170923" y="5973395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" name="線條"/>
          <p:cNvSpPr/>
          <p:nvPr/>
        </p:nvSpPr>
        <p:spPr>
          <a:xfrm flipH="1">
            <a:off x="9442175" y="2761147"/>
            <a:ext cx="2107567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" name="線條"/>
          <p:cNvSpPr/>
          <p:nvPr/>
        </p:nvSpPr>
        <p:spPr>
          <a:xfrm flipV="1">
            <a:off x="9442175" y="3783531"/>
            <a:ext cx="1" cy="2259393"/>
          </a:xfrm>
          <a:prstGeom prst="line">
            <a:avLst/>
          </a:prstGeom>
          <a:ln w="38100">
            <a:solidFill>
              <a:schemeClr val="accent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" name="貨車"/>
          <p:cNvSpPr/>
          <p:nvPr/>
        </p:nvSpPr>
        <p:spPr>
          <a:xfrm>
            <a:off x="11477609" y="2658096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6" name="線條"/>
          <p:cNvSpPr/>
          <p:nvPr/>
        </p:nvSpPr>
        <p:spPr>
          <a:xfrm flipV="1">
            <a:off x="9442175" y="2761147"/>
            <a:ext cx="0" cy="50473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" name="矩形 36"/>
          <p:cNvSpPr/>
          <p:nvPr/>
        </p:nvSpPr>
        <p:spPr>
          <a:xfrm>
            <a:off x="6832626" y="159092"/>
            <a:ext cx="1162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40s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24651" y="4946527"/>
            <a:ext cx="1803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V9:33m</a:t>
            </a:r>
            <a:endParaRPr lang="zh-TW" altLang="en-US" sz="4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807080" y="1691780"/>
            <a:ext cx="22586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V8:35m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220" y="3339935"/>
            <a:ext cx="357188" cy="357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79562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1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2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9940 0.001592" pathEditMode="relative">
                                      <p:cBhvr>
                                        <p:cTn id="3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940 0.001592 L -0.308636 0.295135" pathEditMode="relative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636 0.295135 L 0.422810 0.295135" pathEditMode="relative">
                                      <p:cBhvr>
                                        <p:cTn id="4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9940 0.001592" pathEditMode="relative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940 0.001592 L -0.308636 0.295135" pathEditMode="relative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636 0.295135 L 0.422810 0.295135" pathEditMode="relative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06830" y="1121229"/>
            <a:ext cx="3548742" cy="45393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/>
              <a:t>current </a:t>
            </a:r>
            <a:r>
              <a:rPr lang="en-US" altLang="zh-TW" sz="2000" dirty="0" smtClean="0"/>
              <a:t>v8_edgeID </a:t>
            </a:r>
            <a:r>
              <a:rPr lang="en-US" altLang="zh-TW" sz="2000" dirty="0"/>
              <a:t>is:313194185#3 </a:t>
            </a:r>
            <a:endParaRPr lang="en-US" altLang="zh-TW" sz="2000" dirty="0" smtClean="0"/>
          </a:p>
          <a:p>
            <a:r>
              <a:rPr lang="en-US" altLang="zh-TW" sz="2000" dirty="0" smtClean="0"/>
              <a:t>current v8_position x:4522.27833916253 y:1920.8552667432366 </a:t>
            </a:r>
          </a:p>
          <a:p>
            <a:r>
              <a:rPr lang="en-US" altLang="zh-TW" sz="2000" dirty="0" smtClean="0"/>
              <a:t>current </a:t>
            </a:r>
            <a:r>
              <a:rPr lang="en-US" altLang="zh-TW" sz="2000" dirty="0"/>
              <a:t>distance between v8 to sender is:5075.269336728843 </a:t>
            </a:r>
            <a:endParaRPr lang="en-US" altLang="zh-TW" sz="2000" dirty="0" smtClean="0"/>
          </a:p>
          <a:p>
            <a:r>
              <a:rPr lang="en-US" altLang="zh-TW" sz="2000" dirty="0" smtClean="0"/>
              <a:t>current </a:t>
            </a:r>
            <a:r>
              <a:rPr lang="en-US" altLang="zh-TW" sz="2000" dirty="0"/>
              <a:t>distance between v9 to sender is:4736.283500394948 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7788727" y="1121228"/>
            <a:ext cx="4158343" cy="453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 current v8_edgeID is:313194185#3 </a:t>
            </a:r>
          </a:p>
          <a:p>
            <a:r>
              <a:rPr lang="en-US" altLang="zh-TW" sz="2000" dirty="0" smtClean="0"/>
              <a:t>current v8_position x:4514.207321846696 y:1923.548822907995 </a:t>
            </a:r>
          </a:p>
          <a:p>
            <a:r>
              <a:rPr lang="en-US" altLang="zh-TW" sz="2000" dirty="0" smtClean="0"/>
              <a:t>current distance between v8 to sender is:5070.288245151509 </a:t>
            </a:r>
          </a:p>
          <a:p>
            <a:r>
              <a:rPr lang="en-US" altLang="zh-TW" sz="2000" dirty="0" smtClean="0"/>
              <a:t>current distance between v9 to sender is:4744.725440100539</a:t>
            </a:r>
            <a:endParaRPr lang="zh-TW" altLang="en-US" sz="2000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3815444" y="1121228"/>
            <a:ext cx="3782786" cy="45393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current v8_edgeID is:313194185#3 </a:t>
            </a:r>
          </a:p>
          <a:p>
            <a:r>
              <a:rPr lang="en-US" altLang="zh-TW" sz="2000" dirty="0" smtClean="0"/>
              <a:t>current v8_position x:4519.158030583849 y:1921.896613339231 </a:t>
            </a:r>
          </a:p>
          <a:p>
            <a:r>
              <a:rPr lang="en-US" altLang="zh-TW" sz="2000" dirty="0" smtClean="0"/>
              <a:t>current distance between v8 to sender is:5073.342501706793 </a:t>
            </a:r>
          </a:p>
          <a:p>
            <a:r>
              <a:rPr lang="en-US" altLang="zh-TW" sz="2000" dirty="0" smtClean="0"/>
              <a:t>current distance between v9 to sender is:4739.520232601273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399369" y="159092"/>
            <a:ext cx="81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01116" y="159092"/>
            <a:ext cx="811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2178" y="197898"/>
            <a:ext cx="811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0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543" y="108857"/>
            <a:ext cx="10515600" cy="928688"/>
          </a:xfrm>
        </p:spPr>
        <p:txBody>
          <a:bodyPr/>
          <a:lstStyle/>
          <a:p>
            <a:r>
              <a:rPr lang="en-US" altLang="zh-TW" dirty="0" smtClean="0"/>
              <a:t>Received the request of the sender at </a:t>
            </a:r>
            <a:r>
              <a:rPr lang="en-US" altLang="zh-TW" b="1" dirty="0" smtClean="0">
                <a:solidFill>
                  <a:srgbClr val="FF0000"/>
                </a:solidFill>
              </a:rPr>
              <a:t>60.0s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829" y="1037546"/>
            <a:ext cx="10972800" cy="275068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/>
              <a:t>if((v9toSenderDistance&lt; v8toSenderDistance) &amp;&amp; </a:t>
            </a:r>
            <a:r>
              <a:rPr lang="en-US" altLang="zh-TW" dirty="0" err="1"/>
              <a:t>timeSeconds</a:t>
            </a:r>
            <a:r>
              <a:rPr lang="en-US" altLang="zh-TW" dirty="0"/>
              <a:t>==</a:t>
            </a:r>
            <a:r>
              <a:rPr lang="en-US" altLang="zh-TW" dirty="0">
                <a:solidFill>
                  <a:srgbClr val="FF0000"/>
                </a:solidFill>
              </a:rPr>
              <a:t>60.0 </a:t>
            </a:r>
            <a:r>
              <a:rPr lang="en-US" altLang="zh-TW" dirty="0"/>
              <a:t>) {</a:t>
            </a:r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("we </a:t>
            </a:r>
            <a:r>
              <a:rPr lang="en-US" altLang="zh-TW" dirty="0" err="1"/>
              <a:t>dispath</a:t>
            </a:r>
            <a:r>
              <a:rPr lang="en-US" altLang="zh-TW" dirty="0"/>
              <a:t> v9 to the sender address</a:t>
            </a:r>
            <a:r>
              <a:rPr lang="en-US" altLang="zh-TW" dirty="0" smtClean="0"/>
              <a:t>!");}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else if(v9toSenderDistance &gt; v8toSenderDistance &amp;&amp; (</a:t>
            </a:r>
            <a:r>
              <a:rPr lang="en-US" altLang="zh-TW" dirty="0" err="1"/>
              <a:t>timeSeconds</a:t>
            </a:r>
            <a:r>
              <a:rPr lang="en-US" altLang="zh-TW" dirty="0"/>
              <a:t>==60.0)) </a:t>
            </a:r>
          </a:p>
          <a:p>
            <a:r>
              <a:rPr lang="en-US" altLang="zh-TW" dirty="0" smtClean="0"/>
              <a:t>{</a:t>
            </a:r>
            <a:r>
              <a:rPr lang="en-US" altLang="zh-TW" dirty="0" err="1" smtClean="0"/>
              <a:t>System.out.println</a:t>
            </a:r>
            <a:r>
              <a:rPr lang="en-US" altLang="zh-TW" dirty="0"/>
              <a:t>("we </a:t>
            </a:r>
            <a:r>
              <a:rPr lang="en-US" altLang="zh-TW" dirty="0" err="1"/>
              <a:t>dispath</a:t>
            </a:r>
            <a:r>
              <a:rPr lang="en-US" altLang="zh-TW" dirty="0"/>
              <a:t> v8 to the sender address</a:t>
            </a:r>
            <a:r>
              <a:rPr lang="en-US" altLang="zh-TW" dirty="0" smtClean="0"/>
              <a:t>!");}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9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90652" y="560395"/>
            <a:ext cx="500743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 smtClean="0"/>
              <a:t>defaultRouteList</a:t>
            </a:r>
            <a:r>
              <a:rPr lang="en-US" altLang="zh-TW" dirty="0"/>
              <a:t>:[</a:t>
            </a:r>
            <a:r>
              <a:rPr lang="en-US" altLang="zh-TW" dirty="0">
                <a:solidFill>
                  <a:srgbClr val="00B0F0"/>
                </a:solidFill>
              </a:rPr>
              <a:t>313194185#3</a:t>
            </a:r>
            <a:r>
              <a:rPr lang="en-US" altLang="zh-TW" dirty="0"/>
              <a:t>, 313194185#6, 313194185#11, 313194185#14, 496257370#0, </a:t>
            </a:r>
            <a:r>
              <a:rPr lang="en-US" altLang="zh-TW" dirty="0">
                <a:solidFill>
                  <a:srgbClr val="FF0000"/>
                </a:solidFill>
              </a:rPr>
              <a:t>405115648#1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smtClean="0"/>
              <a:t>313194390#0</a:t>
            </a:r>
            <a:r>
              <a:rPr lang="en-US" altLang="zh-TW" dirty="0"/>
              <a:t>, 675775398, 496257372, -315702598#2, -228022792#6, -228022792#2, 72871344, 72871329#2, 72871329#3, 27067581, 228022808#0, 228022808#2, 228022808#4, 228022808#6, 306974310#0, </a:t>
            </a:r>
            <a:r>
              <a:rPr lang="en-US" altLang="zh-TW" dirty="0">
                <a:solidFill>
                  <a:srgbClr val="00B0F0"/>
                </a:solidFill>
              </a:rPr>
              <a:t>306974310#1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en-US" altLang="zh-TW" b="1" dirty="0" err="1" smtClean="0"/>
              <a:t>changedRouteList</a:t>
            </a:r>
            <a:r>
              <a:rPr lang="en-US" altLang="zh-TW" dirty="0"/>
              <a:t>:[313194185#3, 313194185#6, 313194185#11, 313194185#14, 496257370#0,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405115648#1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dirty="0"/>
              <a:t>307096543#5, -537706053#4, </a:t>
            </a:r>
            <a:r>
              <a:rPr lang="en-US" altLang="zh-TW" dirty="0">
                <a:solidFill>
                  <a:srgbClr val="FF0000"/>
                </a:solidFill>
              </a:rPr>
              <a:t>-537706053#2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</p:txBody>
      </p:sp>
      <p:sp>
        <p:nvSpPr>
          <p:cNvPr id="6" name="線條"/>
          <p:cNvSpPr/>
          <p:nvPr/>
        </p:nvSpPr>
        <p:spPr>
          <a:xfrm>
            <a:off x="225038" y="3414835"/>
            <a:ext cx="5849191" cy="685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7" name="線條"/>
          <p:cNvSpPr/>
          <p:nvPr/>
        </p:nvSpPr>
        <p:spPr>
          <a:xfrm flipV="1">
            <a:off x="4510497" y="805605"/>
            <a:ext cx="1" cy="55615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8" name="線條"/>
          <p:cNvSpPr/>
          <p:nvPr/>
        </p:nvSpPr>
        <p:spPr>
          <a:xfrm>
            <a:off x="4761576" y="1573136"/>
            <a:ext cx="0" cy="3307785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貨車"/>
          <p:cNvSpPr/>
          <p:nvPr/>
        </p:nvSpPr>
        <p:spPr>
          <a:xfrm>
            <a:off x="420379" y="107398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線條"/>
          <p:cNvSpPr/>
          <p:nvPr/>
        </p:nvSpPr>
        <p:spPr>
          <a:xfrm flipH="1" flipV="1">
            <a:off x="2476143" y="4880921"/>
            <a:ext cx="2284209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1" name="矩形 10"/>
          <p:cNvSpPr/>
          <p:nvPr/>
        </p:nvSpPr>
        <p:spPr>
          <a:xfrm>
            <a:off x="2652987" y="222880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edge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963" y="4524831"/>
            <a:ext cx="712180" cy="71218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線條"/>
          <p:cNvSpPr/>
          <p:nvPr/>
        </p:nvSpPr>
        <p:spPr>
          <a:xfrm flipH="1" flipV="1">
            <a:off x="6441860" y="1259556"/>
            <a:ext cx="1" cy="462724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5" name="pin-blue.png" descr="pin-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2788" y="5638708"/>
            <a:ext cx="5080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線條"/>
          <p:cNvSpPr/>
          <p:nvPr/>
        </p:nvSpPr>
        <p:spPr>
          <a:xfrm flipV="1">
            <a:off x="1121230" y="1231891"/>
            <a:ext cx="5320630" cy="2766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" name="貨車"/>
          <p:cNvSpPr/>
          <p:nvPr/>
        </p:nvSpPr>
        <p:spPr>
          <a:xfrm>
            <a:off x="4242606" y="107398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" name="矩形 17"/>
          <p:cNvSpPr/>
          <p:nvPr/>
        </p:nvSpPr>
        <p:spPr>
          <a:xfrm>
            <a:off x="162357" y="435429"/>
            <a:ext cx="1601606" cy="370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313194185#3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348" y="6222840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306974310#1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46408" y="1513109"/>
            <a:ext cx="147027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405115648#1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12181" y="522376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-537706053#2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15389" y="5099455"/>
            <a:ext cx="478066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800" dirty="0"/>
              <a:t>We need </a:t>
            </a:r>
            <a:r>
              <a:rPr lang="en-US" altLang="zh-TW" sz="2800" dirty="0">
                <a:solidFill>
                  <a:srgbClr val="FF0000"/>
                </a:solidFill>
              </a:rPr>
              <a:t>75.56 s</a:t>
            </a:r>
            <a:r>
              <a:rPr lang="en-US" altLang="zh-TW" sz="2800" dirty="0"/>
              <a:t> from current edge to sender address (</a:t>
            </a:r>
            <a:r>
              <a:rPr lang="en-US" altLang="zh-TW" sz="2800" dirty="0" err="1"/>
              <a:t>Vmax</a:t>
            </a:r>
            <a:r>
              <a:rPr lang="en-US" altLang="zh-TW" sz="2800" dirty="0"/>
              <a:t>=20 m/s)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7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380" y="74182"/>
            <a:ext cx="6300719" cy="1025414"/>
          </a:xfrm>
        </p:spPr>
        <p:txBody>
          <a:bodyPr>
            <a:normAutofit/>
          </a:bodyPr>
          <a:lstStyle/>
          <a:p>
            <a:r>
              <a:rPr lang="en-US" altLang="zh-TW" sz="3000" b="1" dirty="0" smtClean="0"/>
              <a:t>The condition to filter the suitable cars</a:t>
            </a:r>
            <a:endParaRPr lang="zh-TW" altLang="en-US" sz="3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189" y="808047"/>
            <a:ext cx="10482882" cy="453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1.shortest distance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貼上的影像_2019_3_18_上午3_43.jpg" descr="貼上的影像_2019_3_18_上午3_43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22994"/>
          <a:stretch/>
        </p:blipFill>
        <p:spPr>
          <a:xfrm>
            <a:off x="1719514" y="2708478"/>
            <a:ext cx="2957332" cy="367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99" y="344766"/>
            <a:ext cx="5424045" cy="6043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94189" y="1261643"/>
            <a:ext cx="5828315" cy="1284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2.containers number (Transporting? Lower than container capacity?)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3.the selection of time Interval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0208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selection of time Interval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貼上的影像_2019_3_18_上午3_43.jpg" descr="貼上的影像_2019_3_18_上午3_43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22994"/>
          <a:stretch/>
        </p:blipFill>
        <p:spPr>
          <a:xfrm>
            <a:off x="346191" y="834887"/>
            <a:ext cx="3998927" cy="5903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651721" y="707571"/>
            <a:ext cx="6592749" cy="14392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12:00~14:59</a:t>
            </a:r>
          </a:p>
          <a:p>
            <a:r>
              <a:rPr lang="en-US" altLang="zh-TW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8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vmax</a:t>
            </a:r>
            <a:r>
              <a:rPr lang="en-US" altLang="zh-TW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=20</a:t>
            </a:r>
            <a:r>
              <a:rPr lang="en-US" altLang="zh-TW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zh-TW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bound:1hr58mins (1*60+58)*60*</a:t>
            </a:r>
            <a:r>
              <a:rPr lang="en-US" altLang="zh-TW" sz="8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Vmax</a:t>
            </a:r>
            <a:r>
              <a:rPr lang="en-US" altLang="zh-TW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=141600 [m] </a:t>
            </a:r>
          </a:p>
          <a:p>
            <a:r>
              <a:rPr lang="en-US" altLang="zh-TW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bound:4hr57min (4*60+57)*60*</a:t>
            </a:r>
            <a:r>
              <a:rPr lang="en-US" altLang="zh-TW" sz="8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Vmax</a:t>
            </a:r>
            <a:r>
              <a:rPr lang="en-US" altLang="zh-TW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=356400 [m]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2122" y="2457348"/>
            <a:ext cx="7225748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141600 </a:t>
            </a:r>
            <a:r>
              <a:rPr lang="en-US" altLang="zh-TW" sz="2800" b="1" dirty="0" smtClean="0">
                <a:ln/>
                <a:solidFill>
                  <a:srgbClr val="FF0000"/>
                </a:solidFill>
              </a:rPr>
              <a:t>&lt;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distance </a:t>
            </a:r>
            <a:r>
              <a:rPr lang="en-US" altLang="zh-TW" sz="2800" b="1" dirty="0" smtClean="0">
                <a:ln/>
                <a:solidFill>
                  <a:srgbClr val="FF0000"/>
                </a:solidFill>
              </a:rPr>
              <a:t>&lt; 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356400</a:t>
            </a:r>
            <a:endParaRPr lang="zh-TW" altLang="en-US" sz="3600" b="1" dirty="0" smtClean="0">
              <a:ln/>
              <a:solidFill>
                <a:srgbClr val="FF0000"/>
              </a:solidFill>
            </a:endParaRPr>
          </a:p>
          <a:p>
            <a:pPr algn="ctr"/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線條"/>
          <p:cNvSpPr/>
          <p:nvPr/>
        </p:nvSpPr>
        <p:spPr>
          <a:xfrm flipV="1">
            <a:off x="5327374" y="4880113"/>
            <a:ext cx="6579704" cy="99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4" name="線條"/>
          <p:cNvSpPr/>
          <p:nvPr/>
        </p:nvSpPr>
        <p:spPr>
          <a:xfrm flipV="1">
            <a:off x="8215757" y="3935894"/>
            <a:ext cx="1" cy="2802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5" name="線條"/>
          <p:cNvSpPr/>
          <p:nvPr/>
        </p:nvSpPr>
        <p:spPr>
          <a:xfrm>
            <a:off x="11137272" y="4671391"/>
            <a:ext cx="4732" cy="1531434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" name="線條"/>
          <p:cNvSpPr/>
          <p:nvPr/>
        </p:nvSpPr>
        <p:spPr>
          <a:xfrm flipH="1" flipV="1">
            <a:off x="6501489" y="6202825"/>
            <a:ext cx="4640514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8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9310" y="5846735"/>
            <a:ext cx="712180" cy="71218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貨車"/>
          <p:cNvSpPr/>
          <p:nvPr/>
        </p:nvSpPr>
        <p:spPr>
          <a:xfrm>
            <a:off x="10601490" y="416650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" name="矩形 19"/>
          <p:cNvSpPr/>
          <p:nvPr/>
        </p:nvSpPr>
        <p:spPr>
          <a:xfrm>
            <a:off x="9363156" y="3627781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edge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66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46192" y="188842"/>
            <a:ext cx="3805547" cy="685801"/>
          </a:xfrm>
        </p:spPr>
        <p:txBody>
          <a:bodyPr/>
          <a:lstStyle/>
          <a:p>
            <a:r>
              <a:rPr lang="en-US" altLang="zh-TW" b="1" dirty="0" smtClean="0"/>
              <a:t>Waiting time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946875" y="379890"/>
            <a:ext cx="6890629" cy="308113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800" dirty="0" smtClean="0"/>
              <a:t>Current time:10:02</a:t>
            </a:r>
          </a:p>
          <a:p>
            <a:r>
              <a:rPr lang="en-US" altLang="zh-TW" sz="2800" dirty="0" smtClean="0"/>
              <a:t>The sender selected 18:00~20:59</a:t>
            </a:r>
          </a:p>
          <a:p>
            <a:r>
              <a:rPr lang="en-US" altLang="zh-TW" sz="2800" dirty="0" smtClean="0"/>
              <a:t>If we assume the car would arrive to the sender’s address at 15:00, </a:t>
            </a:r>
          </a:p>
          <a:p>
            <a:r>
              <a:rPr lang="en-US" altLang="zh-TW" sz="2800" dirty="0" smtClean="0"/>
              <a:t>we would make the car waiting at the place nearby the destination from 15:00~18:00</a:t>
            </a:r>
            <a:endParaRPr lang="zh-TW" altLang="en-US" sz="2800" dirty="0"/>
          </a:p>
        </p:txBody>
      </p:sp>
      <p:pic>
        <p:nvPicPr>
          <p:cNvPr id="7" name="貼上的影像_2019_3_18_上午3_43.jpg" descr="貼上的影像_2019_3_18_上午3_43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22994"/>
          <a:stretch/>
        </p:blipFill>
        <p:spPr>
          <a:xfrm>
            <a:off x="493869" y="1109172"/>
            <a:ext cx="3510192" cy="518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線條"/>
          <p:cNvSpPr/>
          <p:nvPr/>
        </p:nvSpPr>
        <p:spPr>
          <a:xfrm flipV="1">
            <a:off x="4865136" y="4667820"/>
            <a:ext cx="7091638" cy="49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線條"/>
          <p:cNvSpPr/>
          <p:nvPr/>
        </p:nvSpPr>
        <p:spPr>
          <a:xfrm flipV="1">
            <a:off x="8246494" y="3727174"/>
            <a:ext cx="33721" cy="3011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線條"/>
          <p:cNvSpPr/>
          <p:nvPr/>
        </p:nvSpPr>
        <p:spPr>
          <a:xfrm flipH="1" flipV="1">
            <a:off x="6501489" y="6202825"/>
            <a:ext cx="4640514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1" name="貨車"/>
          <p:cNvSpPr/>
          <p:nvPr/>
        </p:nvSpPr>
        <p:spPr>
          <a:xfrm>
            <a:off x="5632808" y="6025117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" name="矩形 11"/>
          <p:cNvSpPr/>
          <p:nvPr/>
        </p:nvSpPr>
        <p:spPr>
          <a:xfrm>
            <a:off x="4865136" y="5397173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edge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線條"/>
          <p:cNvSpPr/>
          <p:nvPr/>
        </p:nvSpPr>
        <p:spPr>
          <a:xfrm flipV="1">
            <a:off x="11142003" y="4621695"/>
            <a:ext cx="0" cy="1581129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4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5913" y="3776438"/>
            <a:ext cx="712180" cy="712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n-blue.png" descr="pin-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8341" y="4933975"/>
            <a:ext cx="601572" cy="6015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19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6131" y="407502"/>
            <a:ext cx="4335139" cy="685801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Notification to the sender with 2km</a:t>
            </a:r>
            <a:endParaRPr lang="zh-TW" altLang="en-US" b="1" dirty="0"/>
          </a:p>
        </p:txBody>
      </p:sp>
      <p:sp>
        <p:nvSpPr>
          <p:cNvPr id="8" name="線條"/>
          <p:cNvSpPr/>
          <p:nvPr/>
        </p:nvSpPr>
        <p:spPr>
          <a:xfrm>
            <a:off x="356131" y="3409123"/>
            <a:ext cx="6690712" cy="496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線條"/>
          <p:cNvSpPr/>
          <p:nvPr/>
        </p:nvSpPr>
        <p:spPr>
          <a:xfrm flipV="1">
            <a:off x="2823706" y="914400"/>
            <a:ext cx="63571" cy="57249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線條"/>
          <p:cNvSpPr/>
          <p:nvPr/>
        </p:nvSpPr>
        <p:spPr>
          <a:xfrm flipH="1" flipV="1">
            <a:off x="740862" y="4831225"/>
            <a:ext cx="2986312" cy="8114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1" name="貨車"/>
          <p:cNvSpPr/>
          <p:nvPr/>
        </p:nvSpPr>
        <p:spPr>
          <a:xfrm>
            <a:off x="740862" y="532225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" name="矩形 11"/>
          <p:cNvSpPr/>
          <p:nvPr/>
        </p:nvSpPr>
        <p:spPr>
          <a:xfrm>
            <a:off x="2804712" y="903585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線條"/>
          <p:cNvSpPr/>
          <p:nvPr/>
        </p:nvSpPr>
        <p:spPr>
          <a:xfrm flipH="1" flipV="1">
            <a:off x="3882363" y="2463079"/>
            <a:ext cx="10177" cy="237626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4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1538" y="1545688"/>
            <a:ext cx="712180" cy="712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n-blue.png" descr="pin-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1538" y="4971177"/>
            <a:ext cx="601572" cy="60157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矩形 15"/>
          <p:cNvSpPr/>
          <p:nvPr/>
        </p:nvSpPr>
        <p:spPr>
          <a:xfrm>
            <a:off x="3541538" y="2869624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2km</a:t>
            </a:r>
            <a:endParaRPr lang="zh-TW" alt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3451384" y="1896763"/>
            <a:ext cx="1391478" cy="3024719"/>
          </a:xfrm>
          <a:prstGeom prst="arc">
            <a:avLst>
              <a:gd name="adj1" fmla="val 16200000"/>
              <a:gd name="adj2" fmla="val 5501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2"/>
          <p:cNvSpPr txBox="1">
            <a:spLocks/>
          </p:cNvSpPr>
          <p:nvPr/>
        </p:nvSpPr>
        <p:spPr>
          <a:xfrm>
            <a:off x="6537027" y="1674056"/>
            <a:ext cx="4983360" cy="1043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/>
              <a:t>The sender would receive the message that the car would arrive to the destination within 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5 minutes (or position)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1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8333" y="2988916"/>
            <a:ext cx="2232868" cy="37008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3" name="sumo.png" descr="su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5979" y="871057"/>
            <a:ext cx="762003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矩形 2"/>
          <p:cNvSpPr txBox="1"/>
          <p:nvPr/>
        </p:nvSpPr>
        <p:spPr>
          <a:xfrm>
            <a:off x="9475596" y="601360"/>
            <a:ext cx="57483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lang="en-US" dirty="0" smtClean="0"/>
              <a:t>F</a:t>
            </a:r>
            <a:r>
              <a:rPr dirty="0" smtClean="0"/>
              <a:t>CM</a:t>
            </a:r>
            <a:endParaRPr dirty="0"/>
          </a:p>
        </p:txBody>
      </p:sp>
      <p:sp>
        <p:nvSpPr>
          <p:cNvPr id="25" name="線條"/>
          <p:cNvSpPr/>
          <p:nvPr/>
        </p:nvSpPr>
        <p:spPr>
          <a:xfrm>
            <a:off x="9498110" y="1264141"/>
            <a:ext cx="13154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6" name="black-phone.png" descr="black-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367" y="899047"/>
            <a:ext cx="706020" cy="70601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矩形 26"/>
          <p:cNvSpPr txBox="1"/>
          <p:nvPr/>
        </p:nvSpPr>
        <p:spPr>
          <a:xfrm>
            <a:off x="7275443" y="436409"/>
            <a:ext cx="16004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arrival signal </a:t>
            </a:r>
          </a:p>
        </p:txBody>
      </p:sp>
      <p:pic>
        <p:nvPicPr>
          <p:cNvPr id="28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0974" y="806544"/>
            <a:ext cx="762002" cy="76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線條"/>
          <p:cNvSpPr/>
          <p:nvPr/>
        </p:nvSpPr>
        <p:spPr>
          <a:xfrm>
            <a:off x="7275443" y="1264141"/>
            <a:ext cx="134553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Arrive to the sender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3082" y="1739377"/>
            <a:ext cx="622960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到點通知，以廣告推播型式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1" t="25643" b="7516"/>
          <a:stretch/>
        </p:blipFill>
        <p:spPr>
          <a:xfrm>
            <a:off x="6437188" y="1027906"/>
            <a:ext cx="5305890" cy="539277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3357726"/>
            <a:ext cx="5377542" cy="3100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8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76201"/>
            <a:ext cx="5475514" cy="1298801"/>
          </a:xfrm>
        </p:spPr>
        <p:txBody>
          <a:bodyPr/>
          <a:lstStyle/>
          <a:p>
            <a:r>
              <a:rPr lang="en-US" altLang="zh-TW" b="1" dirty="0" smtClean="0"/>
              <a:t>Arrive to the sender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(2)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28498" y="1007540"/>
            <a:ext cx="7115302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2.SUMO-server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發訊息給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確認收貨時間 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讓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有預設時間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最短時間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3.SUMO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安排路徑與設置在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地點停下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等待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按下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鍵，以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認上貨完畢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結束目前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 stage</a:t>
            </a:r>
          </a:p>
          <a:p>
            <a:pPr>
              <a:lnSpc>
                <a:spcPct val="150000"/>
              </a:lnSpc>
            </a:pP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車子從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出發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，前往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endParaRPr lang="en-US" altLang="zh-TW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貼上的影像_2019_3_18_上午3_43.jpg" descr="貼上的影像_2019_3_18_上午3_43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22994"/>
          <a:stretch/>
        </p:blipFill>
        <p:spPr>
          <a:xfrm>
            <a:off x="7948943" y="566057"/>
            <a:ext cx="3796743" cy="5605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5084062"/>
            <a:ext cx="2623456" cy="151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8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6131" y="407502"/>
            <a:ext cx="4335139" cy="685801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Notification to the receiver within </a:t>
            </a:r>
            <a:r>
              <a:rPr lang="en-US" altLang="zh-TW" b="1" dirty="0" smtClean="0">
                <a:solidFill>
                  <a:srgbClr val="FF0000"/>
                </a:solidFill>
              </a:rPr>
              <a:t>2km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線條"/>
          <p:cNvSpPr/>
          <p:nvPr/>
        </p:nvSpPr>
        <p:spPr>
          <a:xfrm>
            <a:off x="356131" y="3409123"/>
            <a:ext cx="6690712" cy="496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線條"/>
          <p:cNvSpPr/>
          <p:nvPr/>
        </p:nvSpPr>
        <p:spPr>
          <a:xfrm flipV="1">
            <a:off x="2823706" y="914400"/>
            <a:ext cx="63571" cy="57249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線條"/>
          <p:cNvSpPr/>
          <p:nvPr/>
        </p:nvSpPr>
        <p:spPr>
          <a:xfrm flipH="1" flipV="1">
            <a:off x="740862" y="4831225"/>
            <a:ext cx="2986312" cy="8114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1" name="貨車"/>
          <p:cNvSpPr/>
          <p:nvPr/>
        </p:nvSpPr>
        <p:spPr>
          <a:xfrm>
            <a:off x="740862" y="532225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" name="矩形 11"/>
          <p:cNvSpPr/>
          <p:nvPr/>
        </p:nvSpPr>
        <p:spPr>
          <a:xfrm>
            <a:off x="2804712" y="903585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線條"/>
          <p:cNvSpPr/>
          <p:nvPr/>
        </p:nvSpPr>
        <p:spPr>
          <a:xfrm flipH="1" flipV="1">
            <a:off x="3882363" y="2463079"/>
            <a:ext cx="10177" cy="237626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4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1538" y="1545688"/>
            <a:ext cx="712180" cy="712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n-blue.png" descr="pin-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1650" y="3696964"/>
            <a:ext cx="601572" cy="60157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矩形 15"/>
          <p:cNvSpPr/>
          <p:nvPr/>
        </p:nvSpPr>
        <p:spPr>
          <a:xfrm>
            <a:off x="3541538" y="2869624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2km</a:t>
            </a:r>
            <a:endParaRPr lang="zh-TW" alt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3451384" y="1896763"/>
            <a:ext cx="1391478" cy="3024719"/>
          </a:xfrm>
          <a:prstGeom prst="arc">
            <a:avLst>
              <a:gd name="adj1" fmla="val 16200000"/>
              <a:gd name="adj2" fmla="val 5501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2"/>
          <p:cNvSpPr txBox="1">
            <a:spLocks/>
          </p:cNvSpPr>
          <p:nvPr/>
        </p:nvSpPr>
        <p:spPr>
          <a:xfrm>
            <a:off x="6537027" y="1674056"/>
            <a:ext cx="4983360" cy="1043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/>
              <a:t>The receiver would receive the message that the car would arrive to the destination within 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5 minutes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1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8333" y="2988916"/>
            <a:ext cx="2232868" cy="37008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3" name="sumo.png" descr="sum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5979" y="871057"/>
            <a:ext cx="762003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矩形 2"/>
          <p:cNvSpPr txBox="1"/>
          <p:nvPr/>
        </p:nvSpPr>
        <p:spPr>
          <a:xfrm>
            <a:off x="9475596" y="601360"/>
            <a:ext cx="57483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lang="en-US" dirty="0" smtClean="0"/>
              <a:t>F</a:t>
            </a:r>
            <a:r>
              <a:rPr dirty="0" smtClean="0"/>
              <a:t>CM</a:t>
            </a:r>
            <a:endParaRPr dirty="0"/>
          </a:p>
        </p:txBody>
      </p:sp>
      <p:sp>
        <p:nvSpPr>
          <p:cNvPr id="25" name="線條"/>
          <p:cNvSpPr/>
          <p:nvPr/>
        </p:nvSpPr>
        <p:spPr>
          <a:xfrm>
            <a:off x="9498110" y="1264141"/>
            <a:ext cx="13154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6" name="black-phone.png" descr="black-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4367" y="899047"/>
            <a:ext cx="706020" cy="70601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矩形 26"/>
          <p:cNvSpPr txBox="1"/>
          <p:nvPr/>
        </p:nvSpPr>
        <p:spPr>
          <a:xfrm>
            <a:off x="7275443" y="436409"/>
            <a:ext cx="16004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arrival signal </a:t>
            </a:r>
          </a:p>
        </p:txBody>
      </p:sp>
      <p:pic>
        <p:nvPicPr>
          <p:cNvPr id="28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0974" y="806544"/>
            <a:ext cx="762002" cy="76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線條"/>
          <p:cNvSpPr/>
          <p:nvPr/>
        </p:nvSpPr>
        <p:spPr>
          <a:xfrm>
            <a:off x="7275443" y="1264141"/>
            <a:ext cx="134553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Arrive to the receiver’s address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75997" y="1375002"/>
            <a:ext cx="622960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到點通知，以廣告推播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型式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等待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按下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鍵，確認收貨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結束目前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 Stage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車子從</a:t>
            </a:r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r>
              <a:rPr lang="zh-TW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離開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，前往火車站</a:t>
            </a:r>
            <a:endParaRPr lang="en-US" altLang="zh-TW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1" t="25643" b="7516"/>
          <a:stretch/>
        </p:blipFill>
        <p:spPr>
          <a:xfrm>
            <a:off x="6916160" y="1481731"/>
            <a:ext cx="4688012" cy="47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布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altLang="en-US" dirty="0" smtClean="0"/>
              <a:t>推播通知</a:t>
            </a:r>
            <a:endParaRPr lang="en-US" altLang="zh-TW" dirty="0" smtClean="0"/>
          </a:p>
          <a:p>
            <a:r>
              <a:rPr lang="zh-TW" altLang="en-US" dirty="0" smtClean="0"/>
              <a:t>手機訂單查詢</a:t>
            </a:r>
            <a:endParaRPr lang="en-US" altLang="zh-TW" dirty="0" smtClean="0"/>
          </a:p>
          <a:p>
            <a:r>
              <a:rPr lang="en-US" altLang="zh-TW" dirty="0" smtClean="0"/>
              <a:t>Android</a:t>
            </a:r>
            <a:r>
              <a:rPr lang="zh-TW" altLang="en-US" dirty="0" smtClean="0"/>
              <a:t> 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webserver</a:t>
            </a:r>
          </a:p>
          <a:p>
            <a:r>
              <a:rPr lang="zh-TW" altLang="en-US" dirty="0" smtClean="0"/>
              <a:t>連線</a:t>
            </a:r>
            <a:r>
              <a:rPr lang="zh-TW" altLang="en-US" dirty="0"/>
              <a:t>功能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慷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altLang="en-US" dirty="0" smtClean="0"/>
              <a:t>車輛派遣</a:t>
            </a:r>
            <a:endParaRPr lang="en-US" altLang="zh-TW" dirty="0" smtClean="0"/>
          </a:p>
          <a:p>
            <a:r>
              <a:rPr lang="zh-TW" altLang="en-US" dirty="0" smtClean="0"/>
              <a:t>路線規劃</a:t>
            </a:r>
            <a:endParaRPr lang="en-US" altLang="zh-TW" dirty="0" smtClean="0"/>
          </a:p>
          <a:p>
            <a:r>
              <a:rPr lang="zh-TW" altLang="en-US" dirty="0" smtClean="0"/>
              <a:t>上下卸貨</a:t>
            </a:r>
            <a:endParaRPr lang="en-US" altLang="zh-TW" dirty="0" smtClean="0"/>
          </a:p>
          <a:p>
            <a:r>
              <a:rPr lang="en-US" altLang="zh-TW" dirty="0" smtClean="0"/>
              <a:t>SUMO-API</a:t>
            </a:r>
            <a:r>
              <a:rPr lang="zh-TW" altLang="en-US" dirty="0" smtClean="0"/>
              <a:t>撰寫</a:t>
            </a:r>
            <a:endParaRPr lang="en-US" altLang="zh-TW" dirty="0" smtClean="0"/>
          </a:p>
          <a:p>
            <a:r>
              <a:rPr lang="zh-TW" altLang="en-US" dirty="0" smtClean="0"/>
              <a:t>地圖資料處理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51156" cy="4351338"/>
          </a:xfrm>
        </p:spPr>
        <p:txBody>
          <a:bodyPr/>
          <a:lstStyle/>
          <a:p>
            <a:r>
              <a:rPr lang="en-US" altLang="zh-TW" dirty="0" smtClean="0"/>
              <a:t>distance:5055.4699</a:t>
            </a:r>
          </a:p>
          <a:p>
            <a:r>
              <a:rPr lang="en-US" altLang="zh-TW" dirty="0" smtClean="0"/>
              <a:t>TravelTimeToSender:521.450 (</a:t>
            </a:r>
            <a:r>
              <a:rPr lang="en-US" altLang="zh-TW" dirty="0" err="1" smtClean="0"/>
              <a:t>vmax</a:t>
            </a:r>
            <a:r>
              <a:rPr lang="en-US" altLang="zh-TW" dirty="0" smtClean="0"/>
              <a:t>=10m/s=36 km/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9.7m/s</a:t>
            </a:r>
          </a:p>
          <a:p>
            <a:r>
              <a:rPr lang="en-US" altLang="zh-TW" dirty="0" smtClean="0"/>
              <a:t>34.92 km/</a:t>
            </a:r>
            <a:r>
              <a:rPr lang="en-US" altLang="zh-TW" dirty="0" err="1" smtClean="0"/>
              <a:t>hr</a:t>
            </a:r>
            <a:endParaRPr lang="en-US" altLang="zh-TW" dirty="0" smtClean="0"/>
          </a:p>
          <a:p>
            <a:r>
              <a:rPr lang="en-US" altLang="zh-TW" dirty="0" smtClean="0"/>
              <a:t>*******************</a:t>
            </a:r>
          </a:p>
          <a:p>
            <a:r>
              <a:rPr lang="en-US" altLang="zh-TW" dirty="0" smtClean="0"/>
              <a:t>367[time-step]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324600" y="1825625"/>
            <a:ext cx="4648200" cy="4351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distance:4600</a:t>
            </a:r>
          </a:p>
          <a:p>
            <a:r>
              <a:rPr lang="en-US" altLang="zh-TW" dirty="0" smtClean="0"/>
              <a:t>TravelTimeToSender:960s</a:t>
            </a:r>
          </a:p>
          <a:p>
            <a:r>
              <a:rPr lang="en-US" altLang="zh-TW" dirty="0" smtClean="0"/>
              <a:t>4.79m/s</a:t>
            </a:r>
          </a:p>
          <a:p>
            <a:r>
              <a:rPr lang="en-US" altLang="zh-TW" dirty="0" smtClean="0"/>
              <a:t>17.244 km/</a:t>
            </a:r>
            <a:r>
              <a:rPr lang="en-US" altLang="zh-TW" dirty="0" err="1" smtClean="0"/>
              <a:t>hr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7341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119"/>
            <a:ext cx="4761707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10" y="1804938"/>
            <a:ext cx="4714982" cy="44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96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6" y="360097"/>
            <a:ext cx="7205179" cy="5102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46287" y="6082495"/>
            <a:ext cx="3864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We need </a:t>
            </a:r>
            <a:r>
              <a:rPr lang="en-US" altLang="zh-TW" dirty="0" smtClean="0"/>
              <a:t>231.66 </a:t>
            </a:r>
            <a:r>
              <a:rPr lang="en-US" altLang="zh-TW" dirty="0"/>
              <a:t>s from Edge1 to Edge3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8553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543553"/>
              </p:ext>
            </p:extLst>
          </p:nvPr>
        </p:nvGraphicFramePr>
        <p:xfrm>
          <a:off x="387456" y="365121"/>
          <a:ext cx="11360258" cy="5942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94">
                  <a:extLst>
                    <a:ext uri="{9D8B030D-6E8A-4147-A177-3AD203B41FA5}">
                      <a16:colId xmlns:a16="http://schemas.microsoft.com/office/drawing/2014/main" val="242544714"/>
                    </a:ext>
                  </a:extLst>
                </a:gridCol>
                <a:gridCol w="1622894">
                  <a:extLst>
                    <a:ext uri="{9D8B030D-6E8A-4147-A177-3AD203B41FA5}">
                      <a16:colId xmlns:a16="http://schemas.microsoft.com/office/drawing/2014/main" val="2849551645"/>
                    </a:ext>
                  </a:extLst>
                </a:gridCol>
                <a:gridCol w="1622894">
                  <a:extLst>
                    <a:ext uri="{9D8B030D-6E8A-4147-A177-3AD203B41FA5}">
                      <a16:colId xmlns:a16="http://schemas.microsoft.com/office/drawing/2014/main" val="196499610"/>
                    </a:ext>
                  </a:extLst>
                </a:gridCol>
                <a:gridCol w="1622894">
                  <a:extLst>
                    <a:ext uri="{9D8B030D-6E8A-4147-A177-3AD203B41FA5}">
                      <a16:colId xmlns:a16="http://schemas.microsoft.com/office/drawing/2014/main" val="1504193758"/>
                    </a:ext>
                  </a:extLst>
                </a:gridCol>
                <a:gridCol w="1622894">
                  <a:extLst>
                    <a:ext uri="{9D8B030D-6E8A-4147-A177-3AD203B41FA5}">
                      <a16:colId xmlns:a16="http://schemas.microsoft.com/office/drawing/2014/main" val="2696246073"/>
                    </a:ext>
                  </a:extLst>
                </a:gridCol>
                <a:gridCol w="1622894">
                  <a:extLst>
                    <a:ext uri="{9D8B030D-6E8A-4147-A177-3AD203B41FA5}">
                      <a16:colId xmlns:a16="http://schemas.microsoft.com/office/drawing/2014/main" val="114681141"/>
                    </a:ext>
                  </a:extLst>
                </a:gridCol>
                <a:gridCol w="1622894">
                  <a:extLst>
                    <a:ext uri="{9D8B030D-6E8A-4147-A177-3AD203B41FA5}">
                      <a16:colId xmlns:a16="http://schemas.microsoft.com/office/drawing/2014/main" val="1165049198"/>
                    </a:ext>
                  </a:extLst>
                </a:gridCol>
              </a:tblGrid>
              <a:tr h="990448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09:30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10:00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10:30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11:00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11:30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12:00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22169"/>
                  </a:ext>
                </a:extLst>
              </a:tr>
              <a:tr h="99044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v1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24350"/>
                  </a:ext>
                </a:extLst>
              </a:tr>
              <a:tr h="99044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v2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5093"/>
                  </a:ext>
                </a:extLst>
              </a:tr>
              <a:tr h="99044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v3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52220"/>
                  </a:ext>
                </a:extLst>
              </a:tr>
              <a:tr h="99044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v4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sender7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49298"/>
                  </a:ext>
                </a:extLst>
              </a:tr>
              <a:tr h="990448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v5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sender8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sender9</a:t>
                      </a:r>
                      <a:endParaRPr lang="zh-TW" altLang="en-US" sz="2800" dirty="0" smtClean="0"/>
                    </a:p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0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0898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22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vehicle1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135" y="1348352"/>
            <a:ext cx="11623729" cy="4525504"/>
          </a:xfrm>
        </p:spPr>
        <p:txBody>
          <a:bodyPr>
            <a:noAutofit/>
          </a:bodyPr>
          <a:lstStyle/>
          <a:p>
            <a:r>
              <a:rPr lang="en-US" altLang="zh-TW" dirty="0"/>
              <a:t>v1_sender_TimeSchedule:[600]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:{1=[600]}</a:t>
            </a:r>
          </a:p>
          <a:p>
            <a:r>
              <a:rPr lang="en-US" altLang="zh-TW" dirty="0"/>
              <a:t>v1_BoxIndex[1]:0</a:t>
            </a:r>
          </a:p>
          <a:p>
            <a:r>
              <a:rPr lang="nb-NO" altLang="zh-TW" dirty="0"/>
              <a:t>v1_TimeToSenderInfo:{600=[-537706053#0, 2818.27, 1718.78]}</a:t>
            </a:r>
          </a:p>
          <a:p>
            <a:r>
              <a:rPr lang="en-US" altLang="zh-TW" dirty="0"/>
              <a:t>sender1_Array:[-537706053#0, 2818.27, 1718.78]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44892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22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vehicle2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135" y="1348352"/>
            <a:ext cx="11623729" cy="4525504"/>
          </a:xfrm>
        </p:spPr>
        <p:txBody>
          <a:bodyPr>
            <a:noAutofit/>
          </a:bodyPr>
          <a:lstStyle/>
          <a:p>
            <a:r>
              <a:rPr lang="nb-NO" altLang="zh-TW" dirty="0"/>
              <a:t>v2_TimeToSenderInfo:{600=[279049709#0, 3180.99, 614.76]}</a:t>
            </a:r>
          </a:p>
          <a:p>
            <a:r>
              <a:rPr lang="en-US" altLang="zh-TW" dirty="0"/>
              <a:t>sender2_Array:[279049709#0, 3180.99, 614.76]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2=[600]}</a:t>
            </a:r>
          </a:p>
          <a:p>
            <a:r>
              <a:rPr lang="nb-NO" altLang="zh-TW" dirty="0"/>
              <a:t>v2_TimeToSenderInfo:{660=[24452776, 2513.37, 1747.28], 600=[279049709#0, 3180.99, 614.76]}</a:t>
            </a:r>
          </a:p>
          <a:p>
            <a:r>
              <a:rPr lang="en-US" altLang="zh-TW" dirty="0"/>
              <a:t>sender3_Array:[24452776, 2513.37, 1747.28]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2=[600, 660]}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65742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22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vehicle3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135" y="1348352"/>
            <a:ext cx="11623729" cy="4525504"/>
          </a:xfrm>
        </p:spPr>
        <p:txBody>
          <a:bodyPr>
            <a:noAutofit/>
          </a:bodyPr>
          <a:lstStyle/>
          <a:p>
            <a:r>
              <a:rPr lang="nb-NO" altLang="zh-TW" dirty="0"/>
              <a:t>v3_TimeToSenderInfo:{630=[279049709#0, 3451.37, 1096.83]}</a:t>
            </a:r>
          </a:p>
          <a:p>
            <a:r>
              <a:rPr lang="en-US" altLang="zh-TW" dirty="0"/>
              <a:t>v3_sender_TimeSchedule:[630]</a:t>
            </a:r>
          </a:p>
          <a:p>
            <a:r>
              <a:rPr lang="en-US" altLang="zh-TW" dirty="0"/>
              <a:t>sender4_Array:[279049709#0, 3451.37, 1096.83]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2=[600, 660], 3=[630]}</a:t>
            </a:r>
          </a:p>
          <a:p>
            <a:r>
              <a:rPr lang="nb-NO" altLang="zh-TW" dirty="0"/>
              <a:t>v3_TimeToSenderInfo:{690=[-496249903#0, 2264.53, 1568.14], 630=[279049709#0, 3451.37, 1096.83]}</a:t>
            </a:r>
          </a:p>
          <a:p>
            <a:r>
              <a:rPr lang="en-US" altLang="zh-TW" dirty="0"/>
              <a:t>sender5_Array:[-496249903#0, 2264.53, 1568.14]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2=[600, 660], 3=[630, 690]}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3535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22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vehicle4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135" y="1348352"/>
            <a:ext cx="11623729" cy="4525504"/>
          </a:xfrm>
        </p:spPr>
        <p:txBody>
          <a:bodyPr>
            <a:noAutofit/>
          </a:bodyPr>
          <a:lstStyle/>
          <a:p>
            <a:r>
              <a:rPr lang="nb-NO" altLang="zh-TW" dirty="0"/>
              <a:t>v4_TimeToSenderInfo:{570=[307097147#0, 1677.67, 1516.97]}</a:t>
            </a:r>
          </a:p>
          <a:p>
            <a:r>
              <a:rPr lang="en-US" altLang="zh-TW" dirty="0"/>
              <a:t>sender6_Array:[307097147#0, 1677.67, 1516.97]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2=[600, 660], 3=[630, 690], 4=[570]}</a:t>
            </a:r>
          </a:p>
          <a:p>
            <a:r>
              <a:rPr lang="nb-NO" altLang="zh-TW" dirty="0"/>
              <a:t>v4_TimeToSenderInfo:{630=[228022808#2, 2218.53, 1841.17], 570=[307097147#0, 1677.67, 1516.97]}</a:t>
            </a:r>
          </a:p>
          <a:p>
            <a:r>
              <a:rPr lang="en-US" altLang="zh-TW" dirty="0"/>
              <a:t>sender7_Array:[228022808#2, 2218.53, 1841.17]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2=[600, 660], 3=[630, 690], 4=[570, 630]}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5787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227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vehicle5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135" y="1348352"/>
            <a:ext cx="11773546" cy="4525504"/>
          </a:xfrm>
        </p:spPr>
        <p:txBody>
          <a:bodyPr>
            <a:noAutofit/>
          </a:bodyPr>
          <a:lstStyle/>
          <a:p>
            <a:r>
              <a:rPr lang="nb-NO" altLang="zh-TW" dirty="0"/>
              <a:t>v5_TimeToSenderInfo:{600=[228022809#9, 1530.12, 2028.92]}</a:t>
            </a:r>
          </a:p>
          <a:p>
            <a:r>
              <a:rPr lang="en-US" altLang="zh-TW" dirty="0"/>
              <a:t>sender8_Array:[228022809#9, 1530.12, 2028.92]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2=[600, 660], 3=[630, 690], 4=[570, 630], 5=[600]}</a:t>
            </a:r>
          </a:p>
          <a:p>
            <a:r>
              <a:rPr lang="nb-NO" altLang="zh-TW" dirty="0"/>
              <a:t>v5_TimeToSenderInfo:{720=[306997497#0, 1738.11, 1029.69], 600=[228022809#9, 1530.12, 2028.92]}</a:t>
            </a:r>
          </a:p>
          <a:p>
            <a:r>
              <a:rPr lang="en-US" altLang="zh-TW" dirty="0"/>
              <a:t>sender9_Array:[306997497#0, 1738.11, 1029.69]</a:t>
            </a:r>
          </a:p>
          <a:p>
            <a:r>
              <a:rPr lang="en-US" altLang="zh-TW" dirty="0" err="1"/>
              <a:t>CarsMapWithSchedule</a:t>
            </a:r>
            <a:r>
              <a:rPr lang="en-US" altLang="zh-TW" dirty="0"/>
              <a:t>:{1=[600], 2=[600, 660], 3=[630, 690], 4=[570, 630], 5=[600, 720]}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92810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en-US" altLang="zh-TW" dirty="0"/>
              <a:t>got send_Request10 of 10:00-&gt;10hr-&gt;600min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262" y="1301858"/>
            <a:ext cx="11530738" cy="5107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CarsMapWithSchedule</a:t>
            </a:r>
            <a:r>
              <a:rPr lang="en-US" altLang="zh-TW" dirty="0"/>
              <a:t>:{1=[600], 2=[600, 660], 3=[630, 690], 4=[570, 630], 5=[600, 720]}</a:t>
            </a:r>
          </a:p>
          <a:p>
            <a:pPr marL="0" indent="0">
              <a:buNone/>
            </a:pPr>
            <a:r>
              <a:rPr lang="en-US" altLang="zh-TW" dirty="0" err="1"/>
              <a:t>mapResult</a:t>
            </a:r>
            <a:r>
              <a:rPr lang="en-US" altLang="zh-TW" dirty="0"/>
              <a:t>:{3=[630, 690], 4=[570, 630]}</a:t>
            </a:r>
          </a:p>
          <a:p>
            <a:pPr marL="0" indent="0">
              <a:buNone/>
            </a:pPr>
            <a:r>
              <a:rPr lang="en-US" altLang="zh-TW" dirty="0" err="1"/>
              <a:t>vehicle_array</a:t>
            </a:r>
            <a:r>
              <a:rPr lang="en-US" altLang="zh-TW" dirty="0"/>
              <a:t>:[279049709#0, 3451.37, 1096.83]</a:t>
            </a:r>
          </a:p>
          <a:p>
            <a:pPr marL="0" indent="0">
              <a:buNone/>
            </a:pPr>
            <a:r>
              <a:rPr lang="en-US" altLang="zh-TW" dirty="0"/>
              <a:t>Distance_v3toSender10:1435.5485675207663</a:t>
            </a:r>
          </a:p>
          <a:p>
            <a:pPr marL="0" indent="0">
              <a:buNone/>
            </a:pPr>
            <a:r>
              <a:rPr lang="en-US" altLang="zh-TW" dirty="0"/>
              <a:t>Distance_Sender10ToSender4:2286.618463456068</a:t>
            </a:r>
          </a:p>
          <a:p>
            <a:pPr marL="0" indent="0">
              <a:buNone/>
            </a:pPr>
            <a:r>
              <a:rPr lang="en-US" altLang="zh-TW" dirty="0"/>
              <a:t>v3 is the candidate!</a:t>
            </a:r>
          </a:p>
          <a:p>
            <a:pPr marL="0" indent="0">
              <a:buNone/>
            </a:pPr>
            <a:r>
              <a:rPr lang="en-US" altLang="zh-TW" dirty="0"/>
              <a:t>Distance_Sender6ToSender10:719.2674419145949</a:t>
            </a:r>
          </a:p>
          <a:p>
            <a:pPr marL="0" indent="0">
              <a:buNone/>
            </a:pPr>
            <a:r>
              <a:rPr lang="en-US" altLang="zh-TW" dirty="0"/>
              <a:t>Distance_Sender10ToSender7:1242.4142958036227</a:t>
            </a:r>
          </a:p>
          <a:p>
            <a:pPr marL="0" indent="0">
              <a:buNone/>
            </a:pPr>
            <a:r>
              <a:rPr lang="en-US" altLang="zh-TW" dirty="0"/>
              <a:t>v4 is the candidate!</a:t>
            </a:r>
          </a:p>
          <a:p>
            <a:pPr marL="0" indent="0">
              <a:buNone/>
            </a:pPr>
            <a:r>
              <a:rPr lang="nb-NO" altLang="zh-TW" dirty="0"/>
              <a:t>v3_TimeToSenderInfo:{690=[-496249903#0, 2264.53, 1568.14], 630=[279049709#0, 3451.37, 1096.83], 600=[496493919#2, 1506.52, 1210.75]}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CarsMapWithSchedule</a:t>
            </a:r>
            <a:r>
              <a:rPr lang="en-US" altLang="zh-TW" dirty="0">
                <a:solidFill>
                  <a:srgbClr val="FF0000"/>
                </a:solidFill>
              </a:rPr>
              <a:t>:{1=[600], 2=[600, 660], 3=[600, 630, 690], 3=[600, 630, 690], 4=[570, 630], 5=[600, 720]}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806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874322"/>
              </p:ext>
            </p:extLst>
          </p:nvPr>
        </p:nvGraphicFramePr>
        <p:xfrm>
          <a:off x="247973" y="1327086"/>
          <a:ext cx="9639945" cy="475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135">
                  <a:extLst>
                    <a:ext uri="{9D8B030D-6E8A-4147-A177-3AD203B41FA5}">
                      <a16:colId xmlns:a16="http://schemas.microsoft.com/office/drawing/2014/main" val="242544714"/>
                    </a:ext>
                  </a:extLst>
                </a:gridCol>
                <a:gridCol w="1377135">
                  <a:extLst>
                    <a:ext uri="{9D8B030D-6E8A-4147-A177-3AD203B41FA5}">
                      <a16:colId xmlns:a16="http://schemas.microsoft.com/office/drawing/2014/main" val="2849551645"/>
                    </a:ext>
                  </a:extLst>
                </a:gridCol>
                <a:gridCol w="1377135">
                  <a:extLst>
                    <a:ext uri="{9D8B030D-6E8A-4147-A177-3AD203B41FA5}">
                      <a16:colId xmlns:a16="http://schemas.microsoft.com/office/drawing/2014/main" val="196499610"/>
                    </a:ext>
                  </a:extLst>
                </a:gridCol>
                <a:gridCol w="1377135">
                  <a:extLst>
                    <a:ext uri="{9D8B030D-6E8A-4147-A177-3AD203B41FA5}">
                      <a16:colId xmlns:a16="http://schemas.microsoft.com/office/drawing/2014/main" val="1504193758"/>
                    </a:ext>
                  </a:extLst>
                </a:gridCol>
                <a:gridCol w="1377135">
                  <a:extLst>
                    <a:ext uri="{9D8B030D-6E8A-4147-A177-3AD203B41FA5}">
                      <a16:colId xmlns:a16="http://schemas.microsoft.com/office/drawing/2014/main" val="2696246073"/>
                    </a:ext>
                  </a:extLst>
                </a:gridCol>
                <a:gridCol w="1377135">
                  <a:extLst>
                    <a:ext uri="{9D8B030D-6E8A-4147-A177-3AD203B41FA5}">
                      <a16:colId xmlns:a16="http://schemas.microsoft.com/office/drawing/2014/main" val="114681141"/>
                    </a:ext>
                  </a:extLst>
                </a:gridCol>
                <a:gridCol w="1377135">
                  <a:extLst>
                    <a:ext uri="{9D8B030D-6E8A-4147-A177-3AD203B41FA5}">
                      <a16:colId xmlns:a16="http://schemas.microsoft.com/office/drawing/2014/main" val="1165049198"/>
                    </a:ext>
                  </a:extLst>
                </a:gridCol>
              </a:tblGrid>
              <a:tr h="786194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12:00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22169"/>
                  </a:ext>
                </a:extLst>
              </a:tr>
              <a:tr h="78619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24350"/>
                  </a:ext>
                </a:extLst>
              </a:tr>
              <a:tr h="78619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5093"/>
                  </a:ext>
                </a:extLst>
              </a:tr>
              <a:tr h="78619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52220"/>
                  </a:ext>
                </a:extLst>
              </a:tr>
              <a:tr h="78619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49298"/>
                  </a:ext>
                </a:extLst>
              </a:tr>
              <a:tr h="78619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sender9</a:t>
                      </a:r>
                      <a:endParaRPr lang="zh-TW" altLang="en-US" sz="2400" dirty="0" smtClean="0"/>
                    </a:p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0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571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06370"/>
              </p:ext>
            </p:extLst>
          </p:nvPr>
        </p:nvGraphicFramePr>
        <p:xfrm>
          <a:off x="280257" y="201480"/>
          <a:ext cx="5757288" cy="632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48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959548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959548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  <a:gridCol w="959548">
                  <a:extLst>
                    <a:ext uri="{9D8B030D-6E8A-4147-A177-3AD203B41FA5}">
                      <a16:colId xmlns:a16="http://schemas.microsoft.com/office/drawing/2014/main" val="3706353264"/>
                    </a:ext>
                  </a:extLst>
                </a:gridCol>
                <a:gridCol w="959548">
                  <a:extLst>
                    <a:ext uri="{9D8B030D-6E8A-4147-A177-3AD203B41FA5}">
                      <a16:colId xmlns:a16="http://schemas.microsoft.com/office/drawing/2014/main" val="527037826"/>
                    </a:ext>
                  </a:extLst>
                </a:gridCol>
                <a:gridCol w="959548">
                  <a:extLst>
                    <a:ext uri="{9D8B030D-6E8A-4147-A177-3AD203B41FA5}">
                      <a16:colId xmlns:a16="http://schemas.microsoft.com/office/drawing/2014/main" val="2505142680"/>
                    </a:ext>
                  </a:extLst>
                </a:gridCol>
              </a:tblGrid>
              <a:tr h="90351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90351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90351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90351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90351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  <a:tr h="90351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49287"/>
                  </a:ext>
                </a:extLst>
              </a:tr>
              <a:tr h="903511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12:00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892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76813" y="347136"/>
            <a:ext cx="55018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CarsMapWithSchedule</a:t>
            </a:r>
            <a:r>
              <a:rPr lang="en-US" altLang="zh-TW" sz="3200" dirty="0" smtClean="0"/>
              <a:t>:</a:t>
            </a:r>
          </a:p>
          <a:p>
            <a:r>
              <a:rPr lang="en-US" altLang="zh-TW" sz="3200" dirty="0" smtClean="0"/>
              <a:t>{</a:t>
            </a:r>
            <a:r>
              <a:rPr lang="en-US" altLang="zh-TW" sz="3200" dirty="0"/>
              <a:t>1=[600], 2=[600, 660], 3=[630, 690], 4=[570, 630], 5=[600, 720]}</a:t>
            </a:r>
            <a:endParaRPr lang="zh-TW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354305" y="2231757"/>
            <a:ext cx="5424406" cy="2246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b-NO" altLang="zh-TW" sz="2800" dirty="0"/>
              <a:t>v5_TimeToSenderInfo</a:t>
            </a:r>
            <a:r>
              <a:rPr lang="nb-NO" altLang="zh-TW" sz="2800" dirty="0" smtClean="0"/>
              <a:t>:{</a:t>
            </a:r>
          </a:p>
          <a:p>
            <a:r>
              <a:rPr lang="nb-NO" altLang="zh-TW" sz="2800" dirty="0" smtClean="0"/>
              <a:t>720</a:t>
            </a:r>
            <a:r>
              <a:rPr lang="nb-NO" altLang="zh-TW" sz="2800" dirty="0"/>
              <a:t>=[306997497#0, 1738.11, 1029.69], </a:t>
            </a:r>
            <a:endParaRPr lang="nb-NO" altLang="zh-TW" sz="2800" dirty="0" smtClean="0"/>
          </a:p>
          <a:p>
            <a:r>
              <a:rPr lang="nb-NO" altLang="zh-TW" sz="2800" dirty="0" smtClean="0"/>
              <a:t>600</a:t>
            </a:r>
            <a:r>
              <a:rPr lang="nb-NO" altLang="zh-TW" sz="2800" dirty="0"/>
              <a:t>=[228022809#9, 1530.12, 2028.92]}</a:t>
            </a:r>
          </a:p>
        </p:txBody>
      </p:sp>
      <p:sp>
        <p:nvSpPr>
          <p:cNvPr id="8" name="矩形 7"/>
          <p:cNvSpPr/>
          <p:nvPr/>
        </p:nvSpPr>
        <p:spPr>
          <a:xfrm>
            <a:off x="6410819" y="4933648"/>
            <a:ext cx="531137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/>
              <a:t>sender9_Array:[306997497#0, 1738.11, 1029.69]</a:t>
            </a:r>
          </a:p>
        </p:txBody>
      </p:sp>
    </p:spTree>
    <p:extLst>
      <p:ext uri="{BB962C8B-B14F-4D97-AF65-F5344CB8AC3E}">
        <p14:creationId xmlns:p14="http://schemas.microsoft.com/office/powerpoint/2010/main" val="10613631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51004"/>
              </p:ext>
            </p:extLst>
          </p:nvPr>
        </p:nvGraphicFramePr>
        <p:xfrm>
          <a:off x="280253" y="1239867"/>
          <a:ext cx="6027558" cy="526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3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902158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962056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  <a:gridCol w="1149565">
                  <a:extLst>
                    <a:ext uri="{9D8B030D-6E8A-4147-A177-3AD203B41FA5}">
                      <a16:colId xmlns:a16="http://schemas.microsoft.com/office/drawing/2014/main" val="3706353264"/>
                    </a:ext>
                  </a:extLst>
                </a:gridCol>
                <a:gridCol w="1079200">
                  <a:extLst>
                    <a:ext uri="{9D8B030D-6E8A-4147-A177-3AD203B41FA5}">
                      <a16:colId xmlns:a16="http://schemas.microsoft.com/office/drawing/2014/main" val="527037826"/>
                    </a:ext>
                  </a:extLst>
                </a:gridCol>
                <a:gridCol w="929986">
                  <a:extLst>
                    <a:ext uri="{9D8B030D-6E8A-4147-A177-3AD203B41FA5}">
                      <a16:colId xmlns:a16="http://schemas.microsoft.com/office/drawing/2014/main" val="2505142680"/>
                    </a:ext>
                  </a:extLst>
                </a:gridCol>
              </a:tblGrid>
              <a:tr h="752774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v1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v2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v3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v4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v5</a:t>
                      </a:r>
                      <a:endParaRPr lang="zh-TW" alt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sender10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sender10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49287"/>
                  </a:ext>
                </a:extLst>
              </a:tr>
              <a:tr h="7527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12:00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892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80253" y="191168"/>
            <a:ext cx="8654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Got send-Request10 </a:t>
            </a:r>
            <a:r>
              <a:rPr lang="en-US" altLang="zh-TW" sz="3600" dirty="0"/>
              <a:t>of </a:t>
            </a:r>
            <a:r>
              <a:rPr lang="en-US" altLang="zh-TW" sz="3600" dirty="0" smtClean="0"/>
              <a:t>10:00 (10hr=600mins)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426632" y="1239867"/>
            <a:ext cx="5522562" cy="3600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Vmax</a:t>
            </a:r>
            <a:r>
              <a:rPr lang="en-US" altLang="zh-TW" sz="2400" dirty="0" smtClean="0"/>
              <a:t>=5 [m/s]=18 [km/</a:t>
            </a:r>
            <a:r>
              <a:rPr lang="en-US" altLang="zh-TW" sz="2400" dirty="0" err="1" smtClean="0"/>
              <a:t>hr</a:t>
            </a:r>
            <a:r>
              <a:rPr lang="en-US" altLang="zh-TW" sz="2400" dirty="0" smtClean="0"/>
              <a:t>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Distance_v3toSender10:</a:t>
            </a:r>
            <a:r>
              <a:rPr lang="en-US" altLang="zh-TW" sz="2800" b="1" dirty="0" smtClean="0"/>
              <a:t>1435</a:t>
            </a:r>
            <a:r>
              <a:rPr lang="en-US" altLang="zh-TW" sz="2400" dirty="0" smtClean="0"/>
              <a:t> [m]</a:t>
            </a:r>
          </a:p>
          <a:p>
            <a:r>
              <a:rPr lang="en-US" altLang="zh-TW" sz="2400" dirty="0" smtClean="0"/>
              <a:t>Distance_Sender10ToSender4:</a:t>
            </a:r>
            <a:r>
              <a:rPr lang="en-US" altLang="zh-TW" sz="2800" b="1" dirty="0" smtClean="0"/>
              <a:t>2286</a:t>
            </a:r>
            <a:r>
              <a:rPr lang="en-US" altLang="zh-TW" sz="2400" dirty="0" smtClean="0"/>
              <a:t>[m]</a:t>
            </a:r>
          </a:p>
          <a:p>
            <a:r>
              <a:rPr lang="en-US" altLang="zh-TW" sz="2400" dirty="0" smtClean="0"/>
              <a:t>v3 </a:t>
            </a:r>
            <a:r>
              <a:rPr lang="en-US" altLang="zh-TW" sz="2400" dirty="0"/>
              <a:t>is the candidate</a:t>
            </a:r>
            <a:r>
              <a:rPr lang="en-US" altLang="zh-TW" sz="2400" dirty="0" smtClean="0"/>
              <a:t>!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Distance_Sender6ToSender10:</a:t>
            </a:r>
            <a:r>
              <a:rPr lang="en-US" altLang="zh-TW" sz="2800" b="1" dirty="0" smtClean="0"/>
              <a:t>719</a:t>
            </a:r>
            <a:r>
              <a:rPr lang="en-US" altLang="zh-TW" sz="2400" dirty="0" smtClean="0"/>
              <a:t> [m]</a:t>
            </a:r>
            <a:endParaRPr lang="en-US" altLang="zh-TW" sz="2400" dirty="0"/>
          </a:p>
          <a:p>
            <a:r>
              <a:rPr lang="en-US" altLang="zh-TW" sz="2400" dirty="0" smtClean="0"/>
              <a:t>Distance_Sender10ToSender7:</a:t>
            </a:r>
            <a:r>
              <a:rPr lang="en-US" altLang="zh-TW" sz="2400" b="1" dirty="0" smtClean="0"/>
              <a:t>1242</a:t>
            </a:r>
            <a:r>
              <a:rPr lang="en-US" altLang="zh-TW" sz="2400" dirty="0" smtClean="0"/>
              <a:t> [m]</a:t>
            </a:r>
            <a:endParaRPr lang="en-US" altLang="zh-TW" sz="2400" dirty="0"/>
          </a:p>
          <a:p>
            <a:r>
              <a:rPr lang="en-US" altLang="zh-TW" sz="2400" dirty="0"/>
              <a:t>v4 is the candidate!</a:t>
            </a:r>
          </a:p>
        </p:txBody>
      </p:sp>
      <p:sp>
        <p:nvSpPr>
          <p:cNvPr id="6" name="矩形 5"/>
          <p:cNvSpPr/>
          <p:nvPr/>
        </p:nvSpPr>
        <p:spPr>
          <a:xfrm>
            <a:off x="6426632" y="4939625"/>
            <a:ext cx="552256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b-NO" altLang="zh-TW" sz="2400" dirty="0"/>
              <a:t>v3_TimeToSenderInfo:{</a:t>
            </a:r>
            <a:r>
              <a:rPr lang="nb-NO" altLang="zh-TW" sz="1600" dirty="0"/>
              <a:t>690=[-496249903#0, 2264.53, 1568.14], 630=[279049709#0, 3451.37, 1096.83], </a:t>
            </a:r>
            <a:r>
              <a:rPr lang="nb-NO" altLang="zh-TW" sz="2400" b="1" dirty="0">
                <a:solidFill>
                  <a:srgbClr val="FF0000"/>
                </a:solidFill>
              </a:rPr>
              <a:t>600=[496493919#2, 1506.52, 1210.75]}</a:t>
            </a:r>
          </a:p>
        </p:txBody>
      </p:sp>
    </p:spTree>
    <p:extLst>
      <p:ext uri="{BB962C8B-B14F-4D97-AF65-F5344CB8AC3E}">
        <p14:creationId xmlns:p14="http://schemas.microsoft.com/office/powerpoint/2010/main" val="42695114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485" y="365125"/>
            <a:ext cx="2279542" cy="967729"/>
          </a:xfrm>
        </p:spPr>
        <p:txBody>
          <a:bodyPr/>
          <a:lstStyle/>
          <a:p>
            <a:r>
              <a:rPr lang="en-US" altLang="zh-TW" dirty="0" smtClean="0"/>
              <a:t>09:20:07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98" y="365126"/>
            <a:ext cx="6467799" cy="6057868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96878"/>
              </p:ext>
            </p:extLst>
          </p:nvPr>
        </p:nvGraphicFramePr>
        <p:xfrm>
          <a:off x="404678" y="1332854"/>
          <a:ext cx="4787253" cy="518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664">
                  <a:extLst>
                    <a:ext uri="{9D8B030D-6E8A-4147-A177-3AD203B41FA5}">
                      <a16:colId xmlns:a16="http://schemas.microsoft.com/office/drawing/2014/main" val="3019346139"/>
                    </a:ext>
                  </a:extLst>
                </a:gridCol>
                <a:gridCol w="1239865">
                  <a:extLst>
                    <a:ext uri="{9D8B030D-6E8A-4147-A177-3AD203B41FA5}">
                      <a16:colId xmlns:a16="http://schemas.microsoft.com/office/drawing/2014/main" val="1578912760"/>
                    </a:ext>
                  </a:extLst>
                </a:gridCol>
                <a:gridCol w="2510724">
                  <a:extLst>
                    <a:ext uri="{9D8B030D-6E8A-4147-A177-3AD203B41FA5}">
                      <a16:colId xmlns:a16="http://schemas.microsoft.com/office/drawing/2014/main" val="4032372363"/>
                    </a:ext>
                  </a:extLst>
                </a:gridCol>
              </a:tblGrid>
              <a:tr h="727163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vehicle2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comments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52412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01150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09:11 </a:t>
                      </a:r>
                      <a:r>
                        <a:rPr lang="zh-TW" altLang="en-US" sz="2400" dirty="0" smtClean="0"/>
                        <a:t>到</a:t>
                      </a:r>
                      <a:r>
                        <a:rPr lang="en-US" altLang="zh-TW" sz="2400" dirty="0" smtClean="0"/>
                        <a:t>sender2</a:t>
                      </a:r>
                    </a:p>
                    <a:p>
                      <a:r>
                        <a:rPr lang="en-US" altLang="zh-TW" sz="2400" dirty="0" smtClean="0"/>
                        <a:t>Stop</a:t>
                      </a:r>
                      <a:r>
                        <a:rPr lang="en-US" altLang="zh-TW" sz="2400" baseline="0" dirty="0" smtClean="0"/>
                        <a:t> for  48mins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7290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4829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79826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9956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12:00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2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82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060"/>
            <a:ext cx="2279542" cy="9677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09:50:00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47916"/>
              </p:ext>
            </p:extLst>
          </p:nvPr>
        </p:nvGraphicFramePr>
        <p:xfrm>
          <a:off x="218698" y="1250756"/>
          <a:ext cx="5903132" cy="5343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63">
                  <a:extLst>
                    <a:ext uri="{9D8B030D-6E8A-4147-A177-3AD203B41FA5}">
                      <a16:colId xmlns:a16="http://schemas.microsoft.com/office/drawing/2014/main" val="3019346139"/>
                    </a:ext>
                  </a:extLst>
                </a:gridCol>
                <a:gridCol w="1363851">
                  <a:extLst>
                    <a:ext uri="{9D8B030D-6E8A-4147-A177-3AD203B41FA5}">
                      <a16:colId xmlns:a16="http://schemas.microsoft.com/office/drawing/2014/main" val="1578912760"/>
                    </a:ext>
                  </a:extLst>
                </a:gridCol>
                <a:gridCol w="3487118">
                  <a:extLst>
                    <a:ext uri="{9D8B030D-6E8A-4147-A177-3AD203B41FA5}">
                      <a16:colId xmlns:a16="http://schemas.microsoft.com/office/drawing/2014/main" val="4032372363"/>
                    </a:ext>
                  </a:extLst>
                </a:gridCol>
              </a:tblGrid>
              <a:tr h="40601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comments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52412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01150"/>
                  </a:ext>
                </a:extLst>
              </a:tr>
              <a:tr h="70743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09:11 </a:t>
                      </a:r>
                      <a:r>
                        <a:rPr lang="zh-TW" altLang="en-US" sz="2400" dirty="0" smtClean="0"/>
                        <a:t>到</a:t>
                      </a:r>
                      <a:r>
                        <a:rPr lang="en-US" altLang="zh-TW" sz="2400" dirty="0" smtClean="0"/>
                        <a:t>sender2</a:t>
                      </a:r>
                    </a:p>
                    <a:p>
                      <a:r>
                        <a:rPr lang="en-US" altLang="zh-TW" sz="2400" dirty="0" smtClean="0"/>
                        <a:t>Stop</a:t>
                      </a:r>
                      <a:r>
                        <a:rPr lang="en-US" altLang="zh-TW" sz="2400" baseline="0" dirty="0" smtClean="0"/>
                        <a:t> for  48mins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7290"/>
                  </a:ext>
                </a:extLst>
              </a:tr>
              <a:tr h="227952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sender11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Distance_Sender2ToSender11:3708.24 [m]</a:t>
                      </a:r>
                    </a:p>
                    <a:p>
                      <a:endParaRPr lang="en-US" altLang="zh-TW" sz="2400" dirty="0" smtClean="0"/>
                    </a:p>
                    <a:p>
                      <a:r>
                        <a:rPr lang="en-US" altLang="zh-TW" sz="2400" dirty="0" smtClean="0"/>
                        <a:t>Distance_Sender11ToSender3:2014.54 [m]</a:t>
                      </a:r>
                    </a:p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4829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79826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9956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12:00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2225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293030" y="136060"/>
            <a:ext cx="7470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send11 </a:t>
            </a:r>
            <a:r>
              <a:rPr lang="en-US" altLang="zh-TW" sz="2400" dirty="0"/>
              <a:t>request is inserted  between sender2 and sender3!</a:t>
            </a:r>
          </a:p>
          <a:p>
            <a:r>
              <a:rPr lang="en-US" altLang="zh-TW" sz="2400" dirty="0"/>
              <a:t>v2_sender_TimeSchedule:[600, </a:t>
            </a:r>
            <a:r>
              <a:rPr lang="en-US" altLang="zh-TW" sz="2400" b="1" dirty="0">
                <a:solidFill>
                  <a:srgbClr val="FF0000"/>
                </a:solidFill>
              </a:rPr>
              <a:t>630</a:t>
            </a:r>
            <a:r>
              <a:rPr lang="en-US" altLang="zh-TW" sz="2400" dirty="0"/>
              <a:t>, 660]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r="11439"/>
          <a:stretch/>
        </p:blipFill>
        <p:spPr>
          <a:xfrm>
            <a:off x="7123788" y="1250756"/>
            <a:ext cx="4530937" cy="54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177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060"/>
            <a:ext cx="2279542" cy="9677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09:59:00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63291"/>
              </p:ext>
            </p:extLst>
          </p:nvPr>
        </p:nvGraphicFramePr>
        <p:xfrm>
          <a:off x="218698" y="1250756"/>
          <a:ext cx="5903132" cy="570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63">
                  <a:extLst>
                    <a:ext uri="{9D8B030D-6E8A-4147-A177-3AD203B41FA5}">
                      <a16:colId xmlns:a16="http://schemas.microsoft.com/office/drawing/2014/main" val="3019346139"/>
                    </a:ext>
                  </a:extLst>
                </a:gridCol>
                <a:gridCol w="1363851">
                  <a:extLst>
                    <a:ext uri="{9D8B030D-6E8A-4147-A177-3AD203B41FA5}">
                      <a16:colId xmlns:a16="http://schemas.microsoft.com/office/drawing/2014/main" val="1578912760"/>
                    </a:ext>
                  </a:extLst>
                </a:gridCol>
                <a:gridCol w="3487118">
                  <a:extLst>
                    <a:ext uri="{9D8B030D-6E8A-4147-A177-3AD203B41FA5}">
                      <a16:colId xmlns:a16="http://schemas.microsoft.com/office/drawing/2014/main" val="4032372363"/>
                    </a:ext>
                  </a:extLst>
                </a:gridCol>
              </a:tblGrid>
              <a:tr h="40601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comments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52412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01150"/>
                  </a:ext>
                </a:extLst>
              </a:tr>
              <a:tr h="70743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09:11 </a:t>
                      </a:r>
                      <a:r>
                        <a:rPr lang="zh-TW" altLang="en-US" sz="2400" dirty="0" smtClean="0"/>
                        <a:t>到</a:t>
                      </a:r>
                      <a:r>
                        <a:rPr lang="en-US" altLang="zh-TW" sz="2400" dirty="0" smtClean="0"/>
                        <a:t>sender2</a:t>
                      </a:r>
                    </a:p>
                    <a:p>
                      <a:r>
                        <a:rPr lang="en-US" altLang="zh-TW" sz="2400" dirty="0" smtClean="0"/>
                        <a:t>Stop</a:t>
                      </a:r>
                      <a:r>
                        <a:rPr lang="en-US" altLang="zh-TW" sz="2400" baseline="0" dirty="0" smtClean="0"/>
                        <a:t> for  48mins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77290"/>
                  </a:ext>
                </a:extLst>
              </a:tr>
              <a:tr h="227952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sender11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Distance_Sender2ToSender11:3708.24 [m]</a:t>
                      </a:r>
                    </a:p>
                    <a:p>
                      <a:endParaRPr lang="en-US" altLang="zh-TW" sz="2400" dirty="0" smtClean="0"/>
                    </a:p>
                    <a:p>
                      <a:r>
                        <a:rPr lang="en-US" altLang="zh-TW" sz="2400" dirty="0" smtClean="0"/>
                        <a:t>Distance_Sender11ToSender3:2014.54 [m] // 9</a:t>
                      </a:r>
                      <a:r>
                        <a:rPr lang="zh-TW" altLang="en-US" sz="2400" dirty="0" smtClean="0"/>
                        <a:t>分鐘車程</a:t>
                      </a:r>
                      <a:endParaRPr lang="en-US" altLang="zh-TW" sz="2400" dirty="0" smtClean="0"/>
                    </a:p>
                    <a:p>
                      <a:r>
                        <a:rPr lang="zh-TW" altLang="en-US" sz="2400" dirty="0" smtClean="0"/>
                        <a:t>停車</a:t>
                      </a:r>
                      <a:r>
                        <a:rPr lang="en-US" altLang="zh-TW" sz="2400" dirty="0" smtClean="0"/>
                        <a:t>20</a:t>
                      </a:r>
                      <a:r>
                        <a:rPr lang="zh-TW" altLang="en-US" sz="2400" dirty="0" smtClean="0"/>
                        <a:t>分鐘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4829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sender3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79826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89956"/>
                  </a:ext>
                </a:extLst>
              </a:tr>
              <a:tr h="406013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12:00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2225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279542" y="136060"/>
            <a:ext cx="9483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send11 </a:t>
            </a:r>
            <a:r>
              <a:rPr lang="en-US" altLang="zh-TW" sz="2400" dirty="0"/>
              <a:t>request is inserted  between sender2 and sender3!</a:t>
            </a:r>
          </a:p>
          <a:p>
            <a:r>
              <a:rPr lang="en-US" altLang="zh-TW" sz="2400" dirty="0"/>
              <a:t>v2_sender_TimeSchedule:[600, </a:t>
            </a:r>
            <a:r>
              <a:rPr lang="en-US" altLang="zh-TW" sz="2400" b="1" dirty="0">
                <a:solidFill>
                  <a:srgbClr val="FF0000"/>
                </a:solidFill>
              </a:rPr>
              <a:t>630</a:t>
            </a:r>
            <a:r>
              <a:rPr lang="en-US" altLang="zh-TW" sz="2400" dirty="0"/>
              <a:t>, 660]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0"/>
          <a:stretch/>
        </p:blipFill>
        <p:spPr>
          <a:xfrm>
            <a:off x="6759808" y="1103788"/>
            <a:ext cx="4817426" cy="2522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8" y="3843890"/>
            <a:ext cx="4817426" cy="27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108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33077"/>
              </p:ext>
            </p:extLst>
          </p:nvPr>
        </p:nvGraphicFramePr>
        <p:xfrm>
          <a:off x="160401" y="79262"/>
          <a:ext cx="6666284" cy="651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33">
                  <a:extLst>
                    <a:ext uri="{9D8B030D-6E8A-4147-A177-3AD203B41FA5}">
                      <a16:colId xmlns:a16="http://schemas.microsoft.com/office/drawing/2014/main" val="1952761098"/>
                    </a:ext>
                  </a:extLst>
                </a:gridCol>
                <a:gridCol w="1648350">
                  <a:extLst>
                    <a:ext uri="{9D8B030D-6E8A-4147-A177-3AD203B41FA5}">
                      <a16:colId xmlns:a16="http://schemas.microsoft.com/office/drawing/2014/main" val="307417588"/>
                    </a:ext>
                  </a:extLst>
                </a:gridCol>
                <a:gridCol w="1945539">
                  <a:extLst>
                    <a:ext uri="{9D8B030D-6E8A-4147-A177-3AD203B41FA5}">
                      <a16:colId xmlns:a16="http://schemas.microsoft.com/office/drawing/2014/main" val="381404138"/>
                    </a:ext>
                  </a:extLst>
                </a:gridCol>
                <a:gridCol w="1351162">
                  <a:extLst>
                    <a:ext uri="{9D8B030D-6E8A-4147-A177-3AD203B41FA5}">
                      <a16:colId xmlns:a16="http://schemas.microsoft.com/office/drawing/2014/main" val="2606972634"/>
                    </a:ext>
                  </a:extLst>
                </a:gridCol>
              </a:tblGrid>
              <a:tr h="101140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V2 (</a:t>
                      </a:r>
                      <a:r>
                        <a:rPr lang="en-US" altLang="zh-TW" sz="16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startPoint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TW" alt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仁德家樂福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TW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Real</a:t>
                      </a:r>
                      <a:r>
                        <a:rPr lang="en-US" altLang="zh-TW" sz="16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arrival time</a:t>
                      </a:r>
                      <a:endParaRPr lang="zh-TW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59577"/>
                  </a:ext>
                </a:extLst>
              </a:tr>
              <a:tr h="1594489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09:00-09:30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93548"/>
                  </a:ext>
                </a:extLst>
              </a:tr>
              <a:tr h="89014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09:30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 09:35,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Got the request of sender5 of 10:30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18198"/>
                  </a:ext>
                </a:extLst>
              </a:tr>
              <a:tr h="4450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39903"/>
                  </a:ext>
                </a:extLst>
              </a:tr>
              <a:tr h="89014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49182"/>
                  </a:ext>
                </a:extLst>
              </a:tr>
              <a:tr h="4450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sender3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86468"/>
                  </a:ext>
                </a:extLst>
              </a:tr>
              <a:tr h="4450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11:30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38028"/>
                  </a:ext>
                </a:extLst>
              </a:tr>
              <a:tr h="44507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12:00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5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1784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7449" y="26123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從仁德家樂福走到台南法院需要</a:t>
            </a:r>
            <a:r>
              <a:rPr lang="en-US" altLang="zh-TW" dirty="0" smtClean="0"/>
              <a:t>[34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r>
              <a:rPr lang="en-US" altLang="zh-TW" dirty="0" smtClean="0"/>
              <a:t>](</a:t>
            </a:r>
            <a:r>
              <a:rPr lang="en-US" altLang="zh-TW" dirty="0" err="1" smtClean="0"/>
              <a:t>Vmax</a:t>
            </a:r>
            <a:r>
              <a:rPr lang="en-US" altLang="zh-TW" dirty="0" smtClean="0"/>
              <a:t>=5/s)</a:t>
            </a:r>
          </a:p>
          <a:p>
            <a:r>
              <a:rPr lang="en-US" altLang="zh-TW" dirty="0" smtClean="0"/>
              <a:t>Distance_StartToSender3:</a:t>
            </a:r>
            <a:r>
              <a:rPr lang="en-US" altLang="zh-TW" b="1" dirty="0" smtClean="0"/>
              <a:t>8088</a:t>
            </a:r>
            <a:r>
              <a:rPr lang="en-US" altLang="zh-TW" dirty="0" smtClean="0"/>
              <a:t>.84 [m]</a:t>
            </a:r>
          </a:p>
          <a:p>
            <a:r>
              <a:rPr lang="en-US" altLang="zh-TW" dirty="0" err="1" smtClean="0"/>
              <a:t>Vreal</a:t>
            </a:r>
            <a:r>
              <a:rPr lang="en-US" altLang="zh-TW" dirty="0" smtClean="0"/>
              <a:t>=3.96 m/s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9" y="2153035"/>
            <a:ext cx="10378553" cy="4159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58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8203" y="261230"/>
            <a:ext cx="5241187" cy="57168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[</a:t>
            </a:r>
            <a:r>
              <a:rPr lang="zh-TW" altLang="en-US" dirty="0" smtClean="0"/>
              <a:t>台南法院</a:t>
            </a:r>
            <a:r>
              <a:rPr lang="en-US" altLang="zh-TW" dirty="0" smtClean="0"/>
              <a:t>]</a:t>
            </a:r>
            <a:r>
              <a:rPr lang="zh-TW" altLang="en-US" dirty="0" smtClean="0"/>
              <a:t>到</a:t>
            </a:r>
            <a:r>
              <a:rPr lang="en-US" altLang="zh-TW" dirty="0" smtClean="0"/>
              <a:t>[</a:t>
            </a:r>
            <a:r>
              <a:rPr lang="zh-TW" altLang="en-US" dirty="0" smtClean="0"/>
              <a:t>安平古堡</a:t>
            </a:r>
            <a:r>
              <a:rPr lang="en-US" altLang="zh-TW" dirty="0" smtClean="0"/>
              <a:t>]</a:t>
            </a:r>
            <a:r>
              <a:rPr lang="zh-TW" altLang="en-US" dirty="0" smtClean="0"/>
              <a:t>需要</a:t>
            </a:r>
            <a:r>
              <a:rPr lang="en-US" altLang="zh-TW" dirty="0" smtClean="0"/>
              <a:t>[10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46</a:t>
            </a:r>
            <a:r>
              <a:rPr lang="zh-TW" altLang="en-US" dirty="0" smtClean="0"/>
              <a:t>秒</a:t>
            </a:r>
            <a:r>
              <a:rPr lang="en-US" altLang="zh-TW" dirty="0" smtClean="0"/>
              <a:t>](</a:t>
            </a:r>
            <a:r>
              <a:rPr lang="en-US" altLang="zh-TW" dirty="0" err="1" smtClean="0"/>
              <a:t>Vmax</a:t>
            </a:r>
            <a:r>
              <a:rPr lang="en-US" altLang="zh-TW" dirty="0" smtClean="0"/>
              <a:t>=5/s)</a:t>
            </a:r>
          </a:p>
          <a:p>
            <a:r>
              <a:rPr lang="en-US" altLang="zh-TW" dirty="0" smtClean="0"/>
              <a:t>Distance_StartToSender3:</a:t>
            </a:r>
            <a:r>
              <a:rPr lang="en-US" altLang="zh-TW" b="1" dirty="0"/>
              <a:t>3136.9</a:t>
            </a:r>
            <a:r>
              <a:rPr lang="en-US" altLang="zh-TW" dirty="0" smtClean="0"/>
              <a:t> [m]</a:t>
            </a:r>
          </a:p>
          <a:p>
            <a:r>
              <a:rPr lang="en-US" altLang="zh-TW" dirty="0" err="1" smtClean="0"/>
              <a:t>Vreal</a:t>
            </a:r>
            <a:r>
              <a:rPr lang="en-US" altLang="zh-TW" dirty="0" smtClean="0"/>
              <a:t>=[4.85] m/s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7"/>
          <a:stretch/>
        </p:blipFill>
        <p:spPr>
          <a:xfrm>
            <a:off x="6044339" y="261230"/>
            <a:ext cx="5408909" cy="6153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5238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40302"/>
              </p:ext>
            </p:extLst>
          </p:nvPr>
        </p:nvGraphicFramePr>
        <p:xfrm>
          <a:off x="248535" y="839886"/>
          <a:ext cx="6603956" cy="324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89">
                  <a:extLst>
                    <a:ext uri="{9D8B030D-6E8A-4147-A177-3AD203B41FA5}">
                      <a16:colId xmlns:a16="http://schemas.microsoft.com/office/drawing/2014/main" val="1180107636"/>
                    </a:ext>
                  </a:extLst>
                </a:gridCol>
                <a:gridCol w="1650989">
                  <a:extLst>
                    <a:ext uri="{9D8B030D-6E8A-4147-A177-3AD203B41FA5}">
                      <a16:colId xmlns:a16="http://schemas.microsoft.com/office/drawing/2014/main" val="878726402"/>
                    </a:ext>
                  </a:extLst>
                </a:gridCol>
                <a:gridCol w="1374027">
                  <a:extLst>
                    <a:ext uri="{9D8B030D-6E8A-4147-A177-3AD203B41FA5}">
                      <a16:colId xmlns:a16="http://schemas.microsoft.com/office/drawing/2014/main" val="2484107380"/>
                    </a:ext>
                  </a:extLst>
                </a:gridCol>
                <a:gridCol w="1927951">
                  <a:extLst>
                    <a:ext uri="{9D8B030D-6E8A-4147-A177-3AD203B41FA5}">
                      <a16:colId xmlns:a16="http://schemas.microsoft.com/office/drawing/2014/main" val="1172750336"/>
                    </a:ext>
                  </a:extLst>
                </a:gridCol>
              </a:tblGrid>
              <a:tr h="4274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9613"/>
                  </a:ext>
                </a:extLst>
              </a:tr>
              <a:tr h="748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V2 </a:t>
                      </a:r>
                      <a:b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zh-TW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起點</a:t>
                      </a: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zh-TW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仁德家樂福</a:t>
                      </a: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zh-TW" altLang="en-US" sz="1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4061"/>
                  </a:ext>
                </a:extLst>
              </a:tr>
              <a:tr h="125847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Case1:failed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At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09:20,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Got the request of </a:t>
                      </a:r>
                      <a:r>
                        <a:rPr lang="en-US" altLang="zh-TW" b="1" dirty="0" smtClean="0">
                          <a:latin typeface="+mn-lt"/>
                        </a:rPr>
                        <a:t>sender4</a:t>
                      </a:r>
                      <a:r>
                        <a:rPr lang="zh-TW" altLang="en-US" b="1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>with 09:30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04526"/>
                  </a:ext>
                </a:extLst>
              </a:tr>
              <a:tr h="42747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地址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東門圓環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Sender4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德安百貨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台南地方法院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18094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17" y="154236"/>
            <a:ext cx="2798285" cy="392607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30836"/>
              </p:ext>
            </p:extLst>
          </p:nvPr>
        </p:nvGraphicFramePr>
        <p:xfrm>
          <a:off x="132857" y="4162172"/>
          <a:ext cx="11893828" cy="196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435">
                  <a:extLst>
                    <a:ext uri="{9D8B030D-6E8A-4147-A177-3AD203B41FA5}">
                      <a16:colId xmlns:a16="http://schemas.microsoft.com/office/drawing/2014/main" val="1180107636"/>
                    </a:ext>
                  </a:extLst>
                </a:gridCol>
                <a:gridCol w="3037667">
                  <a:extLst>
                    <a:ext uri="{9D8B030D-6E8A-4147-A177-3AD203B41FA5}">
                      <a16:colId xmlns:a16="http://schemas.microsoft.com/office/drawing/2014/main" val="878726402"/>
                    </a:ext>
                  </a:extLst>
                </a:gridCol>
                <a:gridCol w="2805194">
                  <a:extLst>
                    <a:ext uri="{9D8B030D-6E8A-4147-A177-3AD203B41FA5}">
                      <a16:colId xmlns:a16="http://schemas.microsoft.com/office/drawing/2014/main" val="2484107380"/>
                    </a:ext>
                  </a:extLst>
                </a:gridCol>
                <a:gridCol w="4277532">
                  <a:extLst>
                    <a:ext uri="{9D8B030D-6E8A-4147-A177-3AD203B41FA5}">
                      <a16:colId xmlns:a16="http://schemas.microsoft.com/office/drawing/2014/main" val="1172750336"/>
                    </a:ext>
                  </a:extLst>
                </a:gridCol>
              </a:tblGrid>
              <a:tr h="4914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9613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地址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東門圓環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Sender4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德安百貨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台南地方法院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18094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730s=12min10s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09:20+(12min)&gt;09:30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Distance_S4ToS2: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5821</a:t>
                      </a:r>
                      <a:r>
                        <a:rPr lang="en-US" altLang="zh-TW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[m]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TravelTime_S4ToS2: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1164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[s]= </a:t>
                      </a:r>
                      <a:r>
                        <a:rPr lang="en-US" altLang="zh-TW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19min24s</a:t>
                      </a:r>
                      <a:endParaRPr lang="zh-TW" alt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25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48535" y="9107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FF0000"/>
                </a:solidFill>
              </a:rPr>
              <a:t>Fail case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446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06636"/>
              </p:ext>
            </p:extLst>
          </p:nvPr>
        </p:nvGraphicFramePr>
        <p:xfrm>
          <a:off x="248535" y="839886"/>
          <a:ext cx="6603956" cy="3240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89">
                  <a:extLst>
                    <a:ext uri="{9D8B030D-6E8A-4147-A177-3AD203B41FA5}">
                      <a16:colId xmlns:a16="http://schemas.microsoft.com/office/drawing/2014/main" val="1180107636"/>
                    </a:ext>
                  </a:extLst>
                </a:gridCol>
                <a:gridCol w="1650989">
                  <a:extLst>
                    <a:ext uri="{9D8B030D-6E8A-4147-A177-3AD203B41FA5}">
                      <a16:colId xmlns:a16="http://schemas.microsoft.com/office/drawing/2014/main" val="878726402"/>
                    </a:ext>
                  </a:extLst>
                </a:gridCol>
                <a:gridCol w="1374027">
                  <a:extLst>
                    <a:ext uri="{9D8B030D-6E8A-4147-A177-3AD203B41FA5}">
                      <a16:colId xmlns:a16="http://schemas.microsoft.com/office/drawing/2014/main" val="2484107380"/>
                    </a:ext>
                  </a:extLst>
                </a:gridCol>
                <a:gridCol w="1927951">
                  <a:extLst>
                    <a:ext uri="{9D8B030D-6E8A-4147-A177-3AD203B41FA5}">
                      <a16:colId xmlns:a16="http://schemas.microsoft.com/office/drawing/2014/main" val="1172750336"/>
                    </a:ext>
                  </a:extLst>
                </a:gridCol>
              </a:tblGrid>
              <a:tr h="4274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9613"/>
                  </a:ext>
                </a:extLst>
              </a:tr>
              <a:tr h="7480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V2 </a:t>
                      </a:r>
                      <a:b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zh-TW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起點</a:t>
                      </a: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zh-TW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仁德家樂福</a:t>
                      </a:r>
                      <a:r>
                        <a:rPr lang="en-US" altLang="zh-TW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zh-TW" altLang="en-US" sz="1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4061"/>
                  </a:ext>
                </a:extLst>
              </a:tr>
              <a:tr h="125847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Case2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At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09:10</a:t>
                      </a:r>
                      <a:r>
                        <a:rPr lang="en-US" altLang="zh-TW" dirty="0" smtClean="0">
                          <a:latin typeface="+mn-lt"/>
                        </a:rPr>
                        <a:t>,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endParaRPr lang="en-US" altLang="zh-TW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Got the request of </a:t>
                      </a:r>
                      <a:r>
                        <a:rPr lang="en-US" altLang="zh-TW" b="1" dirty="0" smtClean="0">
                          <a:latin typeface="+mn-lt"/>
                        </a:rPr>
                        <a:t>sender4</a:t>
                      </a:r>
                      <a:r>
                        <a:rPr lang="zh-TW" altLang="en-US" b="1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>with 09:30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04526"/>
                  </a:ext>
                </a:extLst>
              </a:tr>
              <a:tr h="42747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地址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好記牛肉湯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Sender4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德安百貨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台南地方法院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1809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96248"/>
              </p:ext>
            </p:extLst>
          </p:nvPr>
        </p:nvGraphicFramePr>
        <p:xfrm>
          <a:off x="248535" y="4272340"/>
          <a:ext cx="11093331" cy="214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83">
                  <a:extLst>
                    <a:ext uri="{9D8B030D-6E8A-4147-A177-3AD203B41FA5}">
                      <a16:colId xmlns:a16="http://schemas.microsoft.com/office/drawing/2014/main" val="1180107636"/>
                    </a:ext>
                  </a:extLst>
                </a:gridCol>
                <a:gridCol w="3398701">
                  <a:extLst>
                    <a:ext uri="{9D8B030D-6E8A-4147-A177-3AD203B41FA5}">
                      <a16:colId xmlns:a16="http://schemas.microsoft.com/office/drawing/2014/main" val="878726402"/>
                    </a:ext>
                  </a:extLst>
                </a:gridCol>
                <a:gridCol w="1972020">
                  <a:extLst>
                    <a:ext uri="{9D8B030D-6E8A-4147-A177-3AD203B41FA5}">
                      <a16:colId xmlns:a16="http://schemas.microsoft.com/office/drawing/2014/main" val="2484107380"/>
                    </a:ext>
                  </a:extLst>
                </a:gridCol>
                <a:gridCol w="4654627">
                  <a:extLst>
                    <a:ext uri="{9D8B030D-6E8A-4147-A177-3AD203B41FA5}">
                      <a16:colId xmlns:a16="http://schemas.microsoft.com/office/drawing/2014/main" val="1172750336"/>
                    </a:ext>
                  </a:extLst>
                </a:gridCol>
              </a:tblGrid>
              <a:tr h="4914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9613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地址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好記牛肉湯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Sender4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德安百貨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台南地方法院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18094"/>
                  </a:ext>
                </a:extLst>
              </a:tr>
              <a:tr h="735876"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673[s]=11min13s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09:10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+(12min)&lt;09:30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Distance_S4ToS2: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5821</a:t>
                      </a:r>
                      <a:r>
                        <a:rPr lang="en-US" altLang="zh-TW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[m]</a:t>
                      </a:r>
                    </a:p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TravelTime_S4ToS2: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1164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[s]= 19min24s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25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48535" y="9107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 smtClean="0">
                <a:solidFill>
                  <a:srgbClr val="00B050"/>
                </a:solidFill>
              </a:rPr>
              <a:t>Success case</a:t>
            </a:r>
            <a:endParaRPr lang="zh-TW" altLang="en-US" sz="4000" b="1" dirty="0">
              <a:solidFill>
                <a:srgbClr val="00B05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01" y="381585"/>
            <a:ext cx="2374411" cy="36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43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68067"/>
              </p:ext>
            </p:extLst>
          </p:nvPr>
        </p:nvGraphicFramePr>
        <p:xfrm>
          <a:off x="237516" y="251183"/>
          <a:ext cx="11605616" cy="257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987">
                  <a:extLst>
                    <a:ext uri="{9D8B030D-6E8A-4147-A177-3AD203B41FA5}">
                      <a16:colId xmlns:a16="http://schemas.microsoft.com/office/drawing/2014/main" val="1180107636"/>
                    </a:ext>
                  </a:extLst>
                </a:gridCol>
                <a:gridCol w="1567485">
                  <a:extLst>
                    <a:ext uri="{9D8B030D-6E8A-4147-A177-3AD203B41FA5}">
                      <a16:colId xmlns:a16="http://schemas.microsoft.com/office/drawing/2014/main" val="878726402"/>
                    </a:ext>
                  </a:extLst>
                </a:gridCol>
                <a:gridCol w="2463292">
                  <a:extLst>
                    <a:ext uri="{9D8B030D-6E8A-4147-A177-3AD203B41FA5}">
                      <a16:colId xmlns:a16="http://schemas.microsoft.com/office/drawing/2014/main" val="2484107380"/>
                    </a:ext>
                  </a:extLst>
                </a:gridCol>
                <a:gridCol w="2319785">
                  <a:extLst>
                    <a:ext uri="{9D8B030D-6E8A-4147-A177-3AD203B41FA5}">
                      <a16:colId xmlns:a16="http://schemas.microsoft.com/office/drawing/2014/main" val="1172750336"/>
                    </a:ext>
                  </a:extLst>
                </a:gridCol>
                <a:gridCol w="2577947">
                  <a:extLst>
                    <a:ext uri="{9D8B030D-6E8A-4147-A177-3AD203B41FA5}">
                      <a16:colId xmlns:a16="http://schemas.microsoft.com/office/drawing/2014/main" val="2837741014"/>
                    </a:ext>
                  </a:extLst>
                </a:gridCol>
                <a:gridCol w="2038120">
                  <a:extLst>
                    <a:ext uri="{9D8B030D-6E8A-4147-A177-3AD203B41FA5}">
                      <a16:colId xmlns:a16="http://schemas.microsoft.com/office/drawing/2014/main" val="3167389847"/>
                    </a:ext>
                  </a:extLst>
                </a:gridCol>
              </a:tblGrid>
              <a:tr h="48522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9613"/>
                  </a:ext>
                </a:extLst>
              </a:tr>
              <a:tr h="72655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地址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好記牛肉湯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Sender4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德安百貨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/>
                      </a:r>
                      <a:br>
                        <a:rPr lang="en-US" altLang="zh-TW" dirty="0" smtClean="0">
                          <a:latin typeface="+mn-lt"/>
                        </a:rPr>
                      </a:br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台南地方法院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Sender3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安平古堡老街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18094"/>
                  </a:ext>
                </a:extLst>
              </a:tr>
              <a:tr h="624800"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09:10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+(12min)&lt;09:30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251"/>
                  </a:ext>
                </a:extLst>
              </a:tr>
              <a:tr h="726554"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At 09:40, a</a:t>
                      </a:r>
                      <a:r>
                        <a:rPr lang="en-US" altLang="zh-TW" baseline="0" dirty="0" smtClean="0">
                          <a:latin typeface="+mn-lt"/>
                        </a:rPr>
                        <a:t> request of sender5 in 10:30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Sender5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南紡夢時代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7783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37516" y="3120824"/>
            <a:ext cx="54437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Distance_Sender2ToSender5:</a:t>
            </a:r>
            <a:r>
              <a:rPr lang="en-US" altLang="zh-TW" sz="2000" b="1" dirty="0" smtClean="0"/>
              <a:t>6833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[m]</a:t>
            </a:r>
            <a:endParaRPr lang="en-US" altLang="zh-TW" sz="2000" dirty="0"/>
          </a:p>
          <a:p>
            <a:r>
              <a:rPr lang="en-US" altLang="zh-TW" sz="2000" dirty="0" smtClean="0"/>
              <a:t>TravelTime_Sender2ToSender5:1366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[s]=</a:t>
            </a:r>
            <a:r>
              <a:rPr lang="en-US" altLang="zh-TW" sz="2000" b="1" dirty="0" smtClean="0"/>
              <a:t>22min46s</a:t>
            </a:r>
            <a:endParaRPr lang="zh-TW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6040324" y="3120824"/>
            <a:ext cx="580280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Distance_Sender5ToSender3:</a:t>
            </a:r>
            <a:r>
              <a:rPr lang="en-US" altLang="zh-TW" sz="2000" b="1" dirty="0" smtClean="0"/>
              <a:t>8736 </a:t>
            </a:r>
            <a:r>
              <a:rPr lang="en-US" altLang="zh-TW" sz="2000" dirty="0" smtClean="0"/>
              <a:t>[m] (v=5 m/s)</a:t>
            </a:r>
            <a:endParaRPr lang="en-US" altLang="zh-TW" sz="2000" dirty="0"/>
          </a:p>
          <a:p>
            <a:r>
              <a:rPr lang="en-US" altLang="zh-TW" sz="2000" dirty="0" smtClean="0"/>
              <a:t>TravelTime_Sender5ToSender3:1747[s]=</a:t>
            </a:r>
            <a:r>
              <a:rPr lang="en-US" altLang="zh-TW" sz="2000" b="1" dirty="0" smtClean="0"/>
              <a:t>29min7s</a:t>
            </a:r>
            <a:endParaRPr lang="zh-TW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237516" y="4634831"/>
            <a:ext cx="667295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if(TravelTime_Sender2ToSender5&lt;1800 &amp;&amp; TravelTime_Sender5ToSender3&lt;1800</a:t>
            </a:r>
            <a:r>
              <a:rPr lang="en-US" altLang="zh-TW" sz="2400" dirty="0" smtClean="0">
                <a:latin typeface="Consolas" panose="020B0609020204030204" pitchFamily="49" charset="0"/>
              </a:rPr>
              <a:t>) // (1800s=30[</a:t>
            </a:r>
            <a:r>
              <a:rPr lang="en-US" altLang="zh-TW" sz="2400" dirty="0" err="1" smtClean="0">
                <a:latin typeface="Consolas" panose="020B0609020204030204" pitchFamily="49" charset="0"/>
              </a:rPr>
              <a:t>mins</a:t>
            </a:r>
            <a:r>
              <a:rPr lang="en-US" altLang="zh-TW" sz="2400" dirty="0" smtClean="0">
                <a:latin typeface="Consolas" panose="020B0609020204030204" pitchFamily="49" charset="0"/>
              </a:rPr>
              <a:t>])</a:t>
            </a:r>
          </a:p>
          <a:p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015397" y="5456420"/>
            <a:ext cx="929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49718" y="4634831"/>
            <a:ext cx="36875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很勉強，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而且還沒加上</a:t>
            </a:r>
            <a:r>
              <a:rPr lang="en-US" altLang="zh-TW" sz="2400" dirty="0" smtClean="0"/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停車時間</a:t>
            </a:r>
            <a:r>
              <a:rPr lang="en-US" altLang="zh-TW" sz="2400" dirty="0" smtClean="0"/>
              <a:t>”</a:t>
            </a:r>
          </a:p>
          <a:p>
            <a:r>
              <a:rPr lang="en-US" altLang="zh-TW" sz="2400" dirty="0" smtClean="0"/>
              <a:t>1800</a:t>
            </a:r>
            <a:r>
              <a:rPr lang="zh-TW" altLang="en-US" sz="2400" dirty="0" smtClean="0"/>
              <a:t>可以調整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38946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58187"/>
              </p:ext>
            </p:extLst>
          </p:nvPr>
        </p:nvGraphicFramePr>
        <p:xfrm>
          <a:off x="237516" y="251182"/>
          <a:ext cx="11605616" cy="216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34">
                  <a:extLst>
                    <a:ext uri="{9D8B030D-6E8A-4147-A177-3AD203B41FA5}">
                      <a16:colId xmlns:a16="http://schemas.microsoft.com/office/drawing/2014/main" val="1180107636"/>
                    </a:ext>
                  </a:extLst>
                </a:gridCol>
                <a:gridCol w="1333332">
                  <a:extLst>
                    <a:ext uri="{9D8B030D-6E8A-4147-A177-3AD203B41FA5}">
                      <a16:colId xmlns:a16="http://schemas.microsoft.com/office/drawing/2014/main" val="878726402"/>
                    </a:ext>
                  </a:extLst>
                </a:gridCol>
                <a:gridCol w="2095322">
                  <a:extLst>
                    <a:ext uri="{9D8B030D-6E8A-4147-A177-3AD203B41FA5}">
                      <a16:colId xmlns:a16="http://schemas.microsoft.com/office/drawing/2014/main" val="2484107380"/>
                    </a:ext>
                  </a:extLst>
                </a:gridCol>
                <a:gridCol w="1973252">
                  <a:extLst>
                    <a:ext uri="{9D8B030D-6E8A-4147-A177-3AD203B41FA5}">
                      <a16:colId xmlns:a16="http://schemas.microsoft.com/office/drawing/2014/main" val="1172750336"/>
                    </a:ext>
                  </a:extLst>
                </a:gridCol>
                <a:gridCol w="2192850">
                  <a:extLst>
                    <a:ext uri="{9D8B030D-6E8A-4147-A177-3AD203B41FA5}">
                      <a16:colId xmlns:a16="http://schemas.microsoft.com/office/drawing/2014/main" val="2837741014"/>
                    </a:ext>
                  </a:extLst>
                </a:gridCol>
                <a:gridCol w="1733663">
                  <a:extLst>
                    <a:ext uri="{9D8B030D-6E8A-4147-A177-3AD203B41FA5}">
                      <a16:colId xmlns:a16="http://schemas.microsoft.com/office/drawing/2014/main" val="3167389847"/>
                    </a:ext>
                  </a:extLst>
                </a:gridCol>
                <a:gridCol w="1733663">
                  <a:extLst>
                    <a:ext uri="{9D8B030D-6E8A-4147-A177-3AD203B41FA5}">
                      <a16:colId xmlns:a16="http://schemas.microsoft.com/office/drawing/2014/main" val="4203284954"/>
                    </a:ext>
                  </a:extLst>
                </a:gridCol>
              </a:tblGrid>
              <a:tr h="5665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11:30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9613"/>
                  </a:ext>
                </a:extLst>
              </a:tr>
              <a:tr h="84832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地址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好記牛肉湯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Sender4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德安百貨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/>
                      </a:r>
                      <a:br>
                        <a:rPr lang="en-US" altLang="zh-TW" dirty="0" smtClean="0">
                          <a:latin typeface="+mn-lt"/>
                        </a:rPr>
                      </a:br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台南地方法院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Sender5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南紡夢時代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Sender3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安平古堡老街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18094"/>
                  </a:ext>
                </a:extLst>
              </a:tr>
              <a:tr h="747357"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09:10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+(12min)&lt;09:30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At 09:40, a</a:t>
                      </a:r>
                      <a:r>
                        <a:rPr lang="en-US" altLang="zh-TW" baseline="0" dirty="0" smtClean="0">
                          <a:latin typeface="+mn-lt"/>
                        </a:rPr>
                        <a:t> request of sender5 in 10:30</a:t>
                      </a:r>
                      <a:endParaRPr lang="zh-TW" alt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25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37516" y="2899640"/>
            <a:ext cx="11605616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b-NO" altLang="zh-TW" sz="2400" dirty="0"/>
              <a:t>v2_TimeToSenderInfo</a:t>
            </a:r>
            <a:r>
              <a:rPr lang="nb-NO" altLang="zh-TW" sz="2400" dirty="0" smtClean="0"/>
              <a:t>:{</a:t>
            </a:r>
          </a:p>
          <a:p>
            <a:r>
              <a:rPr lang="nb-NO" altLang="zh-TW" sz="2400" dirty="0" smtClean="0"/>
              <a:t>660</a:t>
            </a:r>
            <a:r>
              <a:rPr lang="nb-NO" altLang="zh-TW" sz="2400" dirty="0"/>
              <a:t>=[273445903#7, 2966.38, 6993.0], </a:t>
            </a:r>
            <a:endParaRPr lang="nb-NO" altLang="zh-TW" sz="2400" dirty="0" smtClean="0"/>
          </a:p>
          <a:p>
            <a:r>
              <a:rPr lang="nb-NO" altLang="zh-TW" sz="2400" dirty="0" smtClean="0"/>
              <a:t>600</a:t>
            </a:r>
            <a:r>
              <a:rPr lang="nb-NO" altLang="zh-TW" sz="2400" dirty="0"/>
              <a:t>=[496257308#5, 3937.13, 5039.67], </a:t>
            </a:r>
            <a:endParaRPr lang="nb-NO" altLang="zh-TW" sz="2400" dirty="0" smtClean="0"/>
          </a:p>
          <a:p>
            <a:r>
              <a:rPr lang="nb-NO" altLang="zh-TW" sz="2400" dirty="0" smtClean="0"/>
              <a:t>570</a:t>
            </a:r>
            <a:r>
              <a:rPr lang="nb-NO" altLang="zh-TW" sz="2400" dirty="0"/>
              <a:t>=[297579234, 8973.76, 3772.53</a:t>
            </a:r>
            <a:r>
              <a:rPr lang="nb-NO" altLang="zh-TW" sz="2400" dirty="0" smtClean="0"/>
              <a:t>]}</a:t>
            </a:r>
          </a:p>
          <a:p>
            <a:endParaRPr lang="nb-NO" altLang="zh-TW" sz="2400" dirty="0"/>
          </a:p>
          <a:p>
            <a:r>
              <a:rPr lang="en-US" altLang="zh-TW" sz="2400" dirty="0" err="1" smtClean="0"/>
              <a:t>CarsMapWithSchedule</a:t>
            </a:r>
            <a:r>
              <a:rPr lang="en-US" altLang="zh-TW" sz="2400" dirty="0" smtClean="0"/>
              <a:t>:{2=[570, 600, 630, 660]}</a:t>
            </a:r>
          </a:p>
          <a:p>
            <a:endParaRPr lang="en-US" altLang="zh-TW" sz="2400" dirty="0"/>
          </a:p>
          <a:p>
            <a:r>
              <a:rPr lang="en-US" altLang="zh-TW" sz="2400" dirty="0"/>
              <a:t>v2_sender_TimeSchedule:[570, 600, 630, 660</a:t>
            </a:r>
            <a:r>
              <a:rPr lang="en-US" altLang="zh-TW" sz="2400" dirty="0" smtClean="0"/>
              <a:t>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518639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02440"/>
              </p:ext>
            </p:extLst>
          </p:nvPr>
        </p:nvGraphicFramePr>
        <p:xfrm>
          <a:off x="494675" y="386570"/>
          <a:ext cx="11137692" cy="303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11">
                  <a:extLst>
                    <a:ext uri="{9D8B030D-6E8A-4147-A177-3AD203B41FA5}">
                      <a16:colId xmlns:a16="http://schemas.microsoft.com/office/drawing/2014/main" val="444369134"/>
                    </a:ext>
                  </a:extLst>
                </a:gridCol>
                <a:gridCol w="2279625">
                  <a:extLst>
                    <a:ext uri="{9D8B030D-6E8A-4147-A177-3AD203B41FA5}">
                      <a16:colId xmlns:a16="http://schemas.microsoft.com/office/drawing/2014/main" val="938072512"/>
                    </a:ext>
                  </a:extLst>
                </a:gridCol>
                <a:gridCol w="5789900">
                  <a:extLst>
                    <a:ext uri="{9D8B030D-6E8A-4147-A177-3AD203B41FA5}">
                      <a16:colId xmlns:a16="http://schemas.microsoft.com/office/drawing/2014/main" val="4146966546"/>
                    </a:ext>
                  </a:extLst>
                </a:gridCol>
                <a:gridCol w="2049956">
                  <a:extLst>
                    <a:ext uri="{9D8B030D-6E8A-4147-A177-3AD203B41FA5}">
                      <a16:colId xmlns:a16="http://schemas.microsoft.com/office/drawing/2014/main" val="4085166545"/>
                    </a:ext>
                  </a:extLst>
                </a:gridCol>
              </a:tblGrid>
              <a:tr h="5665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09:00-09:30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09:30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10:00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14375"/>
                  </a:ext>
                </a:extLst>
              </a:tr>
              <a:tr h="84832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</a:rPr>
                        <a:t>地址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好記牛肉湯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Sender4</a:t>
                      </a:r>
                    </a:p>
                    <a:p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德安百貨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</a:rPr>
                        <a:t>Sender2</a:t>
                      </a:r>
                      <a:r>
                        <a:rPr lang="zh-TW" altLang="en-US" dirty="0" smtClean="0">
                          <a:latin typeface="+mn-lt"/>
                        </a:rPr>
                        <a:t> </a:t>
                      </a:r>
                      <a:r>
                        <a:rPr lang="en-US" altLang="zh-TW" dirty="0" smtClean="0">
                          <a:latin typeface="+mn-lt"/>
                        </a:rPr>
                        <a:t/>
                      </a:r>
                      <a:br>
                        <a:rPr lang="en-US" altLang="zh-TW" dirty="0" smtClean="0">
                          <a:latin typeface="+mn-lt"/>
                        </a:rPr>
                      </a:br>
                      <a:r>
                        <a:rPr lang="en-US" altLang="zh-TW" dirty="0" smtClean="0">
                          <a:latin typeface="+mn-lt"/>
                        </a:rPr>
                        <a:t>(</a:t>
                      </a:r>
                      <a:r>
                        <a:rPr lang="zh-TW" altLang="en-US" dirty="0" smtClean="0">
                          <a:latin typeface="+mn-lt"/>
                        </a:rPr>
                        <a:t>台南地方法院</a:t>
                      </a:r>
                      <a:r>
                        <a:rPr lang="en-US" altLang="zh-TW" dirty="0" smtClean="0">
                          <a:latin typeface="+mn-lt"/>
                        </a:rPr>
                        <a:t>)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32077"/>
                  </a:ext>
                </a:extLst>
              </a:tr>
              <a:tr h="747357"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09:10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+(12min)&lt;09:30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+mn-lt"/>
                        </a:rPr>
                        <a:t>At 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09:18</a:t>
                      </a:r>
                      <a:r>
                        <a:rPr lang="en-US" altLang="zh-TW" sz="2000" dirty="0" smtClean="0">
                          <a:latin typeface="+mn-lt"/>
                        </a:rPr>
                        <a:t>, the </a:t>
                      </a:r>
                      <a:r>
                        <a:rPr lang="en-US" altLang="zh-TW" sz="2000" baseline="0" dirty="0" smtClean="0">
                          <a:latin typeface="+mn-lt"/>
                        </a:rPr>
                        <a:t>vehicle2</a:t>
                      </a:r>
                      <a:r>
                        <a:rPr lang="en-US" altLang="zh-TW" sz="2000" dirty="0" smtClean="0">
                          <a:latin typeface="+mn-lt"/>
                        </a:rPr>
                        <a:t> arrived to the sender4 and sopped for 20mins (10mins).</a:t>
                      </a:r>
                    </a:p>
                    <a:p>
                      <a:endParaRPr lang="en-US" altLang="zh-TW" sz="2000" dirty="0" smtClean="0">
                        <a:latin typeface="+mn-lt"/>
                      </a:endParaRPr>
                    </a:p>
                    <a:p>
                      <a:r>
                        <a:rPr lang="en-US" altLang="zh-TW" sz="2000" dirty="0" smtClean="0">
                          <a:latin typeface="+mn-lt"/>
                        </a:rPr>
                        <a:t>At</a:t>
                      </a:r>
                      <a:r>
                        <a:rPr lang="en-US" altLang="zh-TW" sz="2000" baseline="0" dirty="0" smtClean="0">
                          <a:latin typeface="+mn-lt"/>
                        </a:rPr>
                        <a:t> 09:30, the vehicle2 ended </a:t>
                      </a:r>
                      <a:r>
                        <a:rPr lang="en-US" altLang="zh-TW" sz="2000" b="1" baseline="0" dirty="0" err="1" smtClean="0">
                          <a:latin typeface="+mn-lt"/>
                        </a:rPr>
                        <a:t>stopStage</a:t>
                      </a:r>
                      <a:r>
                        <a:rPr lang="en-US" altLang="zh-TW" sz="2000" baseline="0" dirty="0" smtClean="0">
                          <a:latin typeface="+mn-lt"/>
                        </a:rPr>
                        <a:t> and was ready to go to the sender2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7117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2" y="3561121"/>
            <a:ext cx="4263035" cy="30645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05" y="3561121"/>
            <a:ext cx="7241598" cy="30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28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Old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838200" y="1462370"/>
            <a:ext cx="10861110" cy="6795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High complexity of routing </a:t>
            </a:r>
            <a:r>
              <a:rPr lang="en-US" altLang="zh-TW" dirty="0" smtClean="0"/>
              <a:t>arrangement</a:t>
            </a:r>
            <a:endParaRPr lang="en-US" altLang="zh-TW" dirty="0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1540701" y="2592888"/>
            <a:ext cx="12526" cy="367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18896" y="5420645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2323" y="5549645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2323" y="4741972"/>
            <a:ext cx="312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00735" y="3839772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875475" y="3563414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5853315" y="2682658"/>
            <a:ext cx="12526" cy="367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5131510" y="5510415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34937" y="5639415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534937" y="4831742"/>
            <a:ext cx="312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13349" y="3929542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188089" y="3653184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254170" y="2843107"/>
            <a:ext cx="151208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Trip1:S1R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135997" y="4016775"/>
            <a:ext cx="250520" cy="258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39424" y="4145775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S2</a:t>
            </a:r>
            <a:endParaRPr lang="zh-TW" alt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19371" y="3407471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147546" y="3110195"/>
            <a:ext cx="250520" cy="258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285114" y="2689926"/>
            <a:ext cx="34141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Trip2:S1R1S2R2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5114" y="3334698"/>
            <a:ext cx="34141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Trip2:S1S2R1R2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85114" y="3979470"/>
            <a:ext cx="34141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Trip2:S1S2R2R1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569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0828" y="63594"/>
            <a:ext cx="9181062" cy="929090"/>
          </a:xfrm>
        </p:spPr>
        <p:txBody>
          <a:bodyPr/>
          <a:lstStyle/>
          <a:p>
            <a:r>
              <a:rPr lang="en-US" altLang="zh-TW" b="1" dirty="0"/>
              <a:t>Old </a:t>
            </a:r>
            <a:r>
              <a:rPr lang="en-US" altLang="zh-TW" b="1" dirty="0" smtClean="0"/>
              <a:t>method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250521" y="839244"/>
            <a:ext cx="7728557" cy="13027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High complexity of routing </a:t>
            </a:r>
            <a:r>
              <a:rPr lang="en-US" altLang="zh-TW" dirty="0" smtClean="0"/>
              <a:t>arrangement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High uncertainty of the </a:t>
            </a:r>
            <a:r>
              <a:rPr lang="en-US" altLang="zh-TW" b="1" dirty="0">
                <a:solidFill>
                  <a:srgbClr val="FF0000"/>
                </a:solidFill>
              </a:rPr>
              <a:t>arrival time of receivers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flexible chance to match the request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469206" y="2738806"/>
            <a:ext cx="12526" cy="367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747401" y="5566563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50828" y="5695563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150828" y="4887890"/>
            <a:ext cx="312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29240" y="3985690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803980" y="3709332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51888" y="4072923"/>
            <a:ext cx="250520" cy="258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5315" y="4201923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S2</a:t>
            </a:r>
            <a:endParaRPr lang="zh-TW" alt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4401" y="2698917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2763437" y="3166343"/>
            <a:ext cx="250520" cy="258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929240" y="5043019"/>
            <a:ext cx="266781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Trip2:S1-R1-S2-R2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1169" y="5593731"/>
            <a:ext cx="267138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Trip2:S1-S2-R1-R2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929240" y="6178099"/>
            <a:ext cx="270331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Trip2:S1-S2-R2-R1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6068346" y="2755405"/>
            <a:ext cx="12526" cy="3670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5346541" y="5583162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298405" y="5906371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  <a:endParaRPr lang="zh-TW" altLang="en-US" sz="2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4749968" y="4887890"/>
            <a:ext cx="2670443" cy="1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16156" y="4064320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403120" y="3725931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51028" y="4089522"/>
            <a:ext cx="250520" cy="258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54455" y="4218522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S2</a:t>
            </a:r>
            <a:endParaRPr lang="zh-TW" alt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40607" y="3735030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6968782" y="3447332"/>
            <a:ext cx="250520" cy="2580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539016" y="3177329"/>
            <a:ext cx="250520" cy="25800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42443" y="3306329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</a:t>
            </a:r>
            <a:endParaRPr lang="zh-TW" altLang="en-US" sz="2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15347" y="2871728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948465" y="2658932"/>
            <a:ext cx="250520" cy="2580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178128" y="1243611"/>
            <a:ext cx="317567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387" y="1994565"/>
            <a:ext cx="323928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S1-S2-S3-R1-R2-R3</a:t>
            </a:r>
          </a:p>
          <a:p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S1-S2-S3-R1-R3-R2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S1-S2-S3-R2-R1-R3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S1-S2-S3-R2-R3-R1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S1-S2-S3-R2-R1-R3</a:t>
            </a:r>
          </a:p>
          <a:p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S1-S2-S3-R2-R3-R1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8229288" y="4330924"/>
            <a:ext cx="3234156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S1-R1-S2-R2-S3-R3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S1-R1-S2-S3-R3-R2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S1-R1-S2-S3-R3-R2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S1-R1-S2-S3-R2-R3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229288" y="5721705"/>
            <a:ext cx="320743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S1-S2-R2-R1-S3-R3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S1-S2-R2-S3-R3-R1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04208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88642" y="431833"/>
            <a:ext cx="3156015" cy="837374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Comparison </a:t>
            </a:r>
            <a:r>
              <a:rPr lang="en-US" altLang="zh-TW" b="1" dirty="0" smtClean="0"/>
              <a:t>of two methods</a:t>
            </a:r>
            <a:endParaRPr lang="zh-TW" altLang="en-US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407912" y="2006709"/>
            <a:ext cx="3519270" cy="823912"/>
          </a:xfrm>
        </p:spPr>
        <p:txBody>
          <a:bodyPr/>
          <a:lstStyle/>
          <a:p>
            <a:r>
              <a:rPr lang="en-US" altLang="zh-TW" dirty="0" smtClean="0"/>
              <a:t>Old method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150312" y="2855804"/>
            <a:ext cx="4577720" cy="28435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High complexity of routing arrangement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High </a:t>
            </a:r>
            <a:r>
              <a:rPr lang="en-US" altLang="zh-TW" dirty="0" smtClean="0"/>
              <a:t>uncertainty of the arrival time of receivers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More flexible chance to match the request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>
          <a:xfrm>
            <a:off x="5320430" y="1881579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New method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>
          <a:xfrm>
            <a:off x="4885151" y="2855804"/>
            <a:ext cx="6470237" cy="368458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gap between the real arrival time and expected time</a:t>
            </a:r>
          </a:p>
          <a:p>
            <a:r>
              <a:rPr lang="en-US" altLang="zh-TW" dirty="0" smtClean="0"/>
              <a:t>Receive the send-request and load containers </a:t>
            </a:r>
            <a:r>
              <a:rPr lang="en-US" altLang="zh-TW" b="1" dirty="0" smtClean="0">
                <a:solidFill>
                  <a:srgbClr val="FF0000"/>
                </a:solidFill>
              </a:rPr>
              <a:t>only</a:t>
            </a:r>
            <a:r>
              <a:rPr lang="en-US" altLang="zh-TW" dirty="0" smtClean="0"/>
              <a:t> in the morning and deal with unloading containers only in the afternoon.</a:t>
            </a:r>
          </a:p>
          <a:p>
            <a:r>
              <a:rPr lang="en-US" altLang="zh-TW" dirty="0" smtClean="0"/>
              <a:t>Use a fix </a:t>
            </a:r>
            <a:r>
              <a:rPr lang="en-US" altLang="zh-TW" b="1" dirty="0" smtClean="0">
                <a:solidFill>
                  <a:srgbClr val="FF0000"/>
                </a:solidFill>
              </a:rPr>
              <a:t>time schedule </a:t>
            </a:r>
            <a:r>
              <a:rPr lang="en-US" altLang="zh-TW" dirty="0" smtClean="0"/>
              <a:t>to decrease the computation of routing</a:t>
            </a:r>
          </a:p>
          <a:p>
            <a:r>
              <a:rPr lang="en-US" altLang="zh-TW" dirty="0" smtClean="0"/>
              <a:t>Add a Transshipment </a:t>
            </a:r>
            <a:r>
              <a:rPr lang="en-US" altLang="zh-TW" dirty="0"/>
              <a:t>Center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1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259814"/>
              </p:ext>
            </p:extLst>
          </p:nvPr>
        </p:nvGraphicFramePr>
        <p:xfrm>
          <a:off x="6300593" y="202407"/>
          <a:ext cx="5026689" cy="180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43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789290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  <a:gridCol w="1005743">
                  <a:extLst>
                    <a:ext uri="{9D8B030D-6E8A-4147-A177-3AD203B41FA5}">
                      <a16:colId xmlns:a16="http://schemas.microsoft.com/office/drawing/2014/main" val="3706353264"/>
                    </a:ext>
                  </a:extLst>
                </a:gridCol>
                <a:gridCol w="944182">
                  <a:extLst>
                    <a:ext uri="{9D8B030D-6E8A-4147-A177-3AD203B41FA5}">
                      <a16:colId xmlns:a16="http://schemas.microsoft.com/office/drawing/2014/main" val="527037826"/>
                    </a:ext>
                  </a:extLst>
                </a:gridCol>
                <a:gridCol w="813638">
                  <a:extLst>
                    <a:ext uri="{9D8B030D-6E8A-4147-A177-3AD203B41FA5}">
                      <a16:colId xmlns:a16="http://schemas.microsoft.com/office/drawing/2014/main" val="2505142680"/>
                    </a:ext>
                  </a:extLst>
                </a:gridCol>
              </a:tblGrid>
              <a:tr h="262371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v1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v2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v3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v4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v5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26237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09:30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sender10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sender10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26237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0196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619" y="365125"/>
            <a:ext cx="10815181" cy="1325563"/>
          </a:xfrm>
        </p:spPr>
        <p:txBody>
          <a:bodyPr/>
          <a:lstStyle/>
          <a:p>
            <a:r>
              <a:rPr lang="en-US" altLang="zh-TW" dirty="0" smtClean="0"/>
              <a:t>When </a:t>
            </a:r>
            <a:r>
              <a:rPr lang="en-US" altLang="zh-TW" dirty="0"/>
              <a:t>we </a:t>
            </a:r>
            <a:r>
              <a:rPr lang="en-US" altLang="zh-TW" b="1" dirty="0">
                <a:solidFill>
                  <a:srgbClr val="FF0000"/>
                </a:solidFill>
              </a:rPr>
              <a:t>confirm</a:t>
            </a:r>
            <a:r>
              <a:rPr lang="en-US" altLang="zh-TW" dirty="0"/>
              <a:t> </a:t>
            </a:r>
            <a:r>
              <a:rPr lang="en-US" altLang="zh-TW" dirty="0" smtClean="0"/>
              <a:t>the expected arrival time of receivers?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8619" y="1906403"/>
            <a:ext cx="6684853" cy="190174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1.when arrived to the sender address</a:t>
            </a:r>
          </a:p>
          <a:p>
            <a:r>
              <a:rPr lang="en-US" altLang="zh-TW" dirty="0" smtClean="0"/>
              <a:t>2.when the cars arrived to a </a:t>
            </a:r>
            <a:r>
              <a:rPr lang="en-US" altLang="zh-TW" dirty="0"/>
              <a:t>Transshipment </a:t>
            </a:r>
            <a:r>
              <a:rPr lang="en-US" altLang="zh-TW" dirty="0" smtClean="0"/>
              <a:t>Center</a:t>
            </a:r>
          </a:p>
          <a:p>
            <a:r>
              <a:rPr lang="en-US" altLang="zh-TW" dirty="0" smtClean="0"/>
              <a:t>3.when the system got the send-order from Android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553227" y="3933173"/>
            <a:ext cx="8786" cy="232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818896" y="5420645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37782" y="4773722"/>
            <a:ext cx="2392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22977" y="4773722"/>
            <a:ext cx="506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42587" y="5053507"/>
            <a:ext cx="250520" cy="258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8619" y="6262556"/>
            <a:ext cx="151208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Trip1:S1R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341979"/>
              </p:ext>
            </p:extLst>
          </p:nvPr>
        </p:nvGraphicFramePr>
        <p:xfrm>
          <a:off x="3010421" y="4101324"/>
          <a:ext cx="4213051" cy="180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43">
                  <a:extLst>
                    <a:ext uri="{9D8B030D-6E8A-4147-A177-3AD203B41FA5}">
                      <a16:colId xmlns:a16="http://schemas.microsoft.com/office/drawing/2014/main" val="2585589648"/>
                    </a:ext>
                  </a:extLst>
                </a:gridCol>
                <a:gridCol w="789290">
                  <a:extLst>
                    <a:ext uri="{9D8B030D-6E8A-4147-A177-3AD203B41FA5}">
                      <a16:colId xmlns:a16="http://schemas.microsoft.com/office/drawing/2014/main" val="3757819493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1631849782"/>
                    </a:ext>
                  </a:extLst>
                </a:gridCol>
                <a:gridCol w="1005743">
                  <a:extLst>
                    <a:ext uri="{9D8B030D-6E8A-4147-A177-3AD203B41FA5}">
                      <a16:colId xmlns:a16="http://schemas.microsoft.com/office/drawing/2014/main" val="3706353264"/>
                    </a:ext>
                  </a:extLst>
                </a:gridCol>
                <a:gridCol w="944182">
                  <a:extLst>
                    <a:ext uri="{9D8B030D-6E8A-4147-A177-3AD203B41FA5}">
                      <a16:colId xmlns:a16="http://schemas.microsoft.com/office/drawing/2014/main" val="527037826"/>
                    </a:ext>
                  </a:extLst>
                </a:gridCol>
              </a:tblGrid>
              <a:tr h="262371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v1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v2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v3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v4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2064"/>
                  </a:ext>
                </a:extLst>
              </a:tr>
              <a:tr h="26237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09:30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4505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sender10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sender10</a:t>
                      </a:r>
                      <a:endParaRPr lang="zh-TW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09083"/>
                  </a:ext>
                </a:extLst>
              </a:tr>
              <a:tr h="26237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10:30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6704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11:00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sender3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5568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37782" y="5675861"/>
            <a:ext cx="4812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46" y="2067507"/>
            <a:ext cx="4401475" cy="33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50467</TotalTime>
  <Words>9475</Words>
  <Application>Microsoft Office PowerPoint</Application>
  <PresentationFormat>寬螢幕</PresentationFormat>
  <Paragraphs>2198</Paragraphs>
  <Slides>179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179</vt:i4>
      </vt:variant>
    </vt:vector>
  </HeadingPairs>
  <TitlesOfParts>
    <vt:vector size="188" baseType="lpstr">
      <vt:lpstr>Helvetica Neue Medium</vt:lpstr>
      <vt:lpstr>新細明體</vt:lpstr>
      <vt:lpstr>Arial</vt:lpstr>
      <vt:lpstr>Calibri</vt:lpstr>
      <vt:lpstr>Calibri Light</vt:lpstr>
      <vt:lpstr>Consolas</vt:lpstr>
      <vt:lpstr>Tahoma</vt:lpstr>
      <vt:lpstr>Times New Roman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PowerPoint 簡報</vt:lpstr>
      <vt:lpstr>PowerPoint 簡報</vt:lpstr>
      <vt:lpstr>Map Generation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  <vt:lpstr>PowerPoint 簡報</vt:lpstr>
      <vt:lpstr> String testPersonID = "ffw";String TestEdgeID = "160253722#1"; double testPos = 1.0; double testDepart = timeSeconds; String testTypeID = "DEFAULT_PEDTYPE"; conn.do_job_set(Person.add(testPersonID, TestEdgeID, testPos, testDepart, testTypeID));  System.out.print(conn.do_job_get(Person.getPosition("ffw"))); String stopID = "containerStop1"; conn.do_job_set(Person.appendWaitingStage(testPersonID, 20, "waiting", stopID));</vt:lpstr>
      <vt:lpstr>PowerPoint 簡報</vt:lpstr>
      <vt:lpstr>PowerPoint 簡報</vt:lpstr>
      <vt:lpstr>getStopState</vt:lpstr>
      <vt:lpstr>isStoppedParking</vt:lpstr>
      <vt:lpstr>PowerPoint 簡報</vt:lpstr>
      <vt:lpstr>PowerPoint 簡報</vt:lpstr>
      <vt:lpstr>PowerPoint 簡報</vt:lpstr>
      <vt:lpstr>1.arrange 10 random cars in the more concise map </vt:lpstr>
      <vt:lpstr>PowerPoint 簡報</vt:lpstr>
      <vt:lpstr>PowerPoint 簡報</vt:lpstr>
      <vt:lpstr>Received the request of the sender at 60.0s</vt:lpstr>
      <vt:lpstr>PowerPoint 簡報</vt:lpstr>
      <vt:lpstr>The condition to filter the suitable cars</vt:lpstr>
      <vt:lpstr>The selection of time Interval </vt:lpstr>
      <vt:lpstr>Waiting time</vt:lpstr>
      <vt:lpstr>Notification to the sender with 2km</vt:lpstr>
      <vt:lpstr>Arrive to the sender</vt:lpstr>
      <vt:lpstr>Arrive to the sender (2)</vt:lpstr>
      <vt:lpstr>Notification to the receiver within 2km</vt:lpstr>
      <vt:lpstr>Arrive to the receiver’s address</vt:lpstr>
      <vt:lpstr>分工部分</vt:lpstr>
      <vt:lpstr>PowerPoint 簡報</vt:lpstr>
      <vt:lpstr>PowerPoint 簡報</vt:lpstr>
      <vt:lpstr>PowerPoint 簡報</vt:lpstr>
      <vt:lpstr>PowerPoint 簡報</vt:lpstr>
      <vt:lpstr>vehicle1</vt:lpstr>
      <vt:lpstr>vehicle2</vt:lpstr>
      <vt:lpstr>vehicle3</vt:lpstr>
      <vt:lpstr>vehicle4</vt:lpstr>
      <vt:lpstr>vehicle5</vt:lpstr>
      <vt:lpstr>got send_Request10 of 10:00-&gt;10hr-&gt;600min</vt:lpstr>
      <vt:lpstr>PowerPoint 簡報</vt:lpstr>
      <vt:lpstr>PowerPoint 簡報</vt:lpstr>
      <vt:lpstr>PowerPoint 簡報</vt:lpstr>
      <vt:lpstr>09:20:07</vt:lpstr>
      <vt:lpstr>09:50:00</vt:lpstr>
      <vt:lpstr>09:59:00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Old method</vt:lpstr>
      <vt:lpstr>Old method</vt:lpstr>
      <vt:lpstr>Comparison of two methods</vt:lpstr>
      <vt:lpstr>When we confirm the expected arrival time of receivers?</vt:lpstr>
      <vt:lpstr>PowerPoint 簡報</vt:lpstr>
      <vt:lpstr>At 09:10, Got the request of sender4 with 09:30</vt:lpstr>
      <vt:lpstr>At 09:20, Got the request of sender5 with 09:30</vt:lpstr>
      <vt:lpstr>At 09:20, Got the request of sender5 with 09:30</vt:lpstr>
      <vt:lpstr>At 10:30, Got the request of sender6 with 11:30</vt:lpstr>
      <vt:lpstr>Time Schedule</vt:lpstr>
      <vt:lpstr>收貨與送貨週期</vt:lpstr>
      <vt:lpstr>PowerPoint 簡報</vt:lpstr>
      <vt:lpstr>PowerPoint 簡報</vt:lpstr>
      <vt:lpstr>09:01:30</vt:lpstr>
      <vt:lpstr>PowerPoint 簡報</vt:lpstr>
      <vt:lpstr>PowerPoint 簡報</vt:lpstr>
      <vt:lpstr>PowerPoint 簡報</vt:lpstr>
      <vt:lpstr>Initialization</vt:lpstr>
      <vt:lpstr>Send request from Android</vt:lpstr>
      <vt:lpstr>Before</vt:lpstr>
      <vt:lpstr>PowerPoint 簡報</vt:lpstr>
      <vt:lpstr>2019-06-04 problem</vt:lpstr>
      <vt:lpstr>timeSeconds==100.0</vt:lpstr>
      <vt:lpstr>timeSeconds==150.0</vt:lpstr>
      <vt:lpstr>timeSeconds==250.0</vt:lpstr>
      <vt:lpstr>Warning: Invalid route replacement for vehicle '1'. No connection between edge '297896466#3' and edge ':cluster_1240288780_2365426109_0'. Error: Answered with error to command 0xc4: Route replacement failed for 1</vt:lpstr>
      <vt:lpstr>PowerPoint 簡報</vt:lpstr>
      <vt:lpstr>PowerPoint 簡報</vt:lpstr>
      <vt:lpstr>insert_BoxSize:2 insertTime:660 request_array:[-298597680#4, 9795.08, 5559.77, 30.0, 0]</vt:lpstr>
      <vt:lpstr>需增加</vt:lpstr>
      <vt:lpstr>需增加</vt:lpstr>
      <vt:lpstr>09:00</vt:lpstr>
      <vt:lpstr>09:01:00</vt:lpstr>
      <vt:lpstr>09:01:00</vt:lpstr>
      <vt:lpstr>09:01:00</vt:lpstr>
      <vt:lpstr>09:03:00</vt:lpstr>
      <vt:lpstr>09:20:00</vt:lpstr>
      <vt:lpstr>09:32:00</vt:lpstr>
      <vt:lpstr>09:50:00</vt:lpstr>
      <vt:lpstr>PowerPoint 簡報</vt:lpstr>
      <vt:lpstr>PowerPoint 簡報</vt:lpstr>
      <vt:lpstr>初始化</vt:lpstr>
      <vt:lpstr>PowerPoint 簡報</vt:lpstr>
      <vt:lpstr>PowerPoint 簡報</vt:lpstr>
      <vt:lpstr>PowerPoint 簡報</vt:lpstr>
      <vt:lpstr>PowerPoint 簡報</vt:lpstr>
      <vt:lpstr>PowerPoint 簡報</vt:lpstr>
      <vt:lpstr>09:00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System architecture with self-driving truck</vt:lpstr>
      <vt:lpstr>System overview</vt:lpstr>
      <vt:lpstr>Address conversion</vt:lpstr>
      <vt:lpstr>Vehicle Routing Parameter</vt:lpstr>
      <vt:lpstr>Building TraaS</vt:lpstr>
      <vt:lpstr>Flow Chart of Logistic Simulation </vt:lpstr>
      <vt:lpstr>Dispatching mechanism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836</cp:revision>
  <dcterms:created xsi:type="dcterms:W3CDTF">2019-04-13T01:42:03Z</dcterms:created>
  <dcterms:modified xsi:type="dcterms:W3CDTF">2019-06-21T14:09:57Z</dcterms:modified>
</cp:coreProperties>
</file>