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exend Deca ExtraBold"/>
      <p:bold r:id="rId13"/>
    </p:embeddedFont>
    <p:embeddedFont>
      <p:font typeface="Lexend ExtraBold"/>
      <p:bold r:id="rId14"/>
    </p:embeddedFont>
    <p:embeddedFont>
      <p:font typeface="Lexend SemiBold"/>
      <p:regular r:id="rId15"/>
      <p:bold r:id="rId16"/>
    </p:embeddedFont>
    <p:embeddedFont>
      <p:font typeface="Cormorant Upright"/>
      <p:regular r:id="rId17"/>
      <p:bold r:id="rId18"/>
    </p:embeddedFont>
    <p:embeddedFont>
      <p:font typeface="Bebas Neue"/>
      <p:regular r:id="rId19"/>
    </p:embeddedFont>
    <p:embeddedFont>
      <p:font typeface="Lexend"/>
      <p:regular r:id="rId20"/>
      <p:bold r:id="rId21"/>
    </p:embeddedFont>
    <p:embeddedFont>
      <p:font typeface="Lexend Deca SemiBold"/>
      <p:regular r:id="rId22"/>
      <p:bold r:id="rId23"/>
    </p:embeddedFont>
    <p:embeddedFont>
      <p:font typeface="Lexend Deca"/>
      <p:regular r:id="rId24"/>
      <p:bold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Lexend-regular.fntdata"/><Relationship Id="rId22" Type="http://schemas.openxmlformats.org/officeDocument/2006/relationships/font" Target="fonts/LexendDecaSemiBold-regular.fntdata"/><Relationship Id="rId21" Type="http://schemas.openxmlformats.org/officeDocument/2006/relationships/font" Target="fonts/Lexend-bold.fntdata"/><Relationship Id="rId24" Type="http://schemas.openxmlformats.org/officeDocument/2006/relationships/font" Target="fonts/LexendDeca-regular.fntdata"/><Relationship Id="rId23" Type="http://schemas.openxmlformats.org/officeDocument/2006/relationships/font" Target="fonts/LexendDecaSemiBold-bold.fntdata"/><Relationship Id="rId26" Type="http://schemas.openxmlformats.org/officeDocument/2006/relationships/font" Target="fonts/Karla-regular.fntdata"/><Relationship Id="rId25" Type="http://schemas.openxmlformats.org/officeDocument/2006/relationships/font" Target="fonts/LexendDeca-bold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29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exendDecaExtraBold-bold.fntdata"/><Relationship Id="rId12" Type="http://schemas.openxmlformats.org/officeDocument/2006/relationships/slide" Target="slides/slide8.xml"/><Relationship Id="rId15" Type="http://schemas.openxmlformats.org/officeDocument/2006/relationships/font" Target="fonts/LexendSemiBold-regular.fntdata"/><Relationship Id="rId14" Type="http://schemas.openxmlformats.org/officeDocument/2006/relationships/font" Target="fonts/LexendExtraBold-bold.fntdata"/><Relationship Id="rId17" Type="http://schemas.openxmlformats.org/officeDocument/2006/relationships/font" Target="fonts/CormorantUpright-regular.fntdata"/><Relationship Id="rId16" Type="http://schemas.openxmlformats.org/officeDocument/2006/relationships/font" Target="fonts/LexendSemiBold-bold.fntdata"/><Relationship Id="rId19" Type="http://schemas.openxmlformats.org/officeDocument/2006/relationships/font" Target="fonts/BebasNeue-regular.fntdata"/><Relationship Id="rId18" Type="http://schemas.openxmlformats.org/officeDocument/2006/relationships/font" Target="fonts/CormorantUpr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4b7ac32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4b7ac32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59ca0ef5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59ca0ef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4b7ac32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4b7ac32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59ca0ef5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59ca0ef5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0ac7bfc5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0ac7bfc5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b8ae67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b8ae67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496cb5f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496cb5f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f0ac7bfc5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f0ac7bfc5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5100" y="1429612"/>
            <a:ext cx="47229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5100" y="3182313"/>
            <a:ext cx="43590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284000" y="2457521"/>
            <a:ext cx="6576000" cy="12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i="1"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284000" y="3561781"/>
            <a:ext cx="6576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285700" y="279466"/>
            <a:ext cx="8578800" cy="20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720000" y="1542750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2" type="title"/>
          </p:nvPr>
        </p:nvSpPr>
        <p:spPr>
          <a:xfrm>
            <a:off x="720000" y="1071150"/>
            <a:ext cx="539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20000" y="1863713"/>
            <a:ext cx="2235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3"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3"/>
          <p:cNvSpPr txBox="1"/>
          <p:nvPr>
            <p:ph idx="4" type="title"/>
          </p:nvPr>
        </p:nvSpPr>
        <p:spPr>
          <a:xfrm>
            <a:off x="3406900" y="1542750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5" type="title"/>
          </p:nvPr>
        </p:nvSpPr>
        <p:spPr>
          <a:xfrm>
            <a:off x="3406900" y="1071150"/>
            <a:ext cx="539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3406900" y="1863713"/>
            <a:ext cx="2235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title"/>
          </p:nvPr>
        </p:nvSpPr>
        <p:spPr>
          <a:xfrm>
            <a:off x="720000" y="3171525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8" type="title"/>
          </p:nvPr>
        </p:nvSpPr>
        <p:spPr>
          <a:xfrm>
            <a:off x="720000" y="2699925"/>
            <a:ext cx="539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9" type="subTitle"/>
          </p:nvPr>
        </p:nvSpPr>
        <p:spPr>
          <a:xfrm>
            <a:off x="720000" y="3492488"/>
            <a:ext cx="2235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3" type="title"/>
          </p:nvPr>
        </p:nvSpPr>
        <p:spPr>
          <a:xfrm>
            <a:off x="3406900" y="3171525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3406900" y="2699925"/>
            <a:ext cx="539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5" type="subTitle"/>
          </p:nvPr>
        </p:nvSpPr>
        <p:spPr>
          <a:xfrm>
            <a:off x="3406900" y="3492488"/>
            <a:ext cx="2235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">
    <p:bg>
      <p:bgPr>
        <a:solidFill>
          <a:schemeClr val="accen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720000" y="1542750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4"/>
          <p:cNvSpPr txBox="1"/>
          <p:nvPr>
            <p:ph hasCustomPrompt="1" idx="2" type="title"/>
          </p:nvPr>
        </p:nvSpPr>
        <p:spPr>
          <a:xfrm>
            <a:off x="720000" y="1073325"/>
            <a:ext cx="6282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720000" y="1868936"/>
            <a:ext cx="2336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3" type="title"/>
          </p:nvPr>
        </p:nvSpPr>
        <p:spPr>
          <a:xfrm>
            <a:off x="720000" y="466344"/>
            <a:ext cx="77040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4" type="title"/>
          </p:nvPr>
        </p:nvSpPr>
        <p:spPr>
          <a:xfrm>
            <a:off x="3406900" y="1542750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5" type="title"/>
          </p:nvPr>
        </p:nvSpPr>
        <p:spPr>
          <a:xfrm>
            <a:off x="3406900" y="1073325"/>
            <a:ext cx="6282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6" type="subTitle"/>
          </p:nvPr>
        </p:nvSpPr>
        <p:spPr>
          <a:xfrm>
            <a:off x="3406900" y="1868936"/>
            <a:ext cx="2336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7" type="title"/>
          </p:nvPr>
        </p:nvSpPr>
        <p:spPr>
          <a:xfrm>
            <a:off x="720000" y="3171525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8" type="title"/>
          </p:nvPr>
        </p:nvSpPr>
        <p:spPr>
          <a:xfrm>
            <a:off x="720000" y="2702100"/>
            <a:ext cx="6282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9" type="subTitle"/>
          </p:nvPr>
        </p:nvSpPr>
        <p:spPr>
          <a:xfrm>
            <a:off x="720000" y="3497688"/>
            <a:ext cx="2336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3" type="title"/>
          </p:nvPr>
        </p:nvSpPr>
        <p:spPr>
          <a:xfrm>
            <a:off x="3406900" y="3171525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4" type="title"/>
          </p:nvPr>
        </p:nvSpPr>
        <p:spPr>
          <a:xfrm>
            <a:off x="3406900" y="2702100"/>
            <a:ext cx="6282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5" type="subTitle"/>
          </p:nvPr>
        </p:nvSpPr>
        <p:spPr>
          <a:xfrm>
            <a:off x="3406900" y="3497691"/>
            <a:ext cx="2336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6" type="title"/>
          </p:nvPr>
        </p:nvSpPr>
        <p:spPr>
          <a:xfrm>
            <a:off x="6093800" y="1542750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7" type="title"/>
          </p:nvPr>
        </p:nvSpPr>
        <p:spPr>
          <a:xfrm>
            <a:off x="6093800" y="1073325"/>
            <a:ext cx="6282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8" type="subTitle"/>
          </p:nvPr>
        </p:nvSpPr>
        <p:spPr>
          <a:xfrm>
            <a:off x="6093800" y="1868936"/>
            <a:ext cx="2336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9" type="title"/>
          </p:nvPr>
        </p:nvSpPr>
        <p:spPr>
          <a:xfrm>
            <a:off x="6093800" y="3171525"/>
            <a:ext cx="2336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i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20" type="title"/>
          </p:nvPr>
        </p:nvSpPr>
        <p:spPr>
          <a:xfrm>
            <a:off x="6093800" y="2702100"/>
            <a:ext cx="6282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1" type="subTitle"/>
          </p:nvPr>
        </p:nvSpPr>
        <p:spPr>
          <a:xfrm>
            <a:off x="6093800" y="3497688"/>
            <a:ext cx="2336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4593875" y="2636702"/>
            <a:ext cx="42705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4868075" y="1435947"/>
            <a:ext cx="37221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285580" y="279600"/>
            <a:ext cx="4307700" cy="404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Just relax...</a:t>
            </a:r>
            <a:endParaRPr b="1" i="1" sz="1200">
              <a:solidFill>
                <a:schemeClr val="dk1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1230138" y="1754450"/>
            <a:ext cx="668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6"/>
          <p:cNvSpPr txBox="1"/>
          <p:nvPr>
            <p:ph idx="1" type="subTitle"/>
          </p:nvPr>
        </p:nvSpPr>
        <p:spPr>
          <a:xfrm>
            <a:off x="1230163" y="973900"/>
            <a:ext cx="66837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720000" y="1288725"/>
            <a:ext cx="32946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1290763" y="2501586"/>
            <a:ext cx="2907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i="1" sz="1800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2" type="subTitle"/>
          </p:nvPr>
        </p:nvSpPr>
        <p:spPr>
          <a:xfrm>
            <a:off x="4945638" y="2501586"/>
            <a:ext cx="2907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i="1" sz="1800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3" type="subTitle"/>
          </p:nvPr>
        </p:nvSpPr>
        <p:spPr>
          <a:xfrm>
            <a:off x="1290763" y="2840381"/>
            <a:ext cx="2907600" cy="8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4" type="subTitle"/>
          </p:nvPr>
        </p:nvSpPr>
        <p:spPr>
          <a:xfrm>
            <a:off x="4945638" y="2840381"/>
            <a:ext cx="2907600" cy="8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4728750" y="824188"/>
            <a:ext cx="3350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i="1" sz="3000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4728750" y="2418519"/>
            <a:ext cx="3350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i="1" sz="3000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4728750" y="1383636"/>
            <a:ext cx="3350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4728750" y="2977962"/>
            <a:ext cx="33507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720000" y="1715051"/>
            <a:ext cx="2336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720000" y="2004472"/>
            <a:ext cx="2336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2" type="title"/>
          </p:nvPr>
        </p:nvSpPr>
        <p:spPr>
          <a:xfrm>
            <a:off x="3403800" y="1715051"/>
            <a:ext cx="2336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0"/>
          <p:cNvSpPr txBox="1"/>
          <p:nvPr>
            <p:ph idx="3" type="subTitle"/>
          </p:nvPr>
        </p:nvSpPr>
        <p:spPr>
          <a:xfrm>
            <a:off x="3403800" y="2004472"/>
            <a:ext cx="2336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4" type="title"/>
          </p:nvPr>
        </p:nvSpPr>
        <p:spPr>
          <a:xfrm>
            <a:off x="6087600" y="1715051"/>
            <a:ext cx="2336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20"/>
          <p:cNvSpPr txBox="1"/>
          <p:nvPr>
            <p:ph idx="5" type="subTitle"/>
          </p:nvPr>
        </p:nvSpPr>
        <p:spPr>
          <a:xfrm>
            <a:off x="6087600" y="2004472"/>
            <a:ext cx="2336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6"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7" type="title"/>
          </p:nvPr>
        </p:nvSpPr>
        <p:spPr>
          <a:xfrm>
            <a:off x="720000" y="1392052"/>
            <a:ext cx="2336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0"/>
          <p:cNvSpPr txBox="1"/>
          <p:nvPr>
            <p:ph idx="8" type="title"/>
          </p:nvPr>
        </p:nvSpPr>
        <p:spPr>
          <a:xfrm>
            <a:off x="3403800" y="1392052"/>
            <a:ext cx="2336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0"/>
          <p:cNvSpPr txBox="1"/>
          <p:nvPr>
            <p:ph idx="9" type="title"/>
          </p:nvPr>
        </p:nvSpPr>
        <p:spPr>
          <a:xfrm>
            <a:off x="6087600" y="1392052"/>
            <a:ext cx="2336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76522" y="1824255"/>
            <a:ext cx="3721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76515" y="954320"/>
            <a:ext cx="122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76525" y="2697202"/>
            <a:ext cx="3184500" cy="5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720000" y="3109113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2" type="title"/>
          </p:nvPr>
        </p:nvSpPr>
        <p:spPr>
          <a:xfrm>
            <a:off x="3403800" y="3109113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1"/>
          <p:cNvSpPr txBox="1"/>
          <p:nvPr>
            <p:ph idx="3" type="subTitle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4" type="title"/>
          </p:nvPr>
        </p:nvSpPr>
        <p:spPr>
          <a:xfrm>
            <a:off x="6087600" y="3109113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1"/>
          <p:cNvSpPr txBox="1"/>
          <p:nvPr>
            <p:ph idx="5" type="subTitle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idx="6"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3226675" y="1312086"/>
            <a:ext cx="26907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3226675" y="1631314"/>
            <a:ext cx="269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title"/>
          </p:nvPr>
        </p:nvSpPr>
        <p:spPr>
          <a:xfrm>
            <a:off x="3226675" y="2317461"/>
            <a:ext cx="26907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3226675" y="2636704"/>
            <a:ext cx="269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title"/>
          </p:nvPr>
        </p:nvSpPr>
        <p:spPr>
          <a:xfrm>
            <a:off x="3226675" y="3322836"/>
            <a:ext cx="26907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3226675" y="3642070"/>
            <a:ext cx="269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6"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1543668" y="1659819"/>
            <a:ext cx="21513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" name="Google Shape;181;p23"/>
          <p:cNvSpPr txBox="1"/>
          <p:nvPr>
            <p:ph idx="1" type="subTitle"/>
          </p:nvPr>
        </p:nvSpPr>
        <p:spPr>
          <a:xfrm>
            <a:off x="1543668" y="1964575"/>
            <a:ext cx="21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2" type="title"/>
          </p:nvPr>
        </p:nvSpPr>
        <p:spPr>
          <a:xfrm>
            <a:off x="5449032" y="1659819"/>
            <a:ext cx="21513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" name="Google Shape;183;p23"/>
          <p:cNvSpPr txBox="1"/>
          <p:nvPr>
            <p:ph idx="3" type="subTitle"/>
          </p:nvPr>
        </p:nvSpPr>
        <p:spPr>
          <a:xfrm>
            <a:off x="5449032" y="1964575"/>
            <a:ext cx="21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4" type="title"/>
          </p:nvPr>
        </p:nvSpPr>
        <p:spPr>
          <a:xfrm>
            <a:off x="1543668" y="3093219"/>
            <a:ext cx="21513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" name="Google Shape;185;p23"/>
          <p:cNvSpPr txBox="1"/>
          <p:nvPr>
            <p:ph idx="5" type="subTitle"/>
          </p:nvPr>
        </p:nvSpPr>
        <p:spPr>
          <a:xfrm>
            <a:off x="1543668" y="3397975"/>
            <a:ext cx="21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6" type="title"/>
          </p:nvPr>
        </p:nvSpPr>
        <p:spPr>
          <a:xfrm>
            <a:off x="5449032" y="3093219"/>
            <a:ext cx="21513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23"/>
          <p:cNvSpPr txBox="1"/>
          <p:nvPr>
            <p:ph idx="7" type="subTitle"/>
          </p:nvPr>
        </p:nvSpPr>
        <p:spPr>
          <a:xfrm>
            <a:off x="5449032" y="3397975"/>
            <a:ext cx="21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8"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solidFill>
          <a:schemeClr val="l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722375" y="1549883"/>
            <a:ext cx="25221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4"/>
          <p:cNvSpPr txBox="1"/>
          <p:nvPr>
            <p:ph idx="1" type="subTitle"/>
          </p:nvPr>
        </p:nvSpPr>
        <p:spPr>
          <a:xfrm>
            <a:off x="722375" y="1854631"/>
            <a:ext cx="25221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2" type="title"/>
          </p:nvPr>
        </p:nvSpPr>
        <p:spPr>
          <a:xfrm>
            <a:off x="5899524" y="1549883"/>
            <a:ext cx="25221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4"/>
          <p:cNvSpPr txBox="1"/>
          <p:nvPr>
            <p:ph idx="3" type="subTitle"/>
          </p:nvPr>
        </p:nvSpPr>
        <p:spPr>
          <a:xfrm>
            <a:off x="5899524" y="1854631"/>
            <a:ext cx="25221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4" type="title"/>
          </p:nvPr>
        </p:nvSpPr>
        <p:spPr>
          <a:xfrm>
            <a:off x="722375" y="3214417"/>
            <a:ext cx="25221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24"/>
          <p:cNvSpPr txBox="1"/>
          <p:nvPr>
            <p:ph idx="5" type="subTitle"/>
          </p:nvPr>
        </p:nvSpPr>
        <p:spPr>
          <a:xfrm>
            <a:off x="722375" y="3519163"/>
            <a:ext cx="25221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6" type="title"/>
          </p:nvPr>
        </p:nvSpPr>
        <p:spPr>
          <a:xfrm>
            <a:off x="5899524" y="3214417"/>
            <a:ext cx="25221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0" name="Google Shape;200;p24"/>
          <p:cNvSpPr txBox="1"/>
          <p:nvPr>
            <p:ph idx="7" type="subTitle"/>
          </p:nvPr>
        </p:nvSpPr>
        <p:spPr>
          <a:xfrm>
            <a:off x="5899524" y="3519163"/>
            <a:ext cx="25221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8"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2_1">
    <p:bg>
      <p:bgPr>
        <a:solidFill>
          <a:schemeClr val="accen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981663" y="1470327"/>
            <a:ext cx="2550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25"/>
          <p:cNvSpPr txBox="1"/>
          <p:nvPr>
            <p:ph idx="1" type="subTitle"/>
          </p:nvPr>
        </p:nvSpPr>
        <p:spPr>
          <a:xfrm>
            <a:off x="981663" y="1775069"/>
            <a:ext cx="255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2" type="title"/>
          </p:nvPr>
        </p:nvSpPr>
        <p:spPr>
          <a:xfrm>
            <a:off x="5611737" y="1470327"/>
            <a:ext cx="2550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25"/>
          <p:cNvSpPr txBox="1"/>
          <p:nvPr>
            <p:ph idx="3" type="subTitle"/>
          </p:nvPr>
        </p:nvSpPr>
        <p:spPr>
          <a:xfrm>
            <a:off x="5611737" y="1775069"/>
            <a:ext cx="255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4" type="title"/>
          </p:nvPr>
        </p:nvSpPr>
        <p:spPr>
          <a:xfrm>
            <a:off x="981663" y="2861415"/>
            <a:ext cx="2550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25"/>
          <p:cNvSpPr txBox="1"/>
          <p:nvPr>
            <p:ph idx="5" type="subTitle"/>
          </p:nvPr>
        </p:nvSpPr>
        <p:spPr>
          <a:xfrm>
            <a:off x="981663" y="3166162"/>
            <a:ext cx="255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6" type="title"/>
          </p:nvPr>
        </p:nvSpPr>
        <p:spPr>
          <a:xfrm>
            <a:off x="5611737" y="2861415"/>
            <a:ext cx="2550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5"/>
          <p:cNvSpPr txBox="1"/>
          <p:nvPr>
            <p:ph idx="7" type="subTitle"/>
          </p:nvPr>
        </p:nvSpPr>
        <p:spPr>
          <a:xfrm>
            <a:off x="5611737" y="3166162"/>
            <a:ext cx="255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8"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720000" y="1652154"/>
            <a:ext cx="23055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720000" y="1975825"/>
            <a:ext cx="23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2" type="title"/>
          </p:nvPr>
        </p:nvSpPr>
        <p:spPr>
          <a:xfrm>
            <a:off x="3419271" y="1652154"/>
            <a:ext cx="23055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26"/>
          <p:cNvSpPr txBox="1"/>
          <p:nvPr>
            <p:ph idx="3" type="subTitle"/>
          </p:nvPr>
        </p:nvSpPr>
        <p:spPr>
          <a:xfrm>
            <a:off x="3419271" y="1975825"/>
            <a:ext cx="23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4" type="title"/>
          </p:nvPr>
        </p:nvSpPr>
        <p:spPr>
          <a:xfrm>
            <a:off x="720000" y="3085554"/>
            <a:ext cx="23055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26"/>
          <p:cNvSpPr txBox="1"/>
          <p:nvPr>
            <p:ph idx="5" type="subTitle"/>
          </p:nvPr>
        </p:nvSpPr>
        <p:spPr>
          <a:xfrm>
            <a:off x="720000" y="3409225"/>
            <a:ext cx="23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6" type="title"/>
          </p:nvPr>
        </p:nvSpPr>
        <p:spPr>
          <a:xfrm>
            <a:off x="3419271" y="3085554"/>
            <a:ext cx="23055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26"/>
          <p:cNvSpPr txBox="1"/>
          <p:nvPr>
            <p:ph idx="7" type="subTitle"/>
          </p:nvPr>
        </p:nvSpPr>
        <p:spPr>
          <a:xfrm>
            <a:off x="3419271" y="3409225"/>
            <a:ext cx="23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6"/>
          <p:cNvSpPr txBox="1"/>
          <p:nvPr>
            <p:ph idx="8" type="title"/>
          </p:nvPr>
        </p:nvSpPr>
        <p:spPr>
          <a:xfrm>
            <a:off x="6118549" y="1652154"/>
            <a:ext cx="23055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26"/>
          <p:cNvSpPr txBox="1"/>
          <p:nvPr>
            <p:ph idx="9" type="subTitle"/>
          </p:nvPr>
        </p:nvSpPr>
        <p:spPr>
          <a:xfrm>
            <a:off x="6118549" y="1975825"/>
            <a:ext cx="23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idx="13" type="title"/>
          </p:nvPr>
        </p:nvSpPr>
        <p:spPr>
          <a:xfrm>
            <a:off x="6118549" y="3085554"/>
            <a:ext cx="23055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i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26"/>
          <p:cNvSpPr txBox="1"/>
          <p:nvPr>
            <p:ph idx="14" type="subTitle"/>
          </p:nvPr>
        </p:nvSpPr>
        <p:spPr>
          <a:xfrm>
            <a:off x="6118549" y="3409225"/>
            <a:ext cx="23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5"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accen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hasCustomPrompt="1" type="title"/>
          </p:nvPr>
        </p:nvSpPr>
        <p:spPr>
          <a:xfrm>
            <a:off x="4391176" y="387600"/>
            <a:ext cx="4277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4391176" y="1185750"/>
            <a:ext cx="42771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hasCustomPrompt="1" idx="2" type="title"/>
          </p:nvPr>
        </p:nvSpPr>
        <p:spPr>
          <a:xfrm>
            <a:off x="4391176" y="1615143"/>
            <a:ext cx="4277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i="1"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8" name="Google Shape;238;p27"/>
          <p:cNvSpPr txBox="1"/>
          <p:nvPr>
            <p:ph idx="3" type="subTitle"/>
          </p:nvPr>
        </p:nvSpPr>
        <p:spPr>
          <a:xfrm>
            <a:off x="4391176" y="2413294"/>
            <a:ext cx="42771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hasCustomPrompt="1" idx="4" type="title"/>
          </p:nvPr>
        </p:nvSpPr>
        <p:spPr>
          <a:xfrm>
            <a:off x="4391176" y="2842699"/>
            <a:ext cx="4277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0" name="Google Shape;240;p27"/>
          <p:cNvSpPr txBox="1"/>
          <p:nvPr>
            <p:ph idx="5" type="subTitle"/>
          </p:nvPr>
        </p:nvSpPr>
        <p:spPr>
          <a:xfrm>
            <a:off x="4391176" y="3640850"/>
            <a:ext cx="42771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hasCustomPrompt="1" type="title"/>
          </p:nvPr>
        </p:nvSpPr>
        <p:spPr>
          <a:xfrm>
            <a:off x="722275" y="539507"/>
            <a:ext cx="2470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" name="Google Shape;245;p28"/>
          <p:cNvSpPr txBox="1"/>
          <p:nvPr>
            <p:ph idx="1" type="subTitle"/>
          </p:nvPr>
        </p:nvSpPr>
        <p:spPr>
          <a:xfrm>
            <a:off x="722275" y="1467050"/>
            <a:ext cx="2470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hasCustomPrompt="1" idx="2" type="title"/>
          </p:nvPr>
        </p:nvSpPr>
        <p:spPr>
          <a:xfrm>
            <a:off x="3336863" y="539500"/>
            <a:ext cx="2470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i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28"/>
          <p:cNvSpPr txBox="1"/>
          <p:nvPr>
            <p:ph idx="3" type="subTitle"/>
          </p:nvPr>
        </p:nvSpPr>
        <p:spPr>
          <a:xfrm>
            <a:off x="3336862" y="1467053"/>
            <a:ext cx="2470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hasCustomPrompt="1" idx="4" type="title"/>
          </p:nvPr>
        </p:nvSpPr>
        <p:spPr>
          <a:xfrm>
            <a:off x="5951425" y="539506"/>
            <a:ext cx="2470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9" name="Google Shape;249;p28"/>
          <p:cNvSpPr txBox="1"/>
          <p:nvPr>
            <p:ph idx="5" type="subTitle"/>
          </p:nvPr>
        </p:nvSpPr>
        <p:spPr>
          <a:xfrm>
            <a:off x="5951425" y="1467050"/>
            <a:ext cx="2470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bg>
      <p:bgPr>
        <a:solidFill>
          <a:schemeClr val="accen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5559375" y="1389525"/>
            <a:ext cx="28695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</a:defRPr>
            </a:lvl1pPr>
            <a:lvl2pPr lvl="1" rtl="0">
              <a:buNone/>
              <a:defRPr>
                <a:solidFill>
                  <a:srgbClr val="434343"/>
                </a:solidFill>
              </a:defRPr>
            </a:lvl2pPr>
            <a:lvl3pPr lvl="2" rtl="0">
              <a:buNone/>
              <a:defRPr>
                <a:solidFill>
                  <a:srgbClr val="434343"/>
                </a:solidFill>
              </a:defRPr>
            </a:lvl3pPr>
            <a:lvl4pPr lvl="3" rtl="0">
              <a:buNone/>
              <a:defRPr>
                <a:solidFill>
                  <a:srgbClr val="434343"/>
                </a:solidFill>
              </a:defRPr>
            </a:lvl4pPr>
            <a:lvl5pPr lvl="4" rtl="0">
              <a:buNone/>
              <a:defRPr>
                <a:solidFill>
                  <a:srgbClr val="434343"/>
                </a:solidFill>
              </a:defRPr>
            </a:lvl5pPr>
            <a:lvl6pPr lvl="5" rtl="0">
              <a:buNone/>
              <a:defRPr>
                <a:solidFill>
                  <a:srgbClr val="434343"/>
                </a:solidFill>
              </a:defRPr>
            </a:lvl6pPr>
            <a:lvl7pPr lvl="6" rtl="0">
              <a:buNone/>
              <a:defRPr>
                <a:solidFill>
                  <a:srgbClr val="434343"/>
                </a:solidFill>
              </a:defRPr>
            </a:lvl7pPr>
            <a:lvl8pPr lvl="7" rtl="0">
              <a:buNone/>
              <a:defRPr>
                <a:solidFill>
                  <a:srgbClr val="434343"/>
                </a:solidFill>
              </a:defRPr>
            </a:lvl8pPr>
            <a:lvl9pPr lvl="8" rtl="0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bg>
      <p:bgPr>
        <a:solidFill>
          <a:schemeClr val="accen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>
            <p:ph idx="1" type="subTitle"/>
          </p:nvPr>
        </p:nvSpPr>
        <p:spPr>
          <a:xfrm>
            <a:off x="720000" y="1959506"/>
            <a:ext cx="28968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720000" y="1421093"/>
            <a:ext cx="3441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30"/>
          <p:cNvSpPr/>
          <p:nvPr/>
        </p:nvSpPr>
        <p:spPr>
          <a:xfrm>
            <a:off x="285580" y="279600"/>
            <a:ext cx="4307700" cy="404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63301"/>
            <a:ext cx="77040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098600"/>
            <a:ext cx="77040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morant Upright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">
    <p:bg>
      <p:bgPr>
        <a:solidFill>
          <a:schemeClr val="accen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1"/>
          <p:cNvSpPr txBox="1"/>
          <p:nvPr>
            <p:ph type="title"/>
          </p:nvPr>
        </p:nvSpPr>
        <p:spPr>
          <a:xfrm>
            <a:off x="2242200" y="1266463"/>
            <a:ext cx="46596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idx="1" type="subTitle"/>
          </p:nvPr>
        </p:nvSpPr>
        <p:spPr>
          <a:xfrm>
            <a:off x="2242200" y="2195283"/>
            <a:ext cx="4659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">
    <p:bg>
      <p:bgPr>
        <a:solidFill>
          <a:schemeClr val="accent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" name="Google Shape;274;p32"/>
          <p:cNvSpPr txBox="1"/>
          <p:nvPr>
            <p:ph idx="1" type="subTitle"/>
          </p:nvPr>
        </p:nvSpPr>
        <p:spPr>
          <a:xfrm>
            <a:off x="2664000" y="1381025"/>
            <a:ext cx="3816000" cy="26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">
    <p:bg>
      <p:bgPr>
        <a:solidFill>
          <a:schemeClr val="dk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3"/>
          <p:cNvSpPr txBox="1"/>
          <p:nvPr>
            <p:ph type="title"/>
          </p:nvPr>
        </p:nvSpPr>
        <p:spPr>
          <a:xfrm>
            <a:off x="5267738" y="1421100"/>
            <a:ext cx="2903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idx="1" type="subTitle"/>
          </p:nvPr>
        </p:nvSpPr>
        <p:spPr>
          <a:xfrm>
            <a:off x="5260963" y="1959517"/>
            <a:ext cx="29037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0" name="Google Shape;280;p33"/>
          <p:cNvSpPr/>
          <p:nvPr/>
        </p:nvSpPr>
        <p:spPr>
          <a:xfrm>
            <a:off x="285700" y="278100"/>
            <a:ext cx="4282200" cy="405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1_1"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4"/>
          <p:cNvSpPr txBox="1"/>
          <p:nvPr>
            <p:ph type="title"/>
          </p:nvPr>
        </p:nvSpPr>
        <p:spPr>
          <a:xfrm>
            <a:off x="991025" y="1426388"/>
            <a:ext cx="2896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991025" y="1961127"/>
            <a:ext cx="28968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" name="Google Shape;286;p34"/>
          <p:cNvSpPr/>
          <p:nvPr/>
        </p:nvSpPr>
        <p:spPr>
          <a:xfrm>
            <a:off x="285580" y="279600"/>
            <a:ext cx="4307700" cy="404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_1_1_1_1_1"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2068650" y="2856250"/>
            <a:ext cx="50067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35"/>
          <p:cNvSpPr txBox="1"/>
          <p:nvPr>
            <p:ph idx="1" type="subTitle"/>
          </p:nvPr>
        </p:nvSpPr>
        <p:spPr>
          <a:xfrm>
            <a:off x="2068650" y="3420599"/>
            <a:ext cx="50067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_1_1_1_1_1_1">
    <p:bg>
      <p:bgPr>
        <a:solidFill>
          <a:schemeClr val="accen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6"/>
          <p:cNvSpPr txBox="1"/>
          <p:nvPr>
            <p:ph type="title"/>
          </p:nvPr>
        </p:nvSpPr>
        <p:spPr>
          <a:xfrm>
            <a:off x="2253000" y="539500"/>
            <a:ext cx="4638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i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" name="Google Shape;296;p36"/>
          <p:cNvSpPr txBox="1"/>
          <p:nvPr>
            <p:ph idx="1" type="subTitle"/>
          </p:nvPr>
        </p:nvSpPr>
        <p:spPr>
          <a:xfrm>
            <a:off x="2253000" y="1103474"/>
            <a:ext cx="4638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1_1_1_1_1_1_1_1">
    <p:bg>
      <p:bgPr>
        <a:solidFill>
          <a:schemeClr val="accen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7"/>
          <p:cNvSpPr txBox="1"/>
          <p:nvPr>
            <p:ph idx="1" type="subTitle"/>
          </p:nvPr>
        </p:nvSpPr>
        <p:spPr>
          <a:xfrm>
            <a:off x="722375" y="1103475"/>
            <a:ext cx="37527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37"/>
          <p:cNvSpPr txBox="1"/>
          <p:nvPr>
            <p:ph idx="2" type="subTitle"/>
          </p:nvPr>
        </p:nvSpPr>
        <p:spPr>
          <a:xfrm>
            <a:off x="4669050" y="1103475"/>
            <a:ext cx="37527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2" name="Google Shape;302;p37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 txBox="1"/>
          <p:nvPr>
            <p:ph type="title"/>
          </p:nvPr>
        </p:nvSpPr>
        <p:spPr>
          <a:xfrm>
            <a:off x="720000" y="429650"/>
            <a:ext cx="7704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1_1_1_1_1_1_1_1_1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8"/>
          <p:cNvSpPr txBox="1"/>
          <p:nvPr>
            <p:ph idx="1" type="subTitle"/>
          </p:nvPr>
        </p:nvSpPr>
        <p:spPr>
          <a:xfrm>
            <a:off x="722375" y="1103475"/>
            <a:ext cx="37527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idx="2" type="subTitle"/>
          </p:nvPr>
        </p:nvSpPr>
        <p:spPr>
          <a:xfrm>
            <a:off x="4669050" y="1103475"/>
            <a:ext cx="37527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〜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38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 txBox="1"/>
          <p:nvPr>
            <p:ph type="title"/>
          </p:nvPr>
        </p:nvSpPr>
        <p:spPr>
          <a:xfrm>
            <a:off x="720000" y="429650"/>
            <a:ext cx="7704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bg>
      <p:bgPr>
        <a:solidFill>
          <a:schemeClr val="l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 txBox="1"/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bg>
      <p:bgPr>
        <a:solidFill>
          <a:schemeClr val="accen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"/>
          <p:cNvSpPr txBox="1"/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85580" y="279600"/>
            <a:ext cx="4307700" cy="4049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079050" y="2833267"/>
            <a:ext cx="2718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i="1" sz="1800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384050" y="468650"/>
            <a:ext cx="2718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i="1" sz="1800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079050" y="3138651"/>
            <a:ext cx="27183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384050" y="774034"/>
            <a:ext cx="27183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"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hasCustomPrompt="1" type="title"/>
          </p:nvPr>
        </p:nvSpPr>
        <p:spPr>
          <a:xfrm>
            <a:off x="4035750" y="1536150"/>
            <a:ext cx="4385700" cy="12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i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3" name="Google Shape;323;p41"/>
          <p:cNvSpPr txBox="1"/>
          <p:nvPr>
            <p:ph idx="1" type="subTitle"/>
          </p:nvPr>
        </p:nvSpPr>
        <p:spPr>
          <a:xfrm>
            <a:off x="4035750" y="2640400"/>
            <a:ext cx="43857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4" name="Google Shape;324;p41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1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bg>
      <p:bgPr>
        <a:solidFill>
          <a:schemeClr val="accen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 txBox="1"/>
          <p:nvPr>
            <p:ph type="title"/>
          </p:nvPr>
        </p:nvSpPr>
        <p:spPr>
          <a:xfrm>
            <a:off x="4633751" y="2037824"/>
            <a:ext cx="3184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i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9" name="Google Shape;329;p42"/>
          <p:cNvSpPr txBox="1"/>
          <p:nvPr>
            <p:ph hasCustomPrompt="1" idx="2" type="title"/>
          </p:nvPr>
        </p:nvSpPr>
        <p:spPr>
          <a:xfrm>
            <a:off x="4633751" y="920122"/>
            <a:ext cx="12099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42"/>
          <p:cNvSpPr txBox="1"/>
          <p:nvPr>
            <p:ph idx="1" type="subTitle"/>
          </p:nvPr>
        </p:nvSpPr>
        <p:spPr>
          <a:xfrm>
            <a:off x="4633751" y="2893178"/>
            <a:ext cx="31845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2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5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/>
          <p:nvPr/>
        </p:nvSpPr>
        <p:spPr>
          <a:xfrm rot="5400000">
            <a:off x="4405100" y="-4497300"/>
            <a:ext cx="324000" cy="92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>
            <a:off x="8864500" y="0"/>
            <a:ext cx="31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/>
          <p:nvPr/>
        </p:nvSpPr>
        <p:spPr>
          <a:xfrm>
            <a:off x="-38200" y="0"/>
            <a:ext cx="32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3"/>
          <p:cNvSpPr/>
          <p:nvPr/>
        </p:nvSpPr>
        <p:spPr>
          <a:xfrm rot="5400000">
            <a:off x="4409900" y="415800"/>
            <a:ext cx="324000" cy="922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3"/>
          <p:cNvSpPr txBox="1"/>
          <p:nvPr>
            <p:ph type="title"/>
          </p:nvPr>
        </p:nvSpPr>
        <p:spPr>
          <a:xfrm>
            <a:off x="722375" y="539500"/>
            <a:ext cx="3849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6">
    <p:bg>
      <p:bgPr>
        <a:solidFill>
          <a:schemeClr val="lt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722375" y="1252619"/>
            <a:ext cx="3925200" cy="21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4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"/>
          <p:cNvSpPr txBox="1"/>
          <p:nvPr>
            <p:ph type="ctrTitle"/>
          </p:nvPr>
        </p:nvSpPr>
        <p:spPr>
          <a:xfrm>
            <a:off x="2430000" y="898425"/>
            <a:ext cx="42840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i="1" sz="5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45"/>
          <p:cNvSpPr txBox="1"/>
          <p:nvPr>
            <p:ph idx="1" type="subTitle"/>
          </p:nvPr>
        </p:nvSpPr>
        <p:spPr>
          <a:xfrm>
            <a:off x="2425050" y="2291243"/>
            <a:ext cx="4293900" cy="10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8" name="Google Shape;348;p45"/>
          <p:cNvSpPr txBox="1"/>
          <p:nvPr/>
        </p:nvSpPr>
        <p:spPr>
          <a:xfrm>
            <a:off x="2909850" y="3422914"/>
            <a:ext cx="3324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bg>
      <p:bgPr>
        <a:solidFill>
          <a:schemeClr val="l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48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">
    <p:bg>
      <p:bgPr>
        <a:solidFill>
          <a:schemeClr val="accent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9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1389525"/>
            <a:ext cx="30207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20000" y="429768"/>
            <a:ext cx="77040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609400" y="1414500"/>
            <a:ext cx="3925200" cy="16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642625" y="1138950"/>
            <a:ext cx="3351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i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642625" y="1812885"/>
            <a:ext cx="33516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rot="5400000">
            <a:off x="4405100" y="-4497300"/>
            <a:ext cx="324000" cy="9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8864500" y="0"/>
            <a:ext cx="317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-38200" y="0"/>
            <a:ext cx="32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86825" y="4328600"/>
            <a:ext cx="80382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0"/>
          <p:cNvSpPr/>
          <p:nvPr/>
        </p:nvSpPr>
        <p:spPr>
          <a:xfrm rot="5400000">
            <a:off x="4409900" y="415800"/>
            <a:ext cx="324000" cy="922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b="1" sz="30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b="1" sz="30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b="1" sz="30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b="1" sz="30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b="1" sz="30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b="1" sz="30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b="1" sz="30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b="1" sz="30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b="1" sz="30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362400"/>
            <a:ext cx="76992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8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 algn="ctr">
              <a:buNone/>
              <a:defRPr b="1" sz="18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rtl="0" algn="ctr">
              <a:buNone/>
              <a:defRPr b="1" sz="18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rtl="0" algn="ctr">
              <a:buNone/>
              <a:defRPr b="1" sz="18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rtl="0" algn="ctr">
              <a:buNone/>
              <a:defRPr b="1" sz="18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rtl="0" algn="ctr">
              <a:buNone/>
              <a:defRPr b="1" sz="18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rtl="0" algn="ctr">
              <a:buNone/>
              <a:defRPr b="1" sz="18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rtl="0" algn="ctr">
              <a:buNone/>
              <a:defRPr b="1" sz="18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rtl="0" algn="ctr">
              <a:buNone/>
              <a:defRPr b="1" sz="180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nsole.cloud.google.com/bigquery?project=bi-airbnb&amp;ws=!1m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0"/>
          <p:cNvPicPr preferRelativeResize="0"/>
          <p:nvPr/>
        </p:nvPicPr>
        <p:blipFill rotWithShape="1">
          <a:blip r:embed="rId3">
            <a:alphaModFix/>
          </a:blip>
          <a:srcRect b="0" l="23544" r="23544" t="0"/>
          <a:stretch/>
        </p:blipFill>
        <p:spPr>
          <a:xfrm>
            <a:off x="4733350" y="486829"/>
            <a:ext cx="4125900" cy="4386300"/>
          </a:xfrm>
          <a:prstGeom prst="snipRound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pic>
        <p:nvPicPr>
          <p:cNvPr id="365" name="Google Shape;36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350" y="2820625"/>
            <a:ext cx="2619050" cy="9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0"/>
          <p:cNvSpPr txBox="1"/>
          <p:nvPr/>
        </p:nvSpPr>
        <p:spPr>
          <a:xfrm>
            <a:off x="587050" y="1602725"/>
            <a:ext cx="37002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34343"/>
                </a:solidFill>
                <a:latin typeface="Lexend Deca"/>
                <a:ea typeface="Lexend Deca"/>
                <a:cs typeface="Lexend Deca"/>
                <a:sym typeface="Lexend Deca"/>
              </a:rPr>
              <a:t>PROYECTO DE PROFUNDIZACIÓN.</a:t>
            </a:r>
            <a:endParaRPr b="1" sz="1900">
              <a:solidFill>
                <a:srgbClr val="434343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exend Deca"/>
                <a:ea typeface="Lexend Deca"/>
                <a:cs typeface="Lexend Deca"/>
                <a:sym typeface="Lexend Deca"/>
              </a:rPr>
              <a:t>Análisis y exploración de datos en la plataforma Airbnb New York.</a:t>
            </a:r>
            <a:r>
              <a:rPr b="1" lang="en" sz="1600">
                <a:solidFill>
                  <a:srgbClr val="434343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endParaRPr b="1" sz="1600">
              <a:solidFill>
                <a:srgbClr val="434343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7" name="Google Shape;367;p50"/>
          <p:cNvSpPr txBox="1"/>
          <p:nvPr/>
        </p:nvSpPr>
        <p:spPr>
          <a:xfrm>
            <a:off x="629625" y="4214325"/>
            <a:ext cx="50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Presentado por: Yenny Ojeda</a:t>
            </a:r>
            <a:endParaRPr>
              <a:solidFill>
                <a:srgbClr val="434343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51"/>
          <p:cNvGrpSpPr/>
          <p:nvPr/>
        </p:nvGrpSpPr>
        <p:grpSpPr>
          <a:xfrm>
            <a:off x="723325" y="2985913"/>
            <a:ext cx="7034968" cy="1760662"/>
            <a:chOff x="875725" y="2376313"/>
            <a:chExt cx="7034968" cy="1760662"/>
          </a:xfrm>
        </p:grpSpPr>
        <p:pic>
          <p:nvPicPr>
            <p:cNvPr id="373" name="Google Shape;373;p51"/>
            <p:cNvPicPr preferRelativeResize="0"/>
            <p:nvPr/>
          </p:nvPicPr>
          <p:blipFill rotWithShape="1">
            <a:blip r:embed="rId3">
              <a:alphaModFix/>
            </a:blip>
            <a:srcRect b="40027" l="0" r="0" t="25320"/>
            <a:stretch/>
          </p:blipFill>
          <p:spPr>
            <a:xfrm>
              <a:off x="875725" y="2700875"/>
              <a:ext cx="6723900" cy="1436100"/>
            </a:xfrm>
            <a:prstGeom prst="round2DiagRect">
              <a:avLst>
                <a:gd fmla="val 0" name="adj1"/>
                <a:gd fmla="val 21077" name="adj2"/>
              </a:avLst>
            </a:prstGeom>
            <a:noFill/>
            <a:ln>
              <a:noFill/>
            </a:ln>
          </p:spPr>
        </p:pic>
        <p:sp>
          <p:nvSpPr>
            <p:cNvPr id="374" name="Google Shape;374;p51"/>
            <p:cNvSpPr/>
            <p:nvPr/>
          </p:nvSpPr>
          <p:spPr>
            <a:xfrm>
              <a:off x="7283993" y="2376313"/>
              <a:ext cx="626700" cy="62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825" y="336100"/>
            <a:ext cx="1576051" cy="5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 txBox="1"/>
          <p:nvPr/>
        </p:nvSpPr>
        <p:spPr>
          <a:xfrm>
            <a:off x="1025975" y="987913"/>
            <a:ext cx="6736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</a:t>
            </a:r>
            <a:r>
              <a:rPr lang="en"/>
              <a:t>Airbnb es una de las plataformas de alquiler vacacional más populares en todo el mundo, lo cual, si bien es una gran oportunidad, también es sinónimo de tener muchos competidores.</a:t>
            </a:r>
            <a:r>
              <a:rPr lang="en">
                <a:highlight>
                  <a:srgbClr val="D5A6BD"/>
                </a:highlight>
              </a:rPr>
              <a:t> Por ello, para tener éxito en Airbnb hoy en día es esencial entender bien cómo funciona para los propietarios</a:t>
            </a:r>
            <a:r>
              <a:rPr lang="en"/>
              <a:t>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Resina,P.(2023). </a:t>
            </a:r>
            <a:r>
              <a:rPr i="1" lang="en"/>
              <a:t>Cómo funciona Airbnb para anfitriones: requisitos y consejos</a:t>
            </a:r>
            <a:r>
              <a:rPr i="1" lang="en"/>
              <a:t>.</a:t>
            </a:r>
            <a:r>
              <a:rPr lang="en"/>
              <a:t> </a:t>
            </a:r>
            <a:r>
              <a:rPr lang="en"/>
              <a:t>https://www.lodgify.com/blog/es/consejos-anfitriones-airbnb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/>
          <p:nvPr/>
        </p:nvSpPr>
        <p:spPr>
          <a:xfrm>
            <a:off x="298375" y="2461725"/>
            <a:ext cx="2856600" cy="374400"/>
          </a:xfrm>
          <a:prstGeom prst="round1Rect">
            <a:avLst>
              <a:gd fmla="val 16667" name="adj"/>
            </a:avLst>
          </a:prstGeom>
          <a:solidFill>
            <a:srgbClr val="FBDB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82" name="Google Shape;382;p52"/>
          <p:cNvPicPr preferRelativeResize="0"/>
          <p:nvPr/>
        </p:nvPicPr>
        <p:blipFill rotWithShape="1">
          <a:blip r:embed="rId3">
            <a:alphaModFix/>
          </a:blip>
          <a:srcRect b="22168" l="4758" r="4767" t="21280"/>
          <a:stretch/>
        </p:blipFill>
        <p:spPr>
          <a:xfrm>
            <a:off x="5640575" y="1371575"/>
            <a:ext cx="2408400" cy="26760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383" name="Google Shape;383;p52"/>
          <p:cNvSpPr/>
          <p:nvPr/>
        </p:nvSpPr>
        <p:spPr>
          <a:xfrm>
            <a:off x="7791925" y="3819200"/>
            <a:ext cx="504600" cy="50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2"/>
          <p:cNvSpPr/>
          <p:nvPr/>
        </p:nvSpPr>
        <p:spPr>
          <a:xfrm>
            <a:off x="5386850" y="3819200"/>
            <a:ext cx="504600" cy="50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825" y="336100"/>
            <a:ext cx="1576051" cy="54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52"/>
          <p:cNvCxnSpPr/>
          <p:nvPr/>
        </p:nvCxnSpPr>
        <p:spPr>
          <a:xfrm flipH="1" rot="10800000">
            <a:off x="298375" y="1095475"/>
            <a:ext cx="8555100" cy="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52"/>
          <p:cNvSpPr txBox="1"/>
          <p:nvPr/>
        </p:nvSpPr>
        <p:spPr>
          <a:xfrm>
            <a:off x="348350" y="2422775"/>
            <a:ext cx="503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OBJETIVOS</a:t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692025" y="1567725"/>
            <a:ext cx="50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9" name="Google Shape;389;p52"/>
          <p:cNvSpPr txBox="1"/>
          <p:nvPr/>
        </p:nvSpPr>
        <p:spPr>
          <a:xfrm>
            <a:off x="692025" y="3018625"/>
            <a:ext cx="4221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Calcular el % Disponibilidad de hospedaje por barrio.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Calcular el total de huéspedes anuales.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Calcular las ganancias potenciales.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0" name="Google Shape;390;p52"/>
          <p:cNvSpPr/>
          <p:nvPr/>
        </p:nvSpPr>
        <p:spPr>
          <a:xfrm>
            <a:off x="298375" y="336100"/>
            <a:ext cx="2856600" cy="374400"/>
          </a:xfrm>
          <a:prstGeom prst="round1Rect">
            <a:avLst>
              <a:gd fmla="val 16667" name="adj"/>
            </a:avLst>
          </a:prstGeom>
          <a:solidFill>
            <a:srgbClr val="FBDB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1" name="Google Shape;391;p52"/>
          <p:cNvSpPr txBox="1"/>
          <p:nvPr/>
        </p:nvSpPr>
        <p:spPr>
          <a:xfrm>
            <a:off x="283575" y="336100"/>
            <a:ext cx="503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HERRAMIENTAS</a:t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sp>
        <p:nvSpPr>
          <p:cNvPr id="392" name="Google Shape;392;p52"/>
          <p:cNvSpPr txBox="1"/>
          <p:nvPr/>
        </p:nvSpPr>
        <p:spPr>
          <a:xfrm>
            <a:off x="692025" y="808825"/>
            <a:ext cx="422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Hosts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Rooms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Reviews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/>
          <p:nvPr/>
        </p:nvSpPr>
        <p:spPr>
          <a:xfrm>
            <a:off x="346025" y="336100"/>
            <a:ext cx="3241500" cy="383100"/>
          </a:xfrm>
          <a:prstGeom prst="round1Rect">
            <a:avLst>
              <a:gd fmla="val 16667" name="adj"/>
            </a:avLst>
          </a:prstGeom>
          <a:solidFill>
            <a:srgbClr val="FBDB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8" name="Google Shape;398;p53"/>
          <p:cNvSpPr txBox="1"/>
          <p:nvPr/>
        </p:nvSpPr>
        <p:spPr>
          <a:xfrm>
            <a:off x="298400" y="358075"/>
            <a:ext cx="503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HALLAZGOS IMPORTANTES</a:t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825" y="336100"/>
            <a:ext cx="1576051" cy="54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53"/>
          <p:cNvGrpSpPr/>
          <p:nvPr/>
        </p:nvGrpSpPr>
        <p:grpSpPr>
          <a:xfrm>
            <a:off x="3067822" y="1308256"/>
            <a:ext cx="858912" cy="677090"/>
            <a:chOff x="5387005" y="1189270"/>
            <a:chExt cx="393960" cy="344488"/>
          </a:xfrm>
        </p:grpSpPr>
        <p:sp>
          <p:nvSpPr>
            <p:cNvPr id="401" name="Google Shape;401;p53"/>
            <p:cNvSpPr/>
            <p:nvPr/>
          </p:nvSpPr>
          <p:spPr>
            <a:xfrm>
              <a:off x="5387005" y="1213943"/>
              <a:ext cx="393960" cy="319814"/>
            </a:xfrm>
            <a:custGeom>
              <a:rect b="b" l="l" r="r" t="t"/>
              <a:pathLst>
                <a:path extrusionOk="0" h="15282" w="18825">
                  <a:moveTo>
                    <a:pt x="12979" y="4664"/>
                  </a:moveTo>
                  <a:lnTo>
                    <a:pt x="12979" y="7934"/>
                  </a:lnTo>
                  <a:lnTo>
                    <a:pt x="11177" y="7934"/>
                  </a:lnTo>
                  <a:lnTo>
                    <a:pt x="11177" y="4664"/>
                  </a:lnTo>
                  <a:close/>
                  <a:moveTo>
                    <a:pt x="15920" y="6723"/>
                  </a:moveTo>
                  <a:lnTo>
                    <a:pt x="15920" y="9110"/>
                  </a:lnTo>
                  <a:lnTo>
                    <a:pt x="13529" y="9110"/>
                  </a:lnTo>
                  <a:lnTo>
                    <a:pt x="13529" y="6723"/>
                  </a:lnTo>
                  <a:close/>
                  <a:moveTo>
                    <a:pt x="12979" y="8522"/>
                  </a:moveTo>
                  <a:lnTo>
                    <a:pt x="12979" y="9148"/>
                  </a:lnTo>
                  <a:lnTo>
                    <a:pt x="11177" y="9148"/>
                  </a:lnTo>
                  <a:lnTo>
                    <a:pt x="11177" y="8522"/>
                  </a:lnTo>
                  <a:close/>
                  <a:moveTo>
                    <a:pt x="12941" y="601"/>
                  </a:moveTo>
                  <a:lnTo>
                    <a:pt x="18254" y="1665"/>
                  </a:lnTo>
                  <a:cubicBezTo>
                    <a:pt x="18263" y="1668"/>
                    <a:pt x="18272" y="1677"/>
                    <a:pt x="18272" y="1686"/>
                  </a:cubicBezTo>
                  <a:lnTo>
                    <a:pt x="18272" y="13456"/>
                  </a:lnTo>
                  <a:cubicBezTo>
                    <a:pt x="18272" y="13462"/>
                    <a:pt x="18269" y="13468"/>
                    <a:pt x="18263" y="13471"/>
                  </a:cubicBezTo>
                  <a:cubicBezTo>
                    <a:pt x="18261" y="13473"/>
                    <a:pt x="18257" y="13475"/>
                    <a:pt x="18253" y="13475"/>
                  </a:cubicBezTo>
                  <a:cubicBezTo>
                    <a:pt x="18252" y="13475"/>
                    <a:pt x="18250" y="13474"/>
                    <a:pt x="18248" y="13474"/>
                  </a:cubicBezTo>
                  <a:lnTo>
                    <a:pt x="12941" y="12412"/>
                  </a:lnTo>
                  <a:lnTo>
                    <a:pt x="12941" y="9701"/>
                  </a:lnTo>
                  <a:lnTo>
                    <a:pt x="16772" y="9701"/>
                  </a:lnTo>
                  <a:cubicBezTo>
                    <a:pt x="16913" y="9701"/>
                    <a:pt x="17034" y="9598"/>
                    <a:pt x="17055" y="9460"/>
                  </a:cubicBezTo>
                  <a:cubicBezTo>
                    <a:pt x="17075" y="9295"/>
                    <a:pt x="16949" y="9148"/>
                    <a:pt x="16781" y="9148"/>
                  </a:cubicBezTo>
                  <a:lnTo>
                    <a:pt x="16469" y="9148"/>
                  </a:lnTo>
                  <a:lnTo>
                    <a:pt x="16469" y="6446"/>
                  </a:lnTo>
                  <a:cubicBezTo>
                    <a:pt x="16469" y="6296"/>
                    <a:pt x="16346" y="6173"/>
                    <a:pt x="16193" y="6173"/>
                  </a:cubicBezTo>
                  <a:lnTo>
                    <a:pt x="13529" y="6173"/>
                  </a:lnTo>
                  <a:lnTo>
                    <a:pt x="13529" y="4388"/>
                  </a:lnTo>
                  <a:cubicBezTo>
                    <a:pt x="13529" y="4238"/>
                    <a:pt x="13406" y="4115"/>
                    <a:pt x="13253" y="4115"/>
                  </a:cubicBezTo>
                  <a:lnTo>
                    <a:pt x="12941" y="4115"/>
                  </a:lnTo>
                  <a:lnTo>
                    <a:pt x="12941" y="601"/>
                  </a:lnTo>
                  <a:close/>
                  <a:moveTo>
                    <a:pt x="12666" y="1"/>
                  </a:moveTo>
                  <a:cubicBezTo>
                    <a:pt x="12634" y="1"/>
                    <a:pt x="12603" y="6"/>
                    <a:pt x="12573" y="16"/>
                  </a:cubicBezTo>
                  <a:lnTo>
                    <a:pt x="10221" y="874"/>
                  </a:lnTo>
                  <a:cubicBezTo>
                    <a:pt x="10077" y="924"/>
                    <a:pt x="10004" y="1080"/>
                    <a:pt x="10054" y="1224"/>
                  </a:cubicBezTo>
                  <a:cubicBezTo>
                    <a:pt x="10093" y="1338"/>
                    <a:pt x="10200" y="1407"/>
                    <a:pt x="10314" y="1407"/>
                  </a:cubicBezTo>
                  <a:cubicBezTo>
                    <a:pt x="10345" y="1407"/>
                    <a:pt x="10376" y="1402"/>
                    <a:pt x="10406" y="1392"/>
                  </a:cubicBezTo>
                  <a:lnTo>
                    <a:pt x="12391" y="671"/>
                  </a:lnTo>
                  <a:lnTo>
                    <a:pt x="12391" y="4115"/>
                  </a:lnTo>
                  <a:lnTo>
                    <a:pt x="10900" y="4115"/>
                  </a:lnTo>
                  <a:cubicBezTo>
                    <a:pt x="10748" y="4115"/>
                    <a:pt x="10627" y="4238"/>
                    <a:pt x="10627" y="4391"/>
                  </a:cubicBezTo>
                  <a:lnTo>
                    <a:pt x="10627" y="9113"/>
                  </a:lnTo>
                  <a:lnTo>
                    <a:pt x="10309" y="9113"/>
                  </a:lnTo>
                  <a:cubicBezTo>
                    <a:pt x="10309" y="9113"/>
                    <a:pt x="10033" y="9257"/>
                    <a:pt x="10033" y="9410"/>
                  </a:cubicBezTo>
                  <a:cubicBezTo>
                    <a:pt x="10036" y="9563"/>
                    <a:pt x="10157" y="9689"/>
                    <a:pt x="10309" y="9701"/>
                  </a:cubicBezTo>
                  <a:lnTo>
                    <a:pt x="12391" y="9701"/>
                  </a:lnTo>
                  <a:lnTo>
                    <a:pt x="12391" y="12459"/>
                  </a:lnTo>
                  <a:lnTo>
                    <a:pt x="6472" y="14614"/>
                  </a:lnTo>
                  <a:lnTo>
                    <a:pt x="6472" y="10001"/>
                  </a:lnTo>
                  <a:cubicBezTo>
                    <a:pt x="6472" y="9886"/>
                    <a:pt x="6405" y="9783"/>
                    <a:pt x="6299" y="9736"/>
                  </a:cubicBezTo>
                  <a:cubicBezTo>
                    <a:pt x="6259" y="9718"/>
                    <a:pt x="6218" y="9710"/>
                    <a:pt x="6179" y="9710"/>
                  </a:cubicBezTo>
                  <a:cubicBezTo>
                    <a:pt x="6024" y="9710"/>
                    <a:pt x="5884" y="9836"/>
                    <a:pt x="5884" y="10007"/>
                  </a:cubicBezTo>
                  <a:lnTo>
                    <a:pt x="5884" y="14670"/>
                  </a:lnTo>
                  <a:lnTo>
                    <a:pt x="571" y="13606"/>
                  </a:lnTo>
                  <a:cubicBezTo>
                    <a:pt x="562" y="13603"/>
                    <a:pt x="553" y="13597"/>
                    <a:pt x="556" y="13588"/>
                  </a:cubicBezTo>
                  <a:lnTo>
                    <a:pt x="556" y="1812"/>
                  </a:lnTo>
                  <a:cubicBezTo>
                    <a:pt x="553" y="1806"/>
                    <a:pt x="556" y="1800"/>
                    <a:pt x="562" y="1798"/>
                  </a:cubicBezTo>
                  <a:cubicBezTo>
                    <a:pt x="564" y="1795"/>
                    <a:pt x="568" y="1793"/>
                    <a:pt x="572" y="1793"/>
                  </a:cubicBezTo>
                  <a:cubicBezTo>
                    <a:pt x="573" y="1793"/>
                    <a:pt x="575" y="1794"/>
                    <a:pt x="577" y="1795"/>
                  </a:cubicBezTo>
                  <a:lnTo>
                    <a:pt x="1697" y="2018"/>
                  </a:lnTo>
                  <a:cubicBezTo>
                    <a:pt x="1715" y="2022"/>
                    <a:pt x="1733" y="2023"/>
                    <a:pt x="1751" y="2023"/>
                  </a:cubicBezTo>
                  <a:cubicBezTo>
                    <a:pt x="1881" y="2023"/>
                    <a:pt x="1998" y="1933"/>
                    <a:pt x="2024" y="1803"/>
                  </a:cubicBezTo>
                  <a:cubicBezTo>
                    <a:pt x="2053" y="1653"/>
                    <a:pt x="1956" y="1506"/>
                    <a:pt x="1806" y="1477"/>
                  </a:cubicBezTo>
                  <a:lnTo>
                    <a:pt x="686" y="1254"/>
                  </a:lnTo>
                  <a:cubicBezTo>
                    <a:pt x="648" y="1246"/>
                    <a:pt x="611" y="1243"/>
                    <a:pt x="574" y="1243"/>
                  </a:cubicBezTo>
                  <a:cubicBezTo>
                    <a:pt x="403" y="1243"/>
                    <a:pt x="239" y="1319"/>
                    <a:pt x="130" y="1456"/>
                  </a:cubicBezTo>
                  <a:cubicBezTo>
                    <a:pt x="45" y="1559"/>
                    <a:pt x="1" y="1692"/>
                    <a:pt x="4" y="1824"/>
                  </a:cubicBezTo>
                  <a:lnTo>
                    <a:pt x="4" y="13585"/>
                  </a:lnTo>
                  <a:cubicBezTo>
                    <a:pt x="4" y="13859"/>
                    <a:pt x="195" y="14091"/>
                    <a:pt x="462" y="14147"/>
                  </a:cubicBezTo>
                  <a:lnTo>
                    <a:pt x="6116" y="15276"/>
                  </a:lnTo>
                  <a:cubicBezTo>
                    <a:pt x="6134" y="15279"/>
                    <a:pt x="6155" y="15282"/>
                    <a:pt x="6172" y="15282"/>
                  </a:cubicBezTo>
                  <a:cubicBezTo>
                    <a:pt x="6205" y="15282"/>
                    <a:pt x="6237" y="15276"/>
                    <a:pt x="6266" y="15264"/>
                  </a:cubicBezTo>
                  <a:lnTo>
                    <a:pt x="12676" y="12935"/>
                  </a:lnTo>
                  <a:lnTo>
                    <a:pt x="18140" y="14026"/>
                  </a:lnTo>
                  <a:cubicBezTo>
                    <a:pt x="18178" y="14034"/>
                    <a:pt x="18216" y="14038"/>
                    <a:pt x="18255" y="14038"/>
                  </a:cubicBezTo>
                  <a:cubicBezTo>
                    <a:pt x="18424" y="14038"/>
                    <a:pt x="18587" y="13961"/>
                    <a:pt x="18695" y="13826"/>
                  </a:cubicBezTo>
                  <a:cubicBezTo>
                    <a:pt x="18780" y="13721"/>
                    <a:pt x="18825" y="13591"/>
                    <a:pt x="18822" y="13456"/>
                  </a:cubicBezTo>
                  <a:lnTo>
                    <a:pt x="18822" y="1695"/>
                  </a:lnTo>
                  <a:cubicBezTo>
                    <a:pt x="18822" y="1424"/>
                    <a:pt x="18631" y="1189"/>
                    <a:pt x="18363" y="1136"/>
                  </a:cubicBezTo>
                  <a:lnTo>
                    <a:pt x="12720" y="7"/>
                  </a:lnTo>
                  <a:cubicBezTo>
                    <a:pt x="12702" y="3"/>
                    <a:pt x="12684" y="1"/>
                    <a:pt x="12666" y="1"/>
                  </a:cubicBezTo>
                  <a:close/>
                </a:path>
              </a:pathLst>
            </a:custGeom>
            <a:solidFill>
              <a:srgbClr val="3D85C6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3"/>
            <p:cNvSpPr/>
            <p:nvPr/>
          </p:nvSpPr>
          <p:spPr>
            <a:xfrm>
              <a:off x="5442819" y="1189270"/>
              <a:ext cx="147204" cy="212812"/>
            </a:xfrm>
            <a:custGeom>
              <a:rect b="b" l="l" r="r" t="t"/>
              <a:pathLst>
                <a:path extrusionOk="0" h="10169" w="7034">
                  <a:moveTo>
                    <a:pt x="3517" y="583"/>
                  </a:moveTo>
                  <a:cubicBezTo>
                    <a:pt x="5140" y="583"/>
                    <a:pt x="6463" y="1892"/>
                    <a:pt x="6481" y="3518"/>
                  </a:cubicBezTo>
                  <a:cubicBezTo>
                    <a:pt x="6481" y="4941"/>
                    <a:pt x="5678" y="6490"/>
                    <a:pt x="5002" y="7543"/>
                  </a:cubicBezTo>
                  <a:cubicBezTo>
                    <a:pt x="4558" y="8234"/>
                    <a:pt x="4061" y="8890"/>
                    <a:pt x="3517" y="9501"/>
                  </a:cubicBezTo>
                  <a:cubicBezTo>
                    <a:pt x="2970" y="8890"/>
                    <a:pt x="2473" y="8234"/>
                    <a:pt x="2029" y="7543"/>
                  </a:cubicBezTo>
                  <a:cubicBezTo>
                    <a:pt x="1356" y="6490"/>
                    <a:pt x="550" y="4941"/>
                    <a:pt x="550" y="3518"/>
                  </a:cubicBezTo>
                  <a:cubicBezTo>
                    <a:pt x="571" y="1892"/>
                    <a:pt x="1891" y="583"/>
                    <a:pt x="3517" y="583"/>
                  </a:cubicBezTo>
                  <a:close/>
                  <a:moveTo>
                    <a:pt x="3517" y="1"/>
                  </a:moveTo>
                  <a:cubicBezTo>
                    <a:pt x="1577" y="1"/>
                    <a:pt x="3" y="1574"/>
                    <a:pt x="0" y="3518"/>
                  </a:cubicBezTo>
                  <a:cubicBezTo>
                    <a:pt x="0" y="5114"/>
                    <a:pt x="894" y="6817"/>
                    <a:pt x="1644" y="7960"/>
                  </a:cubicBezTo>
                  <a:cubicBezTo>
                    <a:pt x="1994" y="8490"/>
                    <a:pt x="2370" y="9001"/>
                    <a:pt x="2776" y="9486"/>
                  </a:cubicBezTo>
                  <a:cubicBezTo>
                    <a:pt x="3344" y="10169"/>
                    <a:pt x="3402" y="10169"/>
                    <a:pt x="3517" y="10169"/>
                  </a:cubicBezTo>
                  <a:cubicBezTo>
                    <a:pt x="3635" y="10169"/>
                    <a:pt x="3691" y="10169"/>
                    <a:pt x="4258" y="9486"/>
                  </a:cubicBezTo>
                  <a:cubicBezTo>
                    <a:pt x="4664" y="9001"/>
                    <a:pt x="5040" y="8490"/>
                    <a:pt x="5390" y="7960"/>
                  </a:cubicBezTo>
                  <a:cubicBezTo>
                    <a:pt x="6140" y="6817"/>
                    <a:pt x="7034" y="5114"/>
                    <a:pt x="7034" y="3518"/>
                  </a:cubicBezTo>
                  <a:cubicBezTo>
                    <a:pt x="7031" y="1574"/>
                    <a:pt x="5458" y="1"/>
                    <a:pt x="3517" y="1"/>
                  </a:cubicBezTo>
                  <a:close/>
                </a:path>
              </a:pathLst>
            </a:custGeom>
            <a:solidFill>
              <a:srgbClr val="3D85C6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3"/>
            <p:cNvSpPr/>
            <p:nvPr/>
          </p:nvSpPr>
          <p:spPr>
            <a:xfrm>
              <a:off x="5463056" y="1213902"/>
              <a:ext cx="80571" cy="75339"/>
            </a:xfrm>
            <a:custGeom>
              <a:rect b="b" l="l" r="r" t="t"/>
              <a:pathLst>
                <a:path extrusionOk="0" h="3600" w="3850">
                  <a:moveTo>
                    <a:pt x="2549" y="1"/>
                  </a:moveTo>
                  <a:cubicBezTo>
                    <a:pt x="1943" y="1"/>
                    <a:pt x="1345" y="235"/>
                    <a:pt x="895" y="685"/>
                  </a:cubicBezTo>
                  <a:cubicBezTo>
                    <a:pt x="163" y="1417"/>
                    <a:pt x="1" y="2543"/>
                    <a:pt x="495" y="3452"/>
                  </a:cubicBezTo>
                  <a:cubicBezTo>
                    <a:pt x="544" y="3546"/>
                    <a:pt x="639" y="3600"/>
                    <a:pt x="738" y="3600"/>
                  </a:cubicBezTo>
                  <a:cubicBezTo>
                    <a:pt x="782" y="3600"/>
                    <a:pt x="827" y="3589"/>
                    <a:pt x="868" y="3567"/>
                  </a:cubicBezTo>
                  <a:cubicBezTo>
                    <a:pt x="1004" y="3493"/>
                    <a:pt x="1053" y="3323"/>
                    <a:pt x="977" y="3190"/>
                  </a:cubicBezTo>
                  <a:cubicBezTo>
                    <a:pt x="601" y="2493"/>
                    <a:pt x="727" y="1635"/>
                    <a:pt x="1286" y="1076"/>
                  </a:cubicBezTo>
                  <a:cubicBezTo>
                    <a:pt x="1629" y="733"/>
                    <a:pt x="2085" y="554"/>
                    <a:pt x="2547" y="554"/>
                  </a:cubicBezTo>
                  <a:cubicBezTo>
                    <a:pt x="2838" y="554"/>
                    <a:pt x="3131" y="625"/>
                    <a:pt x="3400" y="770"/>
                  </a:cubicBezTo>
                  <a:cubicBezTo>
                    <a:pt x="3441" y="793"/>
                    <a:pt x="3486" y="804"/>
                    <a:pt x="3531" y="804"/>
                  </a:cubicBezTo>
                  <a:cubicBezTo>
                    <a:pt x="3629" y="804"/>
                    <a:pt x="3726" y="752"/>
                    <a:pt x="3776" y="659"/>
                  </a:cubicBezTo>
                  <a:cubicBezTo>
                    <a:pt x="3850" y="523"/>
                    <a:pt x="3797" y="356"/>
                    <a:pt x="3662" y="285"/>
                  </a:cubicBezTo>
                  <a:lnTo>
                    <a:pt x="3662" y="282"/>
                  </a:lnTo>
                  <a:cubicBezTo>
                    <a:pt x="3311" y="93"/>
                    <a:pt x="2929" y="1"/>
                    <a:pt x="2549" y="1"/>
                  </a:cubicBezTo>
                  <a:close/>
                </a:path>
              </a:pathLst>
            </a:custGeom>
            <a:solidFill>
              <a:srgbClr val="3D85C6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3"/>
            <p:cNvSpPr/>
            <p:nvPr/>
          </p:nvSpPr>
          <p:spPr>
            <a:xfrm>
              <a:off x="5489152" y="1236503"/>
              <a:ext cx="80445" cy="75213"/>
            </a:xfrm>
            <a:custGeom>
              <a:rect b="b" l="l" r="r" t="t"/>
              <a:pathLst>
                <a:path extrusionOk="0" h="3594" w="3844">
                  <a:moveTo>
                    <a:pt x="3115" y="1"/>
                  </a:moveTo>
                  <a:cubicBezTo>
                    <a:pt x="3070" y="1"/>
                    <a:pt x="3024" y="12"/>
                    <a:pt x="2982" y="34"/>
                  </a:cubicBezTo>
                  <a:cubicBezTo>
                    <a:pt x="2847" y="105"/>
                    <a:pt x="2800" y="276"/>
                    <a:pt x="2873" y="411"/>
                  </a:cubicBezTo>
                  <a:cubicBezTo>
                    <a:pt x="3250" y="1105"/>
                    <a:pt x="3126" y="1966"/>
                    <a:pt x="2567" y="2525"/>
                  </a:cubicBezTo>
                  <a:cubicBezTo>
                    <a:pt x="2223" y="2868"/>
                    <a:pt x="1766" y="3047"/>
                    <a:pt x="1304" y="3047"/>
                  </a:cubicBezTo>
                  <a:cubicBezTo>
                    <a:pt x="1014" y="3047"/>
                    <a:pt x="721" y="2976"/>
                    <a:pt x="453" y="2831"/>
                  </a:cubicBezTo>
                  <a:cubicBezTo>
                    <a:pt x="410" y="2806"/>
                    <a:pt x="364" y="2795"/>
                    <a:pt x="318" y="2795"/>
                  </a:cubicBezTo>
                  <a:cubicBezTo>
                    <a:pt x="219" y="2795"/>
                    <a:pt x="124" y="2847"/>
                    <a:pt x="74" y="2939"/>
                  </a:cubicBezTo>
                  <a:cubicBezTo>
                    <a:pt x="1" y="3075"/>
                    <a:pt x="53" y="3245"/>
                    <a:pt x="189" y="3316"/>
                  </a:cubicBezTo>
                  <a:cubicBezTo>
                    <a:pt x="539" y="3502"/>
                    <a:pt x="920" y="3593"/>
                    <a:pt x="1298" y="3593"/>
                  </a:cubicBezTo>
                  <a:cubicBezTo>
                    <a:pt x="1904" y="3593"/>
                    <a:pt x="2503" y="3359"/>
                    <a:pt x="2956" y="2910"/>
                  </a:cubicBezTo>
                  <a:cubicBezTo>
                    <a:pt x="3682" y="2178"/>
                    <a:pt x="3844" y="1058"/>
                    <a:pt x="3358" y="149"/>
                  </a:cubicBezTo>
                  <a:cubicBezTo>
                    <a:pt x="3310" y="54"/>
                    <a:pt x="3214" y="1"/>
                    <a:pt x="3115" y="1"/>
                  </a:cubicBezTo>
                  <a:close/>
                </a:path>
              </a:pathLst>
            </a:custGeom>
            <a:solidFill>
              <a:srgbClr val="3D85C6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3"/>
            <p:cNvSpPr/>
            <p:nvPr/>
          </p:nvSpPr>
          <p:spPr>
            <a:xfrm>
              <a:off x="5411323" y="1380673"/>
              <a:ext cx="86472" cy="73225"/>
            </a:xfrm>
            <a:custGeom>
              <a:rect b="b" l="l" r="r" t="t"/>
              <a:pathLst>
                <a:path extrusionOk="0" h="3499" w="4132">
                  <a:moveTo>
                    <a:pt x="2058" y="667"/>
                  </a:moveTo>
                  <a:lnTo>
                    <a:pt x="2958" y="1569"/>
                  </a:lnTo>
                  <a:lnTo>
                    <a:pt x="2958" y="2946"/>
                  </a:lnTo>
                  <a:lnTo>
                    <a:pt x="1159" y="2946"/>
                  </a:lnTo>
                  <a:lnTo>
                    <a:pt x="1159" y="1569"/>
                  </a:lnTo>
                  <a:lnTo>
                    <a:pt x="2058" y="667"/>
                  </a:lnTo>
                  <a:close/>
                  <a:moveTo>
                    <a:pt x="2058" y="0"/>
                  </a:moveTo>
                  <a:cubicBezTo>
                    <a:pt x="1988" y="0"/>
                    <a:pt x="1917" y="27"/>
                    <a:pt x="1864" y="82"/>
                  </a:cubicBezTo>
                  <a:lnTo>
                    <a:pt x="688" y="1258"/>
                  </a:lnTo>
                  <a:cubicBezTo>
                    <a:pt x="635" y="1311"/>
                    <a:pt x="606" y="1381"/>
                    <a:pt x="609" y="1455"/>
                  </a:cubicBezTo>
                  <a:lnTo>
                    <a:pt x="609" y="2946"/>
                  </a:lnTo>
                  <a:lnTo>
                    <a:pt x="306" y="2946"/>
                  </a:lnTo>
                  <a:cubicBezTo>
                    <a:pt x="304" y="2945"/>
                    <a:pt x="302" y="2945"/>
                    <a:pt x="300" y="2945"/>
                  </a:cubicBezTo>
                  <a:cubicBezTo>
                    <a:pt x="161" y="2945"/>
                    <a:pt x="41" y="3047"/>
                    <a:pt x="21" y="3187"/>
                  </a:cubicBezTo>
                  <a:cubicBezTo>
                    <a:pt x="0" y="3351"/>
                    <a:pt x="129" y="3498"/>
                    <a:pt x="294" y="3498"/>
                  </a:cubicBezTo>
                  <a:lnTo>
                    <a:pt x="3817" y="3498"/>
                  </a:lnTo>
                  <a:cubicBezTo>
                    <a:pt x="3949" y="3498"/>
                    <a:pt x="4064" y="3410"/>
                    <a:pt x="4093" y="3284"/>
                  </a:cubicBezTo>
                  <a:cubicBezTo>
                    <a:pt x="4131" y="3110"/>
                    <a:pt x="4002" y="2946"/>
                    <a:pt x="3822" y="2946"/>
                  </a:cubicBezTo>
                  <a:lnTo>
                    <a:pt x="3511" y="2946"/>
                  </a:lnTo>
                  <a:lnTo>
                    <a:pt x="3511" y="1455"/>
                  </a:lnTo>
                  <a:cubicBezTo>
                    <a:pt x="3511" y="1381"/>
                    <a:pt x="3481" y="1311"/>
                    <a:pt x="3428" y="1258"/>
                  </a:cubicBezTo>
                  <a:lnTo>
                    <a:pt x="2252" y="82"/>
                  </a:lnTo>
                  <a:cubicBezTo>
                    <a:pt x="2199" y="27"/>
                    <a:pt x="2129" y="0"/>
                    <a:pt x="2058" y="0"/>
                  </a:cubicBezTo>
                  <a:close/>
                </a:path>
              </a:pathLst>
            </a:custGeom>
            <a:solidFill>
              <a:srgbClr val="3D85C6"/>
            </a:solidFill>
            <a:ln cap="flat" cmpd="sng" w="9525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53"/>
          <p:cNvSpPr/>
          <p:nvPr/>
        </p:nvSpPr>
        <p:spPr>
          <a:xfrm>
            <a:off x="5604101" y="1357965"/>
            <a:ext cx="734810" cy="577672"/>
          </a:xfrm>
          <a:custGeom>
            <a:rect b="b" l="l" r="r" t="t"/>
            <a:pathLst>
              <a:path extrusionOk="0" h="10881" w="18828">
                <a:moveTo>
                  <a:pt x="8546" y="2021"/>
                </a:moveTo>
                <a:cubicBezTo>
                  <a:pt x="8881" y="2021"/>
                  <a:pt x="9154" y="2294"/>
                  <a:pt x="9154" y="2630"/>
                </a:cubicBezTo>
                <a:lnTo>
                  <a:pt x="9154" y="3532"/>
                </a:lnTo>
                <a:cubicBezTo>
                  <a:pt x="7196" y="3547"/>
                  <a:pt x="5341" y="3717"/>
                  <a:pt x="3806" y="4023"/>
                </a:cubicBezTo>
                <a:cubicBezTo>
                  <a:pt x="3632" y="3912"/>
                  <a:pt x="3529" y="3717"/>
                  <a:pt x="3529" y="3515"/>
                </a:cubicBezTo>
                <a:lnTo>
                  <a:pt x="3529" y="2630"/>
                </a:lnTo>
                <a:cubicBezTo>
                  <a:pt x="3529" y="2294"/>
                  <a:pt x="3803" y="2021"/>
                  <a:pt x="4138" y="2021"/>
                </a:cubicBezTo>
                <a:close/>
                <a:moveTo>
                  <a:pt x="10310" y="2021"/>
                </a:moveTo>
                <a:lnTo>
                  <a:pt x="14720" y="2024"/>
                </a:lnTo>
                <a:cubicBezTo>
                  <a:pt x="15055" y="2024"/>
                  <a:pt x="15326" y="2294"/>
                  <a:pt x="15329" y="2630"/>
                </a:cubicBezTo>
                <a:lnTo>
                  <a:pt x="15329" y="3553"/>
                </a:lnTo>
                <a:cubicBezTo>
                  <a:pt x="15329" y="3765"/>
                  <a:pt x="15226" y="3962"/>
                  <a:pt x="15053" y="4076"/>
                </a:cubicBezTo>
                <a:cubicBezTo>
                  <a:pt x="13518" y="3765"/>
                  <a:pt x="11662" y="3591"/>
                  <a:pt x="9704" y="3576"/>
                </a:cubicBezTo>
                <a:lnTo>
                  <a:pt x="9704" y="2647"/>
                </a:lnTo>
                <a:cubicBezTo>
                  <a:pt x="9698" y="2306"/>
                  <a:pt x="9972" y="2027"/>
                  <a:pt x="10310" y="2021"/>
                </a:cubicBezTo>
                <a:close/>
                <a:moveTo>
                  <a:pt x="16779" y="554"/>
                </a:moveTo>
                <a:cubicBezTo>
                  <a:pt x="16952" y="554"/>
                  <a:pt x="17090" y="692"/>
                  <a:pt x="17090" y="865"/>
                </a:cubicBezTo>
                <a:lnTo>
                  <a:pt x="17090" y="4570"/>
                </a:lnTo>
                <a:cubicBezTo>
                  <a:pt x="16717" y="4432"/>
                  <a:pt x="16332" y="4311"/>
                  <a:pt x="15941" y="4214"/>
                </a:cubicBezTo>
                <a:cubicBezTo>
                  <a:pt x="15858" y="4194"/>
                  <a:pt x="15770" y="4173"/>
                  <a:pt x="15685" y="4153"/>
                </a:cubicBezTo>
                <a:cubicBezTo>
                  <a:pt x="15811" y="3962"/>
                  <a:pt x="15882" y="3738"/>
                  <a:pt x="15879" y="3509"/>
                </a:cubicBezTo>
                <a:lnTo>
                  <a:pt x="15879" y="2630"/>
                </a:lnTo>
                <a:cubicBezTo>
                  <a:pt x="15882" y="1989"/>
                  <a:pt x="15361" y="1471"/>
                  <a:pt x="14720" y="1471"/>
                </a:cubicBezTo>
                <a:lnTo>
                  <a:pt x="10266" y="1471"/>
                </a:lnTo>
                <a:cubicBezTo>
                  <a:pt x="9928" y="1471"/>
                  <a:pt x="9604" y="1618"/>
                  <a:pt x="9384" y="1880"/>
                </a:cubicBezTo>
                <a:cubicBezTo>
                  <a:pt x="9166" y="1618"/>
                  <a:pt x="8843" y="1471"/>
                  <a:pt x="8501" y="1471"/>
                </a:cubicBezTo>
                <a:lnTo>
                  <a:pt x="4100" y="1471"/>
                </a:lnTo>
                <a:cubicBezTo>
                  <a:pt x="3459" y="1471"/>
                  <a:pt x="2941" y="1989"/>
                  <a:pt x="2941" y="2630"/>
                </a:cubicBezTo>
                <a:lnTo>
                  <a:pt x="2941" y="3506"/>
                </a:lnTo>
                <a:cubicBezTo>
                  <a:pt x="2941" y="3735"/>
                  <a:pt x="3009" y="3962"/>
                  <a:pt x="3138" y="4150"/>
                </a:cubicBezTo>
                <a:cubicBezTo>
                  <a:pt x="3050" y="4170"/>
                  <a:pt x="2962" y="4194"/>
                  <a:pt x="2880" y="4214"/>
                </a:cubicBezTo>
                <a:cubicBezTo>
                  <a:pt x="2489" y="4311"/>
                  <a:pt x="2103" y="4429"/>
                  <a:pt x="1730" y="4570"/>
                </a:cubicBezTo>
                <a:lnTo>
                  <a:pt x="1730" y="865"/>
                </a:lnTo>
                <a:cubicBezTo>
                  <a:pt x="1730" y="692"/>
                  <a:pt x="1868" y="554"/>
                  <a:pt x="2042" y="554"/>
                </a:cubicBezTo>
                <a:close/>
                <a:moveTo>
                  <a:pt x="9410" y="4070"/>
                </a:moveTo>
                <a:cubicBezTo>
                  <a:pt x="11827" y="4070"/>
                  <a:pt x="14097" y="4311"/>
                  <a:pt x="15799" y="4747"/>
                </a:cubicBezTo>
                <a:cubicBezTo>
                  <a:pt x="17619" y="5208"/>
                  <a:pt x="18269" y="5761"/>
                  <a:pt x="18269" y="6126"/>
                </a:cubicBezTo>
                <a:lnTo>
                  <a:pt x="18269" y="7352"/>
                </a:lnTo>
                <a:lnTo>
                  <a:pt x="16787" y="7352"/>
                </a:lnTo>
                <a:cubicBezTo>
                  <a:pt x="16785" y="7352"/>
                  <a:pt x="16783" y="7352"/>
                  <a:pt x="16781" y="7352"/>
                </a:cubicBezTo>
                <a:cubicBezTo>
                  <a:pt x="16640" y="7352"/>
                  <a:pt x="16522" y="7454"/>
                  <a:pt x="16502" y="7593"/>
                </a:cubicBezTo>
                <a:cubicBezTo>
                  <a:pt x="16482" y="7757"/>
                  <a:pt x="16611" y="7902"/>
                  <a:pt x="16776" y="7902"/>
                </a:cubicBezTo>
                <a:lnTo>
                  <a:pt x="18269" y="7902"/>
                </a:lnTo>
                <a:lnTo>
                  <a:pt x="18269" y="10271"/>
                </a:lnTo>
                <a:cubicBezTo>
                  <a:pt x="18269" y="10283"/>
                  <a:pt x="18260" y="10292"/>
                  <a:pt x="18249" y="10292"/>
                </a:cubicBezTo>
                <a:lnTo>
                  <a:pt x="17608" y="10292"/>
                </a:lnTo>
                <a:cubicBezTo>
                  <a:pt x="17596" y="10292"/>
                  <a:pt x="17590" y="10283"/>
                  <a:pt x="17587" y="10274"/>
                </a:cubicBezTo>
                <a:lnTo>
                  <a:pt x="17434" y="9516"/>
                </a:lnTo>
                <a:cubicBezTo>
                  <a:pt x="17355" y="9113"/>
                  <a:pt x="16999" y="8822"/>
                  <a:pt x="16587" y="8822"/>
                </a:cubicBezTo>
                <a:lnTo>
                  <a:pt x="2233" y="8822"/>
                </a:lnTo>
                <a:cubicBezTo>
                  <a:pt x="1821" y="8822"/>
                  <a:pt x="1465" y="9113"/>
                  <a:pt x="1386" y="9516"/>
                </a:cubicBezTo>
                <a:lnTo>
                  <a:pt x="1233" y="10274"/>
                </a:lnTo>
                <a:cubicBezTo>
                  <a:pt x="1230" y="10283"/>
                  <a:pt x="1221" y="10292"/>
                  <a:pt x="1212" y="10292"/>
                </a:cubicBezTo>
                <a:lnTo>
                  <a:pt x="571" y="10292"/>
                </a:lnTo>
                <a:cubicBezTo>
                  <a:pt x="560" y="10292"/>
                  <a:pt x="551" y="10283"/>
                  <a:pt x="551" y="10271"/>
                </a:cubicBezTo>
                <a:lnTo>
                  <a:pt x="551" y="7902"/>
                </a:lnTo>
                <a:lnTo>
                  <a:pt x="15588" y="7902"/>
                </a:lnTo>
                <a:cubicBezTo>
                  <a:pt x="15590" y="7902"/>
                  <a:pt x="15592" y="7902"/>
                  <a:pt x="15594" y="7902"/>
                </a:cubicBezTo>
                <a:cubicBezTo>
                  <a:pt x="15732" y="7902"/>
                  <a:pt x="15850" y="7800"/>
                  <a:pt x="15870" y="7660"/>
                </a:cubicBezTo>
                <a:cubicBezTo>
                  <a:pt x="15891" y="7496"/>
                  <a:pt x="15764" y="7352"/>
                  <a:pt x="15596" y="7352"/>
                </a:cubicBezTo>
                <a:lnTo>
                  <a:pt x="554" y="7352"/>
                </a:lnTo>
                <a:lnTo>
                  <a:pt x="554" y="6126"/>
                </a:lnTo>
                <a:cubicBezTo>
                  <a:pt x="554" y="5761"/>
                  <a:pt x="1201" y="5208"/>
                  <a:pt x="3021" y="4747"/>
                </a:cubicBezTo>
                <a:cubicBezTo>
                  <a:pt x="4723" y="4311"/>
                  <a:pt x="6993" y="4070"/>
                  <a:pt x="9410" y="4070"/>
                </a:cubicBezTo>
                <a:close/>
                <a:moveTo>
                  <a:pt x="2042" y="1"/>
                </a:moveTo>
                <a:cubicBezTo>
                  <a:pt x="1565" y="1"/>
                  <a:pt x="1177" y="386"/>
                  <a:pt x="1177" y="865"/>
                </a:cubicBezTo>
                <a:lnTo>
                  <a:pt x="1177" y="4829"/>
                </a:lnTo>
                <a:cubicBezTo>
                  <a:pt x="242" y="5291"/>
                  <a:pt x="1" y="5776"/>
                  <a:pt x="1" y="6149"/>
                </a:cubicBezTo>
                <a:lnTo>
                  <a:pt x="1" y="10310"/>
                </a:lnTo>
                <a:cubicBezTo>
                  <a:pt x="1" y="10624"/>
                  <a:pt x="257" y="10880"/>
                  <a:pt x="571" y="10880"/>
                </a:cubicBezTo>
                <a:lnTo>
                  <a:pt x="1221" y="10880"/>
                </a:lnTo>
                <a:cubicBezTo>
                  <a:pt x="1221" y="10880"/>
                  <a:pt x="1727" y="10662"/>
                  <a:pt x="1780" y="10395"/>
                </a:cubicBezTo>
                <a:lnTo>
                  <a:pt x="1933" y="9633"/>
                </a:lnTo>
                <a:cubicBezTo>
                  <a:pt x="1965" y="9486"/>
                  <a:pt x="2092" y="9381"/>
                  <a:pt x="2242" y="9372"/>
                </a:cubicBezTo>
                <a:lnTo>
                  <a:pt x="16596" y="9372"/>
                </a:lnTo>
                <a:cubicBezTo>
                  <a:pt x="16743" y="9381"/>
                  <a:pt x="16870" y="9486"/>
                  <a:pt x="16902" y="9633"/>
                </a:cubicBezTo>
                <a:lnTo>
                  <a:pt x="17055" y="10395"/>
                </a:lnTo>
                <a:cubicBezTo>
                  <a:pt x="17108" y="10660"/>
                  <a:pt x="17343" y="10854"/>
                  <a:pt x="17614" y="10880"/>
                </a:cubicBezTo>
                <a:lnTo>
                  <a:pt x="18257" y="10880"/>
                </a:lnTo>
                <a:cubicBezTo>
                  <a:pt x="18572" y="10854"/>
                  <a:pt x="18828" y="10598"/>
                  <a:pt x="18819" y="10283"/>
                </a:cubicBezTo>
                <a:lnTo>
                  <a:pt x="18819" y="6131"/>
                </a:lnTo>
                <a:cubicBezTo>
                  <a:pt x="18828" y="5758"/>
                  <a:pt x="17643" y="4814"/>
                  <a:pt x="17643" y="4814"/>
                </a:cubicBezTo>
                <a:lnTo>
                  <a:pt x="17643" y="865"/>
                </a:lnTo>
                <a:cubicBezTo>
                  <a:pt x="17643" y="386"/>
                  <a:pt x="17255" y="1"/>
                  <a:pt x="16779" y="1"/>
                </a:cubicBezTo>
                <a:close/>
              </a:path>
            </a:pathLst>
          </a:custGeom>
          <a:solidFill>
            <a:srgbClr val="3D85C6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3"/>
          <p:cNvSpPr txBox="1"/>
          <p:nvPr/>
        </p:nvSpPr>
        <p:spPr>
          <a:xfrm>
            <a:off x="865050" y="1308250"/>
            <a:ext cx="186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Hospedajes</a:t>
            </a:r>
            <a:endParaRPr i="1" sz="1600">
              <a:solidFill>
                <a:srgbClr val="FF0000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48710 </a:t>
            </a:r>
            <a:endParaRPr sz="1600">
              <a:solidFill>
                <a:schemeClr val="dk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408" name="Google Shape;408;p53"/>
          <p:cNvSpPr/>
          <p:nvPr/>
        </p:nvSpPr>
        <p:spPr>
          <a:xfrm>
            <a:off x="435025" y="1129013"/>
            <a:ext cx="734826" cy="765437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3D85C6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3"/>
          <p:cNvSpPr txBox="1"/>
          <p:nvPr/>
        </p:nvSpPr>
        <p:spPr>
          <a:xfrm>
            <a:off x="4064775" y="908038"/>
            <a:ext cx="145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Barrios</a:t>
            </a:r>
            <a:endParaRPr i="1">
              <a:solidFill>
                <a:srgbClr val="FF0000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Manhattan</a:t>
            </a:r>
            <a:endParaRPr>
              <a:solidFill>
                <a:schemeClr val="dk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Brooklyn</a:t>
            </a:r>
            <a:endParaRPr>
              <a:solidFill>
                <a:schemeClr val="dk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Queens</a:t>
            </a:r>
            <a:endParaRPr>
              <a:solidFill>
                <a:schemeClr val="dk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Bronx</a:t>
            </a:r>
            <a:endParaRPr>
              <a:solidFill>
                <a:schemeClr val="dk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Staten</a:t>
            </a:r>
            <a:r>
              <a:rPr lang="en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 Island</a:t>
            </a:r>
            <a:endParaRPr>
              <a:solidFill>
                <a:schemeClr val="dk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410" name="Google Shape;410;p53"/>
          <p:cNvSpPr/>
          <p:nvPr/>
        </p:nvSpPr>
        <p:spPr>
          <a:xfrm>
            <a:off x="2553563" y="1555000"/>
            <a:ext cx="3762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1" name="Google Shape;411;p53"/>
          <p:cNvSpPr txBox="1"/>
          <p:nvPr/>
        </p:nvSpPr>
        <p:spPr>
          <a:xfrm>
            <a:off x="6421375" y="1117225"/>
            <a:ext cx="221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Tipo de Hospedaje</a:t>
            </a:r>
            <a:endParaRPr i="1">
              <a:solidFill>
                <a:srgbClr val="FF0000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Hab. Compartida</a:t>
            </a:r>
            <a:endParaRPr>
              <a:solidFill>
                <a:schemeClr val="dk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Hab. Privada</a:t>
            </a:r>
            <a:endParaRPr>
              <a:solidFill>
                <a:schemeClr val="dk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Apto o Casa Completa</a:t>
            </a:r>
            <a:endParaRPr>
              <a:solidFill>
                <a:schemeClr val="dk1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sp>
        <p:nvSpPr>
          <p:cNvPr id="412" name="Google Shape;412;p53"/>
          <p:cNvSpPr/>
          <p:nvPr/>
        </p:nvSpPr>
        <p:spPr>
          <a:xfrm>
            <a:off x="5144363" y="1555000"/>
            <a:ext cx="3762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13" name="Google Shape;413;p53"/>
          <p:cNvGrpSpPr/>
          <p:nvPr/>
        </p:nvGrpSpPr>
        <p:grpSpPr>
          <a:xfrm>
            <a:off x="1228150" y="2582925"/>
            <a:ext cx="6801075" cy="1477500"/>
            <a:chOff x="1304350" y="2582925"/>
            <a:chExt cx="6801075" cy="1477500"/>
          </a:xfrm>
        </p:grpSpPr>
        <p:pic>
          <p:nvPicPr>
            <p:cNvPr id="414" name="Google Shape;414;p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4350" y="2582925"/>
              <a:ext cx="6801075" cy="147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53"/>
            <p:cNvSpPr/>
            <p:nvPr/>
          </p:nvSpPr>
          <p:spPr>
            <a:xfrm>
              <a:off x="3393350" y="3579675"/>
              <a:ext cx="912300" cy="244800"/>
            </a:xfrm>
            <a:prstGeom prst="rect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6" name="Google Shape;416;p53"/>
            <p:cNvSpPr/>
            <p:nvPr/>
          </p:nvSpPr>
          <p:spPr>
            <a:xfrm>
              <a:off x="2798450" y="2932350"/>
              <a:ext cx="594900" cy="244800"/>
            </a:xfrm>
            <a:prstGeom prst="rect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7" name="Google Shape;417;p53"/>
            <p:cNvSpPr/>
            <p:nvPr/>
          </p:nvSpPr>
          <p:spPr>
            <a:xfrm>
              <a:off x="4305650" y="3376950"/>
              <a:ext cx="1751100" cy="244800"/>
            </a:xfrm>
            <a:prstGeom prst="rect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18" name="Google Shape;418;p53"/>
            <p:cNvSpPr/>
            <p:nvPr/>
          </p:nvSpPr>
          <p:spPr>
            <a:xfrm>
              <a:off x="6106700" y="3376950"/>
              <a:ext cx="1930500" cy="244800"/>
            </a:xfrm>
            <a:prstGeom prst="rect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419" name="Google Shape;419;p53"/>
          <p:cNvSpPr txBox="1"/>
          <p:nvPr/>
        </p:nvSpPr>
        <p:spPr>
          <a:xfrm>
            <a:off x="2109438" y="4152825"/>
            <a:ext cx="50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10016</a:t>
            </a:r>
            <a:r>
              <a:rPr i="1" lang="en" sz="28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 </a:t>
            </a:r>
            <a:r>
              <a:rPr i="1" lang="en" sz="23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Hosts sin reviews </a:t>
            </a:r>
            <a:r>
              <a:rPr lang="en" sz="23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= </a:t>
            </a:r>
            <a:r>
              <a:rPr lang="en" sz="2800">
                <a:solidFill>
                  <a:srgbClr val="FF385C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20%</a:t>
            </a:r>
            <a:endParaRPr sz="3200">
              <a:solidFill>
                <a:srgbClr val="FF385C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/>
          <p:nvPr/>
        </p:nvSpPr>
        <p:spPr>
          <a:xfrm>
            <a:off x="346025" y="336100"/>
            <a:ext cx="3241500" cy="383100"/>
          </a:xfrm>
          <a:prstGeom prst="round1Rect">
            <a:avLst>
              <a:gd fmla="val 16667" name="adj"/>
            </a:avLst>
          </a:prstGeom>
          <a:solidFill>
            <a:srgbClr val="FBDB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298400" y="358075"/>
            <a:ext cx="503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HALLAZGOS IMPORTANTES</a:t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pic>
        <p:nvPicPr>
          <p:cNvPr id="426" name="Google Shape;4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825" y="336100"/>
            <a:ext cx="1576051" cy="5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 txBox="1"/>
          <p:nvPr/>
        </p:nvSpPr>
        <p:spPr>
          <a:xfrm>
            <a:off x="1751753" y="911200"/>
            <a:ext cx="63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17497 </a:t>
            </a:r>
            <a:r>
              <a:rPr i="1" lang="en" sz="23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Anuncios Inactivos</a:t>
            </a:r>
            <a:r>
              <a:rPr i="1" lang="en" sz="23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 </a:t>
            </a:r>
            <a:r>
              <a:rPr lang="en" sz="23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= </a:t>
            </a:r>
            <a:r>
              <a:rPr lang="en" sz="2800">
                <a:solidFill>
                  <a:srgbClr val="FF385C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35</a:t>
            </a:r>
            <a:r>
              <a:rPr lang="en" sz="2800">
                <a:solidFill>
                  <a:srgbClr val="FF385C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rPr>
              <a:t>%</a:t>
            </a:r>
            <a:endParaRPr sz="3200">
              <a:solidFill>
                <a:srgbClr val="FF385C"/>
              </a:solidFill>
              <a:latin typeface="Lexend Deca SemiBold"/>
              <a:ea typeface="Lexend Deca SemiBold"/>
              <a:cs typeface="Lexend Deca SemiBold"/>
              <a:sym typeface="Lexend Deca SemiBold"/>
            </a:endParaRPr>
          </a:p>
        </p:txBody>
      </p:sp>
      <p:pic>
        <p:nvPicPr>
          <p:cNvPr id="428" name="Google Shape;4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200" y="1574350"/>
            <a:ext cx="4661875" cy="29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/>
          <p:nvPr/>
        </p:nvSpPr>
        <p:spPr>
          <a:xfrm>
            <a:off x="346025" y="336100"/>
            <a:ext cx="2856600" cy="374400"/>
          </a:xfrm>
          <a:prstGeom prst="round1Rect">
            <a:avLst>
              <a:gd fmla="val 16667" name="adj"/>
            </a:avLst>
          </a:prstGeom>
          <a:solidFill>
            <a:srgbClr val="FBDB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4" name="Google Shape;434;p55"/>
          <p:cNvSpPr txBox="1"/>
          <p:nvPr/>
        </p:nvSpPr>
        <p:spPr>
          <a:xfrm>
            <a:off x="517075" y="307750"/>
            <a:ext cx="164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RESULTADOS</a:t>
            </a:r>
            <a:endParaRPr sz="160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pic>
        <p:nvPicPr>
          <p:cNvPr id="435" name="Google Shape;4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825" y="336100"/>
            <a:ext cx="1576051" cy="5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5" y="1335975"/>
            <a:ext cx="3294000" cy="33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5"/>
          <p:cNvSpPr txBox="1"/>
          <p:nvPr/>
        </p:nvSpPr>
        <p:spPr>
          <a:xfrm>
            <a:off x="1085650" y="4052025"/>
            <a:ext cx="4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1%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38" name="Google Shape;438;p55"/>
          <p:cNvSpPr txBox="1"/>
          <p:nvPr/>
        </p:nvSpPr>
        <p:spPr>
          <a:xfrm>
            <a:off x="2556375" y="1705275"/>
            <a:ext cx="4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2</a:t>
            </a: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%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39" name="Google Shape;439;p55"/>
          <p:cNvSpPr txBox="1"/>
          <p:nvPr/>
        </p:nvSpPr>
        <p:spPr>
          <a:xfrm>
            <a:off x="3293500" y="2589300"/>
            <a:ext cx="5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12%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40" name="Google Shape;440;p55"/>
          <p:cNvSpPr txBox="1"/>
          <p:nvPr/>
        </p:nvSpPr>
        <p:spPr>
          <a:xfrm>
            <a:off x="1814025" y="2272500"/>
            <a:ext cx="5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44</a:t>
            </a: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%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1600375" y="3487850"/>
            <a:ext cx="56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41</a:t>
            </a: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%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442" name="Google Shape;44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425" y="1655200"/>
            <a:ext cx="4452576" cy="29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5"/>
          <p:cNvSpPr txBox="1"/>
          <p:nvPr/>
        </p:nvSpPr>
        <p:spPr>
          <a:xfrm>
            <a:off x="4520900" y="885450"/>
            <a:ext cx="346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Tarifas, Ubicación y calidad de la propiedad, Tarifas del mercado, Temporada y eventos locales.</a:t>
            </a:r>
            <a:endParaRPr b="1" i="1" sz="12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/>
          <p:nvPr/>
        </p:nvSpPr>
        <p:spPr>
          <a:xfrm>
            <a:off x="346025" y="336100"/>
            <a:ext cx="2856600" cy="374400"/>
          </a:xfrm>
          <a:prstGeom prst="round1Rect">
            <a:avLst>
              <a:gd fmla="val 16667" name="adj"/>
            </a:avLst>
          </a:prstGeom>
          <a:solidFill>
            <a:srgbClr val="FBDBD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49" name="Google Shape;449;p56"/>
          <p:cNvPicPr preferRelativeResize="0"/>
          <p:nvPr/>
        </p:nvPicPr>
        <p:blipFill rotWithShape="1">
          <a:blip r:embed="rId3">
            <a:alphaModFix/>
          </a:blip>
          <a:srcRect b="30716" l="0" r="0" t="31937"/>
          <a:stretch/>
        </p:blipFill>
        <p:spPr>
          <a:xfrm>
            <a:off x="2402300" y="3229750"/>
            <a:ext cx="6456600" cy="1607400"/>
          </a:xfrm>
          <a:prstGeom prst="snipRound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450" name="Google Shape;450;p56"/>
          <p:cNvSpPr txBox="1"/>
          <p:nvPr/>
        </p:nvSpPr>
        <p:spPr>
          <a:xfrm>
            <a:off x="346025" y="336100"/>
            <a:ext cx="503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rPr>
              <a:t>RECOMENDACIONES</a:t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 ExtraBold"/>
              <a:ea typeface="Lexend Deca ExtraBold"/>
              <a:cs typeface="Lexend Deca ExtraBold"/>
              <a:sym typeface="Lexend Deca ExtraBold"/>
            </a:endParaRPr>
          </a:p>
        </p:txBody>
      </p:sp>
      <p:pic>
        <p:nvPicPr>
          <p:cNvPr id="451" name="Google Shape;45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825" y="336100"/>
            <a:ext cx="1576051" cy="5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6"/>
          <p:cNvSpPr txBox="1"/>
          <p:nvPr/>
        </p:nvSpPr>
        <p:spPr>
          <a:xfrm>
            <a:off x="831975" y="1025400"/>
            <a:ext cx="5817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Char char="●"/>
            </a:pPr>
            <a:r>
              <a:rPr lang="en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Actualizar y mantener el calendario.</a:t>
            </a:r>
            <a:endParaRPr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Char char="●"/>
            </a:pPr>
            <a:r>
              <a:rPr lang="en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Establecer precios competitivos.</a:t>
            </a:r>
            <a:endParaRPr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Char char="●"/>
            </a:pPr>
            <a:r>
              <a:rPr lang="en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Mantener comunicación clara y efectiva.</a:t>
            </a:r>
            <a:endParaRPr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Char char="●"/>
            </a:pPr>
            <a:r>
              <a:rPr lang="en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Ofrecer al huésped opciones de experiencias, cercanas al inmueble.</a:t>
            </a:r>
            <a:endParaRPr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Char char="●"/>
            </a:pPr>
            <a:r>
              <a:rPr lang="en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Insistirle al </a:t>
            </a:r>
            <a:r>
              <a:rPr lang="en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huésped, dejar su comentario en la plataforma, con el fin de hacer un mejor seguimiento, tanto para la plataforma como para el host. </a:t>
            </a:r>
            <a:r>
              <a:rPr lang="en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endParaRPr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 txBox="1"/>
          <p:nvPr/>
        </p:nvSpPr>
        <p:spPr>
          <a:xfrm>
            <a:off x="971950" y="859200"/>
            <a:ext cx="704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Links del Análisis: 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BigQuery: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https://console.cloud.google.com/bigquery?project=bi-airbnb&amp;ws=!1m0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utique Hotel Pitch Deck XL by Slidesgo">
  <a:themeElements>
    <a:clrScheme name="Simple Light">
      <a:dk1>
        <a:srgbClr val="1D1B1B"/>
      </a:dk1>
      <a:lt1>
        <a:srgbClr val="FFFFFF"/>
      </a:lt1>
      <a:dk2>
        <a:srgbClr val="E2EFF0"/>
      </a:dk2>
      <a:lt2>
        <a:srgbClr val="E5CEBD"/>
      </a:lt2>
      <a:accent1>
        <a:srgbClr val="A5BDC0"/>
      </a:accent1>
      <a:accent2>
        <a:srgbClr val="B0B4A7"/>
      </a:accent2>
      <a:accent3>
        <a:srgbClr val="C3B2A5"/>
      </a:accent3>
      <a:accent4>
        <a:srgbClr val="83867B"/>
      </a:accent4>
      <a:accent5>
        <a:srgbClr val="FFFFFF"/>
      </a:accent5>
      <a:accent6>
        <a:srgbClr val="FFFFFF"/>
      </a:accent6>
      <a:hlink>
        <a:srgbClr val="1D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