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5DD412-A87C-4376-993C-370EE49EAB61}">
  <a:tblStyle styleId="{7E5DD412-A87C-4376-993C-370EE49EAB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ExtraBold-bold.fntdata"/><Relationship Id="rId15" Type="http://schemas.openxmlformats.org/officeDocument/2006/relationships/font" Target="fonts/RobotoBlack-boldItalic.fntdata"/><Relationship Id="rId37" Type="http://schemas.openxmlformats.org/officeDocument/2006/relationships/font" Target="fonts/Comfortaa-bold.fntdata"/><Relationship Id="rId14" Type="http://schemas.openxmlformats.org/officeDocument/2006/relationships/font" Target="fonts/RobotoBlack-bold.fntdata"/><Relationship Id="rId36" Type="http://schemas.openxmlformats.org/officeDocument/2006/relationships/font" Target="fonts/Comfortaa-regular.fntdata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71267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c571267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18ca45c7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18ca45c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18ca45c7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18ca45c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a59503a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4a59503a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2213183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2213183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98c05f39a_0_5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98c05f39a_0_5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13225" y="1096800"/>
            <a:ext cx="4008300" cy="245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1516350"/>
            <a:ext cx="8430600" cy="2110800"/>
          </a:xfrm>
          <a:prstGeom prst="homePlate">
            <a:avLst>
              <a:gd fmla="val 3564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13250" y="1694470"/>
            <a:ext cx="77175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2179500" y="2921030"/>
            <a:ext cx="4785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4_1_1_1_1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709625" y="1160390"/>
            <a:ext cx="34290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713225" y="3043225"/>
            <a:ext cx="26340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subTitle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3" type="subTitle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5" type="subTitle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6" type="subTitle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hasCustomPrompt="1" idx="7" type="title"/>
          </p:nvPr>
        </p:nvSpPr>
        <p:spPr>
          <a:xfrm>
            <a:off x="1632473" y="1880227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/>
          <p:nvPr>
            <p:ph hasCustomPrompt="1" idx="8" type="title"/>
          </p:nvPr>
        </p:nvSpPr>
        <p:spPr>
          <a:xfrm>
            <a:off x="6982227" y="1878714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hasCustomPrompt="1" idx="9" type="title"/>
          </p:nvPr>
        </p:nvSpPr>
        <p:spPr>
          <a:xfrm>
            <a:off x="4306998" y="1880227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09487" y="2812190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2728437" y="2812190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3" type="subTitle"/>
          </p:nvPr>
        </p:nvSpPr>
        <p:spPr>
          <a:xfrm>
            <a:off x="4755775" y="2812190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4" type="subTitle"/>
          </p:nvPr>
        </p:nvSpPr>
        <p:spPr>
          <a:xfrm>
            <a:off x="6779175" y="2812190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5" type="subTitle"/>
          </p:nvPr>
        </p:nvSpPr>
        <p:spPr>
          <a:xfrm>
            <a:off x="604788" y="322597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6" type="subTitle"/>
          </p:nvPr>
        </p:nvSpPr>
        <p:spPr>
          <a:xfrm>
            <a:off x="2623738" y="322597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7" type="subTitle"/>
          </p:nvPr>
        </p:nvSpPr>
        <p:spPr>
          <a:xfrm>
            <a:off x="4651125" y="322597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8" type="subTitle"/>
          </p:nvPr>
        </p:nvSpPr>
        <p:spPr>
          <a:xfrm>
            <a:off x="6674475" y="3225975"/>
            <a:ext cx="18567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hasCustomPrompt="1" idx="9" type="title"/>
          </p:nvPr>
        </p:nvSpPr>
        <p:spPr>
          <a:xfrm>
            <a:off x="1272880" y="1864032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/>
          <p:nvPr>
            <p:ph hasCustomPrompt="1" idx="13" type="title"/>
          </p:nvPr>
        </p:nvSpPr>
        <p:spPr>
          <a:xfrm>
            <a:off x="5319184" y="1862518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/>
          <p:nvPr>
            <p:ph hasCustomPrompt="1" idx="14" type="title"/>
          </p:nvPr>
        </p:nvSpPr>
        <p:spPr>
          <a:xfrm>
            <a:off x="3296780" y="1864032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/>
          <p:nvPr>
            <p:ph hasCustomPrompt="1" idx="15" type="title"/>
          </p:nvPr>
        </p:nvSpPr>
        <p:spPr>
          <a:xfrm>
            <a:off x="7341583" y="1862518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2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1742693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1978890" y="2182450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/>
        </p:nvSpPr>
        <p:spPr>
          <a:xfrm>
            <a:off x="5601418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5837615" y="2182447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/>
        </p:nvSpPr>
        <p:spPr>
          <a:xfrm>
            <a:off x="1745068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6" type="subTitle"/>
          </p:nvPr>
        </p:nvSpPr>
        <p:spPr>
          <a:xfrm>
            <a:off x="1981265" y="3566032"/>
            <a:ext cx="23793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/>
        </p:nvSpPr>
        <p:spPr>
          <a:xfrm>
            <a:off x="5603793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6"/>
          <p:cNvSpPr txBox="1"/>
          <p:nvPr>
            <p:ph idx="7" type="subTitle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8" type="subTitle"/>
          </p:nvPr>
        </p:nvSpPr>
        <p:spPr>
          <a:xfrm>
            <a:off x="5839610" y="3566033"/>
            <a:ext cx="2377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9" type="title"/>
          </p:nvPr>
        </p:nvSpPr>
        <p:spPr>
          <a:xfrm>
            <a:off x="1097280" y="1844061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/>
          <p:nvPr>
            <p:ph hasCustomPrompt="1" idx="13" type="title"/>
          </p:nvPr>
        </p:nvSpPr>
        <p:spPr>
          <a:xfrm>
            <a:off x="4956048" y="1849011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hasCustomPrompt="1" idx="14" type="title"/>
          </p:nvPr>
        </p:nvSpPr>
        <p:spPr>
          <a:xfrm>
            <a:off x="1097280" y="3233949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/>
          <p:nvPr>
            <p:ph hasCustomPrompt="1" idx="15" type="title"/>
          </p:nvPr>
        </p:nvSpPr>
        <p:spPr>
          <a:xfrm>
            <a:off x="4956048" y="3233949"/>
            <a:ext cx="576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_1_1_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713487" y="29624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2" type="subTitle"/>
          </p:nvPr>
        </p:nvSpPr>
        <p:spPr>
          <a:xfrm>
            <a:off x="2733352" y="29624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3" type="subTitle"/>
          </p:nvPr>
        </p:nvSpPr>
        <p:spPr>
          <a:xfrm>
            <a:off x="4760694" y="29624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4" type="subTitle"/>
          </p:nvPr>
        </p:nvSpPr>
        <p:spPr>
          <a:xfrm>
            <a:off x="6783175" y="2962488"/>
            <a:ext cx="1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5" type="subTitle"/>
          </p:nvPr>
        </p:nvSpPr>
        <p:spPr>
          <a:xfrm>
            <a:off x="714237" y="3381247"/>
            <a:ext cx="1645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6" type="subTitle"/>
          </p:nvPr>
        </p:nvSpPr>
        <p:spPr>
          <a:xfrm>
            <a:off x="2734102" y="3381247"/>
            <a:ext cx="1645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7" type="subTitle"/>
          </p:nvPr>
        </p:nvSpPr>
        <p:spPr>
          <a:xfrm>
            <a:off x="4761444" y="3381247"/>
            <a:ext cx="1645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8" type="subTitle"/>
          </p:nvPr>
        </p:nvSpPr>
        <p:spPr>
          <a:xfrm>
            <a:off x="6783925" y="3381247"/>
            <a:ext cx="16458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2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897350" y="448056"/>
            <a:ext cx="53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2" type="subTitle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3" type="subTitle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4" type="subTitle"/>
          </p:nvPr>
        </p:nvSpPr>
        <p:spPr>
          <a:xfrm>
            <a:off x="1212425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5" type="subTitle"/>
          </p:nvPr>
        </p:nvSpPr>
        <p:spPr>
          <a:xfrm>
            <a:off x="3750000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6" type="subTitle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7" type="subTitle"/>
          </p:nvPr>
        </p:nvSpPr>
        <p:spPr>
          <a:xfrm>
            <a:off x="1212850" y="2164923"/>
            <a:ext cx="1643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3750520" y="2164925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9" type="subTitle"/>
          </p:nvPr>
        </p:nvSpPr>
        <p:spPr>
          <a:xfrm>
            <a:off x="6287991" y="2164925"/>
            <a:ext cx="164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3" type="subTitle"/>
          </p:nvPr>
        </p:nvSpPr>
        <p:spPr>
          <a:xfrm>
            <a:off x="1212841" y="3992200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4" type="subTitle"/>
          </p:nvPr>
        </p:nvSpPr>
        <p:spPr>
          <a:xfrm>
            <a:off x="3750520" y="3992197"/>
            <a:ext cx="1643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5" type="subTitle"/>
          </p:nvPr>
        </p:nvSpPr>
        <p:spPr>
          <a:xfrm>
            <a:off x="6287991" y="3992197"/>
            <a:ext cx="164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0" y="1538700"/>
            <a:ext cx="3858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ontserrat Black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5077550" y="2571600"/>
            <a:ext cx="33534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4_1_1_1_2"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rot="5400000">
            <a:off x="2134325" y="-143550"/>
            <a:ext cx="48663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hasCustomPrompt="1" type="title"/>
          </p:nvPr>
        </p:nvSpPr>
        <p:spPr>
          <a:xfrm>
            <a:off x="2012132" y="539500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2012000" y="1291297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hasCustomPrompt="1" idx="2" type="title"/>
          </p:nvPr>
        </p:nvSpPr>
        <p:spPr>
          <a:xfrm>
            <a:off x="2012132" y="1767241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2012000" y="2517848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hasCustomPrompt="1" idx="4" type="title"/>
          </p:nvPr>
        </p:nvSpPr>
        <p:spPr>
          <a:xfrm>
            <a:off x="2012042" y="2959856"/>
            <a:ext cx="51198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2012000" y="3711650"/>
            <a:ext cx="51198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225" y="809450"/>
            <a:ext cx="1012500" cy="819600"/>
          </a:xfrm>
          <a:prstGeom prst="homePlate">
            <a:avLst>
              <a:gd fmla="val 319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1697400"/>
            <a:ext cx="30948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3225" y="2588925"/>
            <a:ext cx="2510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3225" y="892600"/>
            <a:ext cx="9288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5400000">
            <a:off x="2134325" y="-143550"/>
            <a:ext cx="48663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2638025" y="3374136"/>
            <a:ext cx="38589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1_1_1"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713025" y="448050"/>
            <a:ext cx="77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11650" y="2618151"/>
            <a:ext cx="23955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1_1_2"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 flipH="1"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713225" y="448050"/>
            <a:ext cx="77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020225" y="2618229"/>
            <a:ext cx="24105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bg>
      <p:bgPr>
        <a:solidFill>
          <a:schemeClr val="accen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 flipH="1">
            <a:off x="7431525" y="809450"/>
            <a:ext cx="1012500" cy="819600"/>
          </a:xfrm>
          <a:prstGeom prst="homePlate">
            <a:avLst>
              <a:gd fmla="val 319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5000000" y="1697400"/>
            <a:ext cx="34308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5920325" y="2591725"/>
            <a:ext cx="2510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hasCustomPrompt="1" idx="2" type="title"/>
          </p:nvPr>
        </p:nvSpPr>
        <p:spPr>
          <a:xfrm>
            <a:off x="7501925" y="892600"/>
            <a:ext cx="9288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4"/>
          <p:cNvSpPr/>
          <p:nvPr/>
        </p:nvSpPr>
        <p:spPr>
          <a:xfrm flipH="1" rot="10800000">
            <a:off x="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720400" y="707100"/>
            <a:ext cx="38589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20400" y="1480950"/>
            <a:ext cx="26331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720400" y="3357050"/>
            <a:ext cx="3000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Stories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_1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722376" y="1280160"/>
            <a:ext cx="7717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subTitle"/>
          </p:nvPr>
        </p:nvSpPr>
        <p:spPr>
          <a:xfrm>
            <a:off x="703400" y="40965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3" type="subTitle"/>
          </p:nvPr>
        </p:nvSpPr>
        <p:spPr>
          <a:xfrm>
            <a:off x="3418544" y="40965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4" type="subTitle"/>
          </p:nvPr>
        </p:nvSpPr>
        <p:spPr>
          <a:xfrm>
            <a:off x="6133675" y="4096512"/>
            <a:ext cx="23043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2_2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722625" y="448056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5024125" y="1674047"/>
            <a:ext cx="34065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2" type="subTitle"/>
          </p:nvPr>
        </p:nvSpPr>
        <p:spPr>
          <a:xfrm>
            <a:off x="713225" y="1674047"/>
            <a:ext cx="34065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3" type="subTitle"/>
          </p:nvPr>
        </p:nvSpPr>
        <p:spPr>
          <a:xfrm>
            <a:off x="722625" y="1435725"/>
            <a:ext cx="1607400" cy="3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4" type="subTitle"/>
          </p:nvPr>
        </p:nvSpPr>
        <p:spPr>
          <a:xfrm>
            <a:off x="5021300" y="1437510"/>
            <a:ext cx="1607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8" name="Google Shape;168;p27"/>
          <p:cNvSpPr/>
          <p:nvPr/>
        </p:nvSpPr>
        <p:spPr>
          <a:xfrm rot="10800000">
            <a:off x="4044350" y="-1700"/>
            <a:ext cx="5112900" cy="5149800"/>
          </a:xfrm>
          <a:prstGeom prst="homePlate">
            <a:avLst>
              <a:gd fmla="val 163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 sz="115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322969" y="2813075"/>
            <a:ext cx="2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5024131" y="2813075"/>
            <a:ext cx="2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322969" y="3233100"/>
            <a:ext cx="2796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025631" y="3233094"/>
            <a:ext cx="2793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hasCustomPrompt="1" idx="5" type="title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5"/>
          <p:cNvSpPr txBox="1"/>
          <p:nvPr>
            <p:ph hasCustomPrompt="1" idx="6" type="title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14675" y="421325"/>
            <a:ext cx="38589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14675" y="2445774"/>
            <a:ext cx="3858900" cy="21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rot="5400000">
            <a:off x="2134325" y="-143550"/>
            <a:ext cx="48663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193775" y="1797800"/>
            <a:ext cx="4756500" cy="13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5120825" y="539500"/>
            <a:ext cx="33099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4000"/>
              <a:buFont typeface="Montserrat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61825" y="1096700"/>
            <a:ext cx="44130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Segmentación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618450" y="2880325"/>
            <a:ext cx="38616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Tienda El Mercado</a:t>
            </a:r>
            <a:endParaRPr b="1" sz="2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74925" y="4683925"/>
            <a:ext cx="36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Presentado por: Yenny Ojeda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900" y="949527"/>
            <a:ext cx="3430676" cy="33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248500" y="1253325"/>
            <a:ext cx="4647000" cy="19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Tienda El Mercado está experimentando cambios significativos en las preferencias de sus consumidores. Cada día sus clientes se han vuelto menos fieles.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Basándonos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en la metodología RFM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y 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apoyándonos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en el 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análisis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de cohortes, brindaremos un profundo entendimiento del comportamiento de compra de sus clientes y esta manera proporcionar estrategia y recomendaciones para mejorar el comportamiento de sus clientes.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-8500" y="2125"/>
            <a:ext cx="9144000" cy="46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2343350" y="-56075"/>
            <a:ext cx="550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mfortaa"/>
                <a:ea typeface="Comfortaa"/>
                <a:cs typeface="Comfortaa"/>
                <a:sym typeface="Comfortaa"/>
              </a:rPr>
              <a:t>ANALISIS EXPLORATORIO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574675" y="871850"/>
            <a:ext cx="1051500" cy="497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2036863" y="871850"/>
            <a:ext cx="1051500" cy="497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3484688" y="871850"/>
            <a:ext cx="1051500" cy="497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4932500" y="871850"/>
            <a:ext cx="1051500" cy="497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6375550" y="871850"/>
            <a:ext cx="1051500" cy="497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713225" y="920300"/>
            <a:ext cx="91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2,2 Mil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036867" y="912650"/>
            <a:ext cx="125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$1.349.760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3553988" y="920300"/>
            <a:ext cx="91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$52.178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5123725" y="912650"/>
            <a:ext cx="91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Vino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449600" y="912650"/>
            <a:ext cx="91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Dulces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-104225" y="614138"/>
            <a:ext cx="240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TOTAL CLIENTES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935325" y="614150"/>
            <a:ext cx="190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TOTAL VENTAS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249138" y="444950"/>
            <a:ext cx="14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INGRESO MEDIO 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ANUAL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651775" y="444950"/>
            <a:ext cx="14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PRODUCTO 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MÁS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 VENDIDO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036625" y="389450"/>
            <a:ext cx="158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PRODUCTO MENOS VENDIDO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" name="Google Shape;205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8" y="1653461"/>
            <a:ext cx="2597960" cy="14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537" y="1633064"/>
            <a:ext cx="2908584" cy="14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000" y="1653451"/>
            <a:ext cx="2524448" cy="12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250" y="3359375"/>
            <a:ext cx="2524450" cy="121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 title="Gráfic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7463" y="3210000"/>
            <a:ext cx="2710350" cy="157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 title="Gráfic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575" y="3188136"/>
            <a:ext cx="2859439" cy="176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-8500" y="2125"/>
            <a:ext cx="9144000" cy="46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609775" y="428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SEGMENTACION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195625" y="4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{7E5DD412-A87C-4376-993C-370EE49EAB61}</a:tableStyleId>
              </a:tblPr>
              <a:tblGrid>
                <a:gridCol w="1039950"/>
                <a:gridCol w="2012025"/>
                <a:gridCol w="5589425"/>
              </a:tblGrid>
              <a:tr h="33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QUARTIL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CLASIFICACIÓN RFM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DEFINICION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23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Q1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Clientes Potenciales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Aquellos clientes con una recencia alta pero aún no han gastado mucho.</a:t>
                      </a:r>
                      <a:endParaRPr b="1"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1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Q2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Clientes en Riesgo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Aquellos clientes con una alta recencia y frecuencia, pero con un bajo gasto monetario.</a:t>
                      </a:r>
                      <a:endParaRPr b="1"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7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Q3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Clientes Leales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Aquellos clientes con una recencia baja, pero con un alto gasto monetario</a:t>
                      </a:r>
                      <a:r>
                        <a:rPr b="1" lang="en" sz="10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15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Q4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Clientes VIP</a:t>
                      </a:r>
                      <a:endParaRPr b="1" sz="13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Aquellos clientes que tienen altas puntuaciones en los 3 items</a:t>
                      </a:r>
                      <a:endParaRPr b="1"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8" name="Google Shape;218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238" y="2940300"/>
            <a:ext cx="3797374" cy="23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609775" y="3606400"/>
            <a:ext cx="550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RECENCIA: 40%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FRECUENCIA: 35%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MONETARIO: 25%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/>
          <p:nvPr/>
        </p:nvSpPr>
        <p:spPr>
          <a:xfrm>
            <a:off x="498200" y="661800"/>
            <a:ext cx="1663500" cy="31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0" y="939025"/>
            <a:ext cx="3586749" cy="2219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33"/>
          <p:cNvGrpSpPr/>
          <p:nvPr/>
        </p:nvGrpSpPr>
        <p:grpSpPr>
          <a:xfrm>
            <a:off x="3997300" y="1918525"/>
            <a:ext cx="5821225" cy="1046000"/>
            <a:chOff x="3997300" y="1918525"/>
            <a:chExt cx="5821225" cy="1046000"/>
          </a:xfrm>
        </p:grpSpPr>
        <p:sp>
          <p:nvSpPr>
            <p:cNvPr id="227" name="Google Shape;227;p33"/>
            <p:cNvSpPr txBox="1"/>
            <p:nvPr/>
          </p:nvSpPr>
          <p:spPr>
            <a:xfrm>
              <a:off x="6377850" y="2564325"/>
              <a:ext cx="278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33"/>
            <p:cNvSpPr txBox="1"/>
            <p:nvPr/>
          </p:nvSpPr>
          <p:spPr>
            <a:xfrm>
              <a:off x="3997300" y="1933975"/>
              <a:ext cx="501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mfortaa"/>
                  <a:ea typeface="Comfortaa"/>
                  <a:cs typeface="Comfortaa"/>
                  <a:sym typeface="Comfortaa"/>
                </a:rPr>
                <a:t>% RETENCION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5517425" y="1990675"/>
              <a:ext cx="564000" cy="286800"/>
            </a:xfrm>
            <a:prstGeom prst="homePlat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33"/>
            <p:cNvSpPr txBox="1"/>
            <p:nvPr/>
          </p:nvSpPr>
          <p:spPr>
            <a:xfrm>
              <a:off x="6081425" y="1918525"/>
              <a:ext cx="3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Comfortaa"/>
                  <a:ea typeface="Comfortaa"/>
                  <a:cs typeface="Comfortaa"/>
                  <a:sym typeface="Comfortaa"/>
                </a:rPr>
                <a:t>19,47%</a:t>
              </a:r>
              <a:endParaRPr b="1" sz="16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31" name="Google Shape;231;p33"/>
          <p:cNvSpPr/>
          <p:nvPr/>
        </p:nvSpPr>
        <p:spPr>
          <a:xfrm>
            <a:off x="-8500" y="2125"/>
            <a:ext cx="9144000" cy="46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609775" y="428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mfortaa"/>
                <a:ea typeface="Comfortaa"/>
                <a:cs typeface="Comfortaa"/>
                <a:sym typeface="Comfortaa"/>
              </a:rPr>
              <a:t>ANALISIS DE COHORTE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33" name="Google Shape;233;p33"/>
          <p:cNvSpPr txBox="1"/>
          <p:nvPr/>
        </p:nvSpPr>
        <p:spPr>
          <a:xfrm>
            <a:off x="506150" y="615525"/>
            <a:ext cx="5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HISTOGRAMA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4">
            <a:alphaModFix/>
          </a:blip>
          <a:srcRect b="38278" l="1244" r="0" t="28407"/>
          <a:stretch/>
        </p:blipFill>
        <p:spPr>
          <a:xfrm>
            <a:off x="166475" y="3214425"/>
            <a:ext cx="8604101" cy="16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4117250" y="1569650"/>
            <a:ext cx="498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MESES INACTIVO: 6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50" y="0"/>
            <a:ext cx="72124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-764850" y="80650"/>
            <a:ext cx="690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mfortaa"/>
                <a:ea typeface="Comfortaa"/>
                <a:cs typeface="Comfortaa"/>
                <a:sym typeface="Comfortaa"/>
              </a:rPr>
              <a:t>PROPUESTAS Y RECOMENDACIONES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842400" y="653350"/>
            <a:ext cx="7715100" cy="6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Crear un programa de lealtad que recompense a los clientes por compras frecuentes.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Ofrecer descuentos, regalos o puntos que puedan canjear en futuras compras.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Recompensar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a los clientes por referir a amigos y familiares.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Contactar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a clientes poco frecuentes por mensajería de texto o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correos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electrónicos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, con promociones en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artículos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o productos basados en compras anteriores.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Ofrecer descuentos o promociones exclusivas a clientes que no han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comprado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recientemente para incentivar compras repetidas.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Organizar eventos especiales periódicamente para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atraer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a los clientes y fomentar las compras.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Crear un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buzón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o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línea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de sugerencias y/o retroalimentación, para mejorar la experiencia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de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compra.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Crear un app para compras con promociones de domicilio gratis.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D095"/>
      </a:accent1>
      <a:accent2>
        <a:srgbClr val="48BF84"/>
      </a:accent2>
      <a:accent3>
        <a:srgbClr val="46AB7D"/>
      </a:accent3>
      <a:accent4>
        <a:srgbClr val="439775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