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C40"/>
    <a:srgbClr val="336799"/>
    <a:srgbClr val="CCFF33"/>
    <a:srgbClr val="00FF00"/>
    <a:srgbClr val="99FF99"/>
    <a:srgbClr val="87E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AF35-9B77-4E0F-8E30-C4A0AF45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FCC69-3E3E-43DA-A74F-71173C2A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1EE8-EBD3-4872-A48D-CD66BD5F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E23D-D3C8-465C-B2C9-1553789D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0ACB-9019-4BCF-ABFF-67E41063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BCE7-1F51-4B31-B88C-25A0DE72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CE3BC-35CF-4C9A-93F7-AFBA73E9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4883-EB1F-4A20-BF20-591D9443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CC7B-A8C8-4AF7-947A-EFD72CC4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4620-9678-452B-9AC7-D0134928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BDB49-871E-4E94-8E39-78B06888C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CE07D-980C-4805-9652-AF3837617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A10DE-6DCC-47D0-897B-51D1B6B3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0D2C-5EDE-4273-8047-810E772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D952-5204-4DC6-9C23-A6DCDA2D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55C8-8E66-47CF-A49C-FDA75352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2922-433D-47A6-9309-9D339D4A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4E32-AD8A-4B48-9EE5-C29FD678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9C1D-E40E-4419-9C0A-D4A56ED3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3557-051A-46E2-B5B4-DD890E40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3FF4-B151-4C24-8B80-3A51EC89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BFBC7-61AD-426D-99C3-B53167DD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2B2E-6995-4A17-A543-CF36ADE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E129-FFDC-49D7-A6AA-323D2BBA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A0D3-5BAC-4BC8-A3AD-8B9E041F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0FA3-6621-491D-BEE7-1CADFE04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7F7D-054D-4BD6-AD2F-E6A1511B5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11A9-BAC5-4C18-A2AB-E07B068B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8CA1-6D54-4D0E-A047-C4232E26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7A567-54A2-422F-A1DA-0AEBB118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BD24F-4101-49F2-B25B-143438D7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47C1-4DF2-4F92-995B-6781D337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2C9A-C6E5-41C5-BF46-9F54F979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0BC3-F10B-497D-AF1D-9FD9358CF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554E1-06AD-4BD3-AF20-55019E10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8CE32-2AE1-4AD0-9E6C-D5C0B4B08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FDB31-08CE-498C-85CB-911756D7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4A82A-FE01-455B-86AB-8722B31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CF24B-5F25-450C-BB5E-63D691D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0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7E6-EB22-480D-A7F8-BC43C22C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82B41-02EE-43CF-AF50-AC4FE7CB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A03C7-0CE5-4A55-9347-42EFED6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0122-6828-4211-9678-C44900C0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2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0F78D-C88D-4273-8B1F-E8F607AC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0A340-9D94-4AA4-9DCF-458AD5E8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57AEF-3140-4DAF-A909-4D010BF4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9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57D8-8880-42F2-B94D-6630602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80FA-E142-4010-8374-43023EBB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207A-555F-4E30-804C-72EA7E37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7DB88-4EF3-4FAA-B830-3DA4D737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2A4C-5C05-45E9-84F1-48B3168E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1DFEB-A586-4BE7-A1B1-0BFDF6AB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DE0C-E521-42A1-A40E-A7174E52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C115B-7A92-445C-ABFA-D5E8D85E1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B7A6C-4666-4AB8-822C-7BCFB694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0FFD-3D3E-412F-AE56-C053A6F4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A6F11-9F3B-4710-B0F9-49BCE850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A437-AE4D-4EA2-B1AF-FD9F7E52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0ADFF-5546-41DE-8629-DB81928C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738AE-87E5-432D-A71D-CF95AF48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4361-7E16-41F3-85EF-B61009C37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E1549-9266-49D2-9AC8-B4CCDB62B885}" type="datetimeFigureOut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AE8F-ABE8-42DC-B08B-8BC00011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E72B-E737-4BAD-806B-439ED06D2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FC14-160E-4BC5-AD34-FEBD4AC1A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1BEB5-F6A2-42E0-BD4E-CB9E1CE0FB41}"/>
              </a:ext>
            </a:extLst>
          </p:cNvPr>
          <p:cNvGrpSpPr/>
          <p:nvPr/>
        </p:nvGrpSpPr>
        <p:grpSpPr>
          <a:xfrm>
            <a:off x="0" y="0"/>
            <a:ext cx="12202348" cy="6862427"/>
            <a:chOff x="-10348" y="-4427"/>
            <a:chExt cx="12202348" cy="68624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2AB8EB-BE71-4CC2-87C6-DCD14E6879F6}"/>
                </a:ext>
              </a:extLst>
            </p:cNvPr>
            <p:cNvSpPr/>
            <p:nvPr/>
          </p:nvSpPr>
          <p:spPr>
            <a:xfrm>
              <a:off x="-10348" y="0"/>
              <a:ext cx="1828800" cy="6858000"/>
            </a:xfrm>
            <a:prstGeom prst="rect">
              <a:avLst/>
            </a:prstGeom>
            <a:solidFill>
              <a:srgbClr val="336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220F4A-5560-4914-80AC-241DC826EAA5}"/>
                </a:ext>
              </a:extLst>
            </p:cNvPr>
            <p:cNvSpPr/>
            <p:nvPr/>
          </p:nvSpPr>
          <p:spPr>
            <a:xfrm>
              <a:off x="1818452" y="-4427"/>
              <a:ext cx="10363199" cy="1994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3CA116-4FAB-42FD-B882-B3D6B1C25579}"/>
                </a:ext>
              </a:extLst>
            </p:cNvPr>
            <p:cNvSpPr/>
            <p:nvPr/>
          </p:nvSpPr>
          <p:spPr>
            <a:xfrm>
              <a:off x="1818452" y="1981200"/>
              <a:ext cx="10373547" cy="4876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2C0D-14F0-4E0D-9D7D-DC03D0049FA8}"/>
                </a:ext>
              </a:extLst>
            </p:cNvPr>
            <p:cNvSpPr txBox="1"/>
            <p:nvPr/>
          </p:nvSpPr>
          <p:spPr>
            <a:xfrm>
              <a:off x="0" y="569905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0DA9F3-0791-40C0-9E70-DF035D2D93C3}"/>
                </a:ext>
              </a:extLst>
            </p:cNvPr>
            <p:cNvGrpSpPr/>
            <p:nvPr/>
          </p:nvGrpSpPr>
          <p:grpSpPr>
            <a:xfrm>
              <a:off x="1905001" y="2105660"/>
              <a:ext cx="4225550" cy="4627880"/>
              <a:chOff x="3160910" y="2105660"/>
              <a:chExt cx="2969640" cy="462788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28B2F9A-9144-4168-B0D3-34373D2DE6E7}"/>
                  </a:ext>
                </a:extLst>
              </p:cNvPr>
              <p:cNvGrpSpPr/>
              <p:nvPr/>
            </p:nvGrpSpPr>
            <p:grpSpPr>
              <a:xfrm>
                <a:off x="3160910" y="2105660"/>
                <a:ext cx="2969640" cy="4627880"/>
                <a:chOff x="467360" y="2006600"/>
                <a:chExt cx="2969640" cy="462788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1028AE2-4334-45D4-8BDA-1D8EC4E83AC1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: Top Corners Rounded 19">
                  <a:extLst>
                    <a:ext uri="{FF2B5EF4-FFF2-40B4-BE49-F238E27FC236}">
                      <a16:creationId xmlns:a16="http://schemas.microsoft.com/office/drawing/2014/main" id="{20558D2E-4EB5-46C9-BA20-E96D4DF01899}"/>
                    </a:ext>
                  </a:extLst>
                </p:cNvPr>
                <p:cNvSpPr/>
                <p:nvPr/>
              </p:nvSpPr>
              <p:spPr>
                <a:xfrm>
                  <a:off x="467360" y="2336800"/>
                  <a:ext cx="2969640" cy="429768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BDAC3A-A8B7-4B43-8C8D-604DDD1AFB81}"/>
                  </a:ext>
                </a:extLst>
              </p:cNvPr>
              <p:cNvSpPr txBox="1"/>
              <p:nvPr/>
            </p:nvSpPr>
            <p:spPr>
              <a:xfrm>
                <a:off x="3592652" y="2105660"/>
                <a:ext cx="205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Net Revenue by Country and City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0FD4F8-1C80-46E8-9955-AEF0C79EDC8B}"/>
                </a:ext>
              </a:extLst>
            </p:cNvPr>
            <p:cNvGrpSpPr/>
            <p:nvPr/>
          </p:nvGrpSpPr>
          <p:grpSpPr>
            <a:xfrm>
              <a:off x="6219070" y="2105660"/>
              <a:ext cx="5891649" cy="2533015"/>
              <a:chOff x="6219070" y="2105660"/>
              <a:chExt cx="5891649" cy="253301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4DD96FB-B676-46B9-93C2-B1673958ACCD}"/>
                  </a:ext>
                </a:extLst>
              </p:cNvPr>
              <p:cNvGrpSpPr/>
              <p:nvPr/>
            </p:nvGrpSpPr>
            <p:grpSpPr>
              <a:xfrm>
                <a:off x="6219070" y="2105660"/>
                <a:ext cx="5891649" cy="2533015"/>
                <a:chOff x="467360" y="2006600"/>
                <a:chExt cx="2969640" cy="253301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FA787BDB-FE30-46EE-B5FD-7F7881F8389B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Top Corners Rounded 22">
                  <a:extLst>
                    <a:ext uri="{FF2B5EF4-FFF2-40B4-BE49-F238E27FC236}">
                      <a16:creationId xmlns:a16="http://schemas.microsoft.com/office/drawing/2014/main" id="{920874FF-B977-4DB0-87B7-66A64B79F094}"/>
                    </a:ext>
                  </a:extLst>
                </p:cNvPr>
                <p:cNvSpPr/>
                <p:nvPr/>
              </p:nvSpPr>
              <p:spPr>
                <a:xfrm>
                  <a:off x="467360" y="2336800"/>
                  <a:ext cx="2969640" cy="2202815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17D50-80DB-4336-970F-B2CC3C9F2C74}"/>
                  </a:ext>
                </a:extLst>
              </p:cNvPr>
              <p:cNvSpPr txBox="1"/>
              <p:nvPr/>
            </p:nvSpPr>
            <p:spPr>
              <a:xfrm>
                <a:off x="7449124" y="2132259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Total Orders Vs Gross Revenue by Month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F74F80-AB9B-45D7-94F4-AEBCE74196CA}"/>
                </a:ext>
              </a:extLst>
            </p:cNvPr>
            <p:cNvGrpSpPr/>
            <p:nvPr/>
          </p:nvGrpSpPr>
          <p:grpSpPr>
            <a:xfrm>
              <a:off x="6215450" y="4756785"/>
              <a:ext cx="5891649" cy="1976754"/>
              <a:chOff x="6219070" y="5166360"/>
              <a:chExt cx="5891649" cy="1976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4010953-FA77-47BF-9056-7B721AE9A8DD}"/>
                  </a:ext>
                </a:extLst>
              </p:cNvPr>
              <p:cNvGrpSpPr/>
              <p:nvPr/>
            </p:nvGrpSpPr>
            <p:grpSpPr>
              <a:xfrm>
                <a:off x="6219070" y="5166360"/>
                <a:ext cx="5891649" cy="1976754"/>
                <a:chOff x="467360" y="2006600"/>
                <a:chExt cx="2969640" cy="1976754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7D2327CB-3F4A-43A4-B3A7-39F9D4CD68ED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3EF924F5-C3F7-4E71-B9BD-866B50C26690}"/>
                    </a:ext>
                  </a:extLst>
                </p:cNvPr>
                <p:cNvSpPr/>
                <p:nvPr/>
              </p:nvSpPr>
              <p:spPr>
                <a:xfrm>
                  <a:off x="467360" y="2336799"/>
                  <a:ext cx="2969640" cy="1646555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D2B568-9122-4693-875C-C362DCC89143}"/>
                  </a:ext>
                </a:extLst>
              </p:cNvPr>
              <p:cNvSpPr txBox="1"/>
              <p:nvPr/>
            </p:nvSpPr>
            <p:spPr>
              <a:xfrm>
                <a:off x="7449124" y="5192961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Average Days to ship by Shipping Company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634B48-90F3-432C-A5D0-233444A9BA51}"/>
                </a:ext>
              </a:extLst>
            </p:cNvPr>
            <p:cNvSpPr txBox="1"/>
            <p:nvPr/>
          </p:nvSpPr>
          <p:spPr>
            <a:xfrm>
              <a:off x="-9524" y="1832401"/>
              <a:ext cx="1828800" cy="27699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Overview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088ABD-98EE-410C-9BB8-0F9D60B9D538}"/>
                </a:ext>
              </a:extLst>
            </p:cNvPr>
            <p:cNvSpPr txBox="1"/>
            <p:nvPr/>
          </p:nvSpPr>
          <p:spPr>
            <a:xfrm>
              <a:off x="-9524" y="2495552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Product and Category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CAEE2E-ED9B-4126-8A66-DBEDB8A506FD}"/>
                </a:ext>
              </a:extLst>
            </p:cNvPr>
            <p:cNvSpPr txBox="1"/>
            <p:nvPr/>
          </p:nvSpPr>
          <p:spPr>
            <a:xfrm>
              <a:off x="-9524" y="3158703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Employees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68B881-D515-49FD-AF5A-7B8574A40A2B}"/>
                </a:ext>
              </a:extLst>
            </p:cNvPr>
            <p:cNvCxnSpPr/>
            <p:nvPr/>
          </p:nvCxnSpPr>
          <p:spPr>
            <a:xfrm>
              <a:off x="-10348" y="1580321"/>
              <a:ext cx="1819276" cy="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8858B6-A5DC-4C48-B8EF-FE146F2B7F75}"/>
                </a:ext>
              </a:extLst>
            </p:cNvPr>
            <p:cNvSpPr/>
            <p:nvPr/>
          </p:nvSpPr>
          <p:spPr>
            <a:xfrm>
              <a:off x="1818452" y="0"/>
              <a:ext cx="10373548" cy="555307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Hình ảnh 15" descr="Ảnh có chứa biểu tượng, Phông chữ, Đồ họa, thiết kế đồ họa&#10;&#10;Mô tả được tạo tự động">
            <a:extLst>
              <a:ext uri="{FF2B5EF4-FFF2-40B4-BE49-F238E27FC236}">
                <a16:creationId xmlns:a16="http://schemas.microsoft.com/office/drawing/2014/main" id="{DABD4D97-EFE2-CDF7-7940-2C81AECF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40" y="177544"/>
            <a:ext cx="1930356" cy="1234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06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A89864-F754-4E4A-BE18-81BA3357E061}"/>
              </a:ext>
            </a:extLst>
          </p:cNvPr>
          <p:cNvGrpSpPr/>
          <p:nvPr/>
        </p:nvGrpSpPr>
        <p:grpSpPr>
          <a:xfrm>
            <a:off x="-10348" y="0"/>
            <a:ext cx="12202348" cy="6858001"/>
            <a:chOff x="-10348" y="0"/>
            <a:chExt cx="12202348" cy="68580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2AB8EB-BE71-4CC2-87C6-DCD14E6879F6}"/>
                </a:ext>
              </a:extLst>
            </p:cNvPr>
            <p:cNvSpPr/>
            <p:nvPr/>
          </p:nvSpPr>
          <p:spPr>
            <a:xfrm>
              <a:off x="-10348" y="0"/>
              <a:ext cx="1828800" cy="6858000"/>
            </a:xfrm>
            <a:prstGeom prst="rect">
              <a:avLst/>
            </a:prstGeom>
            <a:solidFill>
              <a:srgbClr val="336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3CA116-4FAB-42FD-B882-B3D6B1C25579}"/>
                </a:ext>
              </a:extLst>
            </p:cNvPr>
            <p:cNvSpPr/>
            <p:nvPr/>
          </p:nvSpPr>
          <p:spPr>
            <a:xfrm>
              <a:off x="1827978" y="1"/>
              <a:ext cx="10364022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0DA9F3-0791-40C0-9E70-DF035D2D93C3}"/>
                </a:ext>
              </a:extLst>
            </p:cNvPr>
            <p:cNvGrpSpPr/>
            <p:nvPr/>
          </p:nvGrpSpPr>
          <p:grpSpPr>
            <a:xfrm>
              <a:off x="1970026" y="629107"/>
              <a:ext cx="3854075" cy="3578369"/>
              <a:chOff x="3160910" y="2105660"/>
              <a:chExt cx="2969640" cy="35783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28B2F9A-9144-4168-B0D3-34373D2DE6E7}"/>
                  </a:ext>
                </a:extLst>
              </p:cNvPr>
              <p:cNvGrpSpPr/>
              <p:nvPr/>
            </p:nvGrpSpPr>
            <p:grpSpPr>
              <a:xfrm>
                <a:off x="3160910" y="2105660"/>
                <a:ext cx="2969640" cy="3578369"/>
                <a:chOff x="467360" y="2006600"/>
                <a:chExt cx="2969640" cy="357836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1028AE2-4334-45D4-8BDA-1D8EC4E83AC1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: Top Corners Rounded 19">
                  <a:extLst>
                    <a:ext uri="{FF2B5EF4-FFF2-40B4-BE49-F238E27FC236}">
                      <a16:creationId xmlns:a16="http://schemas.microsoft.com/office/drawing/2014/main" id="{20558D2E-4EB5-46C9-BA20-E96D4DF01899}"/>
                    </a:ext>
                  </a:extLst>
                </p:cNvPr>
                <p:cNvSpPr/>
                <p:nvPr/>
              </p:nvSpPr>
              <p:spPr>
                <a:xfrm>
                  <a:off x="467360" y="2336801"/>
                  <a:ext cx="2969640" cy="3248168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BDAC3A-A8B7-4B43-8C8D-604DDD1AFB81}"/>
                  </a:ext>
                </a:extLst>
              </p:cNvPr>
              <p:cNvSpPr txBox="1"/>
              <p:nvPr/>
            </p:nvSpPr>
            <p:spPr>
              <a:xfrm>
                <a:off x="3601353" y="2132260"/>
                <a:ext cx="205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Top/Bottom 5 Product by Orders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0FD4F8-1C80-46E8-9955-AEF0C79EDC8B}"/>
                </a:ext>
              </a:extLst>
            </p:cNvPr>
            <p:cNvGrpSpPr/>
            <p:nvPr/>
          </p:nvGrpSpPr>
          <p:grpSpPr>
            <a:xfrm>
              <a:off x="5920175" y="629107"/>
              <a:ext cx="6175752" cy="4012039"/>
              <a:chOff x="6219070" y="2105660"/>
              <a:chExt cx="5891649" cy="40120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4DD96FB-B676-46B9-93C2-B1673958ACCD}"/>
                  </a:ext>
                </a:extLst>
              </p:cNvPr>
              <p:cNvGrpSpPr/>
              <p:nvPr/>
            </p:nvGrpSpPr>
            <p:grpSpPr>
              <a:xfrm>
                <a:off x="6219070" y="2105660"/>
                <a:ext cx="5891649" cy="4012039"/>
                <a:chOff x="467360" y="2006600"/>
                <a:chExt cx="2969640" cy="401203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FA787BDB-FE30-46EE-B5FD-7F7881F8389B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Top Corners Rounded 22">
                  <a:extLst>
                    <a:ext uri="{FF2B5EF4-FFF2-40B4-BE49-F238E27FC236}">
                      <a16:creationId xmlns:a16="http://schemas.microsoft.com/office/drawing/2014/main" id="{920874FF-B977-4DB0-87B7-66A64B79F094}"/>
                    </a:ext>
                  </a:extLst>
                </p:cNvPr>
                <p:cNvSpPr/>
                <p:nvPr/>
              </p:nvSpPr>
              <p:spPr>
                <a:xfrm>
                  <a:off x="467360" y="2336800"/>
                  <a:ext cx="2969640" cy="368183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17D50-80DB-4336-970F-B2CC3C9F2C74}"/>
                  </a:ext>
                </a:extLst>
              </p:cNvPr>
              <p:cNvSpPr txBox="1"/>
              <p:nvPr/>
            </p:nvSpPr>
            <p:spPr>
              <a:xfrm>
                <a:off x="7449124" y="2132259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Category and Product level Performance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F74F80-AB9B-45D7-94F4-AEBCE74196CA}"/>
                </a:ext>
              </a:extLst>
            </p:cNvPr>
            <p:cNvGrpSpPr/>
            <p:nvPr/>
          </p:nvGrpSpPr>
          <p:grpSpPr>
            <a:xfrm>
              <a:off x="5920175" y="4747896"/>
              <a:ext cx="6175752" cy="1976754"/>
              <a:chOff x="6219070" y="5166360"/>
              <a:chExt cx="5891649" cy="1976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4010953-FA77-47BF-9056-7B721AE9A8DD}"/>
                  </a:ext>
                </a:extLst>
              </p:cNvPr>
              <p:cNvGrpSpPr/>
              <p:nvPr/>
            </p:nvGrpSpPr>
            <p:grpSpPr>
              <a:xfrm>
                <a:off x="6219070" y="5166360"/>
                <a:ext cx="5891649" cy="1976754"/>
                <a:chOff x="467360" y="2006600"/>
                <a:chExt cx="2969640" cy="1976754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7D2327CB-3F4A-43A4-B3A7-39F9D4CD68ED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3EF924F5-C3F7-4E71-B9BD-866B50C26690}"/>
                    </a:ext>
                  </a:extLst>
                </p:cNvPr>
                <p:cNvSpPr/>
                <p:nvPr/>
              </p:nvSpPr>
              <p:spPr>
                <a:xfrm>
                  <a:off x="467360" y="2336799"/>
                  <a:ext cx="2969640" cy="1646555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D2B568-9122-4693-875C-C362DCC89143}"/>
                  </a:ext>
                </a:extLst>
              </p:cNvPr>
              <p:cNvSpPr txBox="1"/>
              <p:nvPr/>
            </p:nvSpPr>
            <p:spPr>
              <a:xfrm>
                <a:off x="7449124" y="5192961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Unit in Stock by Category and Product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634B48-90F3-432C-A5D0-233444A9BA51}"/>
                </a:ext>
              </a:extLst>
            </p:cNvPr>
            <p:cNvSpPr txBox="1"/>
            <p:nvPr/>
          </p:nvSpPr>
          <p:spPr>
            <a:xfrm>
              <a:off x="-9524" y="1818753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088ABD-98EE-410C-9BB8-0F9D60B9D538}"/>
                </a:ext>
              </a:extLst>
            </p:cNvPr>
            <p:cNvSpPr txBox="1"/>
            <p:nvPr/>
          </p:nvSpPr>
          <p:spPr>
            <a:xfrm>
              <a:off x="-9524" y="2481904"/>
              <a:ext cx="1828800" cy="27699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Arial Rounded MT Bold" panose="020F070403050403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Product and Category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CAEE2E-ED9B-4126-8A66-DBEDB8A506FD}"/>
                </a:ext>
              </a:extLst>
            </p:cNvPr>
            <p:cNvSpPr txBox="1"/>
            <p:nvPr/>
          </p:nvSpPr>
          <p:spPr>
            <a:xfrm>
              <a:off x="-9524" y="3145055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BEBDD7-F15D-436E-BCD7-6F70A5B9D39E}"/>
                </a:ext>
              </a:extLst>
            </p:cNvPr>
            <p:cNvSpPr/>
            <p:nvPr/>
          </p:nvSpPr>
          <p:spPr>
            <a:xfrm>
              <a:off x="1818452" y="0"/>
              <a:ext cx="10373548" cy="555307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729F777-656B-424D-AE38-DCAD4F6AE9EA}"/>
                </a:ext>
              </a:extLst>
            </p:cNvPr>
            <p:cNvGrpSpPr/>
            <p:nvPr/>
          </p:nvGrpSpPr>
          <p:grpSpPr>
            <a:xfrm>
              <a:off x="1970026" y="4348110"/>
              <a:ext cx="3854075" cy="2376540"/>
              <a:chOff x="3160910" y="2105660"/>
              <a:chExt cx="2969640" cy="237654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9C15B88-AAD3-41FC-A40D-EF9C3D3BD0BA}"/>
                  </a:ext>
                </a:extLst>
              </p:cNvPr>
              <p:cNvGrpSpPr/>
              <p:nvPr/>
            </p:nvGrpSpPr>
            <p:grpSpPr>
              <a:xfrm>
                <a:off x="3160910" y="2105660"/>
                <a:ext cx="2969640" cy="2376540"/>
                <a:chOff x="467360" y="2006600"/>
                <a:chExt cx="2969640" cy="237654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: Top Corners Rounded 35">
                  <a:extLst>
                    <a:ext uri="{FF2B5EF4-FFF2-40B4-BE49-F238E27FC236}">
                      <a16:creationId xmlns:a16="http://schemas.microsoft.com/office/drawing/2014/main" id="{B642E05F-E277-4913-BD05-BFC82D892133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9C2CBFF8-9588-4112-958C-6337709C1791}"/>
                    </a:ext>
                  </a:extLst>
                </p:cNvPr>
                <p:cNvSpPr/>
                <p:nvPr/>
              </p:nvSpPr>
              <p:spPr>
                <a:xfrm>
                  <a:off x="467360" y="2336801"/>
                  <a:ext cx="2969640" cy="204633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B28054-5363-44AE-8D67-7AEB7978F5E7}"/>
                  </a:ext>
                </a:extLst>
              </p:cNvPr>
              <p:cNvSpPr txBox="1"/>
              <p:nvPr/>
            </p:nvSpPr>
            <p:spPr>
              <a:xfrm>
                <a:off x="3601353" y="2132260"/>
                <a:ext cx="205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Unit in Stock and Unit on Order</a:t>
                </a:r>
              </a:p>
            </p:txBody>
          </p:sp>
        </p:grpSp>
      </p:grpSp>
      <p:pic>
        <p:nvPicPr>
          <p:cNvPr id="13" name="Hình ảnh 12" descr="Ảnh có chứa biểu tượng, Phông chữ, Đồ họa, thiết kế đồ họa&#10;&#10;Mô tả được tạo tự động">
            <a:extLst>
              <a:ext uri="{FF2B5EF4-FFF2-40B4-BE49-F238E27FC236}">
                <a16:creationId xmlns:a16="http://schemas.microsoft.com/office/drawing/2014/main" id="{98D1CFB8-2420-A006-19FB-659A73439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40" y="177544"/>
            <a:ext cx="1930356" cy="1234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3F435163-3524-310D-96ED-58B0D19B5D7E}"/>
              </a:ext>
            </a:extLst>
          </p:cNvPr>
          <p:cNvCxnSpPr/>
          <p:nvPr/>
        </p:nvCxnSpPr>
        <p:spPr>
          <a:xfrm>
            <a:off x="0" y="1584748"/>
            <a:ext cx="181927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C11BDB4-7739-4400-A13E-DD1519974354}"/>
              </a:ext>
            </a:extLst>
          </p:cNvPr>
          <p:cNvGrpSpPr/>
          <p:nvPr/>
        </p:nvGrpSpPr>
        <p:grpSpPr>
          <a:xfrm>
            <a:off x="-10348" y="0"/>
            <a:ext cx="12202348" cy="6858001"/>
            <a:chOff x="-10348" y="0"/>
            <a:chExt cx="12202348" cy="68580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2AB8EB-BE71-4CC2-87C6-DCD14E6879F6}"/>
                </a:ext>
              </a:extLst>
            </p:cNvPr>
            <p:cNvSpPr/>
            <p:nvPr/>
          </p:nvSpPr>
          <p:spPr>
            <a:xfrm>
              <a:off x="-10348" y="0"/>
              <a:ext cx="1828800" cy="6858000"/>
            </a:xfrm>
            <a:prstGeom prst="rect">
              <a:avLst/>
            </a:prstGeom>
            <a:solidFill>
              <a:srgbClr val="336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3CA116-4FAB-42FD-B882-B3D6B1C25579}"/>
                </a:ext>
              </a:extLst>
            </p:cNvPr>
            <p:cNvSpPr/>
            <p:nvPr/>
          </p:nvSpPr>
          <p:spPr>
            <a:xfrm>
              <a:off x="1827978" y="1"/>
              <a:ext cx="10364022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0DA9F3-0791-40C0-9E70-DF035D2D93C3}"/>
                </a:ext>
              </a:extLst>
            </p:cNvPr>
            <p:cNvGrpSpPr/>
            <p:nvPr/>
          </p:nvGrpSpPr>
          <p:grpSpPr>
            <a:xfrm>
              <a:off x="1970026" y="629107"/>
              <a:ext cx="3854075" cy="3578369"/>
              <a:chOff x="3160910" y="2105660"/>
              <a:chExt cx="2969640" cy="35783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28B2F9A-9144-4168-B0D3-34373D2DE6E7}"/>
                  </a:ext>
                </a:extLst>
              </p:cNvPr>
              <p:cNvGrpSpPr/>
              <p:nvPr/>
            </p:nvGrpSpPr>
            <p:grpSpPr>
              <a:xfrm>
                <a:off x="3160910" y="2105660"/>
                <a:ext cx="2969640" cy="3578369"/>
                <a:chOff x="467360" y="2006600"/>
                <a:chExt cx="2969640" cy="357836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1028AE2-4334-45D4-8BDA-1D8EC4E83AC1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: Top Corners Rounded 19">
                  <a:extLst>
                    <a:ext uri="{FF2B5EF4-FFF2-40B4-BE49-F238E27FC236}">
                      <a16:creationId xmlns:a16="http://schemas.microsoft.com/office/drawing/2014/main" id="{20558D2E-4EB5-46C9-BA20-E96D4DF01899}"/>
                    </a:ext>
                  </a:extLst>
                </p:cNvPr>
                <p:cNvSpPr/>
                <p:nvPr/>
              </p:nvSpPr>
              <p:spPr>
                <a:xfrm>
                  <a:off x="467360" y="2336801"/>
                  <a:ext cx="2969640" cy="3248168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BDAC3A-A8B7-4B43-8C8D-604DDD1AFB81}"/>
                  </a:ext>
                </a:extLst>
              </p:cNvPr>
              <p:cNvSpPr txBox="1"/>
              <p:nvPr/>
            </p:nvSpPr>
            <p:spPr>
              <a:xfrm>
                <a:off x="3601352" y="2132260"/>
                <a:ext cx="2202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Top/Bottom 5 Employee by Orders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0FD4F8-1C80-46E8-9955-AEF0C79EDC8B}"/>
                </a:ext>
              </a:extLst>
            </p:cNvPr>
            <p:cNvGrpSpPr/>
            <p:nvPr/>
          </p:nvGrpSpPr>
          <p:grpSpPr>
            <a:xfrm>
              <a:off x="5920175" y="629107"/>
              <a:ext cx="6175752" cy="4012039"/>
              <a:chOff x="6219070" y="2105660"/>
              <a:chExt cx="5891649" cy="40120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4DD96FB-B676-46B9-93C2-B1673958ACCD}"/>
                  </a:ext>
                </a:extLst>
              </p:cNvPr>
              <p:cNvGrpSpPr/>
              <p:nvPr/>
            </p:nvGrpSpPr>
            <p:grpSpPr>
              <a:xfrm>
                <a:off x="6219070" y="2105660"/>
                <a:ext cx="5891649" cy="4012039"/>
                <a:chOff x="467360" y="2006600"/>
                <a:chExt cx="2969640" cy="4012039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Rectangle: Top Corners Rounded 21">
                  <a:extLst>
                    <a:ext uri="{FF2B5EF4-FFF2-40B4-BE49-F238E27FC236}">
                      <a16:creationId xmlns:a16="http://schemas.microsoft.com/office/drawing/2014/main" id="{FA787BDB-FE30-46EE-B5FD-7F7881F8389B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Rectangle: Top Corners Rounded 22">
                  <a:extLst>
                    <a:ext uri="{FF2B5EF4-FFF2-40B4-BE49-F238E27FC236}">
                      <a16:creationId xmlns:a16="http://schemas.microsoft.com/office/drawing/2014/main" id="{920874FF-B977-4DB0-87B7-66A64B79F094}"/>
                    </a:ext>
                  </a:extLst>
                </p:cNvPr>
                <p:cNvSpPr/>
                <p:nvPr/>
              </p:nvSpPr>
              <p:spPr>
                <a:xfrm>
                  <a:off x="467360" y="2336800"/>
                  <a:ext cx="2969640" cy="368183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B17D50-80DB-4336-970F-B2CC3C9F2C74}"/>
                  </a:ext>
                </a:extLst>
              </p:cNvPr>
              <p:cNvSpPr txBox="1"/>
              <p:nvPr/>
            </p:nvSpPr>
            <p:spPr>
              <a:xfrm>
                <a:off x="7449124" y="2132259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Title and Employee level Performance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F74F80-AB9B-45D7-94F4-AEBCE74196CA}"/>
                </a:ext>
              </a:extLst>
            </p:cNvPr>
            <p:cNvGrpSpPr/>
            <p:nvPr/>
          </p:nvGrpSpPr>
          <p:grpSpPr>
            <a:xfrm>
              <a:off x="5920175" y="4747896"/>
              <a:ext cx="6175752" cy="1976754"/>
              <a:chOff x="6219070" y="5166360"/>
              <a:chExt cx="5891649" cy="1976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4010953-FA77-47BF-9056-7B721AE9A8DD}"/>
                  </a:ext>
                </a:extLst>
              </p:cNvPr>
              <p:cNvGrpSpPr/>
              <p:nvPr/>
            </p:nvGrpSpPr>
            <p:grpSpPr>
              <a:xfrm>
                <a:off x="6219070" y="5166360"/>
                <a:ext cx="5891649" cy="1976754"/>
                <a:chOff x="467360" y="2006600"/>
                <a:chExt cx="2969640" cy="1976754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7D2327CB-3F4A-43A4-B3A7-39F9D4CD68ED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: Top Corners Rounded 25">
                  <a:extLst>
                    <a:ext uri="{FF2B5EF4-FFF2-40B4-BE49-F238E27FC236}">
                      <a16:creationId xmlns:a16="http://schemas.microsoft.com/office/drawing/2014/main" id="{3EF924F5-C3F7-4E71-B9BD-866B50C26690}"/>
                    </a:ext>
                  </a:extLst>
                </p:cNvPr>
                <p:cNvSpPr/>
                <p:nvPr/>
              </p:nvSpPr>
              <p:spPr>
                <a:xfrm>
                  <a:off x="467360" y="2336799"/>
                  <a:ext cx="2969640" cy="1646555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FD2B568-9122-4693-875C-C362DCC89143}"/>
                  </a:ext>
                </a:extLst>
              </p:cNvPr>
              <p:cNvSpPr txBox="1"/>
              <p:nvPr/>
            </p:nvSpPr>
            <p:spPr>
              <a:xfrm>
                <a:off x="7449124" y="5192961"/>
                <a:ext cx="3431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Net Revenue Per Order by Employees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634B48-90F3-432C-A5D0-233444A9BA51}"/>
                </a:ext>
              </a:extLst>
            </p:cNvPr>
            <p:cNvSpPr txBox="1"/>
            <p:nvPr/>
          </p:nvSpPr>
          <p:spPr>
            <a:xfrm>
              <a:off x="-9524" y="1805105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Overview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088ABD-98EE-410C-9BB8-0F9D60B9D538}"/>
                </a:ext>
              </a:extLst>
            </p:cNvPr>
            <p:cNvSpPr txBox="1"/>
            <p:nvPr/>
          </p:nvSpPr>
          <p:spPr>
            <a:xfrm>
              <a:off x="-9524" y="2468256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Product and Category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CAEE2E-ED9B-4126-8A66-DBEDB8A506FD}"/>
                </a:ext>
              </a:extLst>
            </p:cNvPr>
            <p:cNvSpPr txBox="1"/>
            <p:nvPr/>
          </p:nvSpPr>
          <p:spPr>
            <a:xfrm>
              <a:off x="-9524" y="3131407"/>
              <a:ext cx="1828800" cy="27699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>
                  <a:latin typeface="Arial Rounded MT Bold" panose="020F070403050403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Employees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BEBDD7-F15D-436E-BCD7-6F70A5B9D39E}"/>
                </a:ext>
              </a:extLst>
            </p:cNvPr>
            <p:cNvSpPr/>
            <p:nvPr/>
          </p:nvSpPr>
          <p:spPr>
            <a:xfrm>
              <a:off x="1818452" y="0"/>
              <a:ext cx="10373548" cy="555307"/>
            </a:xfrm>
            <a:prstGeom prst="rect">
              <a:avLst/>
            </a:prstGeom>
            <a:gradFill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729F777-656B-424D-AE38-DCAD4F6AE9EA}"/>
                </a:ext>
              </a:extLst>
            </p:cNvPr>
            <p:cNvGrpSpPr/>
            <p:nvPr/>
          </p:nvGrpSpPr>
          <p:grpSpPr>
            <a:xfrm>
              <a:off x="1970026" y="4348110"/>
              <a:ext cx="3854075" cy="2376540"/>
              <a:chOff x="3160910" y="2105660"/>
              <a:chExt cx="2969640" cy="237654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9C15B88-AAD3-41FC-A40D-EF9C3D3BD0BA}"/>
                  </a:ext>
                </a:extLst>
              </p:cNvPr>
              <p:cNvGrpSpPr/>
              <p:nvPr/>
            </p:nvGrpSpPr>
            <p:grpSpPr>
              <a:xfrm>
                <a:off x="3160910" y="2105660"/>
                <a:ext cx="2969640" cy="2376540"/>
                <a:chOff x="467360" y="2006600"/>
                <a:chExt cx="2969640" cy="2376540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: Top Corners Rounded 35">
                  <a:extLst>
                    <a:ext uri="{FF2B5EF4-FFF2-40B4-BE49-F238E27FC236}">
                      <a16:creationId xmlns:a16="http://schemas.microsoft.com/office/drawing/2014/main" id="{B642E05F-E277-4913-BD05-BFC82D892133}"/>
                    </a:ext>
                  </a:extLst>
                </p:cNvPr>
                <p:cNvSpPr/>
                <p:nvPr/>
              </p:nvSpPr>
              <p:spPr>
                <a:xfrm>
                  <a:off x="467360" y="2006600"/>
                  <a:ext cx="2969640" cy="330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9C2CBFF8-9588-4112-958C-6337709C1791}"/>
                    </a:ext>
                  </a:extLst>
                </p:cNvPr>
                <p:cNvSpPr/>
                <p:nvPr/>
              </p:nvSpPr>
              <p:spPr>
                <a:xfrm>
                  <a:off x="467360" y="2336801"/>
                  <a:ext cx="2969640" cy="2046339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B28054-5363-44AE-8D67-7AEB7978F5E7}"/>
                  </a:ext>
                </a:extLst>
              </p:cNvPr>
              <p:cNvSpPr txBox="1"/>
              <p:nvPr/>
            </p:nvSpPr>
            <p:spPr>
              <a:xfrm>
                <a:off x="3594012" y="2132260"/>
                <a:ext cx="205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Net Revenue by Employee Title</a:t>
                </a:r>
              </a:p>
            </p:txBody>
          </p:sp>
        </p:grpSp>
      </p:grpSp>
      <p:pic>
        <p:nvPicPr>
          <p:cNvPr id="14" name="Hình ảnh 13" descr="Ảnh có chứa biểu tượng, Phông chữ, Đồ họa, thiết kế đồ họa&#10;&#10;Mô tả được tạo tự động">
            <a:extLst>
              <a:ext uri="{FF2B5EF4-FFF2-40B4-BE49-F238E27FC236}">
                <a16:creationId xmlns:a16="http://schemas.microsoft.com/office/drawing/2014/main" id="{8C757BE1-7700-3DC3-6889-0284EDBB7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40" y="177544"/>
            <a:ext cx="1930356" cy="12340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B08588E4-A797-87DB-5034-4733D222FCD1}"/>
              </a:ext>
            </a:extLst>
          </p:cNvPr>
          <p:cNvCxnSpPr/>
          <p:nvPr/>
        </p:nvCxnSpPr>
        <p:spPr>
          <a:xfrm>
            <a:off x="0" y="1584748"/>
            <a:ext cx="1819276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84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Priyendra</dc:creator>
  <cp:lastModifiedBy>Thi Thien Yen TRAN</cp:lastModifiedBy>
  <cp:revision>65</cp:revision>
  <dcterms:created xsi:type="dcterms:W3CDTF">2020-03-16T08:17:50Z</dcterms:created>
  <dcterms:modified xsi:type="dcterms:W3CDTF">2023-06-01T12:22:01Z</dcterms:modified>
</cp:coreProperties>
</file>