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aney.lin@gmail.com" initials="d" lastIdx="1" clrIdx="0">
    <p:extLst>
      <p:ext uri="{19B8F6BF-5375-455C-9EA6-DF929625EA0E}">
        <p15:presenceInfo xmlns:p15="http://schemas.microsoft.com/office/powerpoint/2012/main" userId="d12bfe1b6a829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EFF"/>
    <a:srgbClr val="1700FF"/>
    <a:srgbClr val="A01FF0"/>
    <a:srgbClr val="FF0201"/>
    <a:srgbClr val="AA7942"/>
    <a:srgbClr val="A9A97A"/>
    <a:srgbClr val="CFCECD"/>
    <a:srgbClr val="0000FF"/>
    <a:srgbClr val="3E3EFF"/>
    <a:srgbClr val="96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5510"/>
  </p:normalViewPr>
  <p:slideViewPr>
    <p:cSldViewPr snapToGrid="0" snapToObjects="1">
      <p:cViewPr>
        <p:scale>
          <a:sx n="67" d="100"/>
          <a:sy n="67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1D1A76-EA14-1243-A90B-0B2F8E55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569" y="264372"/>
            <a:ext cx="8822883" cy="10950754"/>
          </a:xfrm>
          <a:prstGeom prst="rect">
            <a:avLst/>
          </a:prstGeom>
        </p:spPr>
      </p:pic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2AD6DC58-816C-5346-8750-006E6C7B100D}"/>
              </a:ext>
            </a:extLst>
          </p:cNvPr>
          <p:cNvSpPr/>
          <p:nvPr/>
        </p:nvSpPr>
        <p:spPr>
          <a:xfrm>
            <a:off x="613780" y="11161866"/>
            <a:ext cx="13758991" cy="18356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2244B-E683-F142-9AC7-52B25E1D5DE8}"/>
              </a:ext>
            </a:extLst>
          </p:cNvPr>
          <p:cNvSpPr txBox="1"/>
          <p:nvPr/>
        </p:nvSpPr>
        <p:spPr>
          <a:xfrm>
            <a:off x="-48193" y="-46269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Figure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E1EE5-FA8C-5845-8D42-CAC40CF7DBA7}"/>
              </a:ext>
            </a:extLst>
          </p:cNvPr>
          <p:cNvSpPr txBox="1"/>
          <p:nvPr/>
        </p:nvSpPr>
        <p:spPr>
          <a:xfrm>
            <a:off x="-48196" y="6959918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5A989B-3781-7748-9E9E-B928F07B2BED}"/>
              </a:ext>
            </a:extLst>
          </p:cNvPr>
          <p:cNvSpPr txBox="1"/>
          <p:nvPr/>
        </p:nvSpPr>
        <p:spPr>
          <a:xfrm>
            <a:off x="-45720" y="11178195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E7A2CFD-98A9-A741-A254-C9D1538BA3A4}"/>
              </a:ext>
            </a:extLst>
          </p:cNvPr>
          <p:cNvSpPr txBox="1"/>
          <p:nvPr/>
        </p:nvSpPr>
        <p:spPr>
          <a:xfrm>
            <a:off x="-48196" y="585216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94B4910-4B1A-9A4F-9D5E-3BEE4729E104}"/>
              </a:ext>
            </a:extLst>
          </p:cNvPr>
          <p:cNvSpPr txBox="1"/>
          <p:nvPr/>
        </p:nvSpPr>
        <p:spPr>
          <a:xfrm>
            <a:off x="6895147" y="586880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2E783-3ACE-1840-8807-8CA8592E0F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4" b="7387"/>
          <a:stretch/>
        </p:blipFill>
        <p:spPr>
          <a:xfrm>
            <a:off x="740780" y="160330"/>
            <a:ext cx="6126610" cy="5927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E06255-8BBA-8E45-9251-88D81BA43A8D}"/>
              </a:ext>
            </a:extLst>
          </p:cNvPr>
          <p:cNvSpPr txBox="1"/>
          <p:nvPr/>
        </p:nvSpPr>
        <p:spPr>
          <a:xfrm rot="16200000">
            <a:off x="-1199648" y="3082196"/>
            <a:ext cx="2795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Robust Rank Aggregation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B4CDE-C9FA-6248-80E9-F3AD41B4F81D}"/>
              </a:ext>
            </a:extLst>
          </p:cNvPr>
          <p:cNvSpPr txBox="1"/>
          <p:nvPr/>
        </p:nvSpPr>
        <p:spPr>
          <a:xfrm>
            <a:off x="2130656" y="6011472"/>
            <a:ext cx="3612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Median Pearson’s r</a:t>
            </a:r>
          </a:p>
          <a:p>
            <a:pPr algn="ctr"/>
            <a:r>
              <a:rPr lang="en-US" sz="2200" dirty="0"/>
              <a:t>(across 33 TCGA cancer types)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8ED1B-8C7B-7744-847D-AF8B3A924E71}"/>
              </a:ext>
            </a:extLst>
          </p:cNvPr>
          <p:cNvSpPr txBox="1"/>
          <p:nvPr/>
        </p:nvSpPr>
        <p:spPr>
          <a:xfrm rot="16200000">
            <a:off x="-1236054" y="2978997"/>
            <a:ext cx="3560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-Log</a:t>
            </a:r>
            <a:r>
              <a:rPr lang="en-US" sz="2200" baseline="-25000" dirty="0"/>
              <a:t>10</a:t>
            </a:r>
            <a:r>
              <a:rPr lang="en-US" sz="2200" dirty="0"/>
              <a:t>(FDR-adjusted p-value)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CCF3E8-60A3-B748-AC53-0DEFCD10FAEA}"/>
              </a:ext>
            </a:extLst>
          </p:cNvPr>
          <p:cNvSpPr/>
          <p:nvPr/>
        </p:nvSpPr>
        <p:spPr>
          <a:xfrm>
            <a:off x="1431272" y="7803734"/>
            <a:ext cx="2963148" cy="1994761"/>
          </a:xfrm>
          <a:prstGeom prst="ellipse">
            <a:avLst/>
          </a:prstGeom>
          <a:solidFill>
            <a:schemeClr val="accent6">
              <a:lumMod val="75000"/>
              <a:alpha val="5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1BB5B2-AE80-C149-B962-9C99D285CB14}"/>
              </a:ext>
            </a:extLst>
          </p:cNvPr>
          <p:cNvSpPr/>
          <p:nvPr/>
        </p:nvSpPr>
        <p:spPr>
          <a:xfrm>
            <a:off x="2037493" y="7890379"/>
            <a:ext cx="2356927" cy="1849795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4F9D10D-92D1-2244-84A8-90EC3FCE3974}"/>
              </a:ext>
            </a:extLst>
          </p:cNvPr>
          <p:cNvSpPr/>
          <p:nvPr/>
        </p:nvSpPr>
        <p:spPr>
          <a:xfrm>
            <a:off x="3478353" y="7778072"/>
            <a:ext cx="2539010" cy="1994761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3851EE-DE2D-204A-875D-B76F5F0428C0}"/>
              </a:ext>
            </a:extLst>
          </p:cNvPr>
          <p:cNvSpPr txBox="1"/>
          <p:nvPr/>
        </p:nvSpPr>
        <p:spPr>
          <a:xfrm>
            <a:off x="1519491" y="8588638"/>
            <a:ext cx="4828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17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15C929-1A6A-6846-9D7E-8FCCB9A33771}"/>
              </a:ext>
            </a:extLst>
          </p:cNvPr>
          <p:cNvSpPr txBox="1"/>
          <p:nvPr/>
        </p:nvSpPr>
        <p:spPr>
          <a:xfrm>
            <a:off x="2498794" y="8564817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184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089005-81BF-4642-8D85-1A432FE00F20}"/>
              </a:ext>
            </a:extLst>
          </p:cNvPr>
          <p:cNvSpPr txBox="1"/>
          <p:nvPr/>
        </p:nvSpPr>
        <p:spPr>
          <a:xfrm>
            <a:off x="3647560" y="8520959"/>
            <a:ext cx="623889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/>
              <a:t>67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8901A99-C128-0D41-9C49-36CCC4A5DC47}"/>
              </a:ext>
            </a:extLst>
          </p:cNvPr>
          <p:cNvSpPr txBox="1"/>
          <p:nvPr/>
        </p:nvSpPr>
        <p:spPr>
          <a:xfrm>
            <a:off x="4676673" y="857522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476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EF4375-3D11-8B48-8C1F-5D3BFEE6F756}"/>
              </a:ext>
            </a:extLst>
          </p:cNvPr>
          <p:cNvCxnSpPr>
            <a:cxnSpLocks/>
          </p:cNvCxnSpPr>
          <p:nvPr/>
        </p:nvCxnSpPr>
        <p:spPr>
          <a:xfrm flipV="1">
            <a:off x="1198158" y="8915662"/>
            <a:ext cx="408211" cy="42567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B866F1-4273-BE43-88E1-0724EF4A4A33}"/>
              </a:ext>
            </a:extLst>
          </p:cNvPr>
          <p:cNvSpPr txBox="1"/>
          <p:nvPr/>
        </p:nvSpPr>
        <p:spPr>
          <a:xfrm>
            <a:off x="481984" y="7055561"/>
            <a:ext cx="3788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Tumorigenesis-associated</a:t>
            </a:r>
          </a:p>
          <a:p>
            <a:r>
              <a:rPr lang="en-US" sz="1800" dirty="0"/>
              <a:t>(MYC-driven mouse tumor models)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544313-BBAD-D145-8D10-EA01371B9547}"/>
              </a:ext>
            </a:extLst>
          </p:cNvPr>
          <p:cNvSpPr txBox="1"/>
          <p:nvPr/>
        </p:nvSpPr>
        <p:spPr>
          <a:xfrm>
            <a:off x="4110635" y="7055561"/>
            <a:ext cx="3396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MYC-correlated</a:t>
            </a:r>
          </a:p>
          <a:p>
            <a:r>
              <a:rPr lang="en-US" sz="1800" dirty="0"/>
              <a:t>(TCGA human cancers)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C4741C-DA5B-D640-86F0-450C33E19529}"/>
              </a:ext>
            </a:extLst>
          </p:cNvPr>
          <p:cNvSpPr txBox="1"/>
          <p:nvPr/>
        </p:nvSpPr>
        <p:spPr>
          <a:xfrm>
            <a:off x="-27380" y="9311168"/>
            <a:ext cx="184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Mouse genes </a:t>
            </a:r>
          </a:p>
          <a:p>
            <a:pPr algn="ctr"/>
            <a:r>
              <a:rPr lang="en-US" sz="1800" dirty="0"/>
              <a:t>not mapped to human orthologs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80965F1-5E2D-F144-8BD7-7B54CF38E7B2}"/>
              </a:ext>
            </a:extLst>
          </p:cNvPr>
          <p:cNvCxnSpPr>
            <a:cxnSpLocks/>
          </p:cNvCxnSpPr>
          <p:nvPr/>
        </p:nvCxnSpPr>
        <p:spPr>
          <a:xfrm flipV="1">
            <a:off x="3959504" y="9098442"/>
            <a:ext cx="0" cy="75596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8C8306C-AD99-7D43-A32E-5DF9163117AF}"/>
              </a:ext>
            </a:extLst>
          </p:cNvPr>
          <p:cNvSpPr txBox="1"/>
          <p:nvPr/>
        </p:nvSpPr>
        <p:spPr>
          <a:xfrm>
            <a:off x="2149349" y="9892306"/>
            <a:ext cx="36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Combined MYC gene signature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BE03E6-63FE-FD41-AD6F-643D138D1C57}"/>
              </a:ext>
            </a:extLst>
          </p:cNvPr>
          <p:cNvCxnSpPr>
            <a:cxnSpLocks/>
          </p:cNvCxnSpPr>
          <p:nvPr/>
        </p:nvCxnSpPr>
        <p:spPr>
          <a:xfrm>
            <a:off x="3959503" y="7123709"/>
            <a:ext cx="0" cy="76667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DEDE44-9757-3741-A37F-336F12EA2438}"/>
              </a:ext>
            </a:extLst>
          </p:cNvPr>
          <p:cNvSpPr txBox="1"/>
          <p:nvPr/>
        </p:nvSpPr>
        <p:spPr>
          <a:xfrm>
            <a:off x="5865849" y="1522198"/>
            <a:ext cx="705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WDR43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6A0DDF-E5FD-2343-94A9-A795C8C50E6E}"/>
              </a:ext>
            </a:extLst>
          </p:cNvPr>
          <p:cNvCxnSpPr>
            <a:cxnSpLocks/>
          </p:cNvCxnSpPr>
          <p:nvPr/>
        </p:nvCxnSpPr>
        <p:spPr>
          <a:xfrm flipH="1" flipV="1">
            <a:off x="5762345" y="1646491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EC5C6F7-A0D7-744B-AF0A-A6EFFBE0BD8B}"/>
              </a:ext>
            </a:extLst>
          </p:cNvPr>
          <p:cNvCxnSpPr>
            <a:cxnSpLocks/>
          </p:cNvCxnSpPr>
          <p:nvPr/>
        </p:nvCxnSpPr>
        <p:spPr>
          <a:xfrm flipH="1" flipV="1">
            <a:off x="5784859" y="1083997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C3DB15F-E73C-6440-BADC-E760228DDC5E}"/>
              </a:ext>
            </a:extLst>
          </p:cNvPr>
          <p:cNvSpPr txBox="1"/>
          <p:nvPr/>
        </p:nvSpPr>
        <p:spPr>
          <a:xfrm>
            <a:off x="5904986" y="956586"/>
            <a:ext cx="6438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DDX21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249DE00-31B8-F445-82F7-38F2D9400435}"/>
              </a:ext>
            </a:extLst>
          </p:cNvPr>
          <p:cNvSpPr txBox="1"/>
          <p:nvPr/>
        </p:nvSpPr>
        <p:spPr>
          <a:xfrm>
            <a:off x="5846797" y="1913590"/>
            <a:ext cx="6094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TWNK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DE5D2E8-3099-7B46-A328-8AEFA796F8AD}"/>
              </a:ext>
            </a:extLst>
          </p:cNvPr>
          <p:cNvCxnSpPr>
            <a:cxnSpLocks/>
          </p:cNvCxnSpPr>
          <p:nvPr/>
        </p:nvCxnSpPr>
        <p:spPr>
          <a:xfrm flipH="1" flipV="1">
            <a:off x="5722513" y="2037883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753EE56-F69E-E142-A2FC-7EDF0A9DF8AD}"/>
              </a:ext>
            </a:extLst>
          </p:cNvPr>
          <p:cNvCxnSpPr>
            <a:cxnSpLocks/>
          </p:cNvCxnSpPr>
          <p:nvPr/>
        </p:nvCxnSpPr>
        <p:spPr>
          <a:xfrm flipH="1">
            <a:off x="5688401" y="1464184"/>
            <a:ext cx="185372" cy="89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0DEE1A3-A51F-DB4E-A940-7EA60E3FD2DC}"/>
              </a:ext>
            </a:extLst>
          </p:cNvPr>
          <p:cNvSpPr txBox="1"/>
          <p:nvPr/>
        </p:nvSpPr>
        <p:spPr>
          <a:xfrm>
            <a:off x="5813905" y="1313636"/>
            <a:ext cx="6591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NOP14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8927424-4C81-8A40-9063-AE8B37100985}"/>
              </a:ext>
            </a:extLst>
          </p:cNvPr>
          <p:cNvCxnSpPr>
            <a:cxnSpLocks/>
          </p:cNvCxnSpPr>
          <p:nvPr/>
        </p:nvCxnSpPr>
        <p:spPr>
          <a:xfrm flipH="1" flipV="1">
            <a:off x="5616843" y="1126161"/>
            <a:ext cx="105670" cy="1228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50690F0-38C0-784E-AE21-E73940088217}"/>
              </a:ext>
            </a:extLst>
          </p:cNvPr>
          <p:cNvSpPr txBox="1"/>
          <p:nvPr/>
        </p:nvSpPr>
        <p:spPr>
          <a:xfrm>
            <a:off x="5653683" y="1135356"/>
            <a:ext cx="6445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NOLC1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0E7E784-44DE-6A48-BA9C-3BC9BCA733DF}"/>
              </a:ext>
            </a:extLst>
          </p:cNvPr>
          <p:cNvSpPr txBox="1"/>
          <p:nvPr/>
        </p:nvSpPr>
        <p:spPr>
          <a:xfrm>
            <a:off x="5794803" y="2394098"/>
            <a:ext cx="6028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TAF4B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66AAE4D-D951-EE47-BFFF-2F0D7BD8A7A6}"/>
              </a:ext>
            </a:extLst>
          </p:cNvPr>
          <p:cNvCxnSpPr>
            <a:cxnSpLocks/>
          </p:cNvCxnSpPr>
          <p:nvPr/>
        </p:nvCxnSpPr>
        <p:spPr>
          <a:xfrm flipH="1" flipV="1">
            <a:off x="5670519" y="2518391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2DF37BA-261E-A043-A500-42456D25E42D}"/>
              </a:ext>
            </a:extLst>
          </p:cNvPr>
          <p:cNvSpPr txBox="1"/>
          <p:nvPr/>
        </p:nvSpPr>
        <p:spPr>
          <a:xfrm>
            <a:off x="5735577" y="1764176"/>
            <a:ext cx="6110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WDR3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5A04FFB-DCA9-484F-819F-B80F61E7CD4C}"/>
              </a:ext>
            </a:extLst>
          </p:cNvPr>
          <p:cNvCxnSpPr>
            <a:cxnSpLocks/>
          </p:cNvCxnSpPr>
          <p:nvPr/>
        </p:nvCxnSpPr>
        <p:spPr>
          <a:xfrm flipH="1" flipV="1">
            <a:off x="5624288" y="1899926"/>
            <a:ext cx="184515" cy="12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9765F63-5494-B544-B020-6C1D47637A19}"/>
              </a:ext>
            </a:extLst>
          </p:cNvPr>
          <p:cNvCxnSpPr>
            <a:cxnSpLocks/>
          </p:cNvCxnSpPr>
          <p:nvPr/>
        </p:nvCxnSpPr>
        <p:spPr>
          <a:xfrm flipH="1">
            <a:off x="5517472" y="1778234"/>
            <a:ext cx="96433" cy="108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3CDF4C1B-6423-6C41-9D5D-9A6107A40064}"/>
              </a:ext>
            </a:extLst>
          </p:cNvPr>
          <p:cNvSpPr txBox="1"/>
          <p:nvPr/>
        </p:nvSpPr>
        <p:spPr>
          <a:xfrm>
            <a:off x="5533660" y="1619818"/>
            <a:ext cx="4992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BYSL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FF62BA2-7174-194F-B5BD-B12313A554F0}"/>
              </a:ext>
            </a:extLst>
          </p:cNvPr>
          <p:cNvSpPr txBox="1"/>
          <p:nvPr/>
        </p:nvSpPr>
        <p:spPr>
          <a:xfrm>
            <a:off x="5635314" y="2238154"/>
            <a:ext cx="5084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NIFK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5E07E26-A2D5-0A4B-91FE-932EBE623C19}"/>
              </a:ext>
            </a:extLst>
          </p:cNvPr>
          <p:cNvCxnSpPr>
            <a:cxnSpLocks/>
          </p:cNvCxnSpPr>
          <p:nvPr/>
        </p:nvCxnSpPr>
        <p:spPr>
          <a:xfrm flipH="1">
            <a:off x="5557277" y="2380805"/>
            <a:ext cx="145378" cy="49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809E8487-BFB3-ED48-B483-62060FECF23A}"/>
              </a:ext>
            </a:extLst>
          </p:cNvPr>
          <p:cNvSpPr txBox="1"/>
          <p:nvPr/>
        </p:nvSpPr>
        <p:spPr>
          <a:xfrm>
            <a:off x="5811137" y="2099614"/>
            <a:ext cx="5854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NOB1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9F917A5-A51A-8D4E-A722-FBEF912B118C}"/>
              </a:ext>
            </a:extLst>
          </p:cNvPr>
          <p:cNvCxnSpPr>
            <a:cxnSpLocks/>
          </p:cNvCxnSpPr>
          <p:nvPr/>
        </p:nvCxnSpPr>
        <p:spPr>
          <a:xfrm flipH="1">
            <a:off x="5533661" y="2253288"/>
            <a:ext cx="350279" cy="110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92746E9-9F09-8E42-B35A-A21181A78415}"/>
              </a:ext>
            </a:extLst>
          </p:cNvPr>
          <p:cNvSpPr txBox="1"/>
          <p:nvPr/>
        </p:nvSpPr>
        <p:spPr>
          <a:xfrm>
            <a:off x="5469682" y="2029034"/>
            <a:ext cx="5084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IPO4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E1879B6-AAC6-A64B-88D4-AA51448D96E4}"/>
              </a:ext>
            </a:extLst>
          </p:cNvPr>
          <p:cNvCxnSpPr>
            <a:cxnSpLocks/>
          </p:cNvCxnSpPr>
          <p:nvPr/>
        </p:nvCxnSpPr>
        <p:spPr>
          <a:xfrm flipH="1" flipV="1">
            <a:off x="5516964" y="2016988"/>
            <a:ext cx="65575" cy="92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365B326-0C41-0A41-AF5C-06DF34DE1AFA}"/>
              </a:ext>
            </a:extLst>
          </p:cNvPr>
          <p:cNvCxnSpPr>
            <a:cxnSpLocks/>
          </p:cNvCxnSpPr>
          <p:nvPr/>
        </p:nvCxnSpPr>
        <p:spPr>
          <a:xfrm flipH="1">
            <a:off x="5531940" y="2923143"/>
            <a:ext cx="185372" cy="89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F44D5AAE-BA46-104D-B329-E1037E61E595}"/>
              </a:ext>
            </a:extLst>
          </p:cNvPr>
          <p:cNvSpPr txBox="1"/>
          <p:nvPr/>
        </p:nvSpPr>
        <p:spPr>
          <a:xfrm>
            <a:off x="5657444" y="2772595"/>
            <a:ext cx="5864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BZW2</a:t>
            </a:r>
          </a:p>
        </p:txBody>
      </p:sp>
      <p:graphicFrame>
        <p:nvGraphicFramePr>
          <p:cNvPr id="209" name="Table 208">
            <a:extLst>
              <a:ext uri="{FF2B5EF4-FFF2-40B4-BE49-F238E27FC236}">
                <a16:creationId xmlns:a16="http://schemas.microsoft.com/office/drawing/2014/main" id="{49367861-884F-D941-B83F-57E62A539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52380"/>
              </p:ext>
            </p:extLst>
          </p:nvPr>
        </p:nvGraphicFramePr>
        <p:xfrm>
          <a:off x="1002924" y="11268134"/>
          <a:ext cx="85488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957">
                  <a:extLst>
                    <a:ext uri="{9D8B030D-6E8A-4147-A177-3AD203B41FA5}">
                      <a16:colId xmlns:a16="http://schemas.microsoft.com/office/drawing/2014/main" val="3387494184"/>
                    </a:ext>
                  </a:extLst>
                </a:gridCol>
                <a:gridCol w="7427923">
                  <a:extLst>
                    <a:ext uri="{9D8B030D-6E8A-4147-A177-3AD203B41FA5}">
                      <a16:colId xmlns:a16="http://schemas.microsoft.com/office/drawing/2014/main" val="14729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100" dirty="0"/>
                        <a:t>q-value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Gene Ontology (Biological Process)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8529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7.64E-13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rRNA processing (GO:0006364)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6279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2.06E-12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ribosome biogenesis (GO:0042254)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882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6.61E-12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rRNA metabolic process (GO:0016072)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61799596"/>
                  </a:ext>
                </a:extLst>
              </a:tr>
            </a:tbl>
          </a:graphicData>
        </a:graphic>
      </p:graphicFrame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304F6B2-0780-B943-B540-873E5BC2A5EA}"/>
              </a:ext>
            </a:extLst>
          </p:cNvPr>
          <p:cNvCxnSpPr>
            <a:cxnSpLocks/>
          </p:cNvCxnSpPr>
          <p:nvPr/>
        </p:nvCxnSpPr>
        <p:spPr>
          <a:xfrm>
            <a:off x="978861" y="11631168"/>
            <a:ext cx="579217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975BD40-A0A1-B742-8463-73AFB66ED49C}"/>
              </a:ext>
            </a:extLst>
          </p:cNvPr>
          <p:cNvCxnSpPr>
            <a:cxnSpLocks/>
          </p:cNvCxnSpPr>
          <p:nvPr/>
        </p:nvCxnSpPr>
        <p:spPr>
          <a:xfrm>
            <a:off x="2075364" y="11627939"/>
            <a:ext cx="0" cy="11051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" name="Table 211">
            <a:extLst>
              <a:ext uri="{FF2B5EF4-FFF2-40B4-BE49-F238E27FC236}">
                <a16:creationId xmlns:a16="http://schemas.microsoft.com/office/drawing/2014/main" id="{5D20734C-2CAC-D04C-9DA4-B5FB41A6B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39109"/>
              </p:ext>
            </p:extLst>
          </p:nvPr>
        </p:nvGraphicFramePr>
        <p:xfrm>
          <a:off x="7506972" y="11263020"/>
          <a:ext cx="85488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957">
                  <a:extLst>
                    <a:ext uri="{9D8B030D-6E8A-4147-A177-3AD203B41FA5}">
                      <a16:colId xmlns:a16="http://schemas.microsoft.com/office/drawing/2014/main" val="3387494184"/>
                    </a:ext>
                  </a:extLst>
                </a:gridCol>
                <a:gridCol w="7427923">
                  <a:extLst>
                    <a:ext uri="{9D8B030D-6E8A-4147-A177-3AD203B41FA5}">
                      <a16:colId xmlns:a16="http://schemas.microsoft.com/office/drawing/2014/main" val="14729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100" dirty="0"/>
                        <a:t>q-value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BioGPS</a:t>
                      </a:r>
                      <a:r>
                        <a:rPr lang="en-US" sz="2100" dirty="0"/>
                        <a:t> Mouse Gene Atlas tissue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8529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3.94E-20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embryonic stem line Bruce4 p13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6279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4.38E-20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embryonic stem line V26.2 p16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882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1.01E-05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mega erythrocyte progenitor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61799596"/>
                  </a:ext>
                </a:extLst>
              </a:tr>
            </a:tbl>
          </a:graphicData>
        </a:graphic>
      </p:graphicFrame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1896D65-4D97-8A4E-AA79-57CA5F7CF3AA}"/>
              </a:ext>
            </a:extLst>
          </p:cNvPr>
          <p:cNvCxnSpPr>
            <a:cxnSpLocks/>
          </p:cNvCxnSpPr>
          <p:nvPr/>
        </p:nvCxnSpPr>
        <p:spPr>
          <a:xfrm>
            <a:off x="7517277" y="11631168"/>
            <a:ext cx="579217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57F8573-5F3D-BF41-B905-F38FD123BC3C}"/>
              </a:ext>
            </a:extLst>
          </p:cNvPr>
          <p:cNvCxnSpPr>
            <a:cxnSpLocks/>
          </p:cNvCxnSpPr>
          <p:nvPr/>
        </p:nvCxnSpPr>
        <p:spPr>
          <a:xfrm>
            <a:off x="8613780" y="11626397"/>
            <a:ext cx="0" cy="10929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B2CB8F1-0E31-664D-8925-FAD4E8EF6FF7}"/>
              </a:ext>
            </a:extLst>
          </p:cNvPr>
          <p:cNvCxnSpPr>
            <a:cxnSpLocks/>
          </p:cNvCxnSpPr>
          <p:nvPr/>
        </p:nvCxnSpPr>
        <p:spPr>
          <a:xfrm>
            <a:off x="1002924" y="12722593"/>
            <a:ext cx="579217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EF45189-2328-9340-B2A3-CED85EA5F97E}"/>
              </a:ext>
            </a:extLst>
          </p:cNvPr>
          <p:cNvCxnSpPr>
            <a:cxnSpLocks/>
          </p:cNvCxnSpPr>
          <p:nvPr/>
        </p:nvCxnSpPr>
        <p:spPr>
          <a:xfrm>
            <a:off x="7506972" y="12719304"/>
            <a:ext cx="579217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8D28EBBF-49A9-9047-82CB-7245957A2E76}"/>
              </a:ext>
            </a:extLst>
          </p:cNvPr>
          <p:cNvSpPr txBox="1"/>
          <p:nvPr/>
        </p:nvSpPr>
        <p:spPr>
          <a:xfrm>
            <a:off x="2334368" y="4868349"/>
            <a:ext cx="7757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SLC46A3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5F49A29-A08E-0B44-A52C-B72392473EFE}"/>
              </a:ext>
            </a:extLst>
          </p:cNvPr>
          <p:cNvSpPr txBox="1"/>
          <p:nvPr/>
        </p:nvSpPr>
        <p:spPr>
          <a:xfrm>
            <a:off x="2782824" y="4650260"/>
            <a:ext cx="5405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ULK2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B6F25ED-4AED-EE4A-8393-DE91D9F27262}"/>
              </a:ext>
            </a:extLst>
          </p:cNvPr>
          <p:cNvCxnSpPr>
            <a:cxnSpLocks/>
          </p:cNvCxnSpPr>
          <p:nvPr/>
        </p:nvCxnSpPr>
        <p:spPr>
          <a:xfrm>
            <a:off x="3049948" y="4885676"/>
            <a:ext cx="89443" cy="52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1A8FEF5-6C89-854C-B369-0D470A2763B5}"/>
              </a:ext>
            </a:extLst>
          </p:cNvPr>
          <p:cNvCxnSpPr>
            <a:cxnSpLocks/>
          </p:cNvCxnSpPr>
          <p:nvPr/>
        </p:nvCxnSpPr>
        <p:spPr>
          <a:xfrm>
            <a:off x="2804023" y="5111244"/>
            <a:ext cx="135173" cy="3120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60B200B4-68B5-DC4D-AB7A-44A13A477151}"/>
              </a:ext>
            </a:extLst>
          </p:cNvPr>
          <p:cNvSpPr/>
          <p:nvPr/>
        </p:nvSpPr>
        <p:spPr>
          <a:xfrm>
            <a:off x="1288169" y="977033"/>
            <a:ext cx="3191921" cy="1676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96569C0-3081-E747-BA02-CBECB68CCEF0}"/>
              </a:ext>
            </a:extLst>
          </p:cNvPr>
          <p:cNvSpPr/>
          <p:nvPr/>
        </p:nvSpPr>
        <p:spPr>
          <a:xfrm>
            <a:off x="1371600" y="1146151"/>
            <a:ext cx="91440" cy="91440"/>
          </a:xfrm>
          <a:prstGeom prst="ellipse">
            <a:avLst/>
          </a:prstGeom>
          <a:solidFill>
            <a:srgbClr val="FF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54694A41-DB46-9D40-B5E7-C2850095C5F2}"/>
              </a:ext>
            </a:extLst>
          </p:cNvPr>
          <p:cNvSpPr/>
          <p:nvPr/>
        </p:nvSpPr>
        <p:spPr>
          <a:xfrm>
            <a:off x="1371600" y="1576750"/>
            <a:ext cx="91440" cy="91440"/>
          </a:xfrm>
          <a:prstGeom prst="ellipse">
            <a:avLst/>
          </a:prstGeom>
          <a:solidFill>
            <a:srgbClr val="A01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4549F072-66AA-8645-B5A2-969DE701296D}"/>
              </a:ext>
            </a:extLst>
          </p:cNvPr>
          <p:cNvSpPr/>
          <p:nvPr/>
        </p:nvSpPr>
        <p:spPr>
          <a:xfrm>
            <a:off x="1371600" y="2002733"/>
            <a:ext cx="91440" cy="91440"/>
          </a:xfrm>
          <a:prstGeom prst="ellipse">
            <a:avLst/>
          </a:prstGeom>
          <a:solidFill>
            <a:srgbClr val="17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4DF23F1-0788-A142-9DC6-24FA99B66272}"/>
              </a:ext>
            </a:extLst>
          </p:cNvPr>
          <p:cNvSpPr/>
          <p:nvPr/>
        </p:nvSpPr>
        <p:spPr>
          <a:xfrm>
            <a:off x="1371600" y="2416073"/>
            <a:ext cx="91440" cy="91440"/>
          </a:xfrm>
          <a:prstGeom prst="ellipse">
            <a:avLst/>
          </a:prstGeom>
          <a:solidFill>
            <a:srgbClr val="05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FCA777-06E7-4042-A892-38C2D63087F2}"/>
              </a:ext>
            </a:extLst>
          </p:cNvPr>
          <p:cNvSpPr txBox="1"/>
          <p:nvPr/>
        </p:nvSpPr>
        <p:spPr>
          <a:xfrm>
            <a:off x="1422145" y="1047569"/>
            <a:ext cx="2972275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Upregulated in 5 out of 5 MYC-driven mouse tumor models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CDC47E1-920F-7842-88F6-A702840383CB}"/>
              </a:ext>
            </a:extLst>
          </p:cNvPr>
          <p:cNvSpPr txBox="1"/>
          <p:nvPr/>
        </p:nvSpPr>
        <p:spPr>
          <a:xfrm>
            <a:off x="1423592" y="1469229"/>
            <a:ext cx="2972275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Upregulated in 4 out of 5 MYC-driven mouse tumor models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B51DF76-EE15-3D4A-A1BC-8E3D6D3CF613}"/>
              </a:ext>
            </a:extLst>
          </p:cNvPr>
          <p:cNvSpPr txBox="1"/>
          <p:nvPr/>
        </p:nvSpPr>
        <p:spPr>
          <a:xfrm>
            <a:off x="1429934" y="1889253"/>
            <a:ext cx="3099909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Downregulated in 5 out of 5 MYC-driven mouse tumor models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FD308DD-96D5-D541-A891-005482015930}"/>
              </a:ext>
            </a:extLst>
          </p:cNvPr>
          <p:cNvSpPr txBox="1"/>
          <p:nvPr/>
        </p:nvSpPr>
        <p:spPr>
          <a:xfrm>
            <a:off x="1426464" y="2301919"/>
            <a:ext cx="3099909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Downregulated in 4 out of 5 MYC-driven mouse tumor models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2A8807B-7CF5-AC44-916B-4650DB85BD35}"/>
              </a:ext>
            </a:extLst>
          </p:cNvPr>
          <p:cNvCxnSpPr>
            <a:cxnSpLocks/>
          </p:cNvCxnSpPr>
          <p:nvPr/>
        </p:nvCxnSpPr>
        <p:spPr>
          <a:xfrm>
            <a:off x="1517904" y="1399627"/>
            <a:ext cx="288754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10CD34F-C7B1-4C4B-AD33-4A33EBBE1D05}"/>
              </a:ext>
            </a:extLst>
          </p:cNvPr>
          <p:cNvCxnSpPr>
            <a:cxnSpLocks/>
          </p:cNvCxnSpPr>
          <p:nvPr/>
        </p:nvCxnSpPr>
        <p:spPr>
          <a:xfrm>
            <a:off x="1517904" y="1826862"/>
            <a:ext cx="288754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4BF1A04-E08C-A44B-A574-2DDF8003240C}"/>
              </a:ext>
            </a:extLst>
          </p:cNvPr>
          <p:cNvCxnSpPr>
            <a:cxnSpLocks/>
          </p:cNvCxnSpPr>
          <p:nvPr/>
        </p:nvCxnSpPr>
        <p:spPr>
          <a:xfrm>
            <a:off x="1517904" y="2252776"/>
            <a:ext cx="288754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5382</TotalTime>
  <Words>162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210</cp:revision>
  <cp:lastPrinted>2019-10-09T02:37:09Z</cp:lastPrinted>
  <dcterms:created xsi:type="dcterms:W3CDTF">2018-09-18T14:08:37Z</dcterms:created>
  <dcterms:modified xsi:type="dcterms:W3CDTF">2020-08-19T06:37:39Z</dcterms:modified>
</cp:coreProperties>
</file>