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1pPr>
    <a:lvl2pPr marL="855878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2pPr>
    <a:lvl3pPr marL="171175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3pPr>
    <a:lvl4pPr marL="2567635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4pPr>
    <a:lvl5pPr marL="3423514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5pPr>
    <a:lvl6pPr marL="4279392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6pPr>
    <a:lvl7pPr marL="5135270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7pPr>
    <a:lvl8pPr marL="5991149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8pPr>
    <a:lvl9pPr marL="6847027" algn="l" defTabSz="1711757" rtl="0" eaLnBrk="1" latinLnBrk="0" hangingPunct="1">
      <a:defRPr sz="3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aney.lin@gmail.com" initials="d" lastIdx="1" clrIdx="0">
    <p:extLst>
      <p:ext uri="{19B8F6BF-5375-455C-9EA6-DF929625EA0E}">
        <p15:presenceInfo xmlns:p15="http://schemas.microsoft.com/office/powerpoint/2012/main" userId="d12bfe1b6a829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05BEFF"/>
    <a:srgbClr val="A01FF0"/>
    <a:srgbClr val="FF0201"/>
    <a:srgbClr val="AA7942"/>
    <a:srgbClr val="A9A97A"/>
    <a:srgbClr val="CFCECD"/>
    <a:srgbClr val="0000FF"/>
    <a:srgbClr val="3E3EFF"/>
    <a:srgbClr val="96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5510"/>
  </p:normalViewPr>
  <p:slideViewPr>
    <p:cSldViewPr snapToGrid="0" snapToObjects="1">
      <p:cViewPr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4F5F-29A8-ED40-9DE6-9EAB7FD9F1FE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4911-E756-0442-A26B-9B72CDFE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8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04911-E756-0442-A26B-9B72CDFE9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6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CB74-3379-2F4C-B9E7-70AB3AB2755F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83838-2336-1D41-8000-ECC6100A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1D1A76-EA14-1243-A90B-0B2F8E5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31" y="830418"/>
            <a:ext cx="8822883" cy="10950754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AD6DC58-816C-5346-8750-006E6C7B100D}"/>
              </a:ext>
            </a:extLst>
          </p:cNvPr>
          <p:cNvSpPr/>
          <p:nvPr/>
        </p:nvSpPr>
        <p:spPr>
          <a:xfrm>
            <a:off x="613780" y="12508515"/>
            <a:ext cx="13236907" cy="18356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2244B-E683-F142-9AC7-52B25E1D5DE8}"/>
              </a:ext>
            </a:extLst>
          </p:cNvPr>
          <p:cNvSpPr txBox="1"/>
          <p:nvPr/>
        </p:nvSpPr>
        <p:spPr>
          <a:xfrm>
            <a:off x="-48193" y="-46269"/>
            <a:ext cx="15937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Figure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E1EE5-FA8C-5845-8D42-CAC40CF7DBA7}"/>
              </a:ext>
            </a:extLst>
          </p:cNvPr>
          <p:cNvSpPr txBox="1"/>
          <p:nvPr/>
        </p:nvSpPr>
        <p:spPr>
          <a:xfrm>
            <a:off x="-48196" y="6644038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A989B-3781-7748-9E9E-B928F07B2BED}"/>
              </a:ext>
            </a:extLst>
          </p:cNvPr>
          <p:cNvSpPr txBox="1"/>
          <p:nvPr/>
        </p:nvSpPr>
        <p:spPr>
          <a:xfrm>
            <a:off x="-45720" y="12524844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E7A2CFD-98A9-A741-A254-C9D1538BA3A4}"/>
              </a:ext>
            </a:extLst>
          </p:cNvPr>
          <p:cNvSpPr txBox="1"/>
          <p:nvPr/>
        </p:nvSpPr>
        <p:spPr>
          <a:xfrm>
            <a:off x="-48196" y="585216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94B4910-4B1A-9A4F-9D5E-3BEE4729E104}"/>
              </a:ext>
            </a:extLst>
          </p:cNvPr>
          <p:cNvSpPr txBox="1"/>
          <p:nvPr/>
        </p:nvSpPr>
        <p:spPr>
          <a:xfrm>
            <a:off x="6895147" y="586880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2E783-3ACE-1840-8807-8CA8592E0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4" b="7387"/>
          <a:stretch/>
        </p:blipFill>
        <p:spPr>
          <a:xfrm>
            <a:off x="740780" y="160330"/>
            <a:ext cx="6126610" cy="5927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E06255-8BBA-8E45-9251-88D81BA43A8D}"/>
              </a:ext>
            </a:extLst>
          </p:cNvPr>
          <p:cNvSpPr txBox="1"/>
          <p:nvPr/>
        </p:nvSpPr>
        <p:spPr>
          <a:xfrm rot="16200000">
            <a:off x="-1199648" y="3082196"/>
            <a:ext cx="279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Robust Rank Aggregation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4CDE-C9FA-6248-80E9-F3AD41B4F81D}"/>
              </a:ext>
            </a:extLst>
          </p:cNvPr>
          <p:cNvSpPr txBox="1"/>
          <p:nvPr/>
        </p:nvSpPr>
        <p:spPr>
          <a:xfrm>
            <a:off x="2130656" y="5961597"/>
            <a:ext cx="3612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Median Pearson’s r</a:t>
            </a:r>
          </a:p>
          <a:p>
            <a:pPr algn="ctr"/>
            <a:r>
              <a:rPr lang="en-US" sz="2200" dirty="0"/>
              <a:t>(across 33 TCGA cancer types)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18ED1B-8C7B-7744-847D-AF8B3A924E71}"/>
              </a:ext>
            </a:extLst>
          </p:cNvPr>
          <p:cNvSpPr txBox="1"/>
          <p:nvPr/>
        </p:nvSpPr>
        <p:spPr>
          <a:xfrm rot="16200000">
            <a:off x="-1236054" y="2978997"/>
            <a:ext cx="356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-Log</a:t>
            </a:r>
            <a:r>
              <a:rPr lang="en-US" sz="2200" baseline="-25000" dirty="0"/>
              <a:t>10</a:t>
            </a:r>
            <a:r>
              <a:rPr lang="en-US" sz="2200" dirty="0"/>
              <a:t>(FDR-adjusted p-value)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CCF3E8-60A3-B748-AC53-0DEFCD10FAEA}"/>
              </a:ext>
            </a:extLst>
          </p:cNvPr>
          <p:cNvSpPr/>
          <p:nvPr/>
        </p:nvSpPr>
        <p:spPr>
          <a:xfrm>
            <a:off x="1431272" y="7487854"/>
            <a:ext cx="2963148" cy="1994761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91BB5B2-AE80-C149-B962-9C99D285CB14}"/>
              </a:ext>
            </a:extLst>
          </p:cNvPr>
          <p:cNvSpPr/>
          <p:nvPr/>
        </p:nvSpPr>
        <p:spPr>
          <a:xfrm>
            <a:off x="2037493" y="7574499"/>
            <a:ext cx="2356927" cy="1849795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F9D10D-92D1-2244-84A8-90EC3FCE3974}"/>
              </a:ext>
            </a:extLst>
          </p:cNvPr>
          <p:cNvSpPr/>
          <p:nvPr/>
        </p:nvSpPr>
        <p:spPr>
          <a:xfrm>
            <a:off x="3478353" y="7462192"/>
            <a:ext cx="2539010" cy="1994761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851EE-DE2D-204A-875D-B76F5F0428C0}"/>
              </a:ext>
            </a:extLst>
          </p:cNvPr>
          <p:cNvSpPr txBox="1"/>
          <p:nvPr/>
        </p:nvSpPr>
        <p:spPr>
          <a:xfrm>
            <a:off x="1519491" y="8272758"/>
            <a:ext cx="4828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/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5C929-1A6A-6846-9D7E-8FCCB9A33771}"/>
              </a:ext>
            </a:extLst>
          </p:cNvPr>
          <p:cNvSpPr txBox="1"/>
          <p:nvPr/>
        </p:nvSpPr>
        <p:spPr>
          <a:xfrm>
            <a:off x="2498794" y="824893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184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089005-81BF-4642-8D85-1A432FE00F20}"/>
              </a:ext>
            </a:extLst>
          </p:cNvPr>
          <p:cNvSpPr txBox="1"/>
          <p:nvPr/>
        </p:nvSpPr>
        <p:spPr>
          <a:xfrm>
            <a:off x="3647560" y="8205079"/>
            <a:ext cx="623889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67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8901A99-C128-0D41-9C49-36CCC4A5DC47}"/>
              </a:ext>
            </a:extLst>
          </p:cNvPr>
          <p:cNvSpPr txBox="1"/>
          <p:nvPr/>
        </p:nvSpPr>
        <p:spPr>
          <a:xfrm>
            <a:off x="4676673" y="825934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476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EF4375-3D11-8B48-8C1F-5D3BFEE6F756}"/>
              </a:ext>
            </a:extLst>
          </p:cNvPr>
          <p:cNvCxnSpPr>
            <a:cxnSpLocks/>
          </p:cNvCxnSpPr>
          <p:nvPr/>
        </p:nvCxnSpPr>
        <p:spPr>
          <a:xfrm flipV="1">
            <a:off x="1198158" y="8599782"/>
            <a:ext cx="408211" cy="42567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866F1-4273-BE43-88E1-0724EF4A4A33}"/>
              </a:ext>
            </a:extLst>
          </p:cNvPr>
          <p:cNvSpPr txBox="1"/>
          <p:nvPr/>
        </p:nvSpPr>
        <p:spPr>
          <a:xfrm>
            <a:off x="481984" y="6739681"/>
            <a:ext cx="3788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Tumorigenesis-associated</a:t>
            </a:r>
          </a:p>
          <a:p>
            <a:r>
              <a:rPr lang="en-US" sz="1800" dirty="0"/>
              <a:t>(MYC-driven mouse tumor models)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44313-BBAD-D145-8D10-EA01371B9547}"/>
              </a:ext>
            </a:extLst>
          </p:cNvPr>
          <p:cNvSpPr txBox="1"/>
          <p:nvPr/>
        </p:nvSpPr>
        <p:spPr>
          <a:xfrm>
            <a:off x="4110635" y="6739681"/>
            <a:ext cx="3396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MYC-correlated</a:t>
            </a:r>
          </a:p>
          <a:p>
            <a:r>
              <a:rPr lang="en-US" sz="1800" dirty="0"/>
              <a:t>(TCGA human cancers)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C4741C-DA5B-D640-86F0-450C33E19529}"/>
              </a:ext>
            </a:extLst>
          </p:cNvPr>
          <p:cNvSpPr txBox="1"/>
          <p:nvPr/>
        </p:nvSpPr>
        <p:spPr>
          <a:xfrm>
            <a:off x="-27380" y="8995288"/>
            <a:ext cx="184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Mouse genes </a:t>
            </a:r>
          </a:p>
          <a:p>
            <a:pPr algn="ctr"/>
            <a:r>
              <a:rPr lang="en-US" sz="1800" dirty="0"/>
              <a:t>not mapped to human orthologs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0965F1-5E2D-F144-8BD7-7B54CF38E7B2}"/>
              </a:ext>
            </a:extLst>
          </p:cNvPr>
          <p:cNvCxnSpPr>
            <a:cxnSpLocks/>
          </p:cNvCxnSpPr>
          <p:nvPr/>
        </p:nvCxnSpPr>
        <p:spPr>
          <a:xfrm flipV="1">
            <a:off x="3959504" y="8782562"/>
            <a:ext cx="0" cy="75596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8C8306C-AD99-7D43-A32E-5DF9163117AF}"/>
              </a:ext>
            </a:extLst>
          </p:cNvPr>
          <p:cNvSpPr txBox="1"/>
          <p:nvPr/>
        </p:nvSpPr>
        <p:spPr>
          <a:xfrm>
            <a:off x="2149349" y="9576426"/>
            <a:ext cx="362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Combined MYC gene signature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BE03E6-63FE-FD41-AD6F-643D138D1C57}"/>
              </a:ext>
            </a:extLst>
          </p:cNvPr>
          <p:cNvCxnSpPr>
            <a:cxnSpLocks/>
          </p:cNvCxnSpPr>
          <p:nvPr/>
        </p:nvCxnSpPr>
        <p:spPr>
          <a:xfrm>
            <a:off x="3959503" y="6807829"/>
            <a:ext cx="0" cy="7666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EDE44-9757-3741-A37F-336F12EA2438}"/>
              </a:ext>
            </a:extLst>
          </p:cNvPr>
          <p:cNvSpPr txBox="1"/>
          <p:nvPr/>
        </p:nvSpPr>
        <p:spPr>
          <a:xfrm>
            <a:off x="5865849" y="1522198"/>
            <a:ext cx="70564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WDR43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6A0DDF-E5FD-2343-94A9-A795C8C50E6E}"/>
              </a:ext>
            </a:extLst>
          </p:cNvPr>
          <p:cNvCxnSpPr>
            <a:cxnSpLocks/>
          </p:cNvCxnSpPr>
          <p:nvPr/>
        </p:nvCxnSpPr>
        <p:spPr>
          <a:xfrm flipH="1" flipV="1">
            <a:off x="5762345" y="16464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EC5C6F7-A0D7-744B-AF0A-A6EFFBE0BD8B}"/>
              </a:ext>
            </a:extLst>
          </p:cNvPr>
          <p:cNvCxnSpPr>
            <a:cxnSpLocks/>
          </p:cNvCxnSpPr>
          <p:nvPr/>
        </p:nvCxnSpPr>
        <p:spPr>
          <a:xfrm flipH="1" flipV="1">
            <a:off x="5784859" y="1083997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C3DB15F-E73C-6440-BADC-E760228DDC5E}"/>
              </a:ext>
            </a:extLst>
          </p:cNvPr>
          <p:cNvSpPr txBox="1"/>
          <p:nvPr/>
        </p:nvSpPr>
        <p:spPr>
          <a:xfrm>
            <a:off x="5904986" y="956586"/>
            <a:ext cx="6438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DDX21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49DE00-31B8-F445-82F7-38F2D9400435}"/>
              </a:ext>
            </a:extLst>
          </p:cNvPr>
          <p:cNvSpPr txBox="1"/>
          <p:nvPr/>
        </p:nvSpPr>
        <p:spPr>
          <a:xfrm>
            <a:off x="5846797" y="1913590"/>
            <a:ext cx="6094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TWNK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E5D2E8-3099-7B46-A328-8AEFA796F8AD}"/>
              </a:ext>
            </a:extLst>
          </p:cNvPr>
          <p:cNvCxnSpPr>
            <a:cxnSpLocks/>
          </p:cNvCxnSpPr>
          <p:nvPr/>
        </p:nvCxnSpPr>
        <p:spPr>
          <a:xfrm flipH="1" flipV="1">
            <a:off x="5722513" y="2037883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753EE56-F69E-E142-A2FC-7EDF0A9DF8AD}"/>
              </a:ext>
            </a:extLst>
          </p:cNvPr>
          <p:cNvCxnSpPr>
            <a:cxnSpLocks/>
          </p:cNvCxnSpPr>
          <p:nvPr/>
        </p:nvCxnSpPr>
        <p:spPr>
          <a:xfrm flipH="1">
            <a:off x="5688401" y="1464184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0DEE1A3-A51F-DB4E-A940-7EA60E3FD2DC}"/>
              </a:ext>
            </a:extLst>
          </p:cNvPr>
          <p:cNvSpPr txBox="1"/>
          <p:nvPr/>
        </p:nvSpPr>
        <p:spPr>
          <a:xfrm>
            <a:off x="5813905" y="1313636"/>
            <a:ext cx="6591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NOP14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927424-4C81-8A40-9063-AE8B37100985}"/>
              </a:ext>
            </a:extLst>
          </p:cNvPr>
          <p:cNvCxnSpPr>
            <a:cxnSpLocks/>
          </p:cNvCxnSpPr>
          <p:nvPr/>
        </p:nvCxnSpPr>
        <p:spPr>
          <a:xfrm flipH="1" flipV="1">
            <a:off x="5616843" y="1126161"/>
            <a:ext cx="105670" cy="122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50690F0-38C0-784E-AE21-E73940088217}"/>
              </a:ext>
            </a:extLst>
          </p:cNvPr>
          <p:cNvSpPr txBox="1"/>
          <p:nvPr/>
        </p:nvSpPr>
        <p:spPr>
          <a:xfrm>
            <a:off x="5653683" y="1135356"/>
            <a:ext cx="64453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NOLC1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0E7E784-44DE-6A48-BA9C-3BC9BCA733DF}"/>
              </a:ext>
            </a:extLst>
          </p:cNvPr>
          <p:cNvSpPr txBox="1"/>
          <p:nvPr/>
        </p:nvSpPr>
        <p:spPr>
          <a:xfrm>
            <a:off x="5794803" y="2394098"/>
            <a:ext cx="6028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TAF4B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66AAE4D-D951-EE47-BFFF-2F0D7BD8A7A6}"/>
              </a:ext>
            </a:extLst>
          </p:cNvPr>
          <p:cNvCxnSpPr>
            <a:cxnSpLocks/>
          </p:cNvCxnSpPr>
          <p:nvPr/>
        </p:nvCxnSpPr>
        <p:spPr>
          <a:xfrm flipH="1" flipV="1">
            <a:off x="5670519" y="2518391"/>
            <a:ext cx="185373" cy="17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2DF37BA-261E-A043-A500-42456D25E42D}"/>
              </a:ext>
            </a:extLst>
          </p:cNvPr>
          <p:cNvSpPr txBox="1"/>
          <p:nvPr/>
        </p:nvSpPr>
        <p:spPr>
          <a:xfrm>
            <a:off x="5735577" y="1764176"/>
            <a:ext cx="6110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WDR3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5A04FFB-DCA9-484F-819F-B80F61E7CD4C}"/>
              </a:ext>
            </a:extLst>
          </p:cNvPr>
          <p:cNvCxnSpPr>
            <a:cxnSpLocks/>
          </p:cNvCxnSpPr>
          <p:nvPr/>
        </p:nvCxnSpPr>
        <p:spPr>
          <a:xfrm flipH="1" flipV="1">
            <a:off x="5624288" y="1899926"/>
            <a:ext cx="184515" cy="12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9765F63-5494-B544-B020-6C1D47637A19}"/>
              </a:ext>
            </a:extLst>
          </p:cNvPr>
          <p:cNvCxnSpPr>
            <a:cxnSpLocks/>
          </p:cNvCxnSpPr>
          <p:nvPr/>
        </p:nvCxnSpPr>
        <p:spPr>
          <a:xfrm flipH="1">
            <a:off x="5517472" y="1778234"/>
            <a:ext cx="96433" cy="108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CDF4C1B-6423-6C41-9D5D-9A6107A40064}"/>
              </a:ext>
            </a:extLst>
          </p:cNvPr>
          <p:cNvSpPr txBox="1"/>
          <p:nvPr/>
        </p:nvSpPr>
        <p:spPr>
          <a:xfrm>
            <a:off x="5533660" y="1619818"/>
            <a:ext cx="4992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BYSL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FF62BA2-7174-194F-B5BD-B12313A554F0}"/>
              </a:ext>
            </a:extLst>
          </p:cNvPr>
          <p:cNvSpPr txBox="1"/>
          <p:nvPr/>
        </p:nvSpPr>
        <p:spPr>
          <a:xfrm>
            <a:off x="5635314" y="223815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NIFK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5E07E26-A2D5-0A4B-91FE-932EBE623C19}"/>
              </a:ext>
            </a:extLst>
          </p:cNvPr>
          <p:cNvCxnSpPr>
            <a:cxnSpLocks/>
          </p:cNvCxnSpPr>
          <p:nvPr/>
        </p:nvCxnSpPr>
        <p:spPr>
          <a:xfrm flipH="1">
            <a:off x="5557277" y="2380805"/>
            <a:ext cx="145378" cy="49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09E8487-BFB3-ED48-B483-62060FECF23A}"/>
              </a:ext>
            </a:extLst>
          </p:cNvPr>
          <p:cNvSpPr txBox="1"/>
          <p:nvPr/>
        </p:nvSpPr>
        <p:spPr>
          <a:xfrm>
            <a:off x="5811137" y="2099614"/>
            <a:ext cx="5854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NOB1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9F917A5-A51A-8D4E-A722-FBEF912B118C}"/>
              </a:ext>
            </a:extLst>
          </p:cNvPr>
          <p:cNvCxnSpPr>
            <a:cxnSpLocks/>
          </p:cNvCxnSpPr>
          <p:nvPr/>
        </p:nvCxnSpPr>
        <p:spPr>
          <a:xfrm flipH="1">
            <a:off x="5533661" y="2253288"/>
            <a:ext cx="350279" cy="11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92746E9-9F09-8E42-B35A-A21181A78415}"/>
              </a:ext>
            </a:extLst>
          </p:cNvPr>
          <p:cNvSpPr txBox="1"/>
          <p:nvPr/>
        </p:nvSpPr>
        <p:spPr>
          <a:xfrm>
            <a:off x="5469682" y="2029034"/>
            <a:ext cx="508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IPO4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1879B6-AAC6-A64B-88D4-AA51448D96E4}"/>
              </a:ext>
            </a:extLst>
          </p:cNvPr>
          <p:cNvCxnSpPr>
            <a:cxnSpLocks/>
          </p:cNvCxnSpPr>
          <p:nvPr/>
        </p:nvCxnSpPr>
        <p:spPr>
          <a:xfrm flipH="1" flipV="1">
            <a:off x="5516964" y="2016988"/>
            <a:ext cx="65575" cy="92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365B326-0C41-0A41-AF5C-06DF34DE1AFA}"/>
              </a:ext>
            </a:extLst>
          </p:cNvPr>
          <p:cNvCxnSpPr>
            <a:cxnSpLocks/>
          </p:cNvCxnSpPr>
          <p:nvPr/>
        </p:nvCxnSpPr>
        <p:spPr>
          <a:xfrm flipH="1">
            <a:off x="5531940" y="2923143"/>
            <a:ext cx="185372" cy="89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F44D5AAE-BA46-104D-B329-E1037E61E595}"/>
              </a:ext>
            </a:extLst>
          </p:cNvPr>
          <p:cNvSpPr txBox="1"/>
          <p:nvPr/>
        </p:nvSpPr>
        <p:spPr>
          <a:xfrm>
            <a:off x="5657444" y="2772595"/>
            <a:ext cx="586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BZW2</a:t>
            </a:r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49367861-884F-D941-B83F-57E62A53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64883"/>
              </p:ext>
            </p:extLst>
          </p:nvPr>
        </p:nvGraphicFramePr>
        <p:xfrm>
          <a:off x="1002924" y="12614783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Gene Ontology (Biological Process)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7.64E-13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processing (GO:0006364)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2.06E-12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ribosome biogenesis (GO:0042254)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6.61E-12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rRNA metabolic process (GO:0016072)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304F6B2-0780-B943-B540-873E5BC2A5EA}"/>
              </a:ext>
            </a:extLst>
          </p:cNvPr>
          <p:cNvCxnSpPr>
            <a:cxnSpLocks/>
          </p:cNvCxnSpPr>
          <p:nvPr/>
        </p:nvCxnSpPr>
        <p:spPr>
          <a:xfrm>
            <a:off x="978861" y="12977817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975BD40-A0A1-B742-8463-73AFB66ED49C}"/>
              </a:ext>
            </a:extLst>
          </p:cNvPr>
          <p:cNvCxnSpPr>
            <a:cxnSpLocks/>
          </p:cNvCxnSpPr>
          <p:nvPr/>
        </p:nvCxnSpPr>
        <p:spPr>
          <a:xfrm>
            <a:off x="2075364" y="12974588"/>
            <a:ext cx="0" cy="11051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5D20734C-2CAC-D04C-9DA4-B5FB41A6B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32639"/>
              </p:ext>
            </p:extLst>
          </p:nvPr>
        </p:nvGraphicFramePr>
        <p:xfrm>
          <a:off x="7506972" y="12609669"/>
          <a:ext cx="85488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957">
                  <a:extLst>
                    <a:ext uri="{9D8B030D-6E8A-4147-A177-3AD203B41FA5}">
                      <a16:colId xmlns:a16="http://schemas.microsoft.com/office/drawing/2014/main" val="3387494184"/>
                    </a:ext>
                  </a:extLst>
                </a:gridCol>
                <a:gridCol w="7427923">
                  <a:extLst>
                    <a:ext uri="{9D8B030D-6E8A-4147-A177-3AD203B41FA5}">
                      <a16:colId xmlns:a16="http://schemas.microsoft.com/office/drawing/2014/main" val="14729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/>
                        <a:t>q-value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BioGPS</a:t>
                      </a:r>
                      <a:r>
                        <a:rPr lang="en-US" sz="2100" dirty="0"/>
                        <a:t> Mouse Gene Atlas tissue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852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3.94E-20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Bruce4 p13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6279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4.38E-20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embryonic stem line V26.2 p16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3882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1.01E-05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mega erythrocyte progenitor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861799596"/>
                  </a:ext>
                </a:extLst>
              </a:tr>
            </a:tbl>
          </a:graphicData>
        </a:graphic>
      </p:graphicFrame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1896D65-4D97-8A4E-AA79-57CA5F7CF3AA}"/>
              </a:ext>
            </a:extLst>
          </p:cNvPr>
          <p:cNvCxnSpPr>
            <a:cxnSpLocks/>
          </p:cNvCxnSpPr>
          <p:nvPr/>
        </p:nvCxnSpPr>
        <p:spPr>
          <a:xfrm>
            <a:off x="7517277" y="12977817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57F8573-5F3D-BF41-B905-F38FD123BC3C}"/>
              </a:ext>
            </a:extLst>
          </p:cNvPr>
          <p:cNvCxnSpPr>
            <a:cxnSpLocks/>
          </p:cNvCxnSpPr>
          <p:nvPr/>
        </p:nvCxnSpPr>
        <p:spPr>
          <a:xfrm>
            <a:off x="8613780" y="12973046"/>
            <a:ext cx="0" cy="10929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B2CB8F1-0E31-664D-8925-FAD4E8EF6FF7}"/>
              </a:ext>
            </a:extLst>
          </p:cNvPr>
          <p:cNvCxnSpPr>
            <a:cxnSpLocks/>
          </p:cNvCxnSpPr>
          <p:nvPr/>
        </p:nvCxnSpPr>
        <p:spPr>
          <a:xfrm>
            <a:off x="1002924" y="14069242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EF45189-2328-9340-B2A3-CED85EA5F97E}"/>
              </a:ext>
            </a:extLst>
          </p:cNvPr>
          <p:cNvCxnSpPr>
            <a:cxnSpLocks/>
          </p:cNvCxnSpPr>
          <p:nvPr/>
        </p:nvCxnSpPr>
        <p:spPr>
          <a:xfrm>
            <a:off x="7506972" y="14065953"/>
            <a:ext cx="579217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D28EBBF-49A9-9047-82CB-7245957A2E76}"/>
              </a:ext>
            </a:extLst>
          </p:cNvPr>
          <p:cNvSpPr txBox="1"/>
          <p:nvPr/>
        </p:nvSpPr>
        <p:spPr>
          <a:xfrm>
            <a:off x="2334368" y="4868349"/>
            <a:ext cx="7757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SLC46A3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5F49A29-A08E-0B44-A52C-B72392473EFE}"/>
              </a:ext>
            </a:extLst>
          </p:cNvPr>
          <p:cNvSpPr txBox="1"/>
          <p:nvPr/>
        </p:nvSpPr>
        <p:spPr>
          <a:xfrm>
            <a:off x="2782824" y="4650260"/>
            <a:ext cx="5405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ULK2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8B6F25ED-4AED-EE4A-8393-DE91D9F27262}"/>
              </a:ext>
            </a:extLst>
          </p:cNvPr>
          <p:cNvCxnSpPr>
            <a:cxnSpLocks/>
          </p:cNvCxnSpPr>
          <p:nvPr/>
        </p:nvCxnSpPr>
        <p:spPr>
          <a:xfrm>
            <a:off x="3049948" y="4885676"/>
            <a:ext cx="89443" cy="52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1A8FEF5-6C89-854C-B369-0D470A2763B5}"/>
              </a:ext>
            </a:extLst>
          </p:cNvPr>
          <p:cNvCxnSpPr>
            <a:cxnSpLocks/>
          </p:cNvCxnSpPr>
          <p:nvPr/>
        </p:nvCxnSpPr>
        <p:spPr>
          <a:xfrm>
            <a:off x="2804023" y="5111244"/>
            <a:ext cx="135173" cy="3120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B200B4-68B5-DC4D-AB7A-44A13A477151}"/>
              </a:ext>
            </a:extLst>
          </p:cNvPr>
          <p:cNvSpPr/>
          <p:nvPr/>
        </p:nvSpPr>
        <p:spPr>
          <a:xfrm>
            <a:off x="1288169" y="977033"/>
            <a:ext cx="3191921" cy="1676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96569C0-3081-E747-BA02-CBECB68CCEF0}"/>
              </a:ext>
            </a:extLst>
          </p:cNvPr>
          <p:cNvSpPr/>
          <p:nvPr/>
        </p:nvSpPr>
        <p:spPr>
          <a:xfrm>
            <a:off x="1371600" y="1146151"/>
            <a:ext cx="91440" cy="91440"/>
          </a:xfrm>
          <a:prstGeom prst="ellipse">
            <a:avLst/>
          </a:prstGeom>
          <a:solidFill>
            <a:srgbClr val="FF0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4694A41-DB46-9D40-B5E7-C2850095C5F2}"/>
              </a:ext>
            </a:extLst>
          </p:cNvPr>
          <p:cNvSpPr/>
          <p:nvPr/>
        </p:nvSpPr>
        <p:spPr>
          <a:xfrm>
            <a:off x="1371600" y="1576750"/>
            <a:ext cx="91440" cy="91440"/>
          </a:xfrm>
          <a:prstGeom prst="ellipse">
            <a:avLst/>
          </a:prstGeom>
          <a:solidFill>
            <a:srgbClr val="A01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549F072-66AA-8645-B5A2-969DE701296D}"/>
              </a:ext>
            </a:extLst>
          </p:cNvPr>
          <p:cNvSpPr/>
          <p:nvPr/>
        </p:nvSpPr>
        <p:spPr>
          <a:xfrm>
            <a:off x="1371600" y="2002733"/>
            <a:ext cx="91440" cy="91440"/>
          </a:xfrm>
          <a:prstGeom prst="ellipse">
            <a:avLst/>
          </a:prstGeom>
          <a:solidFill>
            <a:srgbClr val="17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4DF23F1-0788-A142-9DC6-24FA99B66272}"/>
              </a:ext>
            </a:extLst>
          </p:cNvPr>
          <p:cNvSpPr/>
          <p:nvPr/>
        </p:nvSpPr>
        <p:spPr>
          <a:xfrm>
            <a:off x="1371600" y="2416073"/>
            <a:ext cx="91440" cy="91440"/>
          </a:xfrm>
          <a:prstGeom prst="ellipse">
            <a:avLst/>
          </a:prstGeom>
          <a:solidFill>
            <a:srgbClr val="05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CA777-06E7-4042-A892-38C2D63087F2}"/>
              </a:ext>
            </a:extLst>
          </p:cNvPr>
          <p:cNvSpPr txBox="1"/>
          <p:nvPr/>
        </p:nvSpPr>
        <p:spPr>
          <a:xfrm>
            <a:off x="1422145" y="104756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5 out of 5 MYC-driven mouse tumor models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DC47E1-920F-7842-88F6-A702840383CB}"/>
              </a:ext>
            </a:extLst>
          </p:cNvPr>
          <p:cNvSpPr txBox="1"/>
          <p:nvPr/>
        </p:nvSpPr>
        <p:spPr>
          <a:xfrm>
            <a:off x="1423592" y="1469229"/>
            <a:ext cx="2972275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Upregulated in 4 out of 5 MYC-driven mouse tumor models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B51DF76-EE15-3D4A-A1BC-8E3D6D3CF613}"/>
              </a:ext>
            </a:extLst>
          </p:cNvPr>
          <p:cNvSpPr txBox="1"/>
          <p:nvPr/>
        </p:nvSpPr>
        <p:spPr>
          <a:xfrm>
            <a:off x="1429934" y="1889253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5 out of 5 MYC-driven mouse tumor models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FD308DD-96D5-D541-A891-005482015930}"/>
              </a:ext>
            </a:extLst>
          </p:cNvPr>
          <p:cNvSpPr txBox="1"/>
          <p:nvPr/>
        </p:nvSpPr>
        <p:spPr>
          <a:xfrm>
            <a:off x="1426464" y="2301919"/>
            <a:ext cx="3099909" cy="36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300" dirty="0"/>
              <a:t>Downregulated in 4 out of 5 MYC-driven mouse tumor models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A8807B-7CF5-AC44-916B-4650DB85BD35}"/>
              </a:ext>
            </a:extLst>
          </p:cNvPr>
          <p:cNvCxnSpPr>
            <a:cxnSpLocks/>
          </p:cNvCxnSpPr>
          <p:nvPr/>
        </p:nvCxnSpPr>
        <p:spPr>
          <a:xfrm>
            <a:off x="1517904" y="1399627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10CD34F-C7B1-4C4B-AD33-4A33EBBE1D05}"/>
              </a:ext>
            </a:extLst>
          </p:cNvPr>
          <p:cNvCxnSpPr>
            <a:cxnSpLocks/>
          </p:cNvCxnSpPr>
          <p:nvPr/>
        </p:nvCxnSpPr>
        <p:spPr>
          <a:xfrm>
            <a:off x="1517904" y="1826862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4BF1A04-E08C-A44B-A574-2DDF8003240C}"/>
              </a:ext>
            </a:extLst>
          </p:cNvPr>
          <p:cNvCxnSpPr>
            <a:cxnSpLocks/>
          </p:cNvCxnSpPr>
          <p:nvPr/>
        </p:nvCxnSpPr>
        <p:spPr>
          <a:xfrm>
            <a:off x="1517904" y="2252776"/>
            <a:ext cx="288754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67FB2AF-A8D9-3A4D-B1FF-B5BCC3F25EEA}"/>
              </a:ext>
            </a:extLst>
          </p:cNvPr>
          <p:cNvSpPr txBox="1"/>
          <p:nvPr/>
        </p:nvSpPr>
        <p:spPr>
          <a:xfrm>
            <a:off x="-45720" y="14367705"/>
            <a:ext cx="292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B0D2AF8-A7F2-5340-AB58-49198EB1FE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91" r="25143" b="19957"/>
          <a:stretch/>
        </p:blipFill>
        <p:spPr>
          <a:xfrm>
            <a:off x="7810874" y="14927031"/>
            <a:ext cx="7947718" cy="400428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0BA2C0E-7613-5149-BE74-6F4E27683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44" r="25794" b="19915"/>
          <a:stretch/>
        </p:blipFill>
        <p:spPr>
          <a:xfrm>
            <a:off x="-97624" y="14798038"/>
            <a:ext cx="7878600" cy="41332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CB7001C-A114-5946-A512-166940FA25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1168401" y="14846607"/>
            <a:ext cx="2626066" cy="20482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0EF2E90-F2DD-7249-9037-E63318C639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897" t="10845" b="45887"/>
          <a:stretch/>
        </p:blipFill>
        <p:spPr>
          <a:xfrm>
            <a:off x="9031788" y="14830808"/>
            <a:ext cx="2626066" cy="204827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70DA4C-1A1F-C04B-890C-59A431AB8609}"/>
              </a:ext>
            </a:extLst>
          </p:cNvPr>
          <p:cNvSpPr/>
          <p:nvPr/>
        </p:nvSpPr>
        <p:spPr>
          <a:xfrm>
            <a:off x="1614616" y="19711713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DDF192-C6D1-AB41-90C7-6BE8FC196FB5}"/>
              </a:ext>
            </a:extLst>
          </p:cNvPr>
          <p:cNvSpPr/>
          <p:nvPr/>
        </p:nvSpPr>
        <p:spPr>
          <a:xfrm>
            <a:off x="1626438" y="14691658"/>
            <a:ext cx="50542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529F84-0716-A04D-8FD7-92178781EF77}"/>
              </a:ext>
            </a:extLst>
          </p:cNvPr>
          <p:cNvSpPr txBox="1"/>
          <p:nvPr/>
        </p:nvSpPr>
        <p:spPr>
          <a:xfrm>
            <a:off x="11871406" y="15038640"/>
            <a:ext cx="1704056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EC4 cells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A403B3-E0FB-EA47-9482-F031AC12D1AB}"/>
              </a:ext>
            </a:extLst>
          </p:cNvPr>
          <p:cNvSpPr txBox="1"/>
          <p:nvPr/>
        </p:nvSpPr>
        <p:spPr>
          <a:xfrm>
            <a:off x="3506327" y="15038640"/>
            <a:ext cx="2281394" cy="610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P493-6 cells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E5E636D-6D39-CA42-B480-951C8E2A39CD}"/>
              </a:ext>
            </a:extLst>
          </p:cNvPr>
          <p:cNvSpPr/>
          <p:nvPr/>
        </p:nvSpPr>
        <p:spPr>
          <a:xfrm>
            <a:off x="1032150" y="14716379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B6EF85-6020-DA45-843A-26727CC4C4FD}"/>
              </a:ext>
            </a:extLst>
          </p:cNvPr>
          <p:cNvSpPr/>
          <p:nvPr/>
        </p:nvSpPr>
        <p:spPr>
          <a:xfrm>
            <a:off x="1640223" y="19711981"/>
            <a:ext cx="243717" cy="51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401ABCD-CD1D-D64D-A196-6F64EA17C502}"/>
              </a:ext>
            </a:extLst>
          </p:cNvPr>
          <p:cNvSpPr/>
          <p:nvPr/>
        </p:nvSpPr>
        <p:spPr>
          <a:xfrm>
            <a:off x="9028848" y="14717816"/>
            <a:ext cx="287767" cy="828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6A6560-F5B0-184D-AE44-3A5B43320035}"/>
              </a:ext>
            </a:extLst>
          </p:cNvPr>
          <p:cNvSpPr txBox="1"/>
          <p:nvPr/>
        </p:nvSpPr>
        <p:spPr>
          <a:xfrm rot="19080651">
            <a:off x="942282" y="19061638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83C9F2-5A5E-B340-ABBF-804161B0A057}"/>
              </a:ext>
            </a:extLst>
          </p:cNvPr>
          <p:cNvSpPr txBox="1"/>
          <p:nvPr/>
        </p:nvSpPr>
        <p:spPr>
          <a:xfrm rot="19080651">
            <a:off x="2051787" y="19061638"/>
            <a:ext cx="91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6EAB6-5432-7148-8484-481D8989D715}"/>
              </a:ext>
            </a:extLst>
          </p:cNvPr>
          <p:cNvSpPr txBox="1"/>
          <p:nvPr/>
        </p:nvSpPr>
        <p:spPr>
          <a:xfrm rot="19080651">
            <a:off x="2882799" y="19111821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974839-FF04-8043-9CA9-A5FE79383799}"/>
              </a:ext>
            </a:extLst>
          </p:cNvPr>
          <p:cNvSpPr txBox="1"/>
          <p:nvPr/>
        </p:nvSpPr>
        <p:spPr>
          <a:xfrm rot="19080651">
            <a:off x="4112717" y="19085084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64FB4F-7785-AF47-8350-387767ABDF18}"/>
              </a:ext>
            </a:extLst>
          </p:cNvPr>
          <p:cNvSpPr txBox="1"/>
          <p:nvPr/>
        </p:nvSpPr>
        <p:spPr>
          <a:xfrm rot="19080651">
            <a:off x="4992935" y="19150131"/>
            <a:ext cx="1239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569401-A194-8E4C-B482-82B575D1E891}"/>
              </a:ext>
            </a:extLst>
          </p:cNvPr>
          <p:cNvSpPr txBox="1"/>
          <p:nvPr/>
        </p:nvSpPr>
        <p:spPr>
          <a:xfrm rot="19080651">
            <a:off x="5909593" y="19191500"/>
            <a:ext cx="1443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9FFBA8-B1CC-5443-AA5C-9FC0593C9CB4}"/>
              </a:ext>
            </a:extLst>
          </p:cNvPr>
          <p:cNvSpPr txBox="1"/>
          <p:nvPr/>
        </p:nvSpPr>
        <p:spPr>
          <a:xfrm rot="19080651">
            <a:off x="8907699" y="1905275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Uck2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084F26-CFEE-1547-98E9-3B5CD29869DF}"/>
              </a:ext>
            </a:extLst>
          </p:cNvPr>
          <p:cNvSpPr txBox="1"/>
          <p:nvPr/>
        </p:nvSpPr>
        <p:spPr>
          <a:xfrm rot="19080651">
            <a:off x="10004924" y="19052757"/>
            <a:ext cx="879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Ybx3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A9FEAE-996E-D24F-BC17-C5C2B193FFAB}"/>
              </a:ext>
            </a:extLst>
          </p:cNvPr>
          <p:cNvSpPr txBox="1"/>
          <p:nvPr/>
        </p:nvSpPr>
        <p:spPr>
          <a:xfrm rot="19080651">
            <a:off x="10840200" y="19102940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Nop56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580F5-090D-B845-9615-FA5557F9C27C}"/>
              </a:ext>
            </a:extLst>
          </p:cNvPr>
          <p:cNvSpPr txBox="1"/>
          <p:nvPr/>
        </p:nvSpPr>
        <p:spPr>
          <a:xfrm rot="19080651">
            <a:off x="12074927" y="19076203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3EE2D1-1187-294D-B0AF-302DFA96B4D6}"/>
              </a:ext>
            </a:extLst>
          </p:cNvPr>
          <p:cNvSpPr txBox="1"/>
          <p:nvPr/>
        </p:nvSpPr>
        <p:spPr>
          <a:xfrm rot="19080651">
            <a:off x="12994322" y="19141250"/>
            <a:ext cx="1106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Mars2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2C93EA3-308C-2240-A0BB-5C2D3375BEF0}"/>
              </a:ext>
            </a:extLst>
          </p:cNvPr>
          <p:cNvSpPr txBox="1"/>
          <p:nvPr/>
        </p:nvSpPr>
        <p:spPr>
          <a:xfrm rot="19080651">
            <a:off x="13914764" y="19182619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Slc46a3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9A44A-8F2A-D44B-8195-97E754E38B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35" y="10096875"/>
            <a:ext cx="4114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7FD8F-BF0B-DF43-BF14-E6E1BA03CA1C}"/>
              </a:ext>
            </a:extLst>
          </p:cNvPr>
          <p:cNvSpPr txBox="1"/>
          <p:nvPr/>
        </p:nvSpPr>
        <p:spPr>
          <a:xfrm>
            <a:off x="4249232" y="11037225"/>
            <a:ext cx="2765501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Mitosis, DNA replication,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chromatin organization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ADE92D4-8FCA-6F4B-A4AE-46A70655163B}"/>
              </a:ext>
            </a:extLst>
          </p:cNvPr>
          <p:cNvSpPr txBox="1"/>
          <p:nvPr/>
        </p:nvSpPr>
        <p:spPr>
          <a:xfrm>
            <a:off x="4237111" y="10107861"/>
            <a:ext cx="2159245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Ribosome biogenesis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and RNA metabolism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07ABF-F8E3-064E-B7D8-3871A8AB3B72}"/>
              </a:ext>
            </a:extLst>
          </p:cNvPr>
          <p:cNvSpPr txBox="1"/>
          <p:nvPr/>
        </p:nvSpPr>
        <p:spPr>
          <a:xfrm>
            <a:off x="4249232" y="10543645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GO:0006364, GO:0042254, GO:0016072,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GO:0034470, GO:0045815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22E4C48-DE2B-624D-8A02-1A803D8B6E76}"/>
              </a:ext>
            </a:extLst>
          </p:cNvPr>
          <p:cNvSpPr txBox="1"/>
          <p:nvPr/>
        </p:nvSpPr>
        <p:spPr>
          <a:xfrm>
            <a:off x="4252524" y="11459560"/>
            <a:ext cx="278153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GO:0000070, GO:0006259, GO:0006260, </a:t>
            </a:r>
          </a:p>
          <a:p>
            <a:pPr>
              <a:lnSpc>
                <a:spcPts val="1300"/>
              </a:lnSpc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GO:0034080, GO:0061641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58EB49-B0C9-D94B-87EC-DAB12DEBF9FA}"/>
              </a:ext>
            </a:extLst>
          </p:cNvPr>
          <p:cNvCxnSpPr/>
          <p:nvPr/>
        </p:nvCxnSpPr>
        <p:spPr>
          <a:xfrm>
            <a:off x="568624" y="11987832"/>
            <a:ext cx="3656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629D5-1769-934D-B0D8-69E4DED85D7E}"/>
              </a:ext>
            </a:extLst>
          </p:cNvPr>
          <p:cNvSpPr txBox="1"/>
          <p:nvPr/>
        </p:nvSpPr>
        <p:spPr>
          <a:xfrm>
            <a:off x="4200419" y="11854401"/>
            <a:ext cx="3715633" cy="534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800" dirty="0"/>
              <a:t>Rank (by median Pearson’s r)</a:t>
            </a:r>
          </a:p>
          <a:p>
            <a:pPr>
              <a:lnSpc>
                <a:spcPts val="1700"/>
              </a:lnSpc>
            </a:pPr>
            <a:r>
              <a:rPr lang="en-US" sz="1800" dirty="0"/>
              <a:t>[251 tumorigenesis-associated genes]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DC8019-D0D9-524E-8FEA-3EA52306ACBD}"/>
              </a:ext>
            </a:extLst>
          </p:cNvPr>
          <p:cNvCxnSpPr>
            <a:cxnSpLocks/>
          </p:cNvCxnSpPr>
          <p:nvPr/>
        </p:nvCxnSpPr>
        <p:spPr>
          <a:xfrm>
            <a:off x="3242105" y="10090443"/>
            <a:ext cx="0" cy="201392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17607B-FE24-5547-87EB-4B258B2979C6}"/>
              </a:ext>
            </a:extLst>
          </p:cNvPr>
          <p:cNvSpPr txBox="1"/>
          <p:nvPr/>
        </p:nvSpPr>
        <p:spPr>
          <a:xfrm>
            <a:off x="2613986" y="12029449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Median r = 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A24232E-5EC0-2647-BEC5-2BFC730F92E4}"/>
              </a:ext>
            </a:extLst>
          </p:cNvPr>
          <p:cNvSpPr txBox="1"/>
          <p:nvPr/>
        </p:nvSpPr>
        <p:spPr>
          <a:xfrm>
            <a:off x="-50142" y="10047893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955B64-20C2-A94F-BC17-43B15ABDFFC3}"/>
              </a:ext>
            </a:extLst>
          </p:cNvPr>
          <p:cNvSpPr txBox="1"/>
          <p:nvPr/>
        </p:nvSpPr>
        <p:spPr>
          <a:xfrm>
            <a:off x="13961524" y="12747506"/>
            <a:ext cx="15712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/>
              <a:t>Combined</a:t>
            </a:r>
          </a:p>
          <a:p>
            <a:pPr algn="ctr"/>
            <a:r>
              <a:rPr lang="en-US" sz="2600" dirty="0"/>
              <a:t>MYC gene</a:t>
            </a:r>
          </a:p>
          <a:p>
            <a:pPr algn="ctr"/>
            <a:r>
              <a:rPr lang="en-US" sz="2600" dirty="0"/>
              <a:t>signature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47F2A-6445-1F49-992A-1734631575E5}"/>
              </a:ext>
            </a:extLst>
          </p:cNvPr>
          <p:cNvSpPr txBox="1"/>
          <p:nvPr/>
        </p:nvSpPr>
        <p:spPr>
          <a:xfrm>
            <a:off x="1458045" y="10845089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184 genes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796334-3328-A94C-A258-1FD73185AD45}"/>
              </a:ext>
            </a:extLst>
          </p:cNvPr>
          <p:cNvSpPr txBox="1"/>
          <p:nvPr/>
        </p:nvSpPr>
        <p:spPr>
          <a:xfrm>
            <a:off x="3376778" y="10845089"/>
            <a:ext cx="835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 genes</a:t>
            </a:r>
          </a:p>
        </p:txBody>
      </p:sp>
    </p:spTree>
    <p:extLst>
      <p:ext uri="{BB962C8B-B14F-4D97-AF65-F5344CB8AC3E}">
        <p14:creationId xmlns:p14="http://schemas.microsoft.com/office/powerpoint/2010/main" val="42594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5461</TotalTime>
  <Words>255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delaney.lin@gmail.com</cp:lastModifiedBy>
  <cp:revision>222</cp:revision>
  <cp:lastPrinted>2019-10-09T02:37:09Z</cp:lastPrinted>
  <dcterms:created xsi:type="dcterms:W3CDTF">2018-09-18T14:08:37Z</dcterms:created>
  <dcterms:modified xsi:type="dcterms:W3CDTF">2020-10-20T21:21:49Z</dcterms:modified>
</cp:coreProperties>
</file>