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5544800" cy="20116800"/>
  <p:notesSz cx="6858000" cy="9144000"/>
  <p:defaultTextStyle>
    <a:defPPr>
      <a:defRPr lang="en-US"/>
    </a:defPPr>
    <a:lvl1pPr marL="0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1pPr>
    <a:lvl2pPr marL="855878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2pPr>
    <a:lvl3pPr marL="1711757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3pPr>
    <a:lvl4pPr marL="2567635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4pPr>
    <a:lvl5pPr marL="3423514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5pPr>
    <a:lvl6pPr marL="4279392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6pPr>
    <a:lvl7pPr marL="5135270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7pPr>
    <a:lvl8pPr marL="5991149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8pPr>
    <a:lvl9pPr marL="6847027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aney.lin@gmail.com" initials="d" lastIdx="1" clrIdx="0">
    <p:extLst>
      <p:ext uri="{19B8F6BF-5375-455C-9EA6-DF929625EA0E}">
        <p15:presenceInfo xmlns:p15="http://schemas.microsoft.com/office/powerpoint/2012/main" userId="d12bfe1b6a8295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EF5"/>
    <a:srgbClr val="EB4848"/>
    <a:srgbClr val="958EF7"/>
    <a:srgbClr val="EF908F"/>
    <a:srgbClr val="CEC9FF"/>
    <a:srgbClr val="F6CAC8"/>
    <a:srgbClr val="3E3EF6"/>
    <a:srgbClr val="0000FF"/>
    <a:srgbClr val="3E3EFF"/>
    <a:srgbClr val="968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491"/>
    <p:restoredTop sz="94558"/>
  </p:normalViewPr>
  <p:slideViewPr>
    <p:cSldViewPr snapToGrid="0" snapToObjects="1">
      <p:cViewPr>
        <p:scale>
          <a:sx n="50" d="100"/>
          <a:sy n="50" d="100"/>
        </p:scale>
        <p:origin x="2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94F5F-29A8-ED40-9DE6-9EAB7FD9F1FE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04911-E756-0442-A26B-9B72CDFE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8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04911-E756-0442-A26B-9B72CDFE94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6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292265"/>
            <a:ext cx="13213080" cy="7003627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10565978"/>
            <a:ext cx="11658600" cy="4856902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0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0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1071033"/>
            <a:ext cx="3351848" cy="170480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1071033"/>
            <a:ext cx="9861233" cy="1704805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8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9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5015236"/>
            <a:ext cx="13407390" cy="8368029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13462429"/>
            <a:ext cx="13407390" cy="4400549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/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5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6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071038"/>
            <a:ext cx="13407390" cy="3888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4931411"/>
            <a:ext cx="6576178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7348220"/>
            <a:ext cx="6576178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4931411"/>
            <a:ext cx="6608565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7348220"/>
            <a:ext cx="6608565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7/31/20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2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7/31/20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1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2896451"/>
            <a:ext cx="7869555" cy="14295967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2896451"/>
            <a:ext cx="7869555" cy="14295967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1071038"/>
            <a:ext cx="1340739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5355167"/>
            <a:ext cx="1340739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BCB74-3379-2F4C-B9E7-70AB3AB2755F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8645298"/>
            <a:ext cx="524637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54480" rtl="0" eaLnBrk="1" latinLnBrk="0" hangingPunct="1">
        <a:lnSpc>
          <a:spcPct val="90000"/>
        </a:lnSpc>
        <a:spcBef>
          <a:spcPct val="0"/>
        </a:spcBef>
        <a:buNone/>
        <a:defRPr sz="7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620" indent="-388620" algn="l" defTabSz="155448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4760" kern="1200">
          <a:solidFill>
            <a:schemeClr val="tx1"/>
          </a:solidFill>
          <a:latin typeface="+mn-lt"/>
          <a:ea typeface="+mn-ea"/>
          <a:cs typeface="+mn-cs"/>
        </a:defRPr>
      </a:lvl1pPr>
      <a:lvl2pPr marL="11658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3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49758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427482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50520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8293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6065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A2244B-E683-F142-9AC7-52B25E1D5DE8}"/>
              </a:ext>
            </a:extLst>
          </p:cNvPr>
          <p:cNvSpPr txBox="1"/>
          <p:nvPr/>
        </p:nvSpPr>
        <p:spPr>
          <a:xfrm>
            <a:off x="-48193" y="-46269"/>
            <a:ext cx="1593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Figure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DC4211-B3B4-A041-A67F-CC8C5D23EE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32" t="38534" r="23817" b="35485"/>
          <a:stretch/>
        </p:blipFill>
        <p:spPr>
          <a:xfrm>
            <a:off x="83413" y="2125208"/>
            <a:ext cx="15331072" cy="38187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2BC360-3FEE-8947-BD78-E65FF841D9B2}"/>
              </a:ext>
            </a:extLst>
          </p:cNvPr>
          <p:cNvSpPr txBox="1"/>
          <p:nvPr/>
        </p:nvSpPr>
        <p:spPr>
          <a:xfrm rot="16200000">
            <a:off x="-406708" y="4895317"/>
            <a:ext cx="1219886" cy="460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600" dirty="0"/>
              <a:t>Enrichment</a:t>
            </a:r>
          </a:p>
          <a:p>
            <a:pPr algn="ctr">
              <a:lnSpc>
                <a:spcPts val="1400"/>
              </a:lnSpc>
            </a:pPr>
            <a:r>
              <a:rPr lang="en-US" sz="1600" dirty="0"/>
              <a:t>(Odds Ratio)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E775D-3DA2-BE43-8998-AB09F26D4ACD}"/>
              </a:ext>
            </a:extLst>
          </p:cNvPr>
          <p:cNvSpPr txBox="1"/>
          <p:nvPr/>
        </p:nvSpPr>
        <p:spPr>
          <a:xfrm rot="-2700000">
            <a:off x="904922" y="1508688"/>
            <a:ext cx="1752083" cy="29751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b="1" dirty="0"/>
              <a:t>Ribosome biogenesis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1D0043D-E0BE-DC4C-B5CC-521847EEEEED}"/>
              </a:ext>
            </a:extLst>
          </p:cNvPr>
          <p:cNvSpPr txBox="1"/>
          <p:nvPr/>
        </p:nvSpPr>
        <p:spPr>
          <a:xfrm rot="-2700000">
            <a:off x="1561440" y="1338995"/>
            <a:ext cx="2281448" cy="2975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b="1" dirty="0"/>
              <a:t>DNA replication and repair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2BA841C-A355-9449-85AD-D8D0166DEE88}"/>
              </a:ext>
            </a:extLst>
          </p:cNvPr>
          <p:cNvSpPr txBox="1"/>
          <p:nvPr/>
        </p:nvSpPr>
        <p:spPr>
          <a:xfrm rot="-2700000">
            <a:off x="3037339" y="1752162"/>
            <a:ext cx="1061381" cy="3003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b="1" dirty="0"/>
              <a:t>Cell cycle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8907E98-4BD3-A54C-B0BD-17252A17A504}"/>
              </a:ext>
            </a:extLst>
          </p:cNvPr>
          <p:cNvSpPr txBox="1"/>
          <p:nvPr/>
        </p:nvSpPr>
        <p:spPr>
          <a:xfrm rot="-2700000">
            <a:off x="4879445" y="1511597"/>
            <a:ext cx="1659333" cy="3003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b="1" dirty="0"/>
              <a:t>RNA processing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05D0463-09E5-FB41-A171-2C58AEF40AD2}"/>
              </a:ext>
            </a:extLst>
          </p:cNvPr>
          <p:cNvSpPr txBox="1"/>
          <p:nvPr/>
        </p:nvSpPr>
        <p:spPr>
          <a:xfrm rot="-2700000">
            <a:off x="6113891" y="1341684"/>
            <a:ext cx="2333904" cy="2975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b="1" dirty="0"/>
              <a:t>Chromatin organization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186BA99-E6FF-8247-B98B-5C4E57D66F1E}"/>
              </a:ext>
            </a:extLst>
          </p:cNvPr>
          <p:cNvSpPr txBox="1"/>
          <p:nvPr/>
        </p:nvSpPr>
        <p:spPr>
          <a:xfrm rot="-2700000">
            <a:off x="7023131" y="983657"/>
            <a:ext cx="2580692" cy="27437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b="1" dirty="0"/>
              <a:t>Protein synthesis and targeting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350F00-31A1-C945-883B-13D084788515}"/>
              </a:ext>
            </a:extLst>
          </p:cNvPr>
          <p:cNvSpPr txBox="1"/>
          <p:nvPr/>
        </p:nvSpPr>
        <p:spPr>
          <a:xfrm rot="-2700000">
            <a:off x="7618643" y="1013307"/>
            <a:ext cx="2786858" cy="27437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b="1" dirty="0"/>
              <a:t>Nucleotide and energy metabolism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2138E09-AE8C-9D45-8955-332F71829562}"/>
              </a:ext>
            </a:extLst>
          </p:cNvPr>
          <p:cNvSpPr txBox="1"/>
          <p:nvPr/>
        </p:nvSpPr>
        <p:spPr>
          <a:xfrm rot="-2700000">
            <a:off x="8191420" y="972456"/>
            <a:ext cx="2978561" cy="27437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b="1" dirty="0"/>
              <a:t>Protein modification and degradation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51ED251-FA52-A148-A1E5-AB91A224091B}"/>
              </a:ext>
            </a:extLst>
          </p:cNvPr>
          <p:cNvSpPr txBox="1"/>
          <p:nvPr/>
        </p:nvSpPr>
        <p:spPr>
          <a:xfrm rot="-2700000">
            <a:off x="8915109" y="1124472"/>
            <a:ext cx="2661294" cy="4090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400" b="1" dirty="0"/>
              <a:t>Mitochondrial translation and oxidative phosphorylation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709F49F-7BDB-7A47-A7D7-7CE59702938D}"/>
              </a:ext>
            </a:extLst>
          </p:cNvPr>
          <p:cNvSpPr txBox="1"/>
          <p:nvPr/>
        </p:nvSpPr>
        <p:spPr>
          <a:xfrm rot="-2700000">
            <a:off x="9942399" y="1361165"/>
            <a:ext cx="1816950" cy="4539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b="1" dirty="0"/>
              <a:t>Organic acid </a:t>
            </a:r>
          </a:p>
          <a:p>
            <a:pPr algn="ctr">
              <a:lnSpc>
                <a:spcPts val="1400"/>
              </a:lnSpc>
            </a:pPr>
            <a:r>
              <a:rPr lang="en-US" sz="1400" b="1" dirty="0"/>
              <a:t>and lipid metabolism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55F96CD-BB68-FC4F-8C26-90C4320211F4}"/>
              </a:ext>
            </a:extLst>
          </p:cNvPr>
          <p:cNvSpPr txBox="1"/>
          <p:nvPr/>
        </p:nvSpPr>
        <p:spPr>
          <a:xfrm rot="-2700000">
            <a:off x="10833903" y="1747823"/>
            <a:ext cx="1253784" cy="2975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b="1" dirty="0"/>
              <a:t>Ion transport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AA35629-0C38-544F-9BFF-D37B6036C473}"/>
              </a:ext>
            </a:extLst>
          </p:cNvPr>
          <p:cNvSpPr txBox="1"/>
          <p:nvPr/>
        </p:nvSpPr>
        <p:spPr>
          <a:xfrm rot="-2700000">
            <a:off x="11746808" y="1546796"/>
            <a:ext cx="1779174" cy="2975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b="1" dirty="0"/>
              <a:t>Immune response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6780959-1E53-134A-8D76-A612472DF428}"/>
              </a:ext>
            </a:extLst>
          </p:cNvPr>
          <p:cNvSpPr txBox="1"/>
          <p:nvPr/>
        </p:nvSpPr>
        <p:spPr>
          <a:xfrm rot="-2700000">
            <a:off x="12833437" y="1149280"/>
            <a:ext cx="2410253" cy="4090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400" b="1" dirty="0"/>
              <a:t>Cell motility and extracellular matrix organization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DA279E1-42BB-1140-B523-C296D032BAC3}"/>
              </a:ext>
            </a:extLst>
          </p:cNvPr>
          <p:cNvSpPr txBox="1"/>
          <p:nvPr/>
        </p:nvSpPr>
        <p:spPr>
          <a:xfrm rot="-2700000">
            <a:off x="13793985" y="1676716"/>
            <a:ext cx="1253784" cy="2975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b="1" dirty="0"/>
              <a:t>Angiogenesis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3647864-5053-6D45-9899-AAECF3552796}"/>
              </a:ext>
            </a:extLst>
          </p:cNvPr>
          <p:cNvSpPr txBox="1"/>
          <p:nvPr/>
        </p:nvSpPr>
        <p:spPr>
          <a:xfrm rot="-2700000">
            <a:off x="14367007" y="1599083"/>
            <a:ext cx="1253784" cy="3003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b="1" dirty="0"/>
              <a:t>Cell signaling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BB4199-D011-4F44-A129-AF0E972FAA7F}"/>
              </a:ext>
            </a:extLst>
          </p:cNvPr>
          <p:cNvGrpSpPr/>
          <p:nvPr/>
        </p:nvGrpSpPr>
        <p:grpSpPr>
          <a:xfrm>
            <a:off x="10512030" y="6599382"/>
            <a:ext cx="4870716" cy="252657"/>
            <a:chOff x="7772400" y="10058400"/>
            <a:chExt cx="4114800" cy="2286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B2E5A2F-BBEE-2D44-B89A-BFACCEA767AB}"/>
                </a:ext>
              </a:extLst>
            </p:cNvPr>
            <p:cNvSpPr/>
            <p:nvPr/>
          </p:nvSpPr>
          <p:spPr>
            <a:xfrm>
              <a:off x="10515600" y="10058400"/>
              <a:ext cx="457200" cy="228600"/>
            </a:xfrm>
            <a:prstGeom prst="rect">
              <a:avLst/>
            </a:prstGeom>
            <a:solidFill>
              <a:srgbClr val="EF90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9DBB679-C1B7-1344-8E08-5DFA8CD6CA90}"/>
                </a:ext>
              </a:extLst>
            </p:cNvPr>
            <p:cNvSpPr/>
            <p:nvPr/>
          </p:nvSpPr>
          <p:spPr>
            <a:xfrm>
              <a:off x="11430000" y="10058400"/>
              <a:ext cx="457200" cy="2286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471F207-BC66-E648-957E-F383743BEC26}"/>
                </a:ext>
              </a:extLst>
            </p:cNvPr>
            <p:cNvSpPr/>
            <p:nvPr/>
          </p:nvSpPr>
          <p:spPr>
            <a:xfrm>
              <a:off x="10058400" y="10058400"/>
              <a:ext cx="457200" cy="228600"/>
            </a:xfrm>
            <a:prstGeom prst="rect">
              <a:avLst/>
            </a:prstGeom>
            <a:solidFill>
              <a:srgbClr val="F6CA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703D4F1-5CB9-9749-8D87-97E6964B830F}"/>
                </a:ext>
              </a:extLst>
            </p:cNvPr>
            <p:cNvSpPr/>
            <p:nvPr/>
          </p:nvSpPr>
          <p:spPr>
            <a:xfrm>
              <a:off x="10972800" y="10058400"/>
              <a:ext cx="457200" cy="228600"/>
            </a:xfrm>
            <a:prstGeom prst="rect">
              <a:avLst/>
            </a:prstGeom>
            <a:solidFill>
              <a:srgbClr val="EB48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13210A0-34C5-CE46-9578-ADBF6E46127B}"/>
                </a:ext>
              </a:extLst>
            </p:cNvPr>
            <p:cNvSpPr/>
            <p:nvPr/>
          </p:nvSpPr>
          <p:spPr>
            <a:xfrm>
              <a:off x="9601200" y="10058400"/>
              <a:ext cx="4572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F064364-4CC0-D545-B33A-839B5BF557A6}"/>
                </a:ext>
              </a:extLst>
            </p:cNvPr>
            <p:cNvSpPr/>
            <p:nvPr/>
          </p:nvSpPr>
          <p:spPr>
            <a:xfrm>
              <a:off x="9144000" y="10058400"/>
              <a:ext cx="457200" cy="228600"/>
            </a:xfrm>
            <a:prstGeom prst="rect">
              <a:avLst/>
            </a:prstGeom>
            <a:solidFill>
              <a:srgbClr val="CEC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28B103D-2FD4-A54A-A70C-85DE876460D9}"/>
                </a:ext>
              </a:extLst>
            </p:cNvPr>
            <p:cNvSpPr/>
            <p:nvPr/>
          </p:nvSpPr>
          <p:spPr>
            <a:xfrm>
              <a:off x="8686800" y="10058400"/>
              <a:ext cx="457200" cy="228600"/>
            </a:xfrm>
            <a:prstGeom prst="rect">
              <a:avLst/>
            </a:prstGeom>
            <a:solidFill>
              <a:srgbClr val="958EF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D768D50-BE46-3542-9C53-BFF9E1BA57DE}"/>
                </a:ext>
              </a:extLst>
            </p:cNvPr>
            <p:cNvSpPr/>
            <p:nvPr/>
          </p:nvSpPr>
          <p:spPr>
            <a:xfrm>
              <a:off x="8229600" y="10058400"/>
              <a:ext cx="457200" cy="228600"/>
            </a:xfrm>
            <a:prstGeom prst="rect">
              <a:avLst/>
            </a:prstGeom>
            <a:solidFill>
              <a:srgbClr val="3E3E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3A7120E-1977-844F-A81F-8503F992F46E}"/>
                </a:ext>
              </a:extLst>
            </p:cNvPr>
            <p:cNvSpPr/>
            <p:nvPr/>
          </p:nvSpPr>
          <p:spPr>
            <a:xfrm>
              <a:off x="7772400" y="10058400"/>
              <a:ext cx="457200" cy="2286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2A305D2-8558-2843-92E5-870CBB88A187}"/>
              </a:ext>
            </a:extLst>
          </p:cNvPr>
          <p:cNvSpPr txBox="1"/>
          <p:nvPr/>
        </p:nvSpPr>
        <p:spPr>
          <a:xfrm>
            <a:off x="10442136" y="6264691"/>
            <a:ext cx="518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0.01  0.05  0.10  0.25   0   0.25  0.10  0.05  0.01</a:t>
            </a:r>
            <a:endParaRPr lang="en-US" sz="1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685A5F-6D31-5244-99DA-573F1EE10025}"/>
              </a:ext>
            </a:extLst>
          </p:cNvPr>
          <p:cNvSpPr txBox="1"/>
          <p:nvPr/>
        </p:nvSpPr>
        <p:spPr>
          <a:xfrm>
            <a:off x="11085769" y="5954466"/>
            <a:ext cx="379091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/>
              <a:t>Heatmap adjusted p-value threshold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8279C-25DD-1B4E-9BEB-F281326935F9}"/>
              </a:ext>
            </a:extLst>
          </p:cNvPr>
          <p:cNvSpPr txBox="1"/>
          <p:nvPr/>
        </p:nvSpPr>
        <p:spPr>
          <a:xfrm>
            <a:off x="10431199" y="6831265"/>
            <a:ext cx="214719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/>
              <a:t>Negatively Enriched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725F29-BFA2-544C-B067-08ECCCFC2AB0}"/>
              </a:ext>
            </a:extLst>
          </p:cNvPr>
          <p:cNvSpPr txBox="1"/>
          <p:nvPr/>
        </p:nvSpPr>
        <p:spPr>
          <a:xfrm>
            <a:off x="13468066" y="6831265"/>
            <a:ext cx="204331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/>
              <a:t>Positively Enriched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FFE3CA8-2B51-7B4B-9AE4-23E80CC21D48}"/>
              </a:ext>
            </a:extLst>
          </p:cNvPr>
          <p:cNvSpPr/>
          <p:nvPr/>
        </p:nvSpPr>
        <p:spPr>
          <a:xfrm>
            <a:off x="589273" y="6115089"/>
            <a:ext cx="9449615" cy="104363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672820C-E351-C34E-A369-1645C34425A9}"/>
              </a:ext>
            </a:extLst>
          </p:cNvPr>
          <p:cNvSpPr/>
          <p:nvPr/>
        </p:nvSpPr>
        <p:spPr>
          <a:xfrm>
            <a:off x="3196734" y="6239063"/>
            <a:ext cx="548640" cy="2085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5D3C92-8B81-994E-854A-6301EBB22EC4}"/>
              </a:ext>
            </a:extLst>
          </p:cNvPr>
          <p:cNvSpPr txBox="1"/>
          <p:nvPr/>
        </p:nvSpPr>
        <p:spPr>
          <a:xfrm>
            <a:off x="3780806" y="6143415"/>
            <a:ext cx="65838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/>
              <a:t>Liver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A9503E5-6713-F243-B4B1-41A105B19DCD}"/>
              </a:ext>
            </a:extLst>
          </p:cNvPr>
          <p:cNvSpPr/>
          <p:nvPr/>
        </p:nvSpPr>
        <p:spPr>
          <a:xfrm>
            <a:off x="3196734" y="6787703"/>
            <a:ext cx="548640" cy="2085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0102E9-BCB3-024A-896C-B14DA6101C1F}"/>
              </a:ext>
            </a:extLst>
          </p:cNvPr>
          <p:cNvSpPr txBox="1"/>
          <p:nvPr/>
        </p:nvSpPr>
        <p:spPr>
          <a:xfrm>
            <a:off x="3780806" y="6692055"/>
            <a:ext cx="85478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/>
              <a:t>Kidney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17143CD-8D1E-2C4C-BC91-4EF9A70A9EE7}"/>
              </a:ext>
            </a:extLst>
          </p:cNvPr>
          <p:cNvSpPr/>
          <p:nvPr/>
        </p:nvSpPr>
        <p:spPr>
          <a:xfrm>
            <a:off x="5176683" y="6239063"/>
            <a:ext cx="548640" cy="20854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833142-29E9-2C4A-AE34-3261DCA1863C}"/>
              </a:ext>
            </a:extLst>
          </p:cNvPr>
          <p:cNvSpPr txBox="1"/>
          <p:nvPr/>
        </p:nvSpPr>
        <p:spPr>
          <a:xfrm>
            <a:off x="5760755" y="6692055"/>
            <a:ext cx="65915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/>
              <a:t>Lung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2F6BD0E-4D14-9143-AD8D-EABB46992BC8}"/>
              </a:ext>
            </a:extLst>
          </p:cNvPr>
          <p:cNvSpPr/>
          <p:nvPr/>
        </p:nvSpPr>
        <p:spPr>
          <a:xfrm>
            <a:off x="5176683" y="6787703"/>
            <a:ext cx="548640" cy="2085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C3190B-8BE4-7B4E-AC73-0A0C73FEF46D}"/>
              </a:ext>
            </a:extLst>
          </p:cNvPr>
          <p:cNvSpPr txBox="1"/>
          <p:nvPr/>
        </p:nvSpPr>
        <p:spPr>
          <a:xfrm>
            <a:off x="5760755" y="6143415"/>
            <a:ext cx="85311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/>
              <a:t>Spleen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BCE238-8D37-314A-B868-6626780A58C8}"/>
              </a:ext>
            </a:extLst>
          </p:cNvPr>
          <p:cNvSpPr txBox="1"/>
          <p:nvPr/>
        </p:nvSpPr>
        <p:spPr>
          <a:xfrm>
            <a:off x="667651" y="6153189"/>
            <a:ext cx="198509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/>
              <a:t>BioGPS</a:t>
            </a:r>
          </a:p>
          <a:p>
            <a:pPr algn="ctr"/>
            <a:r>
              <a:rPr lang="en-US" sz="1900" dirty="0"/>
              <a:t>Mouse Gene Atlas</a:t>
            </a:r>
          </a:p>
          <a:p>
            <a:pPr algn="ctr"/>
            <a:r>
              <a:rPr lang="en-US" sz="1900" dirty="0"/>
              <a:t>Tissue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44FE3DA-F95D-B046-8F51-14B8403EF025}"/>
              </a:ext>
            </a:extLst>
          </p:cNvPr>
          <p:cNvSpPr/>
          <p:nvPr/>
        </p:nvSpPr>
        <p:spPr>
          <a:xfrm>
            <a:off x="7145197" y="6239063"/>
            <a:ext cx="548640" cy="208548"/>
          </a:xfrm>
          <a:prstGeom prst="rect">
            <a:avLst/>
          </a:prstGeom>
          <a:solidFill>
            <a:srgbClr val="A9A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A61112F-5B9C-8143-9815-4E23C66755DE}"/>
              </a:ext>
            </a:extLst>
          </p:cNvPr>
          <p:cNvSpPr/>
          <p:nvPr/>
        </p:nvSpPr>
        <p:spPr>
          <a:xfrm>
            <a:off x="7145197" y="6787703"/>
            <a:ext cx="548640" cy="208548"/>
          </a:xfrm>
          <a:prstGeom prst="rect">
            <a:avLst/>
          </a:prstGeom>
          <a:solidFill>
            <a:srgbClr val="AA7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FC17D3-81EC-F54D-97DC-9701DF3AEA16}"/>
              </a:ext>
            </a:extLst>
          </p:cNvPr>
          <p:cNvSpPr txBox="1"/>
          <p:nvPr/>
        </p:nvSpPr>
        <p:spPr>
          <a:xfrm>
            <a:off x="7729269" y="6143415"/>
            <a:ext cx="213064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/>
              <a:t>Embryonic (Bruce4)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1D6D37-E8B3-0943-970F-4646483DEC2F}"/>
              </a:ext>
            </a:extLst>
          </p:cNvPr>
          <p:cNvSpPr txBox="1"/>
          <p:nvPr/>
        </p:nvSpPr>
        <p:spPr>
          <a:xfrm>
            <a:off x="7729269" y="6692055"/>
            <a:ext cx="200561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/>
              <a:t>Embryonic (V26.2)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C0244F-7D1B-2A48-B27B-40F854E0F633}"/>
              </a:ext>
            </a:extLst>
          </p:cNvPr>
          <p:cNvCxnSpPr>
            <a:cxnSpLocks/>
          </p:cNvCxnSpPr>
          <p:nvPr/>
        </p:nvCxnSpPr>
        <p:spPr>
          <a:xfrm>
            <a:off x="2827924" y="6072988"/>
            <a:ext cx="0" cy="1504939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47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6138</TotalTime>
  <Words>89</Words>
  <Application>Microsoft Macintosh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delaney.lin@gmail.com</cp:lastModifiedBy>
  <cp:revision>238</cp:revision>
  <cp:lastPrinted>2019-11-15T19:53:03Z</cp:lastPrinted>
  <dcterms:created xsi:type="dcterms:W3CDTF">2018-09-18T14:08:37Z</dcterms:created>
  <dcterms:modified xsi:type="dcterms:W3CDTF">2020-08-01T12:47:16Z</dcterms:modified>
</cp:coreProperties>
</file>