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5510"/>
  </p:normalViewPr>
  <p:slideViewPr>
    <p:cSldViewPr snapToGrid="0" snapToObjects="1">
      <p:cViewPr>
        <p:scale>
          <a:sx n="30" d="100"/>
          <a:sy n="30" d="100"/>
        </p:scale>
        <p:origin x="25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>
            <a:extLst>
              <a:ext uri="{FF2B5EF4-FFF2-40B4-BE49-F238E27FC236}">
                <a16:creationId xmlns:a16="http://schemas.microsoft.com/office/drawing/2014/main" id="{BC2C4FF9-FA2F-6D4D-9293-169A3223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80" y="12157977"/>
            <a:ext cx="8090211" cy="8090211"/>
          </a:xfrm>
          <a:prstGeom prst="rect">
            <a:avLst/>
          </a:prstGeom>
        </p:spPr>
      </p:pic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5CB3EFB-7211-3B49-84C3-E1F7F1B03108}"/>
              </a:ext>
            </a:extLst>
          </p:cNvPr>
          <p:cNvSpPr/>
          <p:nvPr/>
        </p:nvSpPr>
        <p:spPr>
          <a:xfrm>
            <a:off x="3271586" y="10104120"/>
            <a:ext cx="941832" cy="457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DA2EFC-2605-664D-A288-7A5DF599198F}"/>
              </a:ext>
            </a:extLst>
          </p:cNvPr>
          <p:cNvSpPr/>
          <p:nvPr/>
        </p:nvSpPr>
        <p:spPr>
          <a:xfrm>
            <a:off x="521208" y="10104120"/>
            <a:ext cx="2697480" cy="4572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D1A76-EA14-1243-A90B-0B2F8E55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631" y="1370266"/>
            <a:ext cx="8822883" cy="10950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64403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6895147" y="58688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783-3ACE-1840-8807-8CA8592E0F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" b="7387"/>
          <a:stretch/>
        </p:blipFill>
        <p:spPr>
          <a:xfrm>
            <a:off x="740780" y="160330"/>
            <a:ext cx="6126610" cy="592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06255-8BBA-8E45-9251-88D81BA43A8D}"/>
              </a:ext>
            </a:extLst>
          </p:cNvPr>
          <p:cNvSpPr txBox="1"/>
          <p:nvPr/>
        </p:nvSpPr>
        <p:spPr>
          <a:xfrm rot="16200000">
            <a:off x="-1199648" y="3082196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Robust Rank Aggregation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4CDE-C9FA-6248-80E9-F3AD41B4F81D}"/>
              </a:ext>
            </a:extLst>
          </p:cNvPr>
          <p:cNvSpPr txBox="1"/>
          <p:nvPr/>
        </p:nvSpPr>
        <p:spPr>
          <a:xfrm>
            <a:off x="2130656" y="5961597"/>
            <a:ext cx="361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Median Pearson’s r</a:t>
            </a:r>
          </a:p>
          <a:p>
            <a:pPr algn="ctr"/>
            <a:r>
              <a:rPr lang="en-US" sz="2200" dirty="0"/>
              <a:t>(across 33 TCGA cancer types)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-1236054" y="2978997"/>
            <a:ext cx="356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-Log</a:t>
            </a:r>
            <a:r>
              <a:rPr lang="en-US" sz="2200" baseline="-25000" dirty="0"/>
              <a:t>10</a:t>
            </a:r>
            <a:r>
              <a:rPr lang="en-US" sz="2200" dirty="0"/>
              <a:t>(FDR-adjusted p-value)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CF3E8-60A3-B748-AC53-0DEFCD10FAEA}"/>
              </a:ext>
            </a:extLst>
          </p:cNvPr>
          <p:cNvSpPr/>
          <p:nvPr/>
        </p:nvSpPr>
        <p:spPr>
          <a:xfrm>
            <a:off x="1431272" y="7487854"/>
            <a:ext cx="2963148" cy="1994761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1BB5B2-AE80-C149-B962-9C99D285CB14}"/>
              </a:ext>
            </a:extLst>
          </p:cNvPr>
          <p:cNvSpPr/>
          <p:nvPr/>
        </p:nvSpPr>
        <p:spPr>
          <a:xfrm>
            <a:off x="2037493" y="7574499"/>
            <a:ext cx="2356927" cy="184979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F9D10D-92D1-2244-84A8-90EC3FCE3974}"/>
              </a:ext>
            </a:extLst>
          </p:cNvPr>
          <p:cNvSpPr/>
          <p:nvPr/>
        </p:nvSpPr>
        <p:spPr>
          <a:xfrm>
            <a:off x="3478353" y="7462192"/>
            <a:ext cx="2539010" cy="199476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851EE-DE2D-204A-875D-B76F5F0428C0}"/>
              </a:ext>
            </a:extLst>
          </p:cNvPr>
          <p:cNvSpPr txBox="1"/>
          <p:nvPr/>
        </p:nvSpPr>
        <p:spPr>
          <a:xfrm>
            <a:off x="1519491" y="8272758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5C929-1A6A-6846-9D7E-8FCCB9A33771}"/>
              </a:ext>
            </a:extLst>
          </p:cNvPr>
          <p:cNvSpPr txBox="1"/>
          <p:nvPr/>
        </p:nvSpPr>
        <p:spPr>
          <a:xfrm>
            <a:off x="2498794" y="82489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184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089005-81BF-4642-8D85-1A432FE00F20}"/>
              </a:ext>
            </a:extLst>
          </p:cNvPr>
          <p:cNvSpPr txBox="1"/>
          <p:nvPr/>
        </p:nvSpPr>
        <p:spPr>
          <a:xfrm>
            <a:off x="3647560" y="8205079"/>
            <a:ext cx="62388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67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901A99-C128-0D41-9C49-36CCC4A5DC47}"/>
              </a:ext>
            </a:extLst>
          </p:cNvPr>
          <p:cNvSpPr txBox="1"/>
          <p:nvPr/>
        </p:nvSpPr>
        <p:spPr>
          <a:xfrm>
            <a:off x="4676673" y="825934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F4375-3D11-8B48-8C1F-5D3BFEE6F756}"/>
              </a:ext>
            </a:extLst>
          </p:cNvPr>
          <p:cNvCxnSpPr>
            <a:cxnSpLocks/>
          </p:cNvCxnSpPr>
          <p:nvPr/>
        </p:nvCxnSpPr>
        <p:spPr>
          <a:xfrm flipV="1">
            <a:off x="1198158" y="8599782"/>
            <a:ext cx="408211" cy="4256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F1-4273-BE43-88E1-0724EF4A4A33}"/>
              </a:ext>
            </a:extLst>
          </p:cNvPr>
          <p:cNvSpPr txBox="1"/>
          <p:nvPr/>
        </p:nvSpPr>
        <p:spPr>
          <a:xfrm>
            <a:off x="481984" y="6739681"/>
            <a:ext cx="378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Tumorigenesis-associated</a:t>
            </a:r>
          </a:p>
          <a:p>
            <a:r>
              <a:rPr lang="en-US" sz="1800" dirty="0"/>
              <a:t>(MYC-driven mouse tumor models)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44313-BBAD-D145-8D10-EA01371B9547}"/>
              </a:ext>
            </a:extLst>
          </p:cNvPr>
          <p:cNvSpPr txBox="1"/>
          <p:nvPr/>
        </p:nvSpPr>
        <p:spPr>
          <a:xfrm>
            <a:off x="4110635" y="6739681"/>
            <a:ext cx="33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MYC-correlated</a:t>
            </a:r>
          </a:p>
          <a:p>
            <a:r>
              <a:rPr lang="en-US" sz="1800" dirty="0"/>
              <a:t>(TCGA human cancers)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4741C-DA5B-D640-86F0-450C33E19529}"/>
              </a:ext>
            </a:extLst>
          </p:cNvPr>
          <p:cNvSpPr txBox="1"/>
          <p:nvPr/>
        </p:nvSpPr>
        <p:spPr>
          <a:xfrm>
            <a:off x="-27380" y="8995288"/>
            <a:ext cx="18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Mouse genes </a:t>
            </a:r>
          </a:p>
          <a:p>
            <a:pPr algn="ctr"/>
            <a:r>
              <a:rPr lang="en-US" sz="1800" dirty="0"/>
              <a:t>not mapped to human orthologs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0965F1-5E2D-F144-8BD7-7B54CF38E7B2}"/>
              </a:ext>
            </a:extLst>
          </p:cNvPr>
          <p:cNvCxnSpPr>
            <a:cxnSpLocks/>
          </p:cNvCxnSpPr>
          <p:nvPr/>
        </p:nvCxnSpPr>
        <p:spPr>
          <a:xfrm flipV="1">
            <a:off x="3959504" y="8782562"/>
            <a:ext cx="0" cy="7559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8C8306C-AD99-7D43-A32E-5DF9163117AF}"/>
              </a:ext>
            </a:extLst>
          </p:cNvPr>
          <p:cNvSpPr txBox="1"/>
          <p:nvPr/>
        </p:nvSpPr>
        <p:spPr>
          <a:xfrm>
            <a:off x="2149349" y="9576426"/>
            <a:ext cx="36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Combined MYC gene signature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BE03E6-63FE-FD41-AD6F-643D138D1C57}"/>
              </a:ext>
            </a:extLst>
          </p:cNvPr>
          <p:cNvCxnSpPr>
            <a:cxnSpLocks/>
          </p:cNvCxnSpPr>
          <p:nvPr/>
        </p:nvCxnSpPr>
        <p:spPr>
          <a:xfrm>
            <a:off x="3959503" y="6807829"/>
            <a:ext cx="0" cy="7666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EDE44-9757-3741-A37F-336F12EA2438}"/>
              </a:ext>
            </a:extLst>
          </p:cNvPr>
          <p:cNvSpPr txBox="1"/>
          <p:nvPr/>
        </p:nvSpPr>
        <p:spPr>
          <a:xfrm>
            <a:off x="5865849" y="1522198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WDR43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6A0DDF-E5FD-2343-94A9-A795C8C50E6E}"/>
              </a:ext>
            </a:extLst>
          </p:cNvPr>
          <p:cNvCxnSpPr>
            <a:cxnSpLocks/>
          </p:cNvCxnSpPr>
          <p:nvPr/>
        </p:nvCxnSpPr>
        <p:spPr>
          <a:xfrm flipH="1" flipV="1">
            <a:off x="5762345" y="16464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EC5C6F7-A0D7-744B-AF0A-A6EFFBE0BD8B}"/>
              </a:ext>
            </a:extLst>
          </p:cNvPr>
          <p:cNvCxnSpPr>
            <a:cxnSpLocks/>
          </p:cNvCxnSpPr>
          <p:nvPr/>
        </p:nvCxnSpPr>
        <p:spPr>
          <a:xfrm flipH="1" flipV="1">
            <a:off x="5784859" y="1083997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C3DB15F-E73C-6440-BADC-E760228DDC5E}"/>
              </a:ext>
            </a:extLst>
          </p:cNvPr>
          <p:cNvSpPr txBox="1"/>
          <p:nvPr/>
        </p:nvSpPr>
        <p:spPr>
          <a:xfrm>
            <a:off x="5904986" y="956586"/>
            <a:ext cx="643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DDX21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DE00-31B8-F445-82F7-38F2D9400435}"/>
              </a:ext>
            </a:extLst>
          </p:cNvPr>
          <p:cNvSpPr txBox="1"/>
          <p:nvPr/>
        </p:nvSpPr>
        <p:spPr>
          <a:xfrm>
            <a:off x="5846797" y="191359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TWNK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E5D2E8-3099-7B46-A328-8AEFA796F8AD}"/>
              </a:ext>
            </a:extLst>
          </p:cNvPr>
          <p:cNvCxnSpPr>
            <a:cxnSpLocks/>
          </p:cNvCxnSpPr>
          <p:nvPr/>
        </p:nvCxnSpPr>
        <p:spPr>
          <a:xfrm flipH="1" flipV="1">
            <a:off x="5722513" y="2037883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3EE56-F69E-E142-A2FC-7EDF0A9DF8AD}"/>
              </a:ext>
            </a:extLst>
          </p:cNvPr>
          <p:cNvCxnSpPr>
            <a:cxnSpLocks/>
          </p:cNvCxnSpPr>
          <p:nvPr/>
        </p:nvCxnSpPr>
        <p:spPr>
          <a:xfrm flipH="1">
            <a:off x="5688401" y="1464184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0DEE1A3-A51F-DB4E-A940-7EA60E3FD2DC}"/>
              </a:ext>
            </a:extLst>
          </p:cNvPr>
          <p:cNvSpPr txBox="1"/>
          <p:nvPr/>
        </p:nvSpPr>
        <p:spPr>
          <a:xfrm>
            <a:off x="5813905" y="1313636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NOP14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927424-4C81-8A40-9063-AE8B37100985}"/>
              </a:ext>
            </a:extLst>
          </p:cNvPr>
          <p:cNvCxnSpPr>
            <a:cxnSpLocks/>
          </p:cNvCxnSpPr>
          <p:nvPr/>
        </p:nvCxnSpPr>
        <p:spPr>
          <a:xfrm flipH="1" flipV="1">
            <a:off x="5616843" y="1126161"/>
            <a:ext cx="105670" cy="12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50690F0-38C0-784E-AE21-E73940088217}"/>
              </a:ext>
            </a:extLst>
          </p:cNvPr>
          <p:cNvSpPr txBox="1"/>
          <p:nvPr/>
        </p:nvSpPr>
        <p:spPr>
          <a:xfrm>
            <a:off x="5653683" y="1135356"/>
            <a:ext cx="644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NOLC1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0E7E784-44DE-6A48-BA9C-3BC9BCA733DF}"/>
              </a:ext>
            </a:extLst>
          </p:cNvPr>
          <p:cNvSpPr txBox="1"/>
          <p:nvPr/>
        </p:nvSpPr>
        <p:spPr>
          <a:xfrm>
            <a:off x="5794803" y="2394098"/>
            <a:ext cx="602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TAF4B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66AAE4D-D951-EE47-BFFF-2F0D7BD8A7A6}"/>
              </a:ext>
            </a:extLst>
          </p:cNvPr>
          <p:cNvCxnSpPr>
            <a:cxnSpLocks/>
          </p:cNvCxnSpPr>
          <p:nvPr/>
        </p:nvCxnSpPr>
        <p:spPr>
          <a:xfrm flipH="1" flipV="1">
            <a:off x="5670519" y="25183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2DF37BA-261E-A043-A500-42456D25E42D}"/>
              </a:ext>
            </a:extLst>
          </p:cNvPr>
          <p:cNvSpPr txBox="1"/>
          <p:nvPr/>
        </p:nvSpPr>
        <p:spPr>
          <a:xfrm>
            <a:off x="5735577" y="1764176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WDR3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5A04FFB-DCA9-484F-819F-B80F61E7CD4C}"/>
              </a:ext>
            </a:extLst>
          </p:cNvPr>
          <p:cNvCxnSpPr>
            <a:cxnSpLocks/>
          </p:cNvCxnSpPr>
          <p:nvPr/>
        </p:nvCxnSpPr>
        <p:spPr>
          <a:xfrm flipH="1" flipV="1">
            <a:off x="5624288" y="1899926"/>
            <a:ext cx="184515" cy="12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765F63-5494-B544-B020-6C1D47637A19}"/>
              </a:ext>
            </a:extLst>
          </p:cNvPr>
          <p:cNvCxnSpPr>
            <a:cxnSpLocks/>
          </p:cNvCxnSpPr>
          <p:nvPr/>
        </p:nvCxnSpPr>
        <p:spPr>
          <a:xfrm flipH="1">
            <a:off x="5517472" y="1778234"/>
            <a:ext cx="96433" cy="108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CDF4C1B-6423-6C41-9D5D-9A6107A40064}"/>
              </a:ext>
            </a:extLst>
          </p:cNvPr>
          <p:cNvSpPr txBox="1"/>
          <p:nvPr/>
        </p:nvSpPr>
        <p:spPr>
          <a:xfrm>
            <a:off x="5533660" y="1619818"/>
            <a:ext cx="4992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BYSL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F62BA2-7174-194F-B5BD-B12313A554F0}"/>
              </a:ext>
            </a:extLst>
          </p:cNvPr>
          <p:cNvSpPr txBox="1"/>
          <p:nvPr/>
        </p:nvSpPr>
        <p:spPr>
          <a:xfrm>
            <a:off x="5635314" y="223815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NIFK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E07E26-A2D5-0A4B-91FE-932EBE623C19}"/>
              </a:ext>
            </a:extLst>
          </p:cNvPr>
          <p:cNvCxnSpPr>
            <a:cxnSpLocks/>
          </p:cNvCxnSpPr>
          <p:nvPr/>
        </p:nvCxnSpPr>
        <p:spPr>
          <a:xfrm flipH="1">
            <a:off x="5557277" y="2380805"/>
            <a:ext cx="145378" cy="4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09E8487-BFB3-ED48-B483-62060FECF23A}"/>
              </a:ext>
            </a:extLst>
          </p:cNvPr>
          <p:cNvSpPr txBox="1"/>
          <p:nvPr/>
        </p:nvSpPr>
        <p:spPr>
          <a:xfrm>
            <a:off x="5811137" y="2099614"/>
            <a:ext cx="585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NOB1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F917A5-A51A-8D4E-A722-FBEF912B118C}"/>
              </a:ext>
            </a:extLst>
          </p:cNvPr>
          <p:cNvCxnSpPr>
            <a:cxnSpLocks/>
          </p:cNvCxnSpPr>
          <p:nvPr/>
        </p:nvCxnSpPr>
        <p:spPr>
          <a:xfrm flipH="1">
            <a:off x="5533661" y="2253288"/>
            <a:ext cx="350279" cy="11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92746E9-9F09-8E42-B35A-A21181A78415}"/>
              </a:ext>
            </a:extLst>
          </p:cNvPr>
          <p:cNvSpPr txBox="1"/>
          <p:nvPr/>
        </p:nvSpPr>
        <p:spPr>
          <a:xfrm>
            <a:off x="5469682" y="202903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IPO4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1879B6-AAC6-A64B-88D4-AA51448D96E4}"/>
              </a:ext>
            </a:extLst>
          </p:cNvPr>
          <p:cNvCxnSpPr>
            <a:cxnSpLocks/>
          </p:cNvCxnSpPr>
          <p:nvPr/>
        </p:nvCxnSpPr>
        <p:spPr>
          <a:xfrm flipH="1" flipV="1">
            <a:off x="5516964" y="2016988"/>
            <a:ext cx="65575" cy="92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65B326-0C41-0A41-AF5C-06DF34DE1AFA}"/>
              </a:ext>
            </a:extLst>
          </p:cNvPr>
          <p:cNvCxnSpPr>
            <a:cxnSpLocks/>
          </p:cNvCxnSpPr>
          <p:nvPr/>
        </p:nvCxnSpPr>
        <p:spPr>
          <a:xfrm flipH="1">
            <a:off x="5531940" y="2923143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44D5AAE-BA46-104D-B329-E1037E61E595}"/>
              </a:ext>
            </a:extLst>
          </p:cNvPr>
          <p:cNvSpPr txBox="1"/>
          <p:nvPr/>
        </p:nvSpPr>
        <p:spPr>
          <a:xfrm>
            <a:off x="5657444" y="2772595"/>
            <a:ext cx="586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BZW2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D28EBBF-49A9-9047-82CB-7245957A2E76}"/>
              </a:ext>
            </a:extLst>
          </p:cNvPr>
          <p:cNvSpPr txBox="1"/>
          <p:nvPr/>
        </p:nvSpPr>
        <p:spPr>
          <a:xfrm>
            <a:off x="2334368" y="4868349"/>
            <a:ext cx="775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SLC46A3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5F49A29-A08E-0B44-A52C-B72392473EFE}"/>
              </a:ext>
            </a:extLst>
          </p:cNvPr>
          <p:cNvSpPr txBox="1"/>
          <p:nvPr/>
        </p:nvSpPr>
        <p:spPr>
          <a:xfrm>
            <a:off x="2782824" y="4650260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ULK2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B6F25ED-4AED-EE4A-8393-DE91D9F27262}"/>
              </a:ext>
            </a:extLst>
          </p:cNvPr>
          <p:cNvCxnSpPr>
            <a:cxnSpLocks/>
          </p:cNvCxnSpPr>
          <p:nvPr/>
        </p:nvCxnSpPr>
        <p:spPr>
          <a:xfrm>
            <a:off x="3049948" y="4885676"/>
            <a:ext cx="89443" cy="52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1A8FEF5-6C89-854C-B369-0D470A2763B5}"/>
              </a:ext>
            </a:extLst>
          </p:cNvPr>
          <p:cNvCxnSpPr>
            <a:cxnSpLocks/>
          </p:cNvCxnSpPr>
          <p:nvPr/>
        </p:nvCxnSpPr>
        <p:spPr>
          <a:xfrm>
            <a:off x="2804023" y="5111244"/>
            <a:ext cx="135173" cy="31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B200B4-68B5-DC4D-AB7A-44A13A477151}"/>
              </a:ext>
            </a:extLst>
          </p:cNvPr>
          <p:cNvSpPr/>
          <p:nvPr/>
        </p:nvSpPr>
        <p:spPr>
          <a:xfrm>
            <a:off x="1288169" y="977033"/>
            <a:ext cx="3191921" cy="167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6569C0-3081-E747-BA02-CBECB68CCEF0}"/>
              </a:ext>
            </a:extLst>
          </p:cNvPr>
          <p:cNvSpPr/>
          <p:nvPr/>
        </p:nvSpPr>
        <p:spPr>
          <a:xfrm>
            <a:off x="1371600" y="1146151"/>
            <a:ext cx="91440" cy="91440"/>
          </a:xfrm>
          <a:prstGeom prst="ellipse">
            <a:avLst/>
          </a:prstGeom>
          <a:solidFill>
            <a:srgbClr val="FF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4694A41-DB46-9D40-B5E7-C2850095C5F2}"/>
              </a:ext>
            </a:extLst>
          </p:cNvPr>
          <p:cNvSpPr/>
          <p:nvPr/>
        </p:nvSpPr>
        <p:spPr>
          <a:xfrm>
            <a:off x="1371600" y="1576750"/>
            <a:ext cx="91440" cy="91440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549F072-66AA-8645-B5A2-969DE701296D}"/>
              </a:ext>
            </a:extLst>
          </p:cNvPr>
          <p:cNvSpPr/>
          <p:nvPr/>
        </p:nvSpPr>
        <p:spPr>
          <a:xfrm>
            <a:off x="1371600" y="2002733"/>
            <a:ext cx="91440" cy="91440"/>
          </a:xfrm>
          <a:prstGeom prst="ellipse">
            <a:avLst/>
          </a:prstGeom>
          <a:solidFill>
            <a:srgbClr val="17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4DF23F1-0788-A142-9DC6-24FA99B66272}"/>
              </a:ext>
            </a:extLst>
          </p:cNvPr>
          <p:cNvSpPr/>
          <p:nvPr/>
        </p:nvSpPr>
        <p:spPr>
          <a:xfrm>
            <a:off x="1371600" y="2416073"/>
            <a:ext cx="91440" cy="91440"/>
          </a:xfrm>
          <a:prstGeom prst="ellipse">
            <a:avLst/>
          </a:prstGeom>
          <a:solidFill>
            <a:srgbClr val="05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CA777-06E7-4042-A892-38C2D63087F2}"/>
              </a:ext>
            </a:extLst>
          </p:cNvPr>
          <p:cNvSpPr txBox="1"/>
          <p:nvPr/>
        </p:nvSpPr>
        <p:spPr>
          <a:xfrm>
            <a:off x="1422145" y="104756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5 out of 5 MYC-driven mouse tumor models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DC47E1-920F-7842-88F6-A702840383CB}"/>
              </a:ext>
            </a:extLst>
          </p:cNvPr>
          <p:cNvSpPr txBox="1"/>
          <p:nvPr/>
        </p:nvSpPr>
        <p:spPr>
          <a:xfrm>
            <a:off x="1423592" y="146922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4 out of 5 MYC-driven mouse tumor models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51DF76-EE15-3D4A-A1BC-8E3D6D3CF613}"/>
              </a:ext>
            </a:extLst>
          </p:cNvPr>
          <p:cNvSpPr txBox="1"/>
          <p:nvPr/>
        </p:nvSpPr>
        <p:spPr>
          <a:xfrm>
            <a:off x="1429934" y="1889253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5 out of 5 MYC-driven mouse tumor models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D308DD-96D5-D541-A891-005482015930}"/>
              </a:ext>
            </a:extLst>
          </p:cNvPr>
          <p:cNvSpPr txBox="1"/>
          <p:nvPr/>
        </p:nvSpPr>
        <p:spPr>
          <a:xfrm>
            <a:off x="1426464" y="2301919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4 out of 5 MYC-driven mouse tumor models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A8807B-7CF5-AC44-916B-4650DB85BD35}"/>
              </a:ext>
            </a:extLst>
          </p:cNvPr>
          <p:cNvCxnSpPr>
            <a:cxnSpLocks/>
          </p:cNvCxnSpPr>
          <p:nvPr/>
        </p:nvCxnSpPr>
        <p:spPr>
          <a:xfrm>
            <a:off x="1517904" y="1399627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10CD34F-C7B1-4C4B-AD33-4A33EBBE1D05}"/>
              </a:ext>
            </a:extLst>
          </p:cNvPr>
          <p:cNvCxnSpPr>
            <a:cxnSpLocks/>
          </p:cNvCxnSpPr>
          <p:nvPr/>
        </p:nvCxnSpPr>
        <p:spPr>
          <a:xfrm>
            <a:off x="1517904" y="1826862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4BF1A04-E08C-A44B-A574-2DDF8003240C}"/>
              </a:ext>
            </a:extLst>
          </p:cNvPr>
          <p:cNvCxnSpPr>
            <a:cxnSpLocks/>
          </p:cNvCxnSpPr>
          <p:nvPr/>
        </p:nvCxnSpPr>
        <p:spPr>
          <a:xfrm>
            <a:off x="1517904" y="2252776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295704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B0D2AF8-A7F2-5340-AB58-49198EB1FE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433" t="12091" r="25143" b="19957"/>
          <a:stretch/>
        </p:blipFill>
        <p:spPr>
          <a:xfrm>
            <a:off x="8558506" y="16390482"/>
            <a:ext cx="6884809" cy="340363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BA2C0E-7613-5149-BE74-6F4E27683C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44" r="25794" b="19915"/>
          <a:stretch/>
        </p:blipFill>
        <p:spPr>
          <a:xfrm>
            <a:off x="8677067" y="12819165"/>
            <a:ext cx="6696810" cy="351327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CB7001C-A114-5946-A512-166940FA25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897" t="10845" b="45887"/>
          <a:stretch/>
        </p:blipFill>
        <p:spPr>
          <a:xfrm>
            <a:off x="9606899" y="13095426"/>
            <a:ext cx="2325944" cy="181418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D529F84-0716-A04D-8FD7-92178781EF77}"/>
              </a:ext>
            </a:extLst>
          </p:cNvPr>
          <p:cNvSpPr txBox="1"/>
          <p:nvPr/>
        </p:nvSpPr>
        <p:spPr>
          <a:xfrm>
            <a:off x="11806940" y="16669175"/>
            <a:ext cx="144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EC4 cells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A403B3-E0FB-EA47-9482-F031AC12D1AB}"/>
              </a:ext>
            </a:extLst>
          </p:cNvPr>
          <p:cNvSpPr txBox="1"/>
          <p:nvPr/>
        </p:nvSpPr>
        <p:spPr>
          <a:xfrm>
            <a:off x="11562335" y="1296083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P493-6 cells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671095" y="12620834"/>
            <a:ext cx="182880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9FFBA8-B1CC-5443-AA5C-9FC0593C9CB4}"/>
              </a:ext>
            </a:extLst>
          </p:cNvPr>
          <p:cNvSpPr txBox="1"/>
          <p:nvPr/>
        </p:nvSpPr>
        <p:spPr>
          <a:xfrm>
            <a:off x="9819211" y="16267134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UCK2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084F26-CFEE-1547-98E9-3B5CD29869DF}"/>
              </a:ext>
            </a:extLst>
          </p:cNvPr>
          <p:cNvSpPr txBox="1"/>
          <p:nvPr/>
        </p:nvSpPr>
        <p:spPr>
          <a:xfrm>
            <a:off x="10682287" y="16267134"/>
            <a:ext cx="758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YBX3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A9FEAE-996E-D24F-BC17-C5C2B193FFAB}"/>
              </a:ext>
            </a:extLst>
          </p:cNvPr>
          <p:cNvSpPr txBox="1"/>
          <p:nvPr/>
        </p:nvSpPr>
        <p:spPr>
          <a:xfrm>
            <a:off x="11512881" y="16267134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NOP56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580F5-090D-B845-9615-FA5557F9C27C}"/>
              </a:ext>
            </a:extLst>
          </p:cNvPr>
          <p:cNvSpPr txBox="1"/>
          <p:nvPr/>
        </p:nvSpPr>
        <p:spPr>
          <a:xfrm>
            <a:off x="12532477" y="16267134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NOB1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3EE2D1-1187-294D-B0AF-302DFA96B4D6}"/>
              </a:ext>
            </a:extLst>
          </p:cNvPr>
          <p:cNvSpPr txBox="1"/>
          <p:nvPr/>
        </p:nvSpPr>
        <p:spPr>
          <a:xfrm>
            <a:off x="13378103" y="16267134"/>
            <a:ext cx="1011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MARS2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C93EA3-308C-2240-A0BB-5C2D3375BEF0}"/>
              </a:ext>
            </a:extLst>
          </p:cNvPr>
          <p:cNvSpPr txBox="1"/>
          <p:nvPr/>
        </p:nvSpPr>
        <p:spPr>
          <a:xfrm>
            <a:off x="14306933" y="16267134"/>
            <a:ext cx="1172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SLC46A3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7FD8F-BF0B-DF43-BF14-E6E1BA03CA1C}"/>
              </a:ext>
            </a:extLst>
          </p:cNvPr>
          <p:cNvSpPr txBox="1"/>
          <p:nvPr/>
        </p:nvSpPr>
        <p:spPr>
          <a:xfrm>
            <a:off x="4249232" y="10970183"/>
            <a:ext cx="2765501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Mitosis, DNA replication,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chromatin organization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DE92D4-8FCA-6F4B-A4AE-46A70655163B}"/>
              </a:ext>
            </a:extLst>
          </p:cNvPr>
          <p:cNvSpPr txBox="1"/>
          <p:nvPr/>
        </p:nvSpPr>
        <p:spPr>
          <a:xfrm>
            <a:off x="4237111" y="10162427"/>
            <a:ext cx="2159245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Ribosome biogenesis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RNA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7ABF-F8E3-064E-B7D8-3871A8AB3B72}"/>
              </a:ext>
            </a:extLst>
          </p:cNvPr>
          <p:cNvSpPr txBox="1"/>
          <p:nvPr/>
        </p:nvSpPr>
        <p:spPr>
          <a:xfrm>
            <a:off x="4249232" y="10572573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GO:0006364, GO:0042254, GO:0016072,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GO:0034470, GO:0045815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2E4C48-DE2B-624D-8A02-1A803D8B6E76}"/>
              </a:ext>
            </a:extLst>
          </p:cNvPr>
          <p:cNvSpPr txBox="1"/>
          <p:nvPr/>
        </p:nvSpPr>
        <p:spPr>
          <a:xfrm>
            <a:off x="4252524" y="11366880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GO:0000070, GO:0006259, GO:0006260,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GO:0034080, GO:0061641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58EB49-B0C9-D94B-87EC-DAB12DEBF9FA}"/>
              </a:ext>
            </a:extLst>
          </p:cNvPr>
          <p:cNvCxnSpPr/>
          <p:nvPr/>
        </p:nvCxnSpPr>
        <p:spPr>
          <a:xfrm>
            <a:off x="568624" y="12531560"/>
            <a:ext cx="3656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629D5-1769-934D-B0D8-69E4DED85D7E}"/>
              </a:ext>
            </a:extLst>
          </p:cNvPr>
          <p:cNvSpPr txBox="1"/>
          <p:nvPr/>
        </p:nvSpPr>
        <p:spPr>
          <a:xfrm>
            <a:off x="4200419" y="12402713"/>
            <a:ext cx="331898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Rank (by median Pearson’s r)</a:t>
            </a:r>
          </a:p>
          <a:p>
            <a:pPr>
              <a:lnSpc>
                <a:spcPts val="1700"/>
              </a:lnSpc>
            </a:pPr>
            <a:r>
              <a:rPr lang="en-US" sz="1600" dirty="0"/>
              <a:t>[251 tumorigenesis-associated genes]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17607B-FE24-5547-87EB-4B258B2979C6}"/>
              </a:ext>
            </a:extLst>
          </p:cNvPr>
          <p:cNvSpPr txBox="1"/>
          <p:nvPr/>
        </p:nvSpPr>
        <p:spPr>
          <a:xfrm>
            <a:off x="2498794" y="12615639"/>
            <a:ext cx="1321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Median r = 0.3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981421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E4D4F-A76F-A04E-BA37-FC13C514F841}"/>
              </a:ext>
            </a:extLst>
          </p:cNvPr>
          <p:cNvSpPr/>
          <p:nvPr/>
        </p:nvSpPr>
        <p:spPr>
          <a:xfrm>
            <a:off x="1458045" y="10079188"/>
            <a:ext cx="876323" cy="99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47F2A-6445-1F49-992A-1734631575E5}"/>
              </a:ext>
            </a:extLst>
          </p:cNvPr>
          <p:cNvSpPr txBox="1"/>
          <p:nvPr/>
        </p:nvSpPr>
        <p:spPr>
          <a:xfrm>
            <a:off x="1458045" y="9975845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184 genes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8460029-2D88-5E42-8C6A-40F5C2844B98}"/>
              </a:ext>
            </a:extLst>
          </p:cNvPr>
          <p:cNvSpPr/>
          <p:nvPr/>
        </p:nvSpPr>
        <p:spPr>
          <a:xfrm>
            <a:off x="3395428" y="10081464"/>
            <a:ext cx="709328" cy="10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796334-3328-A94C-A258-1FD73185AD45}"/>
              </a:ext>
            </a:extLst>
          </p:cNvPr>
          <p:cNvSpPr txBox="1"/>
          <p:nvPr/>
        </p:nvSpPr>
        <p:spPr>
          <a:xfrm>
            <a:off x="3350654" y="9975844"/>
            <a:ext cx="835613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67 genes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DC8019-D0D9-524E-8FEA-3EA52306ACBD}"/>
              </a:ext>
            </a:extLst>
          </p:cNvPr>
          <p:cNvCxnSpPr>
            <a:cxnSpLocks/>
          </p:cNvCxnSpPr>
          <p:nvPr/>
        </p:nvCxnSpPr>
        <p:spPr>
          <a:xfrm>
            <a:off x="3242105" y="10090443"/>
            <a:ext cx="0" cy="25640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3B33C10-F3C8-9C4E-B4B6-1872F203F9CC}"/>
              </a:ext>
            </a:extLst>
          </p:cNvPr>
          <p:cNvSpPr txBox="1"/>
          <p:nvPr/>
        </p:nvSpPr>
        <p:spPr>
          <a:xfrm>
            <a:off x="4251960" y="11893789"/>
            <a:ext cx="2668808" cy="316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Embryonic stem cell genes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FC3D97-EE45-9F4D-9ECC-61876F875CE5}"/>
              </a:ext>
            </a:extLst>
          </p:cNvPr>
          <p:cNvSpPr txBox="1"/>
          <p:nvPr/>
        </p:nvSpPr>
        <p:spPr>
          <a:xfrm>
            <a:off x="4251960" y="12097235"/>
            <a:ext cx="2079415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Bruce4 cell line, V26.2 cell 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E56C9-FAB6-BC4D-851F-207DE4C35A8A}"/>
              </a:ext>
            </a:extLst>
          </p:cNvPr>
          <p:cNvSpPr txBox="1"/>
          <p:nvPr/>
        </p:nvSpPr>
        <p:spPr>
          <a:xfrm>
            <a:off x="9220523" y="714957"/>
            <a:ext cx="339881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        67-gene signature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FB1DF-78ED-4F41-A639-BF9B50C85B0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" y="10177272"/>
            <a:ext cx="4114800" cy="232257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ECADE711-272C-8D4C-B287-7699FD347E96}"/>
              </a:ext>
            </a:extLst>
          </p:cNvPr>
          <p:cNvSpPr txBox="1"/>
          <p:nvPr/>
        </p:nvSpPr>
        <p:spPr>
          <a:xfrm>
            <a:off x="5832286" y="17642309"/>
            <a:ext cx="1445139" cy="6977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tIns="91440" rtlCol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2600" dirty="0"/>
              <a:t>67-gene</a:t>
            </a:r>
          </a:p>
          <a:p>
            <a:pPr algn="ctr">
              <a:lnSpc>
                <a:spcPts val="2080"/>
              </a:lnSpc>
            </a:pPr>
            <a:r>
              <a:rPr lang="en-US" sz="2600" dirty="0"/>
              <a:t>signature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ED7C3CB-BC51-F443-841F-D03FC7D772F3}"/>
              </a:ext>
            </a:extLst>
          </p:cNvPr>
          <p:cNvSpPr txBox="1"/>
          <p:nvPr/>
        </p:nvSpPr>
        <p:spPr>
          <a:xfrm>
            <a:off x="5196186" y="18292054"/>
            <a:ext cx="2076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CCLE RNA-seq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6C6F4F-0CE4-4842-A30E-B83FEC9EEB63}"/>
              </a:ext>
            </a:extLst>
          </p:cNvPr>
          <p:cNvSpPr txBox="1"/>
          <p:nvPr/>
        </p:nvSpPr>
        <p:spPr>
          <a:xfrm>
            <a:off x="4828466" y="18620737"/>
            <a:ext cx="25843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n = 1019 cell lines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F07121F-6F4A-F94B-851B-EF0E5773C858}"/>
              </a:ext>
            </a:extLst>
          </p:cNvPr>
          <p:cNvGrpSpPr/>
          <p:nvPr/>
        </p:nvGrpSpPr>
        <p:grpSpPr>
          <a:xfrm>
            <a:off x="1572162" y="13736294"/>
            <a:ext cx="1792756" cy="550795"/>
            <a:chOff x="13303586" y="14081760"/>
            <a:chExt cx="1339074" cy="550795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C3428FC-A3C9-1F42-9F96-0A1204603F42}"/>
                </a:ext>
              </a:extLst>
            </p:cNvPr>
            <p:cNvGrpSpPr/>
            <p:nvPr/>
          </p:nvGrpSpPr>
          <p:grpSpPr>
            <a:xfrm>
              <a:off x="13303586" y="14081760"/>
              <a:ext cx="1232106" cy="182880"/>
              <a:chOff x="12435839" y="14081760"/>
              <a:chExt cx="1232106" cy="18288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A918D47-6D7C-3643-B755-CAAAD10F7C64}"/>
                  </a:ext>
                </a:extLst>
              </p:cNvPr>
              <p:cNvSpPr/>
              <p:nvPr/>
            </p:nvSpPr>
            <p:spPr>
              <a:xfrm>
                <a:off x="12435839" y="14081760"/>
                <a:ext cx="411480" cy="18288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9935713-0133-8B4B-B3F5-A930B79C4522}"/>
                  </a:ext>
                </a:extLst>
              </p:cNvPr>
              <p:cNvSpPr/>
              <p:nvPr/>
            </p:nvSpPr>
            <p:spPr>
              <a:xfrm>
                <a:off x="12846152" y="14081760"/>
                <a:ext cx="411480" cy="182880"/>
              </a:xfrm>
              <a:prstGeom prst="rect">
                <a:avLst/>
              </a:prstGeom>
              <a:solidFill>
                <a:srgbClr val="BEBE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99A0923-FA8E-7741-976F-627FD1F8C144}"/>
                  </a:ext>
                </a:extLst>
              </p:cNvPr>
              <p:cNvSpPr/>
              <p:nvPr/>
            </p:nvSpPr>
            <p:spPr>
              <a:xfrm>
                <a:off x="13256465" y="14081760"/>
                <a:ext cx="411480" cy="1828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6885ABE-32FC-F646-9DA3-EDBF47BE5F39}"/>
                </a:ext>
              </a:extLst>
            </p:cNvPr>
            <p:cNvSpPr txBox="1"/>
            <p:nvPr/>
          </p:nvSpPr>
          <p:spPr>
            <a:xfrm>
              <a:off x="13330473" y="1423244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16FA3DB-7030-CA40-B55B-0F5ECB003E0E}"/>
                </a:ext>
              </a:extLst>
            </p:cNvPr>
            <p:cNvSpPr txBox="1"/>
            <p:nvPr/>
          </p:nvSpPr>
          <p:spPr>
            <a:xfrm>
              <a:off x="13743779" y="1423244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881DF2C-4F0B-D04C-988C-4B18090559AC}"/>
                </a:ext>
              </a:extLst>
            </p:cNvPr>
            <p:cNvSpPr txBox="1"/>
            <p:nvPr/>
          </p:nvSpPr>
          <p:spPr>
            <a:xfrm>
              <a:off x="14158232" y="1423244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B15FF885-BBE9-0748-8558-E65A4689948C}"/>
              </a:ext>
            </a:extLst>
          </p:cNvPr>
          <p:cNvSpPr txBox="1"/>
          <p:nvPr/>
        </p:nvSpPr>
        <p:spPr>
          <a:xfrm>
            <a:off x="1240407" y="13389361"/>
            <a:ext cx="24017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MYC expression tertile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E714C9B-B422-9C41-A385-333F75EFAB2D}"/>
              </a:ext>
            </a:extLst>
          </p:cNvPr>
          <p:cNvSpPr/>
          <p:nvPr/>
        </p:nvSpPr>
        <p:spPr>
          <a:xfrm>
            <a:off x="1249810" y="13398666"/>
            <a:ext cx="2392345" cy="88842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3B05146-0E66-034D-89D4-46BD2172B2FD}"/>
              </a:ext>
            </a:extLst>
          </p:cNvPr>
          <p:cNvSpPr txBox="1"/>
          <p:nvPr/>
        </p:nvSpPr>
        <p:spPr>
          <a:xfrm>
            <a:off x="9819211" y="19727846"/>
            <a:ext cx="755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Uck2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B67791-1410-E341-9910-5230EE98C762}"/>
              </a:ext>
            </a:extLst>
          </p:cNvPr>
          <p:cNvSpPr txBox="1"/>
          <p:nvPr/>
        </p:nvSpPr>
        <p:spPr>
          <a:xfrm>
            <a:off x="10682287" y="19727846"/>
            <a:ext cx="728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Ybx3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694F8D5-02FE-E441-AB40-2BF74308DC68}"/>
              </a:ext>
            </a:extLst>
          </p:cNvPr>
          <p:cNvSpPr txBox="1"/>
          <p:nvPr/>
        </p:nvSpPr>
        <p:spPr>
          <a:xfrm>
            <a:off x="11512881" y="19727846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Nop56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BD9063A-9C10-5044-8BEA-828BC1BCC916}"/>
              </a:ext>
            </a:extLst>
          </p:cNvPr>
          <p:cNvSpPr txBox="1"/>
          <p:nvPr/>
        </p:nvSpPr>
        <p:spPr>
          <a:xfrm>
            <a:off x="12532477" y="19727846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Nob1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1E1063-E28E-D948-8E71-1C95045754DA}"/>
              </a:ext>
            </a:extLst>
          </p:cNvPr>
          <p:cNvSpPr txBox="1"/>
          <p:nvPr/>
        </p:nvSpPr>
        <p:spPr>
          <a:xfrm>
            <a:off x="13397981" y="19727846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Mars2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A56B211-833E-244E-96FB-019CADAE53A4}"/>
              </a:ext>
            </a:extLst>
          </p:cNvPr>
          <p:cNvSpPr txBox="1"/>
          <p:nvPr/>
        </p:nvSpPr>
        <p:spPr>
          <a:xfrm>
            <a:off x="14306933" y="19727846"/>
            <a:ext cx="105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Slc46a3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A33B09F-1F7D-454B-B38B-584612044865}"/>
              </a:ext>
            </a:extLst>
          </p:cNvPr>
          <p:cNvSpPr txBox="1"/>
          <p:nvPr/>
        </p:nvSpPr>
        <p:spPr>
          <a:xfrm>
            <a:off x="8036145" y="12957048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D659E30A-0F54-DB49-8F73-B0921DC24B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897" t="10845" b="45887"/>
          <a:stretch/>
        </p:blipFill>
        <p:spPr>
          <a:xfrm>
            <a:off x="9611124" y="16569910"/>
            <a:ext cx="2325944" cy="1814187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559100D-5AD2-FA4E-BD27-3B2630B4BFC9}"/>
              </a:ext>
            </a:extLst>
          </p:cNvPr>
          <p:cNvSpPr/>
          <p:nvPr/>
        </p:nvSpPr>
        <p:spPr>
          <a:xfrm>
            <a:off x="9671095" y="16487724"/>
            <a:ext cx="18288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6064</TotalTime>
  <Words>226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235</cp:revision>
  <cp:lastPrinted>2019-10-09T02:37:09Z</cp:lastPrinted>
  <dcterms:created xsi:type="dcterms:W3CDTF">2018-09-18T14:08:37Z</dcterms:created>
  <dcterms:modified xsi:type="dcterms:W3CDTF">2021-03-27T10:09:27Z</dcterms:modified>
</cp:coreProperties>
</file>