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5544800" cy="20116800"/>
  <p:notesSz cx="6858000" cy="9144000"/>
  <p:defaultTextStyle>
    <a:defPPr>
      <a:defRPr lang="en-US"/>
    </a:defPPr>
    <a:lvl1pPr marL="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1pPr>
    <a:lvl2pPr marL="855878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2pPr>
    <a:lvl3pPr marL="171175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3pPr>
    <a:lvl4pPr marL="2567635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4pPr>
    <a:lvl5pPr marL="3423514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5pPr>
    <a:lvl6pPr marL="4279392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6pPr>
    <a:lvl7pPr marL="513527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7pPr>
    <a:lvl8pPr marL="5991149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8pPr>
    <a:lvl9pPr marL="684702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942"/>
    <a:srgbClr val="A9A97A"/>
    <a:srgbClr val="CFCECD"/>
    <a:srgbClr val="0000FF"/>
    <a:srgbClr val="3E3EFF"/>
    <a:srgbClr val="968DFF"/>
    <a:srgbClr val="CEC9FF"/>
    <a:srgbClr val="FF353F"/>
    <a:srgbClr val="FF0000"/>
    <a:srgbClr val="FF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558"/>
  </p:normalViewPr>
  <p:slideViewPr>
    <p:cSldViewPr snapToGrid="0" snapToObjects="1">
      <p:cViewPr>
        <p:scale>
          <a:sx n="52" d="100"/>
          <a:sy n="52" d="100"/>
        </p:scale>
        <p:origin x="2864" y="-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94F5F-29A8-ED40-9DE6-9EAB7FD9F1FE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04911-E756-0442-A26B-9B72CDFE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04911-E756-0442-A26B-9B72CDFE94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6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292265"/>
            <a:ext cx="13213080" cy="7003627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10565978"/>
            <a:ext cx="11658600" cy="4856902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0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1071033"/>
            <a:ext cx="3351848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1071033"/>
            <a:ext cx="9861233" cy="170480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8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9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5015236"/>
            <a:ext cx="13407390" cy="8368029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3462429"/>
            <a:ext cx="13407390" cy="4400549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5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6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71038"/>
            <a:ext cx="1340739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4931411"/>
            <a:ext cx="6576178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7348220"/>
            <a:ext cx="6576178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4931411"/>
            <a:ext cx="6608565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7348220"/>
            <a:ext cx="6608565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1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2896451"/>
            <a:ext cx="7869555" cy="14295967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2896451"/>
            <a:ext cx="7869555" cy="14295967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1071038"/>
            <a:ext cx="1340739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5355167"/>
            <a:ext cx="1340739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BCB74-3379-2F4C-B9E7-70AB3AB2755F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8645298"/>
            <a:ext cx="524637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599422C6-55A9-174B-B500-5078E6FFB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650" y="510393"/>
            <a:ext cx="11652470" cy="582623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A7FAE4C-BF8C-604D-9CA7-EE40E43F96D7}"/>
              </a:ext>
            </a:extLst>
          </p:cNvPr>
          <p:cNvSpPr/>
          <p:nvPr/>
        </p:nvSpPr>
        <p:spPr>
          <a:xfrm>
            <a:off x="73814" y="5427899"/>
            <a:ext cx="4403112" cy="833031"/>
          </a:xfrm>
          <a:prstGeom prst="rect">
            <a:avLst/>
          </a:prstGeom>
          <a:solidFill>
            <a:srgbClr val="CFCE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2244B-E683-F142-9AC7-52B25E1D5DE8}"/>
              </a:ext>
            </a:extLst>
          </p:cNvPr>
          <p:cNvSpPr txBox="1"/>
          <p:nvPr/>
        </p:nvSpPr>
        <p:spPr>
          <a:xfrm>
            <a:off x="-48193" y="-46269"/>
            <a:ext cx="1593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Figure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8E1EE5-FA8C-5845-8D42-CAC40CF7DBA7}"/>
              </a:ext>
            </a:extLst>
          </p:cNvPr>
          <p:cNvSpPr txBox="1"/>
          <p:nvPr/>
        </p:nvSpPr>
        <p:spPr>
          <a:xfrm>
            <a:off x="-48196" y="6392878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5A989B-3781-7748-9E9E-B928F07B2BED}"/>
              </a:ext>
            </a:extLst>
          </p:cNvPr>
          <p:cNvSpPr txBox="1"/>
          <p:nvPr/>
        </p:nvSpPr>
        <p:spPr>
          <a:xfrm>
            <a:off x="-45720" y="10795993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5672475-ADAA-3A4C-A090-9FC8DAD21F64}"/>
              </a:ext>
            </a:extLst>
          </p:cNvPr>
          <p:cNvSpPr/>
          <p:nvPr/>
        </p:nvSpPr>
        <p:spPr>
          <a:xfrm>
            <a:off x="12568224" y="8143522"/>
            <a:ext cx="2910681" cy="569285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BC8C6F-9CD2-D440-88D1-7B72737972EF}"/>
              </a:ext>
            </a:extLst>
          </p:cNvPr>
          <p:cNvSpPr/>
          <p:nvPr/>
        </p:nvSpPr>
        <p:spPr>
          <a:xfrm>
            <a:off x="12755880" y="10243086"/>
            <a:ext cx="548640" cy="2085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DB97D1-79EC-8D47-9ACF-29F81C6EDF27}"/>
              </a:ext>
            </a:extLst>
          </p:cNvPr>
          <p:cNvSpPr txBox="1"/>
          <p:nvPr/>
        </p:nvSpPr>
        <p:spPr>
          <a:xfrm>
            <a:off x="13339952" y="10115070"/>
            <a:ext cx="7301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Liver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702A8B0-DACB-164B-9567-01154777DB05}"/>
              </a:ext>
            </a:extLst>
          </p:cNvPr>
          <p:cNvSpPr/>
          <p:nvPr/>
        </p:nvSpPr>
        <p:spPr>
          <a:xfrm>
            <a:off x="12755880" y="10791726"/>
            <a:ext cx="548640" cy="2085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FB8D3A0-768D-E544-B024-AD0B188F578C}"/>
              </a:ext>
            </a:extLst>
          </p:cNvPr>
          <p:cNvSpPr txBox="1"/>
          <p:nvPr/>
        </p:nvSpPr>
        <p:spPr>
          <a:xfrm>
            <a:off x="13339952" y="10663710"/>
            <a:ext cx="957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Kidney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3FCD96-7CAF-C748-B11A-6D649F432F9F}"/>
              </a:ext>
            </a:extLst>
          </p:cNvPr>
          <p:cNvSpPr/>
          <p:nvPr/>
        </p:nvSpPr>
        <p:spPr>
          <a:xfrm>
            <a:off x="12755880" y="11340366"/>
            <a:ext cx="548640" cy="20854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68AE533-0C42-9C43-893E-22F8747D351C}"/>
              </a:ext>
            </a:extLst>
          </p:cNvPr>
          <p:cNvSpPr txBox="1"/>
          <p:nvPr/>
        </p:nvSpPr>
        <p:spPr>
          <a:xfrm>
            <a:off x="13339952" y="11760990"/>
            <a:ext cx="7312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Lung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EA22C13-A86C-1E4F-A187-81C42C392F84}"/>
              </a:ext>
            </a:extLst>
          </p:cNvPr>
          <p:cNvSpPr/>
          <p:nvPr/>
        </p:nvSpPr>
        <p:spPr>
          <a:xfrm>
            <a:off x="12755880" y="11889006"/>
            <a:ext cx="548640" cy="2085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322DE0D-308F-1D4A-8A8F-E075F1BB4C1F}"/>
              </a:ext>
            </a:extLst>
          </p:cNvPr>
          <p:cNvSpPr txBox="1"/>
          <p:nvPr/>
        </p:nvSpPr>
        <p:spPr>
          <a:xfrm>
            <a:off x="13339952" y="11212350"/>
            <a:ext cx="955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Spleen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34F2C6-0B90-7E42-9F93-C05395AD2876}"/>
              </a:ext>
            </a:extLst>
          </p:cNvPr>
          <p:cNvSpPr txBox="1"/>
          <p:nvPr/>
        </p:nvSpPr>
        <p:spPr>
          <a:xfrm>
            <a:off x="12765066" y="8365136"/>
            <a:ext cx="255377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/>
              <a:t>BioGPS</a:t>
            </a:r>
          </a:p>
          <a:p>
            <a:pPr algn="ctr"/>
            <a:r>
              <a:rPr lang="en-US" sz="2500" dirty="0"/>
              <a:t>Mouse Gene Atlas</a:t>
            </a:r>
          </a:p>
          <a:p>
            <a:pPr algn="ctr"/>
            <a:r>
              <a:rPr lang="en-US" sz="2500" dirty="0"/>
              <a:t>Tissue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6C7148-D2E1-4045-972A-9C321DC37FD0}"/>
              </a:ext>
            </a:extLst>
          </p:cNvPr>
          <p:cNvCxnSpPr>
            <a:cxnSpLocks/>
          </p:cNvCxnSpPr>
          <p:nvPr/>
        </p:nvCxnSpPr>
        <p:spPr>
          <a:xfrm>
            <a:off x="12540874" y="9811918"/>
            <a:ext cx="3012314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5E7A2CFD-98A9-A741-A254-C9D1538BA3A4}"/>
              </a:ext>
            </a:extLst>
          </p:cNvPr>
          <p:cNvSpPr txBox="1"/>
          <p:nvPr/>
        </p:nvSpPr>
        <p:spPr>
          <a:xfrm>
            <a:off x="-48196" y="585216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9DBFB96E-E7C8-D242-9A09-A2558877B6E6}"/>
              </a:ext>
            </a:extLst>
          </p:cNvPr>
          <p:cNvSpPr>
            <a:spLocks noChangeAspect="1"/>
          </p:cNvSpPr>
          <p:nvPr/>
        </p:nvSpPr>
        <p:spPr>
          <a:xfrm>
            <a:off x="627651" y="2496151"/>
            <a:ext cx="348081" cy="2917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001D79F-6328-BF4E-BA99-814F3B9C0D37}"/>
              </a:ext>
            </a:extLst>
          </p:cNvPr>
          <p:cNvSpPr>
            <a:spLocks noChangeAspect="1"/>
          </p:cNvSpPr>
          <p:nvPr/>
        </p:nvSpPr>
        <p:spPr>
          <a:xfrm>
            <a:off x="701025" y="2566287"/>
            <a:ext cx="165171" cy="138444"/>
          </a:xfrm>
          <a:prstGeom prst="ellipse">
            <a:avLst/>
          </a:prstGeom>
          <a:gradFill flip="none" rotWithShape="1">
            <a:gsLst>
              <a:gs pos="0">
                <a:srgbClr val="502273"/>
              </a:gs>
              <a:gs pos="49000">
                <a:srgbClr val="7030A0"/>
              </a:gs>
              <a:gs pos="89000">
                <a:srgbClr val="A547EE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Down Arrow 135">
            <a:extLst>
              <a:ext uri="{FF2B5EF4-FFF2-40B4-BE49-F238E27FC236}">
                <a16:creationId xmlns:a16="http://schemas.microsoft.com/office/drawing/2014/main" id="{6A744C3A-E837-AB49-9887-BC4094AEA5E8}"/>
              </a:ext>
            </a:extLst>
          </p:cNvPr>
          <p:cNvSpPr>
            <a:spLocks/>
          </p:cNvSpPr>
          <p:nvPr/>
        </p:nvSpPr>
        <p:spPr>
          <a:xfrm>
            <a:off x="2014430" y="4488913"/>
            <a:ext cx="423968" cy="86013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6561C42-2824-6448-81B7-9FFFD6D31C39}"/>
              </a:ext>
            </a:extLst>
          </p:cNvPr>
          <p:cNvSpPr txBox="1"/>
          <p:nvPr/>
        </p:nvSpPr>
        <p:spPr>
          <a:xfrm>
            <a:off x="95285" y="5541109"/>
            <a:ext cx="43453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40"/>
              </a:lnSpc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MYC Gene Signature in Transgenic Mouse Tumor Models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1614FBBC-9027-4146-B288-8D1344C341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6" t="43572" r="38923" b="42857"/>
          <a:stretch/>
        </p:blipFill>
        <p:spPr>
          <a:xfrm>
            <a:off x="504402" y="384424"/>
            <a:ext cx="1328287" cy="1097280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1F79E86E-AF1A-514D-BE68-8AB6FEAD5505}"/>
              </a:ext>
            </a:extLst>
          </p:cNvPr>
          <p:cNvSpPr txBox="1"/>
          <p:nvPr/>
        </p:nvSpPr>
        <p:spPr>
          <a:xfrm>
            <a:off x="2516218" y="1270822"/>
            <a:ext cx="21463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>
                <a:latin typeface="Arial" charset="0"/>
                <a:ea typeface="Arial" charset="0"/>
                <a:cs typeface="Arial" charset="0"/>
              </a:rPr>
              <a:t>Transgenic mice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B4C3611-BBC6-BB41-BED8-C981FB4F7D91}"/>
              </a:ext>
            </a:extLst>
          </p:cNvPr>
          <p:cNvSpPr txBox="1"/>
          <p:nvPr/>
        </p:nvSpPr>
        <p:spPr>
          <a:xfrm>
            <a:off x="256736" y="1270822"/>
            <a:ext cx="19479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>
                <a:latin typeface="Arial" charset="0"/>
                <a:ea typeface="Arial" charset="0"/>
                <a:cs typeface="Arial" charset="0"/>
              </a:rPr>
              <a:t>Wild-type mice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E9F3B19-F793-7841-999F-DA4CD8F93BCD}"/>
              </a:ext>
            </a:extLst>
          </p:cNvPr>
          <p:cNvSpPr txBox="1"/>
          <p:nvPr/>
        </p:nvSpPr>
        <p:spPr>
          <a:xfrm>
            <a:off x="3653443" y="1649582"/>
            <a:ext cx="11560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>
                <a:latin typeface="Arial" charset="0"/>
                <a:ea typeface="Arial" charset="0"/>
                <a:cs typeface="Arial" charset="0"/>
              </a:rPr>
              <a:t>MYC on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19FF2FA-EB17-4540-B623-64C7CFADF23E}"/>
              </a:ext>
            </a:extLst>
          </p:cNvPr>
          <p:cNvSpPr txBox="1"/>
          <p:nvPr/>
        </p:nvSpPr>
        <p:spPr>
          <a:xfrm>
            <a:off x="286317" y="2792597"/>
            <a:ext cx="18277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>
                <a:latin typeface="Arial" charset="0"/>
                <a:ea typeface="Arial" charset="0"/>
                <a:cs typeface="Arial" charset="0"/>
              </a:rPr>
              <a:t>Normal tissue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C31D9CE-9A93-AF46-8127-EED5DA230706}"/>
              </a:ext>
            </a:extLst>
          </p:cNvPr>
          <p:cNvSpPr txBox="1"/>
          <p:nvPr/>
        </p:nvSpPr>
        <p:spPr>
          <a:xfrm>
            <a:off x="2696890" y="2788772"/>
            <a:ext cx="17295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>
                <a:latin typeface="Arial" charset="0"/>
                <a:ea typeface="Arial" charset="0"/>
                <a:cs typeface="Arial" charset="0"/>
              </a:rPr>
              <a:t>Tumor tissue</a:t>
            </a:r>
          </a:p>
        </p:txBody>
      </p:sp>
      <p:sp>
        <p:nvSpPr>
          <p:cNvPr id="151" name="Down Arrow 150">
            <a:extLst>
              <a:ext uri="{FF2B5EF4-FFF2-40B4-BE49-F238E27FC236}">
                <a16:creationId xmlns:a16="http://schemas.microsoft.com/office/drawing/2014/main" id="{9AE2CB15-FA90-FB4F-A196-E5E5F22E2AB2}"/>
              </a:ext>
            </a:extLst>
          </p:cNvPr>
          <p:cNvSpPr>
            <a:spLocks/>
          </p:cNvSpPr>
          <p:nvPr/>
        </p:nvSpPr>
        <p:spPr>
          <a:xfrm>
            <a:off x="920287" y="3258931"/>
            <a:ext cx="389930" cy="45553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Down Arrow 151">
            <a:extLst>
              <a:ext uri="{FF2B5EF4-FFF2-40B4-BE49-F238E27FC236}">
                <a16:creationId xmlns:a16="http://schemas.microsoft.com/office/drawing/2014/main" id="{85DC40CB-7FDF-5B4D-825B-4B5C91936598}"/>
              </a:ext>
            </a:extLst>
          </p:cNvPr>
          <p:cNvSpPr>
            <a:spLocks/>
          </p:cNvSpPr>
          <p:nvPr/>
        </p:nvSpPr>
        <p:spPr>
          <a:xfrm>
            <a:off x="3328900" y="3258932"/>
            <a:ext cx="404685" cy="45553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3436D3A1-4501-5D44-AC9E-CD4BCC716AA7}"/>
              </a:ext>
            </a:extLst>
          </p:cNvPr>
          <p:cNvSpPr/>
          <p:nvPr/>
        </p:nvSpPr>
        <p:spPr>
          <a:xfrm>
            <a:off x="128221" y="3828086"/>
            <a:ext cx="4257969" cy="569207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B6968F7-2879-704E-80BB-A72D7D88F6CA}"/>
              </a:ext>
            </a:extLst>
          </p:cNvPr>
          <p:cNvSpPr txBox="1"/>
          <p:nvPr/>
        </p:nvSpPr>
        <p:spPr>
          <a:xfrm>
            <a:off x="222661" y="3914442"/>
            <a:ext cx="41054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Arial" charset="0"/>
                <a:ea typeface="Arial" charset="0"/>
                <a:cs typeface="Arial" charset="0"/>
              </a:rPr>
              <a:t>cDNA Microarray and RNA-</a:t>
            </a:r>
            <a:r>
              <a:rPr lang="en-US" sz="2100" dirty="0" err="1">
                <a:latin typeface="Arial" charset="0"/>
                <a:ea typeface="Arial" charset="0"/>
                <a:cs typeface="Arial" charset="0"/>
              </a:rPr>
              <a:t>seq</a:t>
            </a:r>
            <a:endParaRPr lang="en-US" sz="2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4C5BC4-AA35-DC48-BDAA-AD6B56A3D996}"/>
              </a:ext>
            </a:extLst>
          </p:cNvPr>
          <p:cNvSpPr txBox="1"/>
          <p:nvPr/>
        </p:nvSpPr>
        <p:spPr>
          <a:xfrm>
            <a:off x="2302069" y="4466097"/>
            <a:ext cx="2528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Arial" charset="0"/>
                <a:ea typeface="Arial" charset="0"/>
                <a:cs typeface="Arial" charset="0"/>
              </a:rPr>
              <a:t>Differential gene </a:t>
            </a:r>
          </a:p>
          <a:p>
            <a:pPr algn="ctr"/>
            <a:r>
              <a:rPr lang="en-US" sz="2100" dirty="0">
                <a:latin typeface="Arial" charset="0"/>
                <a:ea typeface="Arial" charset="0"/>
                <a:cs typeface="Arial" charset="0"/>
              </a:rPr>
              <a:t>expression analysis</a:t>
            </a: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BF60E095-2E73-3149-8D87-F3103922E7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6" t="43572" r="38923" b="42857"/>
          <a:stretch/>
        </p:blipFill>
        <p:spPr>
          <a:xfrm>
            <a:off x="2854279" y="419679"/>
            <a:ext cx="1328287" cy="1097280"/>
          </a:xfrm>
          <a:prstGeom prst="rect">
            <a:avLst/>
          </a:prstGeom>
        </p:spPr>
      </p:pic>
      <p:sp>
        <p:nvSpPr>
          <p:cNvPr id="157" name="Oval 156">
            <a:extLst>
              <a:ext uri="{FF2B5EF4-FFF2-40B4-BE49-F238E27FC236}">
                <a16:creationId xmlns:a16="http://schemas.microsoft.com/office/drawing/2014/main" id="{CE1AE852-A1EB-AD4F-B042-CFA54B8AFD0C}"/>
              </a:ext>
            </a:extLst>
          </p:cNvPr>
          <p:cNvSpPr>
            <a:spLocks noChangeAspect="1"/>
          </p:cNvSpPr>
          <p:nvPr/>
        </p:nvSpPr>
        <p:spPr>
          <a:xfrm>
            <a:off x="793114" y="2217475"/>
            <a:ext cx="348081" cy="2917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E15AE6A-3AA4-E446-B38E-1DB24C5D4B1C}"/>
              </a:ext>
            </a:extLst>
          </p:cNvPr>
          <p:cNvSpPr>
            <a:spLocks noChangeAspect="1"/>
          </p:cNvSpPr>
          <p:nvPr/>
        </p:nvSpPr>
        <p:spPr>
          <a:xfrm>
            <a:off x="866488" y="2287611"/>
            <a:ext cx="165171" cy="138444"/>
          </a:xfrm>
          <a:prstGeom prst="ellipse">
            <a:avLst/>
          </a:prstGeom>
          <a:gradFill flip="none" rotWithShape="1">
            <a:gsLst>
              <a:gs pos="0">
                <a:srgbClr val="502273"/>
              </a:gs>
              <a:gs pos="49000">
                <a:srgbClr val="7030A0"/>
              </a:gs>
              <a:gs pos="89000">
                <a:srgbClr val="A547EE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E71AAA02-6FF5-DF48-AC68-B3E623CD84C4}"/>
              </a:ext>
            </a:extLst>
          </p:cNvPr>
          <p:cNvSpPr>
            <a:spLocks noChangeAspect="1"/>
          </p:cNvSpPr>
          <p:nvPr/>
        </p:nvSpPr>
        <p:spPr>
          <a:xfrm>
            <a:off x="1002121" y="2530984"/>
            <a:ext cx="348081" cy="2917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3ADC3217-D8EF-8B4D-B87E-0F0C6A1E3919}"/>
              </a:ext>
            </a:extLst>
          </p:cNvPr>
          <p:cNvSpPr>
            <a:spLocks noChangeAspect="1"/>
          </p:cNvSpPr>
          <p:nvPr/>
        </p:nvSpPr>
        <p:spPr>
          <a:xfrm>
            <a:off x="1101253" y="2601120"/>
            <a:ext cx="165171" cy="138444"/>
          </a:xfrm>
          <a:prstGeom prst="ellipse">
            <a:avLst/>
          </a:prstGeom>
          <a:gradFill flip="none" rotWithShape="1">
            <a:gsLst>
              <a:gs pos="0">
                <a:srgbClr val="502273"/>
              </a:gs>
              <a:gs pos="49000">
                <a:srgbClr val="7030A0"/>
              </a:gs>
              <a:gs pos="89000">
                <a:srgbClr val="A547EE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A6A8F086-64D3-2A4B-B1C8-F1E8E893FFEE}"/>
              </a:ext>
            </a:extLst>
          </p:cNvPr>
          <p:cNvSpPr>
            <a:spLocks noChangeAspect="1"/>
          </p:cNvSpPr>
          <p:nvPr/>
        </p:nvSpPr>
        <p:spPr>
          <a:xfrm>
            <a:off x="1167584" y="2239245"/>
            <a:ext cx="348081" cy="2917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EA0EDBE3-F74F-C048-8FED-0DB0B79C11BA}"/>
              </a:ext>
            </a:extLst>
          </p:cNvPr>
          <p:cNvSpPr>
            <a:spLocks noChangeAspect="1"/>
          </p:cNvSpPr>
          <p:nvPr/>
        </p:nvSpPr>
        <p:spPr>
          <a:xfrm>
            <a:off x="1240958" y="2309381"/>
            <a:ext cx="165171" cy="138444"/>
          </a:xfrm>
          <a:prstGeom prst="ellipse">
            <a:avLst/>
          </a:prstGeom>
          <a:gradFill flip="none" rotWithShape="1">
            <a:gsLst>
              <a:gs pos="0">
                <a:srgbClr val="502273"/>
              </a:gs>
              <a:gs pos="49000">
                <a:srgbClr val="7030A0"/>
              </a:gs>
              <a:gs pos="89000">
                <a:srgbClr val="A547EE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475B7B5C-E7AA-8945-821B-E734457FD67C}"/>
              </a:ext>
            </a:extLst>
          </p:cNvPr>
          <p:cNvSpPr>
            <a:spLocks noChangeAspect="1"/>
          </p:cNvSpPr>
          <p:nvPr/>
        </p:nvSpPr>
        <p:spPr>
          <a:xfrm>
            <a:off x="1415778" y="2487441"/>
            <a:ext cx="348081" cy="2917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52866174-DE55-8D4B-9642-CF05AA1B833E}"/>
              </a:ext>
            </a:extLst>
          </p:cNvPr>
          <p:cNvSpPr>
            <a:spLocks noChangeAspect="1"/>
          </p:cNvSpPr>
          <p:nvPr/>
        </p:nvSpPr>
        <p:spPr>
          <a:xfrm>
            <a:off x="1489152" y="2557577"/>
            <a:ext cx="165171" cy="138444"/>
          </a:xfrm>
          <a:prstGeom prst="ellipse">
            <a:avLst/>
          </a:prstGeom>
          <a:gradFill flip="none" rotWithShape="1">
            <a:gsLst>
              <a:gs pos="0">
                <a:srgbClr val="502273"/>
              </a:gs>
              <a:gs pos="49000">
                <a:srgbClr val="7030A0"/>
              </a:gs>
              <a:gs pos="89000">
                <a:srgbClr val="A547EE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6CD28ACA-F961-8B48-97E7-0E66604EE106}"/>
              </a:ext>
            </a:extLst>
          </p:cNvPr>
          <p:cNvSpPr>
            <a:spLocks noChangeAspect="1"/>
          </p:cNvSpPr>
          <p:nvPr/>
        </p:nvSpPr>
        <p:spPr>
          <a:xfrm>
            <a:off x="3215407" y="2552646"/>
            <a:ext cx="348081" cy="2917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432A0548-F357-D444-8C8C-08829CA6538B}"/>
              </a:ext>
            </a:extLst>
          </p:cNvPr>
          <p:cNvSpPr>
            <a:spLocks noChangeAspect="1"/>
          </p:cNvSpPr>
          <p:nvPr/>
        </p:nvSpPr>
        <p:spPr>
          <a:xfrm>
            <a:off x="3256931" y="2596085"/>
            <a:ext cx="262597" cy="220105"/>
          </a:xfrm>
          <a:prstGeom prst="ellipse">
            <a:avLst/>
          </a:prstGeom>
          <a:gradFill flip="none" rotWithShape="1">
            <a:gsLst>
              <a:gs pos="0">
                <a:srgbClr val="502273"/>
              </a:gs>
              <a:gs pos="49000">
                <a:srgbClr val="7030A0"/>
              </a:gs>
              <a:gs pos="89000">
                <a:srgbClr val="A547EE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D6393717-F15D-1F49-83DC-C2F578447718}"/>
              </a:ext>
            </a:extLst>
          </p:cNvPr>
          <p:cNvSpPr>
            <a:spLocks noChangeAspect="1"/>
          </p:cNvSpPr>
          <p:nvPr/>
        </p:nvSpPr>
        <p:spPr>
          <a:xfrm>
            <a:off x="3071115" y="2441184"/>
            <a:ext cx="348081" cy="2917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DB1BF844-7B1C-124D-BF18-615664C68336}"/>
              </a:ext>
            </a:extLst>
          </p:cNvPr>
          <p:cNvSpPr>
            <a:spLocks noChangeAspect="1"/>
          </p:cNvSpPr>
          <p:nvPr/>
        </p:nvSpPr>
        <p:spPr>
          <a:xfrm>
            <a:off x="3112639" y="2484623"/>
            <a:ext cx="262597" cy="220105"/>
          </a:xfrm>
          <a:prstGeom prst="ellipse">
            <a:avLst/>
          </a:prstGeom>
          <a:gradFill flip="none" rotWithShape="1">
            <a:gsLst>
              <a:gs pos="0">
                <a:srgbClr val="502273"/>
              </a:gs>
              <a:gs pos="49000">
                <a:srgbClr val="7030A0"/>
              </a:gs>
              <a:gs pos="89000">
                <a:srgbClr val="A547EE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8CCFD265-7109-E14D-9DFD-8AC0FF3CF3ED}"/>
              </a:ext>
            </a:extLst>
          </p:cNvPr>
          <p:cNvSpPr>
            <a:spLocks noChangeAspect="1"/>
          </p:cNvSpPr>
          <p:nvPr/>
        </p:nvSpPr>
        <p:spPr>
          <a:xfrm>
            <a:off x="3330518" y="2437942"/>
            <a:ext cx="348081" cy="2917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5F841EEF-5A92-A748-B259-D7A6369B83E1}"/>
              </a:ext>
            </a:extLst>
          </p:cNvPr>
          <p:cNvSpPr>
            <a:spLocks noChangeAspect="1"/>
          </p:cNvSpPr>
          <p:nvPr/>
        </p:nvSpPr>
        <p:spPr>
          <a:xfrm>
            <a:off x="3372042" y="2481381"/>
            <a:ext cx="262597" cy="220105"/>
          </a:xfrm>
          <a:prstGeom prst="ellipse">
            <a:avLst/>
          </a:prstGeom>
          <a:gradFill flip="none" rotWithShape="1">
            <a:gsLst>
              <a:gs pos="0">
                <a:srgbClr val="502273"/>
              </a:gs>
              <a:gs pos="49000">
                <a:srgbClr val="7030A0"/>
              </a:gs>
              <a:gs pos="89000">
                <a:srgbClr val="A547EE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B98535F4-EE31-974F-8A48-FED132B11E2E}"/>
              </a:ext>
            </a:extLst>
          </p:cNvPr>
          <p:cNvSpPr>
            <a:spLocks noChangeAspect="1"/>
          </p:cNvSpPr>
          <p:nvPr/>
        </p:nvSpPr>
        <p:spPr>
          <a:xfrm>
            <a:off x="3463462" y="2549067"/>
            <a:ext cx="348081" cy="2917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5BFAAA6C-3771-5F44-81D9-CEC6D265B848}"/>
              </a:ext>
            </a:extLst>
          </p:cNvPr>
          <p:cNvSpPr>
            <a:spLocks noChangeAspect="1"/>
          </p:cNvSpPr>
          <p:nvPr/>
        </p:nvSpPr>
        <p:spPr>
          <a:xfrm>
            <a:off x="3504986" y="2592506"/>
            <a:ext cx="262597" cy="220105"/>
          </a:xfrm>
          <a:prstGeom prst="ellipse">
            <a:avLst/>
          </a:prstGeom>
          <a:gradFill flip="none" rotWithShape="1">
            <a:gsLst>
              <a:gs pos="0">
                <a:srgbClr val="502273"/>
              </a:gs>
              <a:gs pos="49000">
                <a:srgbClr val="7030A0"/>
              </a:gs>
              <a:gs pos="89000">
                <a:srgbClr val="A547EE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11A0D04B-E07A-B84B-87FB-D14C206F96CB}"/>
              </a:ext>
            </a:extLst>
          </p:cNvPr>
          <p:cNvSpPr>
            <a:spLocks noChangeAspect="1"/>
          </p:cNvSpPr>
          <p:nvPr/>
        </p:nvSpPr>
        <p:spPr>
          <a:xfrm>
            <a:off x="3487782" y="2366607"/>
            <a:ext cx="348081" cy="2917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75F013E-631E-9744-89E1-41A58C90C098}"/>
              </a:ext>
            </a:extLst>
          </p:cNvPr>
          <p:cNvSpPr>
            <a:spLocks noChangeAspect="1"/>
          </p:cNvSpPr>
          <p:nvPr/>
        </p:nvSpPr>
        <p:spPr>
          <a:xfrm>
            <a:off x="3529306" y="2410046"/>
            <a:ext cx="262597" cy="220105"/>
          </a:xfrm>
          <a:prstGeom prst="ellipse">
            <a:avLst/>
          </a:prstGeom>
          <a:gradFill flip="none" rotWithShape="1">
            <a:gsLst>
              <a:gs pos="0">
                <a:srgbClr val="502273"/>
              </a:gs>
              <a:gs pos="49000">
                <a:srgbClr val="7030A0"/>
              </a:gs>
              <a:gs pos="89000">
                <a:srgbClr val="A547EE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7B0E7BEC-66BE-F547-8557-DE366F42FDB6}"/>
              </a:ext>
            </a:extLst>
          </p:cNvPr>
          <p:cNvSpPr>
            <a:spLocks noChangeAspect="1"/>
          </p:cNvSpPr>
          <p:nvPr/>
        </p:nvSpPr>
        <p:spPr>
          <a:xfrm>
            <a:off x="3186223" y="2254739"/>
            <a:ext cx="348081" cy="2917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F9CCFDD-2AF2-E54F-B632-35D6737D8896}"/>
              </a:ext>
            </a:extLst>
          </p:cNvPr>
          <p:cNvSpPr>
            <a:spLocks noChangeAspect="1"/>
          </p:cNvSpPr>
          <p:nvPr/>
        </p:nvSpPr>
        <p:spPr>
          <a:xfrm>
            <a:off x="3227747" y="2298178"/>
            <a:ext cx="262597" cy="220105"/>
          </a:xfrm>
          <a:prstGeom prst="ellipse">
            <a:avLst/>
          </a:prstGeom>
          <a:gradFill flip="none" rotWithShape="1">
            <a:gsLst>
              <a:gs pos="0">
                <a:srgbClr val="502273"/>
              </a:gs>
              <a:gs pos="49000">
                <a:srgbClr val="7030A0"/>
              </a:gs>
              <a:gs pos="89000">
                <a:srgbClr val="A547EE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A11CB8AA-E87C-D042-ACD8-859E3C488F3A}"/>
              </a:ext>
            </a:extLst>
          </p:cNvPr>
          <p:cNvSpPr>
            <a:spLocks noChangeAspect="1"/>
          </p:cNvSpPr>
          <p:nvPr/>
        </p:nvSpPr>
        <p:spPr>
          <a:xfrm>
            <a:off x="3448871" y="2176916"/>
            <a:ext cx="348081" cy="2917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D94B06C0-212C-6F44-B231-0B109C247994}"/>
              </a:ext>
            </a:extLst>
          </p:cNvPr>
          <p:cNvSpPr>
            <a:spLocks noChangeAspect="1"/>
          </p:cNvSpPr>
          <p:nvPr/>
        </p:nvSpPr>
        <p:spPr>
          <a:xfrm>
            <a:off x="3490395" y="2220355"/>
            <a:ext cx="262597" cy="220105"/>
          </a:xfrm>
          <a:prstGeom prst="ellipse">
            <a:avLst/>
          </a:prstGeom>
          <a:gradFill flip="none" rotWithShape="1">
            <a:gsLst>
              <a:gs pos="0">
                <a:srgbClr val="502273"/>
              </a:gs>
              <a:gs pos="49000">
                <a:srgbClr val="7030A0"/>
              </a:gs>
              <a:gs pos="89000">
                <a:srgbClr val="A547EE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1E688FC6-8770-1741-A766-F356ABA5004E}"/>
              </a:ext>
            </a:extLst>
          </p:cNvPr>
          <p:cNvSpPr>
            <a:spLocks noChangeAspect="1"/>
          </p:cNvSpPr>
          <p:nvPr/>
        </p:nvSpPr>
        <p:spPr>
          <a:xfrm>
            <a:off x="3677472" y="2502792"/>
            <a:ext cx="348081" cy="2917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3DDB26EE-7EFC-3E4B-809A-F64A871B31CA}"/>
              </a:ext>
            </a:extLst>
          </p:cNvPr>
          <p:cNvSpPr>
            <a:spLocks noChangeAspect="1"/>
          </p:cNvSpPr>
          <p:nvPr/>
        </p:nvSpPr>
        <p:spPr>
          <a:xfrm>
            <a:off x="3718996" y="2546231"/>
            <a:ext cx="262597" cy="220105"/>
          </a:xfrm>
          <a:prstGeom prst="ellipse">
            <a:avLst/>
          </a:prstGeom>
          <a:gradFill flip="none" rotWithShape="1">
            <a:gsLst>
              <a:gs pos="0">
                <a:srgbClr val="502273"/>
              </a:gs>
              <a:gs pos="49000">
                <a:srgbClr val="7030A0"/>
              </a:gs>
              <a:gs pos="89000">
                <a:srgbClr val="A547EE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649950EA-77B7-834A-B441-EC2E7C4ABB25}"/>
              </a:ext>
            </a:extLst>
          </p:cNvPr>
          <p:cNvSpPr>
            <a:spLocks noChangeAspect="1"/>
          </p:cNvSpPr>
          <p:nvPr/>
        </p:nvSpPr>
        <p:spPr>
          <a:xfrm>
            <a:off x="3692062" y="2283922"/>
            <a:ext cx="348081" cy="2917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CD1632DF-B0CF-2749-9187-61785B0E795B}"/>
              </a:ext>
            </a:extLst>
          </p:cNvPr>
          <p:cNvSpPr>
            <a:spLocks noChangeAspect="1"/>
          </p:cNvSpPr>
          <p:nvPr/>
        </p:nvSpPr>
        <p:spPr>
          <a:xfrm>
            <a:off x="3733586" y="2327361"/>
            <a:ext cx="262597" cy="220105"/>
          </a:xfrm>
          <a:prstGeom prst="ellipse">
            <a:avLst/>
          </a:prstGeom>
          <a:gradFill flip="none" rotWithShape="1">
            <a:gsLst>
              <a:gs pos="0">
                <a:srgbClr val="502273"/>
              </a:gs>
              <a:gs pos="49000">
                <a:srgbClr val="7030A0"/>
              </a:gs>
              <a:gs pos="89000">
                <a:srgbClr val="A547EE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30EF6F2B-29B3-3846-86D6-7C6F9346FC26}"/>
              </a:ext>
            </a:extLst>
          </p:cNvPr>
          <p:cNvSpPr>
            <a:spLocks noChangeAspect="1"/>
          </p:cNvSpPr>
          <p:nvPr/>
        </p:nvSpPr>
        <p:spPr>
          <a:xfrm>
            <a:off x="3225136" y="2153190"/>
            <a:ext cx="348081" cy="2917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467BE5F1-3D8B-344F-82CD-BF021F66E0B5}"/>
              </a:ext>
            </a:extLst>
          </p:cNvPr>
          <p:cNvSpPr>
            <a:spLocks noChangeAspect="1"/>
          </p:cNvSpPr>
          <p:nvPr/>
        </p:nvSpPr>
        <p:spPr>
          <a:xfrm>
            <a:off x="3266660" y="2196629"/>
            <a:ext cx="262597" cy="220105"/>
          </a:xfrm>
          <a:prstGeom prst="ellipse">
            <a:avLst/>
          </a:prstGeom>
          <a:gradFill flip="none" rotWithShape="1">
            <a:gsLst>
              <a:gs pos="0">
                <a:srgbClr val="502273"/>
              </a:gs>
              <a:gs pos="49000">
                <a:srgbClr val="7030A0"/>
              </a:gs>
              <a:gs pos="89000">
                <a:srgbClr val="A547EE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268AFF4B-59FC-A946-A20D-D0B3C8FC0435}"/>
              </a:ext>
            </a:extLst>
          </p:cNvPr>
          <p:cNvSpPr>
            <a:spLocks noChangeAspect="1"/>
          </p:cNvSpPr>
          <p:nvPr/>
        </p:nvSpPr>
        <p:spPr>
          <a:xfrm>
            <a:off x="3589728" y="2141131"/>
            <a:ext cx="348081" cy="2917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0FBCB9A-10BE-8B4A-93F3-2C3C86051440}"/>
              </a:ext>
            </a:extLst>
          </p:cNvPr>
          <p:cNvSpPr>
            <a:spLocks noChangeAspect="1"/>
          </p:cNvSpPr>
          <p:nvPr/>
        </p:nvSpPr>
        <p:spPr>
          <a:xfrm>
            <a:off x="3631252" y="2184570"/>
            <a:ext cx="262597" cy="220105"/>
          </a:xfrm>
          <a:prstGeom prst="ellipse">
            <a:avLst/>
          </a:prstGeom>
          <a:gradFill flip="none" rotWithShape="1">
            <a:gsLst>
              <a:gs pos="0">
                <a:srgbClr val="502273"/>
              </a:gs>
              <a:gs pos="49000">
                <a:srgbClr val="7030A0"/>
              </a:gs>
              <a:gs pos="89000">
                <a:srgbClr val="A547EE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Down Arrow 186">
            <a:extLst>
              <a:ext uri="{FF2B5EF4-FFF2-40B4-BE49-F238E27FC236}">
                <a16:creationId xmlns:a16="http://schemas.microsoft.com/office/drawing/2014/main" id="{2D6F3EB8-B1D6-B64B-9D53-2E31D7CE214F}"/>
              </a:ext>
            </a:extLst>
          </p:cNvPr>
          <p:cNvSpPr>
            <a:spLocks/>
          </p:cNvSpPr>
          <p:nvPr/>
        </p:nvSpPr>
        <p:spPr>
          <a:xfrm>
            <a:off x="3529257" y="1699572"/>
            <a:ext cx="167584" cy="36565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Down Arrow 187">
            <a:extLst>
              <a:ext uri="{FF2B5EF4-FFF2-40B4-BE49-F238E27FC236}">
                <a16:creationId xmlns:a16="http://schemas.microsoft.com/office/drawing/2014/main" id="{34656D79-3154-F44E-AC42-7F2E9841ADD3}"/>
              </a:ext>
            </a:extLst>
          </p:cNvPr>
          <p:cNvSpPr>
            <a:spLocks/>
          </p:cNvSpPr>
          <p:nvPr/>
        </p:nvSpPr>
        <p:spPr>
          <a:xfrm>
            <a:off x="1073103" y="1699572"/>
            <a:ext cx="167584" cy="36565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94B4910-4B1A-9A4F-9D5E-3BEE4729E104}"/>
              </a:ext>
            </a:extLst>
          </p:cNvPr>
          <p:cNvSpPr txBox="1"/>
          <p:nvPr/>
        </p:nvSpPr>
        <p:spPr>
          <a:xfrm>
            <a:off x="4929873" y="586880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29B07D5-314C-0B4C-9B95-B2BC55DD1F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22" t="1" b="46552"/>
          <a:stretch/>
        </p:blipFill>
        <p:spPr>
          <a:xfrm>
            <a:off x="354235" y="6570365"/>
            <a:ext cx="12760355" cy="45214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47FC838-E442-7C45-8055-0080FF6B210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53" b="46552"/>
          <a:stretch/>
        </p:blipFill>
        <p:spPr>
          <a:xfrm>
            <a:off x="237744" y="11101068"/>
            <a:ext cx="12853976" cy="4521553"/>
          </a:xfrm>
          <a:prstGeom prst="rect">
            <a:avLst/>
          </a:prstGeom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575A5614-7E24-9740-8C34-3B060B32B06D}"/>
              </a:ext>
            </a:extLst>
          </p:cNvPr>
          <p:cNvSpPr/>
          <p:nvPr/>
        </p:nvSpPr>
        <p:spPr>
          <a:xfrm>
            <a:off x="12755880" y="12437646"/>
            <a:ext cx="548640" cy="208548"/>
          </a:xfrm>
          <a:prstGeom prst="rect">
            <a:avLst/>
          </a:prstGeom>
          <a:solidFill>
            <a:srgbClr val="A9A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9DE1D7C-3920-D94E-848E-E82431C3A6A8}"/>
              </a:ext>
            </a:extLst>
          </p:cNvPr>
          <p:cNvSpPr/>
          <p:nvPr/>
        </p:nvSpPr>
        <p:spPr>
          <a:xfrm>
            <a:off x="12755880" y="12986286"/>
            <a:ext cx="548640" cy="208548"/>
          </a:xfrm>
          <a:prstGeom prst="rect">
            <a:avLst/>
          </a:prstGeom>
          <a:solidFill>
            <a:srgbClr val="AA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F7689A5-C398-264B-A0D5-F20A3F7C1BAD}"/>
              </a:ext>
            </a:extLst>
          </p:cNvPr>
          <p:cNvSpPr txBox="1"/>
          <p:nvPr/>
        </p:nvSpPr>
        <p:spPr>
          <a:xfrm>
            <a:off x="13339952" y="12309630"/>
            <a:ext cx="22249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Embryonic</a:t>
            </a:r>
            <a:r>
              <a:rPr lang="en-US" sz="1700" dirty="0"/>
              <a:t> (Bruce4)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8DB78F5C-1E70-7346-B707-9C428F116974}"/>
              </a:ext>
            </a:extLst>
          </p:cNvPr>
          <p:cNvSpPr txBox="1"/>
          <p:nvPr/>
        </p:nvSpPr>
        <p:spPr>
          <a:xfrm>
            <a:off x="13339952" y="12858270"/>
            <a:ext cx="20902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Embryonic</a:t>
            </a:r>
            <a:r>
              <a:rPr lang="en-US" sz="1700" dirty="0"/>
              <a:t> (V26.2)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90898A-DA5B-0C45-AE09-3C510E2206C0}"/>
              </a:ext>
            </a:extLst>
          </p:cNvPr>
          <p:cNvSpPr txBox="1"/>
          <p:nvPr/>
        </p:nvSpPr>
        <p:spPr>
          <a:xfrm rot="16200000">
            <a:off x="-694944" y="12842337"/>
            <a:ext cx="16643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Odds Ratio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DD5CCA4-EDE8-964B-8A70-769C25C0DAD7}"/>
              </a:ext>
            </a:extLst>
          </p:cNvPr>
          <p:cNvSpPr txBox="1"/>
          <p:nvPr/>
        </p:nvSpPr>
        <p:spPr>
          <a:xfrm rot="16200000">
            <a:off x="-694944" y="8222017"/>
            <a:ext cx="16643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Odds Ratio</a:t>
            </a:r>
          </a:p>
        </p:txBody>
      </p:sp>
    </p:spTree>
    <p:extLst>
      <p:ext uri="{BB962C8B-B14F-4D97-AF65-F5344CB8AC3E}">
        <p14:creationId xmlns:p14="http://schemas.microsoft.com/office/powerpoint/2010/main" val="42594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4807</TotalTime>
  <Words>54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delaney.lin@gmail.com</cp:lastModifiedBy>
  <cp:revision>171</cp:revision>
  <cp:lastPrinted>2019-10-09T02:37:09Z</cp:lastPrinted>
  <dcterms:created xsi:type="dcterms:W3CDTF">2018-09-18T14:08:37Z</dcterms:created>
  <dcterms:modified xsi:type="dcterms:W3CDTF">2020-08-15T02:26:18Z</dcterms:modified>
</cp:coreProperties>
</file>