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60" r:id="rId5"/>
    <p:sldId id="259" r:id="rId6"/>
    <p:sldId id="262" r:id="rId7"/>
    <p:sldId id="261" r:id="rId8"/>
    <p:sldId id="271" r:id="rId9"/>
    <p:sldId id="263" r:id="rId10"/>
    <p:sldId id="276" r:id="rId11"/>
    <p:sldId id="272" r:id="rId12"/>
    <p:sldId id="264" r:id="rId13"/>
    <p:sldId id="277" r:id="rId14"/>
    <p:sldId id="273" r:id="rId15"/>
    <p:sldId id="265" r:id="rId16"/>
    <p:sldId id="278" r:id="rId17"/>
    <p:sldId id="274" r:id="rId18"/>
    <p:sldId id="266" r:id="rId19"/>
    <p:sldId id="279" r:id="rId20"/>
    <p:sldId id="275" r:id="rId21"/>
    <p:sldId id="267" r:id="rId22"/>
    <p:sldId id="268" r:id="rId23"/>
    <p:sldId id="269" r:id="rId24"/>
    <p:sldId id="280" r:id="rId25"/>
    <p:sldId id="281"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2T22:57:27.130"/>
    </inkml:context>
    <inkml:brush xml:id="br0">
      <inkml:brushProperty name="width" value="0.035" units="cm"/>
      <inkml:brushProperty name="height" value="0.035" units="cm"/>
      <inkml:brushProperty name="color" value="#E71224"/>
    </inkml:brush>
  </inkml:definitions>
  <inkml:trace contextRef="#ctx0" brushRef="#br0">1 33 24575,'29'0'0,"0"-1"0,-1-2 0,47-9 0,-31 5 0,1 2 0,0 2 0,1 1 0,45 6 0,11-1 0,507-3-1365,-587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2T23:02:32.699"/>
    </inkml:context>
    <inkml:brush xml:id="br0">
      <inkml:brushProperty name="width" value="0.035" units="cm"/>
      <inkml:brushProperty name="height" value="0.035" units="cm"/>
      <inkml:brushProperty name="color" value="#E71224"/>
    </inkml:brush>
  </inkml:definitions>
  <inkml:trace contextRef="#ctx0" brushRef="#br0">1 1 24575,'37'1'0,"0"2"0,42 10 0,-25-8 0,0-1 0,88-6 0,-36-1 0,42 3-1365,-130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86373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64275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8635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8147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8257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63262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68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09850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6946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0616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7/15/2024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8613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7/15/2024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78451166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09" r:id="rId6"/>
    <p:sldLayoutId id="2147483905" r:id="rId7"/>
    <p:sldLayoutId id="2147483906" r:id="rId8"/>
    <p:sldLayoutId id="2147483907" r:id="rId9"/>
    <p:sldLayoutId id="2147483908" r:id="rId10"/>
    <p:sldLayoutId id="214748391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18875-CFB3-3253-EE5F-F60DB479C6D0}"/>
              </a:ext>
            </a:extLst>
          </p:cNvPr>
          <p:cNvSpPr>
            <a:spLocks noGrp="1"/>
          </p:cNvSpPr>
          <p:nvPr>
            <p:ph type="ctrTitle"/>
          </p:nvPr>
        </p:nvSpPr>
        <p:spPr>
          <a:xfrm>
            <a:off x="1168452" y="3044952"/>
            <a:ext cx="3665507" cy="657099"/>
          </a:xfrm>
        </p:spPr>
        <p:txBody>
          <a:bodyPr anchor="ctr">
            <a:normAutofit fontScale="90000"/>
          </a:bodyPr>
          <a:lstStyle/>
          <a:p>
            <a:pPr marL="0" marR="0" algn="ctr">
              <a:lnSpc>
                <a:spcPct val="115000"/>
              </a:lnSpc>
              <a:spcBef>
                <a:spcPts val="0"/>
              </a:spcBef>
              <a:spcAft>
                <a:spcPts val="800"/>
              </a:spcAft>
            </a:pPr>
            <a:r>
              <a:rPr lang="en-CA" sz="1800" b="1" kern="100" dirty="0">
                <a:effectLst/>
                <a:latin typeface="Times New Roman" panose="02020603050405020304" pitchFamily="18" charset="0"/>
                <a:ea typeface="DengXian" panose="02010600030101010101" pitchFamily="2" charset="-122"/>
                <a:cs typeface="Times New Roman" panose="02020603050405020304" pitchFamily="18" charset="0"/>
              </a:rPr>
              <a:t>Exploring a Public Dataset with </a:t>
            </a:r>
            <a:r>
              <a:rPr lang="en-CA" sz="1800" b="1" kern="100" dirty="0" err="1">
                <a:effectLst/>
                <a:latin typeface="Times New Roman" panose="02020603050405020304" pitchFamily="18" charset="0"/>
                <a:ea typeface="DengXian" panose="02010600030101010101" pitchFamily="2" charset="-122"/>
                <a:cs typeface="Times New Roman" panose="02020603050405020304" pitchFamily="18" charset="0"/>
              </a:rPr>
              <a:t>Dataprep</a:t>
            </a:r>
            <a:r>
              <a:rPr lang="en-CA" sz="1800" b="1" kern="100" dirty="0">
                <a:effectLst/>
                <a:latin typeface="Times New Roman" panose="02020603050405020304" pitchFamily="18" charset="0"/>
                <a:ea typeface="DengXian" panose="02010600030101010101" pitchFamily="2" charset="-122"/>
                <a:cs typeface="Times New Roman" panose="02020603050405020304" pitchFamily="18" charset="0"/>
              </a:rPr>
              <a:t> on Google Cloud Platform</a:t>
            </a:r>
            <a:br>
              <a:rPr lang="en-CA" sz="1800" kern="100" dirty="0">
                <a:effectLst/>
                <a:latin typeface="Aptos" panose="020B0004020202020204" pitchFamily="34" charset="0"/>
                <a:ea typeface="DengXian" panose="02010600030101010101" pitchFamily="2" charset="-122"/>
                <a:cs typeface="Times New Roman" panose="02020603050405020304" pitchFamily="18" charset="0"/>
              </a:rPr>
            </a:br>
            <a:r>
              <a:rPr lang="en-CA"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br>
              <a:rPr lang="en-CA" sz="1800" kern="100" dirty="0">
                <a:effectLst/>
                <a:latin typeface="Aptos" panose="020B0004020202020204" pitchFamily="34" charset="0"/>
                <a:ea typeface="DengXian" panose="02010600030101010101" pitchFamily="2" charset="-122"/>
                <a:cs typeface="Times New Roman" panose="02020603050405020304" pitchFamily="18" charset="0"/>
              </a:rPr>
            </a:br>
            <a:r>
              <a:rPr lang="en-CA" sz="1800" kern="100" dirty="0">
                <a:effectLst/>
                <a:latin typeface="Times New Roman" panose="02020603050405020304" pitchFamily="18" charset="0"/>
                <a:ea typeface="DengXian" panose="02010600030101010101" pitchFamily="2" charset="-122"/>
                <a:cs typeface="Times New Roman" panose="02020603050405020304" pitchFamily="18" charset="0"/>
              </a:rPr>
              <a:t>Yenchi Wang (Louis)</a:t>
            </a:r>
            <a:br>
              <a:rPr lang="en-CA" sz="1800" kern="100" dirty="0">
                <a:effectLst/>
                <a:latin typeface="Aptos" panose="020B0004020202020204" pitchFamily="34" charset="0"/>
                <a:ea typeface="DengXian" panose="02010600030101010101" pitchFamily="2" charset="-122"/>
                <a:cs typeface="Times New Roman" panose="02020603050405020304" pitchFamily="18" charset="0"/>
              </a:rPr>
            </a:br>
            <a:endParaRPr lang="en-CA"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pic>
        <p:nvPicPr>
          <p:cNvPr id="4" name="Picture 3" descr="Jigsaw puzzles in plastic figures">
            <a:extLst>
              <a:ext uri="{FF2B5EF4-FFF2-40B4-BE49-F238E27FC236}">
                <a16:creationId xmlns:a16="http://schemas.microsoft.com/office/drawing/2014/main" id="{2FEB6ADB-47E4-321D-C36C-DEF2329DC332}"/>
              </a:ext>
            </a:extLst>
          </p:cNvPr>
          <p:cNvPicPr>
            <a:picLocks noChangeAspect="1"/>
          </p:cNvPicPr>
          <p:nvPr/>
        </p:nvPicPr>
        <p:blipFill rotWithShape="1">
          <a:blip r:embed="rId2"/>
          <a:srcRect l="21306" r="17138"/>
          <a:stretch/>
        </p:blipFill>
        <p:spPr>
          <a:xfrm>
            <a:off x="6096000" y="10"/>
            <a:ext cx="6096001" cy="6857990"/>
          </a:xfrm>
          <a:prstGeom prst="rect">
            <a:avLst/>
          </a:prstGeom>
        </p:spPr>
      </p:pic>
    </p:spTree>
    <p:extLst>
      <p:ext uri="{BB962C8B-B14F-4D97-AF65-F5344CB8AC3E}">
        <p14:creationId xmlns:p14="http://schemas.microsoft.com/office/powerpoint/2010/main" val="102481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6BEE-8896-298D-46C6-F31CA52D9E3D}"/>
              </a:ext>
            </a:extLst>
          </p:cNvPr>
          <p:cNvSpPr>
            <a:spLocks noGrp="1"/>
          </p:cNvSpPr>
          <p:nvPr>
            <p:ph type="title"/>
          </p:nvPr>
        </p:nvSpPr>
        <p:spPr>
          <a:xfrm>
            <a:off x="0" y="0"/>
            <a:ext cx="9601200" cy="1309687"/>
          </a:xfrm>
        </p:spPr>
        <p:txBody>
          <a:bodyPr/>
          <a:lstStyle/>
          <a:p>
            <a:r>
              <a:rPr lang="en-US" dirty="0"/>
              <a:t>Highest Crime type</a:t>
            </a:r>
            <a:endParaRPr lang="en-CA" dirty="0"/>
          </a:p>
        </p:txBody>
      </p:sp>
      <p:pic>
        <p:nvPicPr>
          <p:cNvPr id="9" name="Content Placeholder 8">
            <a:extLst>
              <a:ext uri="{FF2B5EF4-FFF2-40B4-BE49-F238E27FC236}">
                <a16:creationId xmlns:a16="http://schemas.microsoft.com/office/drawing/2014/main" id="{4F70EB53-ACDC-30D6-3D0C-E3850342C4B5}"/>
              </a:ext>
            </a:extLst>
          </p:cNvPr>
          <p:cNvPicPr>
            <a:picLocks noGrp="1" noChangeAspect="1"/>
          </p:cNvPicPr>
          <p:nvPr>
            <p:ph idx="1"/>
          </p:nvPr>
        </p:nvPicPr>
        <p:blipFill>
          <a:blip r:embed="rId2"/>
          <a:stretch>
            <a:fillRect/>
          </a:stretch>
        </p:blipFill>
        <p:spPr>
          <a:xfrm>
            <a:off x="1129865" y="1309687"/>
            <a:ext cx="2651720" cy="5281587"/>
          </a:xfrm>
        </p:spPr>
      </p:pic>
      <p:sp>
        <p:nvSpPr>
          <p:cNvPr id="13" name="Rectangle 12">
            <a:extLst>
              <a:ext uri="{FF2B5EF4-FFF2-40B4-BE49-F238E27FC236}">
                <a16:creationId xmlns:a16="http://schemas.microsoft.com/office/drawing/2014/main" id="{76815FCE-BE66-2872-9489-D1C09CC3BF03}"/>
              </a:ext>
            </a:extLst>
          </p:cNvPr>
          <p:cNvSpPr/>
          <p:nvPr/>
        </p:nvSpPr>
        <p:spPr>
          <a:xfrm>
            <a:off x="1129865" y="2130552"/>
            <a:ext cx="2651720" cy="310896"/>
          </a:xfrm>
          <a:prstGeom prst="rect">
            <a:avLst/>
          </a:prstGeom>
          <a:noFill/>
          <a:ln>
            <a:solidFill>
              <a:srgbClr val="FF0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079C44BD-E625-9CBC-6E80-83B812E5A7AD}"/>
              </a:ext>
            </a:extLst>
          </p:cNvPr>
          <p:cNvSpPr/>
          <p:nvPr/>
        </p:nvSpPr>
        <p:spPr>
          <a:xfrm>
            <a:off x="1129865" y="2441447"/>
            <a:ext cx="2651720" cy="820865"/>
          </a:xfrm>
          <a:prstGeom prst="rect">
            <a:avLst/>
          </a:prstGeom>
          <a:noFill/>
          <a:ln>
            <a:solidFill>
              <a:srgbClr val="FF0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E5140C15-A950-71B9-D1E9-151286AD0E20}"/>
              </a:ext>
            </a:extLst>
          </p:cNvPr>
          <p:cNvSpPr txBox="1"/>
          <p:nvPr/>
        </p:nvSpPr>
        <p:spPr>
          <a:xfrm>
            <a:off x="4911450" y="1350787"/>
            <a:ext cx="5512710" cy="646331"/>
          </a:xfrm>
          <a:prstGeom prst="rect">
            <a:avLst/>
          </a:prstGeom>
          <a:noFill/>
        </p:spPr>
        <p:txBody>
          <a:bodyPr wrap="square" rtlCol="0">
            <a:spAutoFit/>
          </a:bodyPr>
          <a:lstStyle/>
          <a:p>
            <a:r>
              <a:rPr lang="en-US" dirty="0"/>
              <a:t>The top 2 crime types are theft and criminal damage with 8389 and 5393 cases reported</a:t>
            </a:r>
          </a:p>
        </p:txBody>
      </p:sp>
      <p:sp>
        <p:nvSpPr>
          <p:cNvPr id="16" name="TextBox 15">
            <a:extLst>
              <a:ext uri="{FF2B5EF4-FFF2-40B4-BE49-F238E27FC236}">
                <a16:creationId xmlns:a16="http://schemas.microsoft.com/office/drawing/2014/main" id="{30C309BB-F15F-DC97-2DF3-52B12CFAF323}"/>
              </a:ext>
            </a:extLst>
          </p:cNvPr>
          <p:cNvSpPr txBox="1"/>
          <p:nvPr/>
        </p:nvSpPr>
        <p:spPr>
          <a:xfrm>
            <a:off x="4800600" y="2851879"/>
            <a:ext cx="7022592" cy="923330"/>
          </a:xfrm>
          <a:prstGeom prst="rect">
            <a:avLst/>
          </a:prstGeom>
          <a:noFill/>
        </p:spPr>
        <p:txBody>
          <a:bodyPr wrap="square" rtlCol="0">
            <a:spAutoFit/>
          </a:bodyPr>
          <a:lstStyle/>
          <a:p>
            <a:r>
              <a:rPr lang="en-US" dirty="0"/>
              <a:t>Beside the top 2 crimes, other common crimes in Chicago includes motor vehicle theft, narcotics, deceptive practice, burglary and offense (other).</a:t>
            </a:r>
            <a:endParaRPr lang="en-CA" dirty="0"/>
          </a:p>
        </p:txBody>
      </p:sp>
    </p:spTree>
    <p:extLst>
      <p:ext uri="{BB962C8B-B14F-4D97-AF65-F5344CB8AC3E}">
        <p14:creationId xmlns:p14="http://schemas.microsoft.com/office/powerpoint/2010/main" val="276732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50A6-580E-C3EF-B6A4-E516FE7EADEB}"/>
              </a:ext>
            </a:extLst>
          </p:cNvPr>
          <p:cNvSpPr>
            <a:spLocks noGrp="1"/>
          </p:cNvSpPr>
          <p:nvPr>
            <p:ph type="title"/>
          </p:nvPr>
        </p:nvSpPr>
        <p:spPr>
          <a:xfrm>
            <a:off x="0" y="0"/>
            <a:ext cx="9601200" cy="1309687"/>
          </a:xfrm>
        </p:spPr>
        <p:txBody>
          <a:bodyPr/>
          <a:lstStyle/>
          <a:p>
            <a:r>
              <a:rPr lang="en-US" dirty="0"/>
              <a:t>Highest crime type steps</a:t>
            </a:r>
            <a:endParaRPr lang="en-CA" dirty="0"/>
          </a:p>
        </p:txBody>
      </p:sp>
      <p:pic>
        <p:nvPicPr>
          <p:cNvPr id="5" name="Content Placeholder 4">
            <a:extLst>
              <a:ext uri="{FF2B5EF4-FFF2-40B4-BE49-F238E27FC236}">
                <a16:creationId xmlns:a16="http://schemas.microsoft.com/office/drawing/2014/main" id="{CBB373DF-FCAF-7C72-53DD-7BAA8BC9CE90}"/>
              </a:ext>
            </a:extLst>
          </p:cNvPr>
          <p:cNvPicPr>
            <a:picLocks noGrp="1" noChangeAspect="1"/>
          </p:cNvPicPr>
          <p:nvPr>
            <p:ph idx="1"/>
          </p:nvPr>
        </p:nvPicPr>
        <p:blipFill>
          <a:blip r:embed="rId2"/>
          <a:stretch>
            <a:fillRect/>
          </a:stretch>
        </p:blipFill>
        <p:spPr>
          <a:xfrm>
            <a:off x="1364773" y="2338235"/>
            <a:ext cx="5227877" cy="3101512"/>
          </a:xfrm>
        </p:spPr>
      </p:pic>
    </p:spTree>
    <p:extLst>
      <p:ext uri="{BB962C8B-B14F-4D97-AF65-F5344CB8AC3E}">
        <p14:creationId xmlns:p14="http://schemas.microsoft.com/office/powerpoint/2010/main" val="282975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FCE624-F2C3-F043-0F2C-681572C282D6}"/>
              </a:ext>
            </a:extLst>
          </p:cNvPr>
          <p:cNvPicPr>
            <a:picLocks noChangeAspect="1"/>
          </p:cNvPicPr>
          <p:nvPr/>
        </p:nvPicPr>
        <p:blipFill>
          <a:blip r:embed="rId2"/>
          <a:stretch>
            <a:fillRect/>
          </a:stretch>
        </p:blipFill>
        <p:spPr>
          <a:xfrm>
            <a:off x="0" y="1610235"/>
            <a:ext cx="9387840" cy="4663505"/>
          </a:xfrm>
          <a:prstGeom prst="rect">
            <a:avLst/>
          </a:prstGeom>
        </p:spPr>
      </p:pic>
      <p:sp>
        <p:nvSpPr>
          <p:cNvPr id="4" name="Title 1">
            <a:extLst>
              <a:ext uri="{FF2B5EF4-FFF2-40B4-BE49-F238E27FC236}">
                <a16:creationId xmlns:a16="http://schemas.microsoft.com/office/drawing/2014/main" id="{D840047B-F1CC-E4B4-BA4E-622FE1785D17}"/>
              </a:ext>
            </a:extLst>
          </p:cNvPr>
          <p:cNvSpPr txBox="1">
            <a:spLocks/>
          </p:cNvSpPr>
          <p:nvPr/>
        </p:nvSpPr>
        <p:spPr>
          <a:xfrm>
            <a:off x="0" y="-181558"/>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rate area</a:t>
            </a:r>
            <a:endParaRPr lang="en-CA" dirty="0"/>
          </a:p>
        </p:txBody>
      </p:sp>
    </p:spTree>
    <p:extLst>
      <p:ext uri="{BB962C8B-B14F-4D97-AF65-F5344CB8AC3E}">
        <p14:creationId xmlns:p14="http://schemas.microsoft.com/office/powerpoint/2010/main" val="201542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5E43-BA1C-495D-126D-C0D1C8E33ACE}"/>
              </a:ext>
            </a:extLst>
          </p:cNvPr>
          <p:cNvSpPr>
            <a:spLocks noGrp="1"/>
          </p:cNvSpPr>
          <p:nvPr>
            <p:ph type="title"/>
          </p:nvPr>
        </p:nvSpPr>
        <p:spPr>
          <a:xfrm>
            <a:off x="0" y="65723"/>
            <a:ext cx="9601200" cy="1309687"/>
          </a:xfrm>
        </p:spPr>
        <p:txBody>
          <a:bodyPr/>
          <a:lstStyle/>
          <a:p>
            <a:r>
              <a:rPr lang="en-US" dirty="0"/>
              <a:t>Highest crime rate area</a:t>
            </a:r>
            <a:br>
              <a:rPr lang="en-CA" dirty="0"/>
            </a:br>
            <a:endParaRPr lang="en-CA" dirty="0"/>
          </a:p>
        </p:txBody>
      </p:sp>
      <p:pic>
        <p:nvPicPr>
          <p:cNvPr id="5" name="Content Placeholder 4">
            <a:extLst>
              <a:ext uri="{FF2B5EF4-FFF2-40B4-BE49-F238E27FC236}">
                <a16:creationId xmlns:a16="http://schemas.microsoft.com/office/drawing/2014/main" id="{650293F2-D27F-DAD7-F2BD-93017011ED6D}"/>
              </a:ext>
            </a:extLst>
          </p:cNvPr>
          <p:cNvPicPr>
            <a:picLocks noGrp="1" noChangeAspect="1"/>
          </p:cNvPicPr>
          <p:nvPr>
            <p:ph idx="1"/>
          </p:nvPr>
        </p:nvPicPr>
        <p:blipFill>
          <a:blip r:embed="rId2"/>
          <a:stretch>
            <a:fillRect/>
          </a:stretch>
        </p:blipFill>
        <p:spPr>
          <a:xfrm>
            <a:off x="737616" y="1159288"/>
            <a:ext cx="2590800" cy="5151736"/>
          </a:xfrm>
        </p:spPr>
      </p:pic>
      <p:sp>
        <p:nvSpPr>
          <p:cNvPr id="8" name="Rectangle 7">
            <a:extLst>
              <a:ext uri="{FF2B5EF4-FFF2-40B4-BE49-F238E27FC236}">
                <a16:creationId xmlns:a16="http://schemas.microsoft.com/office/drawing/2014/main" id="{A8CA4E1B-11F5-DA4B-96BA-759DD93A1E73}"/>
              </a:ext>
            </a:extLst>
          </p:cNvPr>
          <p:cNvSpPr/>
          <p:nvPr/>
        </p:nvSpPr>
        <p:spPr>
          <a:xfrm>
            <a:off x="1043940" y="2468975"/>
            <a:ext cx="1897380" cy="3656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35923322-B7FD-2143-6462-DE0FD81DDF29}"/>
              </a:ext>
            </a:extLst>
          </p:cNvPr>
          <p:cNvSpPr txBox="1"/>
          <p:nvPr/>
        </p:nvSpPr>
        <p:spPr>
          <a:xfrm>
            <a:off x="4693793" y="2026920"/>
            <a:ext cx="6273038" cy="1477328"/>
          </a:xfrm>
          <a:prstGeom prst="rect">
            <a:avLst/>
          </a:prstGeom>
          <a:noFill/>
        </p:spPr>
        <p:txBody>
          <a:bodyPr wrap="square" rtlCol="0">
            <a:spAutoFit/>
          </a:bodyPr>
          <a:lstStyle/>
          <a:p>
            <a:r>
              <a:rPr lang="en-US" dirty="0"/>
              <a:t>Based on the data, the top 3 highest crime rate areas in Chicago would be</a:t>
            </a:r>
          </a:p>
          <a:p>
            <a:r>
              <a:rPr lang="en-US" dirty="0"/>
              <a:t>Chare Street (100XXW) with 51 reports,</a:t>
            </a:r>
            <a:br>
              <a:rPr lang="en-US" dirty="0"/>
            </a:br>
            <a:r>
              <a:rPr lang="en-US" dirty="0"/>
              <a:t>State Street (001XXN) with 50 reports, and </a:t>
            </a:r>
            <a:br>
              <a:rPr lang="en-US" dirty="0"/>
            </a:br>
            <a:r>
              <a:rPr lang="en-US" dirty="0"/>
              <a:t>Michigan Avenue (006XXN) with 42 reports.</a:t>
            </a:r>
            <a:endParaRPr lang="en-CA" dirty="0"/>
          </a:p>
        </p:txBody>
      </p:sp>
    </p:spTree>
    <p:extLst>
      <p:ext uri="{BB962C8B-B14F-4D97-AF65-F5344CB8AC3E}">
        <p14:creationId xmlns:p14="http://schemas.microsoft.com/office/powerpoint/2010/main" val="172170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8E9F-3B47-5FDA-24CD-572FD96CA3C3}"/>
              </a:ext>
            </a:extLst>
          </p:cNvPr>
          <p:cNvSpPr>
            <a:spLocks noGrp="1"/>
          </p:cNvSpPr>
          <p:nvPr>
            <p:ph type="title"/>
          </p:nvPr>
        </p:nvSpPr>
        <p:spPr>
          <a:xfrm>
            <a:off x="0" y="0"/>
            <a:ext cx="9601200" cy="1309687"/>
          </a:xfrm>
        </p:spPr>
        <p:txBody>
          <a:bodyPr/>
          <a:lstStyle/>
          <a:p>
            <a:r>
              <a:rPr lang="en-US" dirty="0"/>
              <a:t>Highest crime rate area</a:t>
            </a:r>
            <a:r>
              <a:rPr lang="en-CA" dirty="0"/>
              <a:t> steps</a:t>
            </a:r>
          </a:p>
        </p:txBody>
      </p:sp>
      <p:pic>
        <p:nvPicPr>
          <p:cNvPr id="5" name="Content Placeholder 4">
            <a:extLst>
              <a:ext uri="{FF2B5EF4-FFF2-40B4-BE49-F238E27FC236}">
                <a16:creationId xmlns:a16="http://schemas.microsoft.com/office/drawing/2014/main" id="{257B86B5-8EAB-E0E4-DDB4-FC267F6695FF}"/>
              </a:ext>
            </a:extLst>
          </p:cNvPr>
          <p:cNvPicPr>
            <a:picLocks noGrp="1" noChangeAspect="1"/>
          </p:cNvPicPr>
          <p:nvPr>
            <p:ph idx="1"/>
          </p:nvPr>
        </p:nvPicPr>
        <p:blipFill>
          <a:blip r:embed="rId2"/>
          <a:stretch>
            <a:fillRect/>
          </a:stretch>
        </p:blipFill>
        <p:spPr>
          <a:xfrm>
            <a:off x="2801371" y="2331799"/>
            <a:ext cx="4467849" cy="1590897"/>
          </a:xfrm>
        </p:spPr>
      </p:pic>
    </p:spTree>
    <p:extLst>
      <p:ext uri="{BB962C8B-B14F-4D97-AF65-F5344CB8AC3E}">
        <p14:creationId xmlns:p14="http://schemas.microsoft.com/office/powerpoint/2010/main" val="169782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F56DC-BCEF-3DFD-AF38-00DF7BAA3194}"/>
              </a:ext>
            </a:extLst>
          </p:cNvPr>
          <p:cNvPicPr>
            <a:picLocks noChangeAspect="1"/>
          </p:cNvPicPr>
          <p:nvPr/>
        </p:nvPicPr>
        <p:blipFill>
          <a:blip r:embed="rId2"/>
          <a:stretch>
            <a:fillRect/>
          </a:stretch>
        </p:blipFill>
        <p:spPr>
          <a:xfrm>
            <a:off x="0" y="2150647"/>
            <a:ext cx="12192000" cy="2556705"/>
          </a:xfrm>
          <a:prstGeom prst="rect">
            <a:avLst/>
          </a:prstGeom>
        </p:spPr>
      </p:pic>
      <p:sp>
        <p:nvSpPr>
          <p:cNvPr id="2" name="Title 1">
            <a:extLst>
              <a:ext uri="{FF2B5EF4-FFF2-40B4-BE49-F238E27FC236}">
                <a16:creationId xmlns:a16="http://schemas.microsoft.com/office/drawing/2014/main" id="{21D7E5AB-4364-BCDB-AF8A-879C4C49FBC7}"/>
              </a:ext>
            </a:extLst>
          </p:cNvPr>
          <p:cNvSpPr txBox="1">
            <a:spLocks/>
          </p:cNvSpPr>
          <p:nvPr/>
        </p:nvSpPr>
        <p:spPr>
          <a:xfrm>
            <a:off x="0" y="-181558"/>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weekday</a:t>
            </a:r>
            <a:endParaRPr lang="en-CA" dirty="0"/>
          </a:p>
        </p:txBody>
      </p:sp>
    </p:spTree>
    <p:extLst>
      <p:ext uri="{BB962C8B-B14F-4D97-AF65-F5344CB8AC3E}">
        <p14:creationId xmlns:p14="http://schemas.microsoft.com/office/powerpoint/2010/main" val="37386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7C6F8-0DF5-6B76-2DC7-105E59E817C9}"/>
              </a:ext>
            </a:extLst>
          </p:cNvPr>
          <p:cNvPicPr>
            <a:picLocks noChangeAspect="1"/>
          </p:cNvPicPr>
          <p:nvPr/>
        </p:nvPicPr>
        <p:blipFill>
          <a:blip r:embed="rId2"/>
          <a:stretch>
            <a:fillRect/>
          </a:stretch>
        </p:blipFill>
        <p:spPr>
          <a:xfrm>
            <a:off x="647483" y="1928736"/>
            <a:ext cx="4290227" cy="3000527"/>
          </a:xfrm>
          <a:prstGeom prst="rect">
            <a:avLst/>
          </a:prstGeom>
        </p:spPr>
      </p:pic>
      <p:sp>
        <p:nvSpPr>
          <p:cNvPr id="4" name="Title 1">
            <a:extLst>
              <a:ext uri="{FF2B5EF4-FFF2-40B4-BE49-F238E27FC236}">
                <a16:creationId xmlns:a16="http://schemas.microsoft.com/office/drawing/2014/main" id="{C77F82ED-1442-9EF2-5805-AE7128D3075B}"/>
              </a:ext>
            </a:extLst>
          </p:cNvPr>
          <p:cNvSpPr txBox="1">
            <a:spLocks/>
          </p:cNvSpPr>
          <p:nvPr/>
        </p:nvSpPr>
        <p:spPr>
          <a:xfrm>
            <a:off x="0" y="-181558"/>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weekday</a:t>
            </a:r>
            <a:endParaRPr lang="en-CA" dirty="0"/>
          </a:p>
        </p:txBody>
      </p:sp>
      <p:sp>
        <p:nvSpPr>
          <p:cNvPr id="5" name="TextBox 4">
            <a:extLst>
              <a:ext uri="{FF2B5EF4-FFF2-40B4-BE49-F238E27FC236}">
                <a16:creationId xmlns:a16="http://schemas.microsoft.com/office/drawing/2014/main" id="{5A3F8434-AD43-8E87-9F12-91D6354A1EC5}"/>
              </a:ext>
            </a:extLst>
          </p:cNvPr>
          <p:cNvSpPr txBox="1"/>
          <p:nvPr/>
        </p:nvSpPr>
        <p:spPr>
          <a:xfrm>
            <a:off x="6096000" y="2066924"/>
            <a:ext cx="5094679" cy="1200329"/>
          </a:xfrm>
          <a:prstGeom prst="rect">
            <a:avLst/>
          </a:prstGeom>
          <a:noFill/>
        </p:spPr>
        <p:txBody>
          <a:bodyPr wrap="square" rtlCol="0">
            <a:spAutoFit/>
          </a:bodyPr>
          <a:lstStyle/>
          <a:p>
            <a:r>
              <a:rPr lang="en-US" dirty="0"/>
              <a:t>Based on the data, in Chicago,</a:t>
            </a:r>
          </a:p>
          <a:p>
            <a:r>
              <a:rPr lang="en-US" dirty="0"/>
              <a:t>Friday has the highest crime rate (4488 cases reported), while Sunday has the lowest crime rate with the gap of 18% (3673 cases reported).</a:t>
            </a:r>
            <a:endParaRPr lang="en-CA" dirty="0"/>
          </a:p>
        </p:txBody>
      </p:sp>
      <p:sp>
        <p:nvSpPr>
          <p:cNvPr id="7" name="Rectangle 6">
            <a:extLst>
              <a:ext uri="{FF2B5EF4-FFF2-40B4-BE49-F238E27FC236}">
                <a16:creationId xmlns:a16="http://schemas.microsoft.com/office/drawing/2014/main" id="{1BE771E1-AC3B-F70D-DD24-E481002624B9}"/>
              </a:ext>
            </a:extLst>
          </p:cNvPr>
          <p:cNvSpPr/>
          <p:nvPr/>
        </p:nvSpPr>
        <p:spPr>
          <a:xfrm>
            <a:off x="996315" y="3246167"/>
            <a:ext cx="3623310" cy="1828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D9ACD3DC-1B9E-D2B6-6EBF-B173E5D44340}"/>
              </a:ext>
            </a:extLst>
          </p:cNvPr>
          <p:cNvSpPr/>
          <p:nvPr/>
        </p:nvSpPr>
        <p:spPr>
          <a:xfrm>
            <a:off x="980941" y="4563598"/>
            <a:ext cx="3623310" cy="1828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1886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8BE39-8E9B-EF89-7908-192DC4BEEB23}"/>
              </a:ext>
            </a:extLst>
          </p:cNvPr>
          <p:cNvPicPr>
            <a:picLocks noChangeAspect="1"/>
          </p:cNvPicPr>
          <p:nvPr/>
        </p:nvPicPr>
        <p:blipFill>
          <a:blip r:embed="rId2"/>
          <a:stretch>
            <a:fillRect/>
          </a:stretch>
        </p:blipFill>
        <p:spPr>
          <a:xfrm>
            <a:off x="2571515" y="2082751"/>
            <a:ext cx="5581885" cy="2775085"/>
          </a:xfrm>
          <a:prstGeom prst="rect">
            <a:avLst/>
          </a:prstGeom>
        </p:spPr>
      </p:pic>
      <p:sp>
        <p:nvSpPr>
          <p:cNvPr id="4" name="Title 1">
            <a:extLst>
              <a:ext uri="{FF2B5EF4-FFF2-40B4-BE49-F238E27FC236}">
                <a16:creationId xmlns:a16="http://schemas.microsoft.com/office/drawing/2014/main" id="{4AD7BC54-91A7-83DD-2F6C-F7CA40D8614E}"/>
              </a:ext>
            </a:extLst>
          </p:cNvPr>
          <p:cNvSpPr txBox="1">
            <a:spLocks/>
          </p:cNvSpPr>
          <p:nvPr/>
        </p:nvSpPr>
        <p:spPr>
          <a:xfrm>
            <a:off x="0" y="-181558"/>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weekday Steps</a:t>
            </a:r>
            <a:endParaRPr lang="en-CA" dirty="0"/>
          </a:p>
        </p:txBody>
      </p:sp>
    </p:spTree>
    <p:extLst>
      <p:ext uri="{BB962C8B-B14F-4D97-AF65-F5344CB8AC3E}">
        <p14:creationId xmlns:p14="http://schemas.microsoft.com/office/powerpoint/2010/main" val="1184795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3EB5D7-D079-B219-1925-1F46B05D46F6}"/>
              </a:ext>
            </a:extLst>
          </p:cNvPr>
          <p:cNvPicPr>
            <a:picLocks noChangeAspect="1"/>
          </p:cNvPicPr>
          <p:nvPr/>
        </p:nvPicPr>
        <p:blipFill>
          <a:blip r:embed="rId2"/>
          <a:stretch>
            <a:fillRect/>
          </a:stretch>
        </p:blipFill>
        <p:spPr>
          <a:xfrm>
            <a:off x="0" y="1438843"/>
            <a:ext cx="12192000" cy="4685164"/>
          </a:xfrm>
          <a:prstGeom prst="rect">
            <a:avLst/>
          </a:prstGeom>
        </p:spPr>
      </p:pic>
      <p:sp>
        <p:nvSpPr>
          <p:cNvPr id="2" name="Title 1">
            <a:extLst>
              <a:ext uri="{FF2B5EF4-FFF2-40B4-BE49-F238E27FC236}">
                <a16:creationId xmlns:a16="http://schemas.microsoft.com/office/drawing/2014/main" id="{3E5425BC-15DF-20C3-6321-35BDC93228F6}"/>
              </a:ext>
            </a:extLst>
          </p:cNvPr>
          <p:cNvSpPr txBox="1">
            <a:spLocks/>
          </p:cNvSpPr>
          <p:nvPr/>
        </p:nvSpPr>
        <p:spPr>
          <a:xfrm>
            <a:off x="0" y="-181558"/>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Hour</a:t>
            </a:r>
            <a:endParaRPr lang="en-CA" dirty="0"/>
          </a:p>
        </p:txBody>
      </p:sp>
    </p:spTree>
    <p:extLst>
      <p:ext uri="{BB962C8B-B14F-4D97-AF65-F5344CB8AC3E}">
        <p14:creationId xmlns:p14="http://schemas.microsoft.com/office/powerpoint/2010/main" val="1354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727BC-076E-B75E-0B3C-1A37E276FE53}"/>
              </a:ext>
            </a:extLst>
          </p:cNvPr>
          <p:cNvPicPr>
            <a:picLocks noChangeAspect="1"/>
          </p:cNvPicPr>
          <p:nvPr/>
        </p:nvPicPr>
        <p:blipFill>
          <a:blip r:embed="rId2"/>
          <a:stretch>
            <a:fillRect/>
          </a:stretch>
        </p:blipFill>
        <p:spPr>
          <a:xfrm>
            <a:off x="626048" y="1194319"/>
            <a:ext cx="3460759" cy="5208270"/>
          </a:xfrm>
          <a:prstGeom prst="rect">
            <a:avLst/>
          </a:prstGeom>
        </p:spPr>
      </p:pic>
      <p:sp>
        <p:nvSpPr>
          <p:cNvPr id="5" name="Title 1">
            <a:extLst>
              <a:ext uri="{FF2B5EF4-FFF2-40B4-BE49-F238E27FC236}">
                <a16:creationId xmlns:a16="http://schemas.microsoft.com/office/drawing/2014/main" id="{F4E2E5CB-ACAC-B601-55B9-29236650F648}"/>
              </a:ext>
            </a:extLst>
          </p:cNvPr>
          <p:cNvSpPr txBox="1">
            <a:spLocks/>
          </p:cNvSpPr>
          <p:nvPr/>
        </p:nvSpPr>
        <p:spPr>
          <a:xfrm>
            <a:off x="0" y="-181558"/>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Hour</a:t>
            </a:r>
            <a:endParaRPr lang="en-CA" dirty="0"/>
          </a:p>
        </p:txBody>
      </p:sp>
      <p:sp>
        <p:nvSpPr>
          <p:cNvPr id="6" name="Rectangle 5">
            <a:extLst>
              <a:ext uri="{FF2B5EF4-FFF2-40B4-BE49-F238E27FC236}">
                <a16:creationId xmlns:a16="http://schemas.microsoft.com/office/drawing/2014/main" id="{E8C26A53-69F1-8C87-587E-F11FD539B16B}"/>
              </a:ext>
            </a:extLst>
          </p:cNvPr>
          <p:cNvSpPr/>
          <p:nvPr/>
        </p:nvSpPr>
        <p:spPr>
          <a:xfrm>
            <a:off x="626048" y="2118048"/>
            <a:ext cx="3460759" cy="5429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B8ACABA2-5242-C81E-7DB0-EAC3FF961DED}"/>
              </a:ext>
            </a:extLst>
          </p:cNvPr>
          <p:cNvSpPr/>
          <p:nvPr/>
        </p:nvSpPr>
        <p:spPr>
          <a:xfrm>
            <a:off x="626048" y="5859624"/>
            <a:ext cx="3460759" cy="5429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A02D1801-DC10-39BF-F512-627D348C036D}"/>
              </a:ext>
            </a:extLst>
          </p:cNvPr>
          <p:cNvSpPr txBox="1"/>
          <p:nvPr/>
        </p:nvSpPr>
        <p:spPr>
          <a:xfrm>
            <a:off x="5200454" y="1877954"/>
            <a:ext cx="6365498" cy="2031325"/>
          </a:xfrm>
          <a:prstGeom prst="rect">
            <a:avLst/>
          </a:prstGeom>
          <a:noFill/>
        </p:spPr>
        <p:txBody>
          <a:bodyPr wrap="square" rtlCol="0">
            <a:spAutoFit/>
          </a:bodyPr>
          <a:lstStyle/>
          <a:p>
            <a:r>
              <a:rPr lang="en-US" dirty="0"/>
              <a:t>Based on the data, in Chicago,</a:t>
            </a:r>
          </a:p>
          <a:p>
            <a:r>
              <a:rPr lang="en-US" dirty="0"/>
              <a:t>The hour with highest crime rate would be 12 a.m., 12 p.m. and 6 p.m.. The hour with lowest crime rate would be 4 a.m., 6 a.m., and 5 a.m..</a:t>
            </a:r>
          </a:p>
          <a:p>
            <a:endParaRPr lang="en-US" dirty="0"/>
          </a:p>
          <a:p>
            <a:r>
              <a:rPr lang="en-US" dirty="0"/>
              <a:t>This result could indicate that there’re less crime happening in the early morning in the city of Chicago.</a:t>
            </a:r>
            <a:endParaRPr lang="en-CA" dirty="0"/>
          </a:p>
        </p:txBody>
      </p:sp>
    </p:spTree>
    <p:extLst>
      <p:ext uri="{BB962C8B-B14F-4D97-AF65-F5344CB8AC3E}">
        <p14:creationId xmlns:p14="http://schemas.microsoft.com/office/powerpoint/2010/main" val="234670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8910-28DB-CC08-311F-DB9299441778}"/>
              </a:ext>
            </a:extLst>
          </p:cNvPr>
          <p:cNvSpPr>
            <a:spLocks noGrp="1"/>
          </p:cNvSpPr>
          <p:nvPr>
            <p:ph type="title"/>
          </p:nvPr>
        </p:nvSpPr>
        <p:spPr>
          <a:xfrm>
            <a:off x="134112" y="212027"/>
            <a:ext cx="9601200" cy="1309687"/>
          </a:xfrm>
        </p:spPr>
        <p:txBody>
          <a:bodyPr/>
          <a:lstStyle/>
          <a:p>
            <a:r>
              <a:rPr lang="en-CA" dirty="0"/>
              <a:t>Importing the Dataset</a:t>
            </a:r>
          </a:p>
        </p:txBody>
      </p:sp>
      <p:pic>
        <p:nvPicPr>
          <p:cNvPr id="6" name="Picture 5" descr="A screenshot of a computer&#10;&#10;Description automatically generated">
            <a:extLst>
              <a:ext uri="{FF2B5EF4-FFF2-40B4-BE49-F238E27FC236}">
                <a16:creationId xmlns:a16="http://schemas.microsoft.com/office/drawing/2014/main" id="{E8DB17A5-22FF-7547-2FDB-413CC9461E27}"/>
              </a:ext>
            </a:extLst>
          </p:cNvPr>
          <p:cNvPicPr>
            <a:picLocks noChangeAspect="1"/>
          </p:cNvPicPr>
          <p:nvPr/>
        </p:nvPicPr>
        <p:blipFill>
          <a:blip r:embed="rId2"/>
          <a:stretch>
            <a:fillRect/>
          </a:stretch>
        </p:blipFill>
        <p:spPr>
          <a:xfrm>
            <a:off x="134112" y="1229106"/>
            <a:ext cx="8582171" cy="4080199"/>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DCB09EE-25A2-66F2-A5C7-E50D51019D7F}"/>
                  </a:ext>
                </a:extLst>
              </p14:cNvPr>
              <p14:cNvContentPartPr/>
              <p14:nvPr/>
            </p14:nvContentPartPr>
            <p14:xfrm>
              <a:off x="1371528" y="2932776"/>
              <a:ext cx="419760" cy="11880"/>
            </p14:xfrm>
          </p:contentPart>
        </mc:Choice>
        <mc:Fallback xmlns="">
          <p:pic>
            <p:nvPicPr>
              <p:cNvPr id="11" name="Ink 10">
                <a:extLst>
                  <a:ext uri="{FF2B5EF4-FFF2-40B4-BE49-F238E27FC236}">
                    <a16:creationId xmlns:a16="http://schemas.microsoft.com/office/drawing/2014/main" id="{1DCB09EE-25A2-66F2-A5C7-E50D51019D7F}"/>
                  </a:ext>
                </a:extLst>
              </p:cNvPr>
              <p:cNvPicPr/>
              <p:nvPr/>
            </p:nvPicPr>
            <p:blipFill>
              <a:blip r:embed="rId4"/>
              <a:stretch>
                <a:fillRect/>
              </a:stretch>
            </p:blipFill>
            <p:spPr>
              <a:xfrm>
                <a:off x="1365408" y="2926656"/>
                <a:ext cx="432000" cy="24120"/>
              </a:xfrm>
              <a:prstGeom prst="rect">
                <a:avLst/>
              </a:prstGeom>
            </p:spPr>
          </p:pic>
        </mc:Fallback>
      </mc:AlternateContent>
      <p:sp>
        <p:nvSpPr>
          <p:cNvPr id="4" name="TextBox 3">
            <a:extLst>
              <a:ext uri="{FF2B5EF4-FFF2-40B4-BE49-F238E27FC236}">
                <a16:creationId xmlns:a16="http://schemas.microsoft.com/office/drawing/2014/main" id="{B6B2A91F-D9F4-3D80-AF25-CAF6525F31E6}"/>
              </a:ext>
            </a:extLst>
          </p:cNvPr>
          <p:cNvSpPr txBox="1"/>
          <p:nvPr/>
        </p:nvSpPr>
        <p:spPr>
          <a:xfrm>
            <a:off x="8987447" y="1819655"/>
            <a:ext cx="1932504" cy="2585323"/>
          </a:xfrm>
          <a:prstGeom prst="rect">
            <a:avLst/>
          </a:prstGeom>
          <a:noFill/>
        </p:spPr>
        <p:txBody>
          <a:bodyPr wrap="square" rtlCol="0">
            <a:spAutoFit/>
          </a:bodyPr>
          <a:lstStyle/>
          <a:p>
            <a:r>
              <a:rPr lang="en-US" dirty="0"/>
              <a:t>Selecting the appropriate storage bucket, uploading the dataset, and ensuring proper access permissions are set</a:t>
            </a:r>
            <a:endParaRPr lang="en-CA" dirty="0"/>
          </a:p>
        </p:txBody>
      </p:sp>
    </p:spTree>
    <p:extLst>
      <p:ext uri="{BB962C8B-B14F-4D97-AF65-F5344CB8AC3E}">
        <p14:creationId xmlns:p14="http://schemas.microsoft.com/office/powerpoint/2010/main" val="3026875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A493A-5C56-5EB7-CEB2-E396A6914EE7}"/>
              </a:ext>
            </a:extLst>
          </p:cNvPr>
          <p:cNvPicPr>
            <a:picLocks noChangeAspect="1"/>
          </p:cNvPicPr>
          <p:nvPr/>
        </p:nvPicPr>
        <p:blipFill>
          <a:blip r:embed="rId2"/>
          <a:stretch>
            <a:fillRect/>
          </a:stretch>
        </p:blipFill>
        <p:spPr>
          <a:xfrm>
            <a:off x="2876100" y="1904787"/>
            <a:ext cx="6439799" cy="3048425"/>
          </a:xfrm>
          <a:prstGeom prst="rect">
            <a:avLst/>
          </a:prstGeom>
        </p:spPr>
      </p:pic>
      <p:sp>
        <p:nvSpPr>
          <p:cNvPr id="4" name="Title 1">
            <a:extLst>
              <a:ext uri="{FF2B5EF4-FFF2-40B4-BE49-F238E27FC236}">
                <a16:creationId xmlns:a16="http://schemas.microsoft.com/office/drawing/2014/main" id="{52126EE4-9879-776B-5170-C0C14CBC891B}"/>
              </a:ext>
            </a:extLst>
          </p:cNvPr>
          <p:cNvSpPr txBox="1">
            <a:spLocks/>
          </p:cNvSpPr>
          <p:nvPr/>
        </p:nvSpPr>
        <p:spPr>
          <a:xfrm>
            <a:off x="0" y="0"/>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Highest crime Hour steps</a:t>
            </a:r>
            <a:endParaRPr lang="en-CA" dirty="0"/>
          </a:p>
        </p:txBody>
      </p:sp>
    </p:spTree>
    <p:extLst>
      <p:ext uri="{BB962C8B-B14F-4D97-AF65-F5344CB8AC3E}">
        <p14:creationId xmlns:p14="http://schemas.microsoft.com/office/powerpoint/2010/main" val="103534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58E2542-F572-B5D3-4F59-89265C09A713}"/>
              </a:ext>
            </a:extLst>
          </p:cNvPr>
          <p:cNvSpPr txBox="1">
            <a:spLocks/>
          </p:cNvSpPr>
          <p:nvPr/>
        </p:nvSpPr>
        <p:spPr>
          <a:xfrm>
            <a:off x="0" y="0"/>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Total crime reported each year</a:t>
            </a:r>
            <a:endParaRPr lang="en-CA" dirty="0"/>
          </a:p>
        </p:txBody>
      </p:sp>
      <p:pic>
        <p:nvPicPr>
          <p:cNvPr id="9" name="Picture 8">
            <a:extLst>
              <a:ext uri="{FF2B5EF4-FFF2-40B4-BE49-F238E27FC236}">
                <a16:creationId xmlns:a16="http://schemas.microsoft.com/office/drawing/2014/main" id="{AB772018-177B-7205-3CEB-0BA8F45714D5}"/>
              </a:ext>
            </a:extLst>
          </p:cNvPr>
          <p:cNvPicPr>
            <a:picLocks noChangeAspect="1"/>
          </p:cNvPicPr>
          <p:nvPr/>
        </p:nvPicPr>
        <p:blipFill>
          <a:blip r:embed="rId2"/>
          <a:stretch>
            <a:fillRect/>
          </a:stretch>
        </p:blipFill>
        <p:spPr>
          <a:xfrm>
            <a:off x="618931" y="1474376"/>
            <a:ext cx="3775788" cy="5197012"/>
          </a:xfrm>
          <a:prstGeom prst="rect">
            <a:avLst/>
          </a:prstGeom>
        </p:spPr>
      </p:pic>
      <p:sp>
        <p:nvSpPr>
          <p:cNvPr id="10" name="TextBox 9">
            <a:extLst>
              <a:ext uri="{FF2B5EF4-FFF2-40B4-BE49-F238E27FC236}">
                <a16:creationId xmlns:a16="http://schemas.microsoft.com/office/drawing/2014/main" id="{C0FF8ED2-66CF-ACE7-ABCB-D3F807C107F4}"/>
              </a:ext>
            </a:extLst>
          </p:cNvPr>
          <p:cNvSpPr txBox="1"/>
          <p:nvPr/>
        </p:nvSpPr>
        <p:spPr>
          <a:xfrm>
            <a:off x="5063429" y="2513781"/>
            <a:ext cx="6413229" cy="646331"/>
          </a:xfrm>
          <a:prstGeom prst="rect">
            <a:avLst/>
          </a:prstGeom>
          <a:noFill/>
        </p:spPr>
        <p:txBody>
          <a:bodyPr wrap="square" rtlCol="0">
            <a:spAutoFit/>
          </a:bodyPr>
          <a:lstStyle/>
          <a:p>
            <a:r>
              <a:rPr lang="en-US" dirty="0"/>
              <a:t>With </a:t>
            </a:r>
            <a:r>
              <a:rPr lang="en-US" dirty="0" err="1"/>
              <a:t>BigQuery</a:t>
            </a:r>
            <a:r>
              <a:rPr lang="en-US" dirty="0"/>
              <a:t>, the total number of crimes in each specific year reported in Chicago could be list out chronologically.</a:t>
            </a:r>
            <a:endParaRPr lang="en-CA" dirty="0"/>
          </a:p>
        </p:txBody>
      </p:sp>
    </p:spTree>
    <p:extLst>
      <p:ext uri="{BB962C8B-B14F-4D97-AF65-F5344CB8AC3E}">
        <p14:creationId xmlns:p14="http://schemas.microsoft.com/office/powerpoint/2010/main" val="323259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FC9859C-CEBA-D3D7-1C4F-A853F41989FC}"/>
              </a:ext>
            </a:extLst>
          </p:cNvPr>
          <p:cNvSpPr txBox="1">
            <a:spLocks/>
          </p:cNvSpPr>
          <p:nvPr/>
        </p:nvSpPr>
        <p:spPr>
          <a:xfrm>
            <a:off x="468024" y="0"/>
            <a:ext cx="960120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The most common type of crime reported in a specific month.</a:t>
            </a:r>
          </a:p>
        </p:txBody>
      </p:sp>
      <p:pic>
        <p:nvPicPr>
          <p:cNvPr id="9" name="Picture 8">
            <a:extLst>
              <a:ext uri="{FF2B5EF4-FFF2-40B4-BE49-F238E27FC236}">
                <a16:creationId xmlns:a16="http://schemas.microsoft.com/office/drawing/2014/main" id="{94A408F8-AEF9-98EA-8CD6-4744388ABA9A}"/>
              </a:ext>
            </a:extLst>
          </p:cNvPr>
          <p:cNvPicPr>
            <a:picLocks noChangeAspect="1"/>
          </p:cNvPicPr>
          <p:nvPr/>
        </p:nvPicPr>
        <p:blipFill>
          <a:blip r:embed="rId2"/>
          <a:stretch>
            <a:fillRect/>
          </a:stretch>
        </p:blipFill>
        <p:spPr>
          <a:xfrm>
            <a:off x="468024" y="1533629"/>
            <a:ext cx="5877745" cy="4972744"/>
          </a:xfrm>
          <a:prstGeom prst="rect">
            <a:avLst/>
          </a:prstGeom>
        </p:spPr>
      </p:pic>
      <p:sp>
        <p:nvSpPr>
          <p:cNvPr id="11" name="TextBox 10">
            <a:extLst>
              <a:ext uri="{FF2B5EF4-FFF2-40B4-BE49-F238E27FC236}">
                <a16:creationId xmlns:a16="http://schemas.microsoft.com/office/drawing/2014/main" id="{45DCC973-A303-1CE7-2F81-7BDC3301106B}"/>
              </a:ext>
            </a:extLst>
          </p:cNvPr>
          <p:cNvSpPr txBox="1"/>
          <p:nvPr/>
        </p:nvSpPr>
        <p:spPr>
          <a:xfrm>
            <a:off x="6462755" y="1766658"/>
            <a:ext cx="5729245" cy="2308324"/>
          </a:xfrm>
          <a:prstGeom prst="rect">
            <a:avLst/>
          </a:prstGeom>
          <a:noFill/>
        </p:spPr>
        <p:txBody>
          <a:bodyPr wrap="square" rtlCol="0">
            <a:spAutoFit/>
          </a:bodyPr>
          <a:lstStyle/>
          <a:p>
            <a:r>
              <a:rPr lang="en-US" dirty="0"/>
              <a:t>The most common type of crime in the Chicago crime dataset would be theft, the query result on the left shows the top crime and the reported number of cases for each specific month. From the top left to the bottom right, it goes by January to December.</a:t>
            </a:r>
          </a:p>
          <a:p>
            <a:endParaRPr lang="en-US" dirty="0"/>
          </a:p>
          <a:p>
            <a:r>
              <a:rPr lang="en-US" dirty="0"/>
              <a:t>As result, no matter what month, theft is the most common crime in Chicago.</a:t>
            </a:r>
            <a:endParaRPr lang="en-CA" dirty="0"/>
          </a:p>
        </p:txBody>
      </p:sp>
    </p:spTree>
    <p:extLst>
      <p:ext uri="{BB962C8B-B14F-4D97-AF65-F5344CB8AC3E}">
        <p14:creationId xmlns:p14="http://schemas.microsoft.com/office/powerpoint/2010/main" val="205748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4F44AA6-8327-DA89-7936-0B6420E69CE7}"/>
              </a:ext>
            </a:extLst>
          </p:cNvPr>
          <p:cNvPicPr>
            <a:picLocks noChangeAspect="1"/>
          </p:cNvPicPr>
          <p:nvPr/>
        </p:nvPicPr>
        <p:blipFill>
          <a:blip r:embed="rId2"/>
          <a:stretch>
            <a:fillRect/>
          </a:stretch>
        </p:blipFill>
        <p:spPr>
          <a:xfrm>
            <a:off x="625602" y="1743621"/>
            <a:ext cx="5943600" cy="4346575"/>
          </a:xfrm>
          <a:prstGeom prst="rect">
            <a:avLst/>
          </a:prstGeom>
        </p:spPr>
      </p:pic>
      <p:sp>
        <p:nvSpPr>
          <p:cNvPr id="3" name="Title 1">
            <a:extLst>
              <a:ext uri="{FF2B5EF4-FFF2-40B4-BE49-F238E27FC236}">
                <a16:creationId xmlns:a16="http://schemas.microsoft.com/office/drawing/2014/main" id="{41F5C7F8-0D49-CBED-A3CA-BCF79C0A78BA}"/>
              </a:ext>
            </a:extLst>
          </p:cNvPr>
          <p:cNvSpPr txBox="1">
            <a:spLocks/>
          </p:cNvSpPr>
          <p:nvPr/>
        </p:nvSpPr>
        <p:spPr>
          <a:xfrm>
            <a:off x="0" y="-91440"/>
            <a:ext cx="1028532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Crime Trends over the year of 2020</a:t>
            </a:r>
          </a:p>
        </p:txBody>
      </p:sp>
      <p:sp>
        <p:nvSpPr>
          <p:cNvPr id="5" name="Rectangle 4">
            <a:extLst>
              <a:ext uri="{FF2B5EF4-FFF2-40B4-BE49-F238E27FC236}">
                <a16:creationId xmlns:a16="http://schemas.microsoft.com/office/drawing/2014/main" id="{C30CF515-08B0-1989-A595-0A1031CFEBF4}"/>
              </a:ext>
            </a:extLst>
          </p:cNvPr>
          <p:cNvSpPr/>
          <p:nvPr/>
        </p:nvSpPr>
        <p:spPr>
          <a:xfrm>
            <a:off x="625603" y="3581089"/>
            <a:ext cx="3260598" cy="1953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ACF00C1-C344-A65E-BD12-5136FA6ED666}"/>
              </a:ext>
            </a:extLst>
          </p:cNvPr>
          <p:cNvSpPr/>
          <p:nvPr/>
        </p:nvSpPr>
        <p:spPr>
          <a:xfrm>
            <a:off x="625601" y="4130848"/>
            <a:ext cx="3260598" cy="1953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41DA5681-B32D-FE8E-9DA5-63E33D859C32}"/>
              </a:ext>
            </a:extLst>
          </p:cNvPr>
          <p:cNvSpPr txBox="1"/>
          <p:nvPr/>
        </p:nvSpPr>
        <p:spPr>
          <a:xfrm>
            <a:off x="6569202" y="2030336"/>
            <a:ext cx="5464302" cy="2031325"/>
          </a:xfrm>
          <a:prstGeom prst="rect">
            <a:avLst/>
          </a:prstGeom>
          <a:noFill/>
        </p:spPr>
        <p:txBody>
          <a:bodyPr wrap="square" rtlCol="0">
            <a:spAutoFit/>
          </a:bodyPr>
          <a:lstStyle/>
          <a:p>
            <a:r>
              <a:rPr lang="en-US" dirty="0"/>
              <a:t>The crime cases over the year of 2020 is relatively stable without any specific season of crime rate spiking (ranging from 12934 to 20011).</a:t>
            </a:r>
          </a:p>
          <a:p>
            <a:endParaRPr lang="en-US" dirty="0"/>
          </a:p>
          <a:p>
            <a:r>
              <a:rPr lang="en-US" dirty="0"/>
              <a:t>Despite of not having significant trend, in 2020, Chicago has the most crime cases reported in January and the least crime cases reported in April.</a:t>
            </a:r>
            <a:endParaRPr lang="en-CA" dirty="0"/>
          </a:p>
        </p:txBody>
      </p:sp>
    </p:spTree>
    <p:extLst>
      <p:ext uri="{BB962C8B-B14F-4D97-AF65-F5344CB8AC3E}">
        <p14:creationId xmlns:p14="http://schemas.microsoft.com/office/powerpoint/2010/main" val="256035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6C2A-0C25-F8EB-5D9C-378361ADBB96}"/>
              </a:ext>
            </a:extLst>
          </p:cNvPr>
          <p:cNvSpPr txBox="1">
            <a:spLocks/>
          </p:cNvSpPr>
          <p:nvPr/>
        </p:nvSpPr>
        <p:spPr>
          <a:xfrm>
            <a:off x="0" y="-568369"/>
            <a:ext cx="1028532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Key Insights</a:t>
            </a:r>
          </a:p>
        </p:txBody>
      </p:sp>
      <p:sp>
        <p:nvSpPr>
          <p:cNvPr id="9" name="TextBox 8">
            <a:extLst>
              <a:ext uri="{FF2B5EF4-FFF2-40B4-BE49-F238E27FC236}">
                <a16:creationId xmlns:a16="http://schemas.microsoft.com/office/drawing/2014/main" id="{F84F7F7A-4B6E-035D-FF6C-2FC08B39B177}"/>
              </a:ext>
            </a:extLst>
          </p:cNvPr>
          <p:cNvSpPr txBox="1"/>
          <p:nvPr/>
        </p:nvSpPr>
        <p:spPr>
          <a:xfrm>
            <a:off x="841248" y="914400"/>
            <a:ext cx="10168128" cy="5078313"/>
          </a:xfrm>
          <a:prstGeom prst="rect">
            <a:avLst/>
          </a:prstGeom>
          <a:noFill/>
        </p:spPr>
        <p:txBody>
          <a:bodyPr wrap="square" rtlCol="0">
            <a:spAutoFit/>
          </a:bodyPr>
          <a:lstStyle/>
          <a:p>
            <a:r>
              <a:rPr lang="en-US" b="1" dirty="0"/>
              <a:t>Highest Crime Type:</a:t>
            </a:r>
          </a:p>
          <a:p>
            <a:r>
              <a:rPr lang="en-US" dirty="0"/>
              <a:t>Top crimes: </a:t>
            </a:r>
            <a:r>
              <a:rPr lang="en-US" b="1" dirty="0"/>
              <a:t>Theft</a:t>
            </a:r>
            <a:r>
              <a:rPr lang="en-US" dirty="0"/>
              <a:t> (8389 cases), </a:t>
            </a:r>
            <a:r>
              <a:rPr lang="en-US" b="1" dirty="0"/>
              <a:t>Criminal Damage </a:t>
            </a:r>
            <a:r>
              <a:rPr lang="en-US" dirty="0"/>
              <a:t>(5393 cases)</a:t>
            </a:r>
          </a:p>
          <a:p>
            <a:r>
              <a:rPr lang="en-US" dirty="0"/>
              <a:t>Other common crimes: Motor Vehicle Theft, Narcotics, Deceptive Practice, Burglary</a:t>
            </a:r>
          </a:p>
          <a:p>
            <a:endParaRPr lang="en-US" b="1" dirty="0"/>
          </a:p>
          <a:p>
            <a:r>
              <a:rPr lang="en-US" b="1" dirty="0"/>
              <a:t>Highest Crime Rate Area:</a:t>
            </a:r>
            <a:endParaRPr lang="en-US" dirty="0"/>
          </a:p>
          <a:p>
            <a:r>
              <a:rPr lang="en-US" dirty="0"/>
              <a:t>Top areas: </a:t>
            </a:r>
            <a:r>
              <a:rPr lang="en-US" b="1" dirty="0"/>
              <a:t>Chare Street </a:t>
            </a:r>
            <a:r>
              <a:rPr lang="en-US" dirty="0"/>
              <a:t>(51 reports), </a:t>
            </a:r>
            <a:r>
              <a:rPr lang="en-US" b="1" dirty="0"/>
              <a:t>State Street </a:t>
            </a:r>
            <a:r>
              <a:rPr lang="en-US" dirty="0"/>
              <a:t>(50 reports), </a:t>
            </a:r>
            <a:r>
              <a:rPr lang="en-US" b="1" dirty="0"/>
              <a:t>Michigan Avenue </a:t>
            </a:r>
            <a:r>
              <a:rPr lang="en-US" dirty="0"/>
              <a:t>(42 reports)</a:t>
            </a:r>
          </a:p>
          <a:p>
            <a:endParaRPr lang="en-US" dirty="0"/>
          </a:p>
          <a:p>
            <a:r>
              <a:rPr lang="en-US" b="1" dirty="0"/>
              <a:t>Crime Distribution by Weekday:</a:t>
            </a:r>
          </a:p>
          <a:p>
            <a:r>
              <a:rPr lang="en-US" dirty="0"/>
              <a:t>Highest crime day: </a:t>
            </a:r>
            <a:r>
              <a:rPr lang="en-US" b="1" dirty="0"/>
              <a:t>Friday</a:t>
            </a:r>
            <a:r>
              <a:rPr lang="en-US" dirty="0"/>
              <a:t> (4488 cases)</a:t>
            </a:r>
          </a:p>
          <a:p>
            <a:r>
              <a:rPr lang="en-US" dirty="0"/>
              <a:t>Lowest crime day: </a:t>
            </a:r>
            <a:r>
              <a:rPr lang="en-US" b="1" dirty="0"/>
              <a:t>Sunday</a:t>
            </a:r>
            <a:r>
              <a:rPr lang="en-US" dirty="0"/>
              <a:t> (3673 cases)</a:t>
            </a:r>
          </a:p>
          <a:p>
            <a:endParaRPr lang="en-US" dirty="0"/>
          </a:p>
          <a:p>
            <a:r>
              <a:rPr lang="en-US" b="1" dirty="0"/>
              <a:t>Crime Distribution by Hour:</a:t>
            </a:r>
          </a:p>
          <a:p>
            <a:r>
              <a:rPr lang="en-US" dirty="0"/>
              <a:t>Peak crime hours: 12 a.m., 12 p.m., 6 p.m.</a:t>
            </a:r>
          </a:p>
          <a:p>
            <a:r>
              <a:rPr lang="en-US" dirty="0"/>
              <a:t>Lowest crime hours: 4 a.m., 6 a.m., 5 a.m.</a:t>
            </a:r>
          </a:p>
          <a:p>
            <a:endParaRPr lang="en-US" dirty="0"/>
          </a:p>
          <a:p>
            <a:r>
              <a:rPr lang="en-US" b="1" dirty="0"/>
              <a:t>Yearly Crime Trends:</a:t>
            </a:r>
          </a:p>
          <a:p>
            <a:r>
              <a:rPr lang="en-US" dirty="0"/>
              <a:t>Analysis of crime reports by year</a:t>
            </a:r>
          </a:p>
          <a:p>
            <a:r>
              <a:rPr lang="en-US" dirty="0"/>
              <a:t>Stable crime rate in 2020 with highest reports in January and lowest in April</a:t>
            </a:r>
            <a:endParaRPr lang="en-CA" dirty="0"/>
          </a:p>
        </p:txBody>
      </p:sp>
    </p:spTree>
    <p:extLst>
      <p:ext uri="{BB962C8B-B14F-4D97-AF65-F5344CB8AC3E}">
        <p14:creationId xmlns:p14="http://schemas.microsoft.com/office/powerpoint/2010/main" val="211353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363DD2-477F-7405-EA7A-0E491F13645B}"/>
              </a:ext>
            </a:extLst>
          </p:cNvPr>
          <p:cNvSpPr txBox="1">
            <a:spLocks/>
          </p:cNvSpPr>
          <p:nvPr/>
        </p:nvSpPr>
        <p:spPr>
          <a:xfrm>
            <a:off x="265176" y="-239185"/>
            <a:ext cx="10285320" cy="1309687"/>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530" baseline="0">
                <a:solidFill>
                  <a:schemeClr val="tx1"/>
                </a:solidFill>
                <a:latin typeface="+mj-lt"/>
                <a:ea typeface="+mj-ea"/>
                <a:cs typeface="+mj-cs"/>
              </a:defRPr>
            </a:lvl1pPr>
          </a:lstStyle>
          <a:p>
            <a:r>
              <a:rPr lang="en-US" dirty="0"/>
              <a:t>Project Conclusion</a:t>
            </a:r>
          </a:p>
        </p:txBody>
      </p:sp>
      <p:sp>
        <p:nvSpPr>
          <p:cNvPr id="5" name="TextBox 4">
            <a:extLst>
              <a:ext uri="{FF2B5EF4-FFF2-40B4-BE49-F238E27FC236}">
                <a16:creationId xmlns:a16="http://schemas.microsoft.com/office/drawing/2014/main" id="{6A1A32E2-FBD9-F9DB-7840-E936F0BEBA6F}"/>
              </a:ext>
            </a:extLst>
          </p:cNvPr>
          <p:cNvSpPr txBox="1"/>
          <p:nvPr/>
        </p:nvSpPr>
        <p:spPr>
          <a:xfrm>
            <a:off x="1078992" y="1810512"/>
            <a:ext cx="8522208" cy="1477328"/>
          </a:xfrm>
          <a:prstGeom prst="rect">
            <a:avLst/>
          </a:prstGeom>
          <a:noFill/>
        </p:spPr>
        <p:txBody>
          <a:bodyPr wrap="square" rtlCol="0">
            <a:spAutoFit/>
          </a:bodyPr>
          <a:lstStyle/>
          <a:p>
            <a:pPr marL="285750" indent="-285750">
              <a:buFont typeface="Arial" panose="020B0604020202020204" pitchFamily="34" charset="0"/>
              <a:buChar char="•"/>
            </a:pPr>
            <a:r>
              <a:rPr lang="en-CA" dirty="0"/>
              <a:t>Comprehensive analysis of crime data in Chicago</a:t>
            </a:r>
          </a:p>
          <a:p>
            <a:endParaRPr lang="en-CA" dirty="0"/>
          </a:p>
          <a:p>
            <a:pPr marL="285750" indent="-285750">
              <a:buFont typeface="Arial" panose="020B0604020202020204" pitchFamily="34" charset="0"/>
              <a:buChar char="•"/>
            </a:pPr>
            <a:r>
              <a:rPr lang="en-CA" dirty="0"/>
              <a:t>Valuable insights for understanding crime patterns and trends</a:t>
            </a:r>
          </a:p>
          <a:p>
            <a:endParaRPr lang="en-CA" dirty="0"/>
          </a:p>
          <a:p>
            <a:pPr marL="285750" indent="-285750">
              <a:buFont typeface="Arial" panose="020B0604020202020204" pitchFamily="34" charset="0"/>
              <a:buChar char="•"/>
            </a:pPr>
            <a:r>
              <a:rPr lang="en-CA" dirty="0"/>
              <a:t>Utilized Google Cloud tools for efficient data handling and analysis</a:t>
            </a:r>
          </a:p>
        </p:txBody>
      </p:sp>
    </p:spTree>
    <p:extLst>
      <p:ext uri="{BB962C8B-B14F-4D97-AF65-F5344CB8AC3E}">
        <p14:creationId xmlns:p14="http://schemas.microsoft.com/office/powerpoint/2010/main" val="298432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4C65-8584-AD68-A953-750CA536D912}"/>
              </a:ext>
            </a:extLst>
          </p:cNvPr>
          <p:cNvSpPr>
            <a:spLocks noGrp="1"/>
          </p:cNvSpPr>
          <p:nvPr>
            <p:ph type="title"/>
          </p:nvPr>
        </p:nvSpPr>
        <p:spPr>
          <a:xfrm>
            <a:off x="2255520" y="2488883"/>
            <a:ext cx="9601200" cy="1309687"/>
          </a:xfrm>
        </p:spPr>
        <p:txBody>
          <a:bodyPr/>
          <a:lstStyle/>
          <a:p>
            <a:r>
              <a:rPr lang="en-US" dirty="0"/>
              <a:t>Questions &amp; Answers</a:t>
            </a:r>
            <a:endParaRPr lang="en-CA" dirty="0"/>
          </a:p>
        </p:txBody>
      </p:sp>
    </p:spTree>
    <p:extLst>
      <p:ext uri="{BB962C8B-B14F-4D97-AF65-F5344CB8AC3E}">
        <p14:creationId xmlns:p14="http://schemas.microsoft.com/office/powerpoint/2010/main" val="419269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429B-5936-2E3F-76F9-F5E0D3B4B549}"/>
              </a:ext>
            </a:extLst>
          </p:cNvPr>
          <p:cNvSpPr>
            <a:spLocks noGrp="1"/>
          </p:cNvSpPr>
          <p:nvPr>
            <p:ph type="title"/>
          </p:nvPr>
        </p:nvSpPr>
        <p:spPr>
          <a:xfrm>
            <a:off x="0" y="0"/>
            <a:ext cx="9601200" cy="1309687"/>
          </a:xfrm>
        </p:spPr>
        <p:txBody>
          <a:bodyPr/>
          <a:lstStyle/>
          <a:p>
            <a:r>
              <a:rPr lang="en-US" dirty="0"/>
              <a:t>Bucket detail</a:t>
            </a:r>
            <a:endParaRPr lang="en-CA" dirty="0"/>
          </a:p>
        </p:txBody>
      </p:sp>
      <p:pic>
        <p:nvPicPr>
          <p:cNvPr id="7" name="Picture 6" descr="A screenshot of a computer&#10;&#10;Description automatically generated">
            <a:extLst>
              <a:ext uri="{FF2B5EF4-FFF2-40B4-BE49-F238E27FC236}">
                <a16:creationId xmlns:a16="http://schemas.microsoft.com/office/drawing/2014/main" id="{789AC5DA-4C56-D49A-B847-69CDC559B9FD}"/>
              </a:ext>
            </a:extLst>
          </p:cNvPr>
          <p:cNvPicPr>
            <a:picLocks noChangeAspect="1"/>
          </p:cNvPicPr>
          <p:nvPr/>
        </p:nvPicPr>
        <p:blipFill>
          <a:blip r:embed="rId2"/>
          <a:stretch>
            <a:fillRect/>
          </a:stretch>
        </p:blipFill>
        <p:spPr>
          <a:xfrm>
            <a:off x="0" y="1309686"/>
            <a:ext cx="8364054" cy="3938969"/>
          </a:xfrm>
          <a:prstGeom prst="rect">
            <a:avLst/>
          </a:prstGeom>
        </p:spPr>
      </p:pic>
      <p:sp>
        <p:nvSpPr>
          <p:cNvPr id="3" name="TextBox 2">
            <a:extLst>
              <a:ext uri="{FF2B5EF4-FFF2-40B4-BE49-F238E27FC236}">
                <a16:creationId xmlns:a16="http://schemas.microsoft.com/office/drawing/2014/main" id="{8D5BDBB9-7EAF-33F4-CA18-A18A27C696AB}"/>
              </a:ext>
            </a:extLst>
          </p:cNvPr>
          <p:cNvSpPr txBox="1"/>
          <p:nvPr/>
        </p:nvSpPr>
        <p:spPr>
          <a:xfrm>
            <a:off x="8572500" y="1691640"/>
            <a:ext cx="2362200" cy="1200329"/>
          </a:xfrm>
          <a:prstGeom prst="rect">
            <a:avLst/>
          </a:prstGeom>
          <a:noFill/>
        </p:spPr>
        <p:txBody>
          <a:bodyPr wrap="square" rtlCol="0">
            <a:spAutoFit/>
          </a:bodyPr>
          <a:lstStyle/>
          <a:p>
            <a:r>
              <a:rPr lang="en-US" dirty="0"/>
              <a:t>Checking the bucket's location, storage class, and access controls. </a:t>
            </a:r>
            <a:endParaRPr lang="en-CA" dirty="0"/>
          </a:p>
        </p:txBody>
      </p:sp>
    </p:spTree>
    <p:extLst>
      <p:ext uri="{BB962C8B-B14F-4D97-AF65-F5344CB8AC3E}">
        <p14:creationId xmlns:p14="http://schemas.microsoft.com/office/powerpoint/2010/main" val="171321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DAFC-FFFD-B894-C891-E14E1A8A90B2}"/>
              </a:ext>
            </a:extLst>
          </p:cNvPr>
          <p:cNvSpPr>
            <a:spLocks noGrp="1"/>
          </p:cNvSpPr>
          <p:nvPr>
            <p:ph type="title"/>
          </p:nvPr>
        </p:nvSpPr>
        <p:spPr>
          <a:xfrm>
            <a:off x="0" y="64008"/>
            <a:ext cx="3785616" cy="683894"/>
          </a:xfrm>
        </p:spPr>
        <p:txBody>
          <a:bodyPr/>
          <a:lstStyle/>
          <a:p>
            <a:r>
              <a:rPr lang="en-US" dirty="0" err="1"/>
              <a:t>Bigquery</a:t>
            </a:r>
            <a:endParaRPr lang="en-CA" dirty="0"/>
          </a:p>
        </p:txBody>
      </p:sp>
      <p:pic>
        <p:nvPicPr>
          <p:cNvPr id="4" name="Content Placeholder 3" descr="A screenshot of a computer&#10;&#10;Description automatically generated">
            <a:extLst>
              <a:ext uri="{FF2B5EF4-FFF2-40B4-BE49-F238E27FC236}">
                <a16:creationId xmlns:a16="http://schemas.microsoft.com/office/drawing/2014/main" id="{6B103864-FDCE-2D87-3402-1E0BF93A06AF}"/>
              </a:ext>
            </a:extLst>
          </p:cNvPr>
          <p:cNvPicPr>
            <a:picLocks noGrp="1" noChangeAspect="1"/>
          </p:cNvPicPr>
          <p:nvPr>
            <p:ph idx="1"/>
          </p:nvPr>
        </p:nvPicPr>
        <p:blipFill>
          <a:blip r:embed="rId2"/>
          <a:stretch>
            <a:fillRect/>
          </a:stretch>
        </p:blipFill>
        <p:spPr>
          <a:xfrm>
            <a:off x="0" y="747902"/>
            <a:ext cx="5235517" cy="252222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D658289-02E2-4676-AEF6-3584DEA59E61}"/>
              </a:ext>
            </a:extLst>
          </p:cNvPr>
          <p:cNvPicPr>
            <a:picLocks noChangeAspect="1"/>
          </p:cNvPicPr>
          <p:nvPr/>
        </p:nvPicPr>
        <p:blipFill>
          <a:blip r:embed="rId3"/>
          <a:stretch>
            <a:fillRect/>
          </a:stretch>
        </p:blipFill>
        <p:spPr>
          <a:xfrm>
            <a:off x="3124200" y="3429000"/>
            <a:ext cx="5943600" cy="2876550"/>
          </a:xfrm>
          <a:prstGeom prst="rect">
            <a:avLst/>
          </a:prstGeom>
        </p:spPr>
      </p:pic>
      <p:sp>
        <p:nvSpPr>
          <p:cNvPr id="6" name="TextBox 5">
            <a:extLst>
              <a:ext uri="{FF2B5EF4-FFF2-40B4-BE49-F238E27FC236}">
                <a16:creationId xmlns:a16="http://schemas.microsoft.com/office/drawing/2014/main" id="{A067D067-EFD3-8B47-9E29-975C0670EC75}"/>
              </a:ext>
            </a:extLst>
          </p:cNvPr>
          <p:cNvSpPr txBox="1"/>
          <p:nvPr/>
        </p:nvSpPr>
        <p:spPr>
          <a:xfrm>
            <a:off x="5940552" y="1322754"/>
            <a:ext cx="4922520" cy="646331"/>
          </a:xfrm>
          <a:prstGeom prst="rect">
            <a:avLst/>
          </a:prstGeom>
          <a:noFill/>
        </p:spPr>
        <p:txBody>
          <a:bodyPr wrap="square">
            <a:spAutoFit/>
          </a:bodyPr>
          <a:lstStyle/>
          <a:p>
            <a:r>
              <a:rPr lang="en-CA" dirty="0"/>
              <a:t>set up a </a:t>
            </a:r>
            <a:r>
              <a:rPr lang="en-CA" dirty="0" err="1"/>
              <a:t>BigQuery</a:t>
            </a:r>
            <a:r>
              <a:rPr lang="en-CA" dirty="0"/>
              <a:t> project, create datasets, and link our imported data for further analysis</a:t>
            </a:r>
          </a:p>
        </p:txBody>
      </p:sp>
    </p:spTree>
    <p:extLst>
      <p:ext uri="{BB962C8B-B14F-4D97-AF65-F5344CB8AC3E}">
        <p14:creationId xmlns:p14="http://schemas.microsoft.com/office/powerpoint/2010/main" val="38581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5EB9B7C-0DB7-0EEF-E556-4C21CA80CEDD}"/>
              </a:ext>
            </a:extLst>
          </p:cNvPr>
          <p:cNvPicPr>
            <a:picLocks noChangeAspect="1"/>
          </p:cNvPicPr>
          <p:nvPr/>
        </p:nvPicPr>
        <p:blipFill>
          <a:blip r:embed="rId2"/>
          <a:stretch>
            <a:fillRect/>
          </a:stretch>
        </p:blipFill>
        <p:spPr>
          <a:xfrm>
            <a:off x="388620" y="781050"/>
            <a:ext cx="4175760" cy="194958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4A94913-67BA-2C64-7647-19A7CBA7E294}"/>
              </a:ext>
            </a:extLst>
          </p:cNvPr>
          <p:cNvPicPr>
            <a:picLocks noChangeAspect="1"/>
          </p:cNvPicPr>
          <p:nvPr/>
        </p:nvPicPr>
        <p:blipFill>
          <a:blip r:embed="rId3"/>
          <a:stretch>
            <a:fillRect/>
          </a:stretch>
        </p:blipFill>
        <p:spPr>
          <a:xfrm>
            <a:off x="6096000" y="781050"/>
            <a:ext cx="3615448" cy="316738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1C9B2D3-FDD1-60D6-4CA0-99778A2CAFC2}"/>
                  </a:ext>
                </a:extLst>
              </p14:cNvPr>
              <p14:cNvContentPartPr/>
              <p14:nvPr/>
            </p14:nvContentPartPr>
            <p14:xfrm>
              <a:off x="8183580" y="1599840"/>
              <a:ext cx="243360" cy="9720"/>
            </p14:xfrm>
          </p:contentPart>
        </mc:Choice>
        <mc:Fallback xmlns="">
          <p:pic>
            <p:nvPicPr>
              <p:cNvPr id="10" name="Ink 9">
                <a:extLst>
                  <a:ext uri="{FF2B5EF4-FFF2-40B4-BE49-F238E27FC236}">
                    <a16:creationId xmlns:a16="http://schemas.microsoft.com/office/drawing/2014/main" id="{41C9B2D3-FDD1-60D6-4CA0-99778A2CAFC2}"/>
                  </a:ext>
                </a:extLst>
              </p:cNvPr>
              <p:cNvPicPr/>
              <p:nvPr/>
            </p:nvPicPr>
            <p:blipFill>
              <a:blip r:embed="rId5"/>
              <a:stretch>
                <a:fillRect/>
              </a:stretch>
            </p:blipFill>
            <p:spPr>
              <a:xfrm>
                <a:off x="8177460" y="1593720"/>
                <a:ext cx="255600" cy="21960"/>
              </a:xfrm>
              <a:prstGeom prst="rect">
                <a:avLst/>
              </a:prstGeom>
            </p:spPr>
          </p:pic>
        </mc:Fallback>
      </mc:AlternateContent>
      <p:pic>
        <p:nvPicPr>
          <p:cNvPr id="11" name="Picture 10" descr="A computer screen with a white screen&#10;&#10;Description automatically generated">
            <a:extLst>
              <a:ext uri="{FF2B5EF4-FFF2-40B4-BE49-F238E27FC236}">
                <a16:creationId xmlns:a16="http://schemas.microsoft.com/office/drawing/2014/main" id="{46321BD2-D474-8580-B739-2EF40550938F}"/>
              </a:ext>
            </a:extLst>
          </p:cNvPr>
          <p:cNvPicPr>
            <a:picLocks noChangeAspect="1"/>
          </p:cNvPicPr>
          <p:nvPr/>
        </p:nvPicPr>
        <p:blipFill>
          <a:blip r:embed="rId6"/>
          <a:stretch>
            <a:fillRect/>
          </a:stretch>
        </p:blipFill>
        <p:spPr>
          <a:xfrm>
            <a:off x="388620" y="3372803"/>
            <a:ext cx="4818354" cy="2704147"/>
          </a:xfrm>
          <a:prstGeom prst="rect">
            <a:avLst/>
          </a:prstGeom>
        </p:spPr>
      </p:pic>
      <p:sp>
        <p:nvSpPr>
          <p:cNvPr id="2" name="TextBox 1">
            <a:extLst>
              <a:ext uri="{FF2B5EF4-FFF2-40B4-BE49-F238E27FC236}">
                <a16:creationId xmlns:a16="http://schemas.microsoft.com/office/drawing/2014/main" id="{7A040F0E-6D01-B5C9-2E57-B4E4C10B9C9D}"/>
              </a:ext>
            </a:extLst>
          </p:cNvPr>
          <p:cNvSpPr txBox="1"/>
          <p:nvPr/>
        </p:nvSpPr>
        <p:spPr>
          <a:xfrm>
            <a:off x="6007343" y="4996850"/>
            <a:ext cx="4352474" cy="369332"/>
          </a:xfrm>
          <a:prstGeom prst="rect">
            <a:avLst/>
          </a:prstGeom>
          <a:noFill/>
        </p:spPr>
        <p:txBody>
          <a:bodyPr wrap="none" rtlCol="0">
            <a:spAutoFit/>
          </a:bodyPr>
          <a:lstStyle/>
          <a:p>
            <a:r>
              <a:rPr lang="en-US" dirty="0"/>
              <a:t>Getting data from </a:t>
            </a:r>
            <a:r>
              <a:rPr lang="en-US" dirty="0" err="1"/>
              <a:t>BigQuery</a:t>
            </a:r>
            <a:r>
              <a:rPr lang="en-US" dirty="0"/>
              <a:t> to </a:t>
            </a:r>
            <a:r>
              <a:rPr lang="en-US" dirty="0" err="1"/>
              <a:t>Dataprep</a:t>
            </a:r>
            <a:r>
              <a:rPr lang="en-US" dirty="0"/>
              <a:t> </a:t>
            </a:r>
            <a:endParaRPr lang="en-CA" dirty="0"/>
          </a:p>
        </p:txBody>
      </p:sp>
      <p:sp>
        <p:nvSpPr>
          <p:cNvPr id="3" name="Arrow: Right 2">
            <a:extLst>
              <a:ext uri="{FF2B5EF4-FFF2-40B4-BE49-F238E27FC236}">
                <a16:creationId xmlns:a16="http://schemas.microsoft.com/office/drawing/2014/main" id="{F74629F3-6756-5873-FC20-4F88BB5038F4}"/>
              </a:ext>
            </a:extLst>
          </p:cNvPr>
          <p:cNvSpPr/>
          <p:nvPr/>
        </p:nvSpPr>
        <p:spPr>
          <a:xfrm>
            <a:off x="4898571" y="1707502"/>
            <a:ext cx="905070" cy="44136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 name="Arrow: Left 8">
            <a:extLst>
              <a:ext uri="{FF2B5EF4-FFF2-40B4-BE49-F238E27FC236}">
                <a16:creationId xmlns:a16="http://schemas.microsoft.com/office/drawing/2014/main" id="{AA283015-7F08-7EF6-5AB8-C01BC0BA47A3}"/>
              </a:ext>
            </a:extLst>
          </p:cNvPr>
          <p:cNvSpPr/>
          <p:nvPr/>
        </p:nvSpPr>
        <p:spPr>
          <a:xfrm>
            <a:off x="5803641" y="4288536"/>
            <a:ext cx="1758447" cy="566928"/>
          </a:xfrm>
          <a:prstGeom prst="lef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5542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3BEA-D490-D20C-5E7F-75A5796BF509}"/>
              </a:ext>
            </a:extLst>
          </p:cNvPr>
          <p:cNvSpPr>
            <a:spLocks noGrp="1"/>
          </p:cNvSpPr>
          <p:nvPr>
            <p:ph type="title"/>
          </p:nvPr>
        </p:nvSpPr>
        <p:spPr>
          <a:xfrm>
            <a:off x="0" y="54047"/>
            <a:ext cx="9601200" cy="1309687"/>
          </a:xfrm>
        </p:spPr>
        <p:txBody>
          <a:bodyPr/>
          <a:lstStyle/>
          <a:p>
            <a:r>
              <a:rPr lang="en-US" dirty="0"/>
              <a:t>Overview of the workflow</a:t>
            </a:r>
            <a:endParaRPr lang="en-CA" dirty="0"/>
          </a:p>
        </p:txBody>
      </p:sp>
      <p:sp>
        <p:nvSpPr>
          <p:cNvPr id="3" name="Content Placeholder 2">
            <a:extLst>
              <a:ext uri="{FF2B5EF4-FFF2-40B4-BE49-F238E27FC236}">
                <a16:creationId xmlns:a16="http://schemas.microsoft.com/office/drawing/2014/main" id="{7E88C125-F0B3-79B1-9708-BF05F4E13AD6}"/>
              </a:ext>
            </a:extLst>
          </p:cNvPr>
          <p:cNvSpPr>
            <a:spLocks noGrp="1"/>
          </p:cNvSpPr>
          <p:nvPr>
            <p:ph idx="1"/>
          </p:nvPr>
        </p:nvSpPr>
        <p:spPr>
          <a:xfrm>
            <a:off x="7117606" y="1363734"/>
            <a:ext cx="3933916" cy="4928467"/>
          </a:xfrm>
        </p:spPr>
        <p:txBody>
          <a:bodyPr/>
          <a:lstStyle/>
          <a:p>
            <a:r>
              <a:rPr lang="en-US" dirty="0"/>
              <a:t>Dataset: Crime_-_2001_to_Present_20240622.csv</a:t>
            </a:r>
          </a:p>
          <a:p>
            <a:r>
              <a:rPr lang="en-US" dirty="0"/>
              <a:t>Recipe: Data Cleaning and Preparation</a:t>
            </a:r>
          </a:p>
          <a:p>
            <a:r>
              <a:rPr lang="en-US" dirty="0"/>
              <a:t>Recipe: Highest Crime Type</a:t>
            </a:r>
          </a:p>
          <a:p>
            <a:r>
              <a:rPr lang="en-US" dirty="0"/>
              <a:t>Recipe: Highest Crime Rate Area</a:t>
            </a:r>
          </a:p>
          <a:p>
            <a:r>
              <a:rPr lang="en-US" dirty="0"/>
              <a:t>Recipe: Highest Crime Weekday</a:t>
            </a:r>
          </a:p>
          <a:p>
            <a:r>
              <a:rPr lang="en-US" dirty="0"/>
              <a:t>Recipe: Highest Crime Hour</a:t>
            </a:r>
          </a:p>
          <a:p>
            <a:pPr>
              <a:buFontTx/>
              <a:buChar char="-"/>
            </a:pPr>
            <a:endParaRPr lang="en-CA" dirty="0"/>
          </a:p>
        </p:txBody>
      </p:sp>
      <p:pic>
        <p:nvPicPr>
          <p:cNvPr id="5" name="Picture 4">
            <a:extLst>
              <a:ext uri="{FF2B5EF4-FFF2-40B4-BE49-F238E27FC236}">
                <a16:creationId xmlns:a16="http://schemas.microsoft.com/office/drawing/2014/main" id="{D64BC7AC-9A7F-CED1-704E-2DE812A7B1B1}"/>
              </a:ext>
            </a:extLst>
          </p:cNvPr>
          <p:cNvPicPr>
            <a:picLocks noChangeAspect="1"/>
          </p:cNvPicPr>
          <p:nvPr/>
        </p:nvPicPr>
        <p:blipFill>
          <a:blip r:embed="rId2"/>
          <a:stretch>
            <a:fillRect/>
          </a:stretch>
        </p:blipFill>
        <p:spPr>
          <a:xfrm>
            <a:off x="352516" y="1363734"/>
            <a:ext cx="6348040" cy="4928467"/>
          </a:xfrm>
          <a:prstGeom prst="rect">
            <a:avLst/>
          </a:prstGeom>
        </p:spPr>
      </p:pic>
    </p:spTree>
    <p:extLst>
      <p:ext uri="{BB962C8B-B14F-4D97-AF65-F5344CB8AC3E}">
        <p14:creationId xmlns:p14="http://schemas.microsoft.com/office/powerpoint/2010/main" val="107266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C349242-847E-28AF-6DF2-5A4003B5B7D4}"/>
              </a:ext>
            </a:extLst>
          </p:cNvPr>
          <p:cNvPicPr>
            <a:picLocks noGrp="1" noChangeAspect="1"/>
          </p:cNvPicPr>
          <p:nvPr>
            <p:ph idx="1"/>
          </p:nvPr>
        </p:nvPicPr>
        <p:blipFill>
          <a:blip r:embed="rId2"/>
          <a:stretch>
            <a:fillRect/>
          </a:stretch>
        </p:blipFill>
        <p:spPr>
          <a:xfrm>
            <a:off x="702762" y="1363734"/>
            <a:ext cx="9107283" cy="4496752"/>
          </a:xfrm>
        </p:spPr>
      </p:pic>
      <p:sp>
        <p:nvSpPr>
          <p:cNvPr id="3" name="Title 1">
            <a:extLst>
              <a:ext uri="{FF2B5EF4-FFF2-40B4-BE49-F238E27FC236}">
                <a16:creationId xmlns:a16="http://schemas.microsoft.com/office/drawing/2014/main" id="{EFA8F713-96BA-FD2C-CA03-5C1D9D14BA84}"/>
              </a:ext>
            </a:extLst>
          </p:cNvPr>
          <p:cNvSpPr>
            <a:spLocks noGrp="1"/>
          </p:cNvSpPr>
          <p:nvPr>
            <p:ph type="title"/>
          </p:nvPr>
        </p:nvSpPr>
        <p:spPr>
          <a:xfrm>
            <a:off x="0" y="54047"/>
            <a:ext cx="9601200" cy="1309687"/>
          </a:xfrm>
        </p:spPr>
        <p:txBody>
          <a:bodyPr/>
          <a:lstStyle/>
          <a:p>
            <a:r>
              <a:rPr lang="en-US" dirty="0"/>
              <a:t>Data Cleaning and Preparation </a:t>
            </a:r>
            <a:endParaRPr lang="en-CA" dirty="0"/>
          </a:p>
        </p:txBody>
      </p:sp>
    </p:spTree>
    <p:extLst>
      <p:ext uri="{BB962C8B-B14F-4D97-AF65-F5344CB8AC3E}">
        <p14:creationId xmlns:p14="http://schemas.microsoft.com/office/powerpoint/2010/main" val="137152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C59C-B3B0-2A57-5908-2FDF1D918137}"/>
              </a:ext>
            </a:extLst>
          </p:cNvPr>
          <p:cNvSpPr>
            <a:spLocks noGrp="1"/>
          </p:cNvSpPr>
          <p:nvPr>
            <p:ph type="title"/>
          </p:nvPr>
        </p:nvSpPr>
        <p:spPr/>
        <p:txBody>
          <a:bodyPr/>
          <a:lstStyle/>
          <a:p>
            <a:r>
              <a:rPr lang="en-US" dirty="0"/>
              <a:t>modifications for data cleaning</a:t>
            </a:r>
            <a:endParaRPr lang="en-CA" dirty="0"/>
          </a:p>
        </p:txBody>
      </p:sp>
      <p:sp>
        <p:nvSpPr>
          <p:cNvPr id="9" name="Content Placeholder 8">
            <a:extLst>
              <a:ext uri="{FF2B5EF4-FFF2-40B4-BE49-F238E27FC236}">
                <a16:creationId xmlns:a16="http://schemas.microsoft.com/office/drawing/2014/main" id="{C2D5C11C-C454-F09D-3079-A04D27BEF618}"/>
              </a:ext>
            </a:extLst>
          </p:cNvPr>
          <p:cNvSpPr>
            <a:spLocks noGrp="1"/>
          </p:cNvSpPr>
          <p:nvPr>
            <p:ph idx="1"/>
          </p:nvPr>
        </p:nvSpPr>
        <p:spPr/>
        <p:txBody>
          <a:bodyPr/>
          <a:lstStyle/>
          <a:p>
            <a:endParaRPr lang="en-CA"/>
          </a:p>
        </p:txBody>
      </p:sp>
      <p:pic>
        <p:nvPicPr>
          <p:cNvPr id="11" name="Picture 10">
            <a:extLst>
              <a:ext uri="{FF2B5EF4-FFF2-40B4-BE49-F238E27FC236}">
                <a16:creationId xmlns:a16="http://schemas.microsoft.com/office/drawing/2014/main" id="{9E9025E5-3F32-75C5-F765-F6A57B38E9E8}"/>
              </a:ext>
            </a:extLst>
          </p:cNvPr>
          <p:cNvPicPr>
            <a:picLocks noChangeAspect="1"/>
          </p:cNvPicPr>
          <p:nvPr/>
        </p:nvPicPr>
        <p:blipFill>
          <a:blip r:embed="rId2"/>
          <a:stretch>
            <a:fillRect/>
          </a:stretch>
        </p:blipFill>
        <p:spPr>
          <a:xfrm>
            <a:off x="2085284" y="2410466"/>
            <a:ext cx="5220586" cy="3266356"/>
          </a:xfrm>
          <a:prstGeom prst="rect">
            <a:avLst/>
          </a:prstGeom>
        </p:spPr>
      </p:pic>
    </p:spTree>
    <p:extLst>
      <p:ext uri="{BB962C8B-B14F-4D97-AF65-F5344CB8AC3E}">
        <p14:creationId xmlns:p14="http://schemas.microsoft.com/office/powerpoint/2010/main" val="304605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061B-C2F6-B899-D83B-C41C2D3EA2D6}"/>
              </a:ext>
            </a:extLst>
          </p:cNvPr>
          <p:cNvSpPr>
            <a:spLocks noGrp="1"/>
          </p:cNvSpPr>
          <p:nvPr>
            <p:ph type="title"/>
          </p:nvPr>
        </p:nvSpPr>
        <p:spPr>
          <a:xfrm>
            <a:off x="0" y="0"/>
            <a:ext cx="9601200" cy="1309687"/>
          </a:xfrm>
        </p:spPr>
        <p:txBody>
          <a:bodyPr/>
          <a:lstStyle/>
          <a:p>
            <a:r>
              <a:rPr lang="en-US" dirty="0"/>
              <a:t>Highest Crime type</a:t>
            </a:r>
            <a:endParaRPr lang="en-CA" dirty="0"/>
          </a:p>
        </p:txBody>
      </p:sp>
      <p:pic>
        <p:nvPicPr>
          <p:cNvPr id="5" name="Content Placeholder 4">
            <a:extLst>
              <a:ext uri="{FF2B5EF4-FFF2-40B4-BE49-F238E27FC236}">
                <a16:creationId xmlns:a16="http://schemas.microsoft.com/office/drawing/2014/main" id="{5019542D-DDF7-A170-55BB-ED9870CC1DB8}"/>
              </a:ext>
            </a:extLst>
          </p:cNvPr>
          <p:cNvPicPr>
            <a:picLocks noGrp="1" noChangeAspect="1"/>
          </p:cNvPicPr>
          <p:nvPr>
            <p:ph idx="1"/>
          </p:nvPr>
        </p:nvPicPr>
        <p:blipFill>
          <a:blip r:embed="rId2"/>
          <a:stretch>
            <a:fillRect/>
          </a:stretch>
        </p:blipFill>
        <p:spPr>
          <a:xfrm>
            <a:off x="555692" y="1406200"/>
            <a:ext cx="9812955" cy="4416101"/>
          </a:xfrm>
        </p:spPr>
      </p:pic>
    </p:spTree>
    <p:extLst>
      <p:ext uri="{BB962C8B-B14F-4D97-AF65-F5344CB8AC3E}">
        <p14:creationId xmlns:p14="http://schemas.microsoft.com/office/powerpoint/2010/main" val="3847856354"/>
      </p:ext>
    </p:extLst>
  </p:cSld>
  <p:clrMapOvr>
    <a:masterClrMapping/>
  </p:clrMapOvr>
</p:sld>
</file>

<file path=ppt/theme/theme1.xml><?xml version="1.0" encoding="utf-8"?>
<a:theme xmlns:a="http://schemas.openxmlformats.org/drawingml/2006/main" name="Pois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
  <TotalTime>1574</TotalTime>
  <Words>722</Words>
  <Application>Microsoft Office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Goudy Old Style</vt:lpstr>
      <vt:lpstr>Times New Roman</vt:lpstr>
      <vt:lpstr>Univers Light</vt:lpstr>
      <vt:lpstr>PoiseVTI</vt:lpstr>
      <vt:lpstr>Exploring a Public Dataset with Dataprep on Google Cloud Platform   Yenchi Wang (Louis) </vt:lpstr>
      <vt:lpstr>Importing the Dataset</vt:lpstr>
      <vt:lpstr>Bucket detail</vt:lpstr>
      <vt:lpstr>Bigquery</vt:lpstr>
      <vt:lpstr>PowerPoint Presentation</vt:lpstr>
      <vt:lpstr>Overview of the workflow</vt:lpstr>
      <vt:lpstr>Data Cleaning and Preparation </vt:lpstr>
      <vt:lpstr>modifications for data cleaning</vt:lpstr>
      <vt:lpstr>Highest Crime type</vt:lpstr>
      <vt:lpstr>Highest Crime type</vt:lpstr>
      <vt:lpstr>Highest crime type steps</vt:lpstr>
      <vt:lpstr>PowerPoint Presentation</vt:lpstr>
      <vt:lpstr>Highest crime rate area </vt:lpstr>
      <vt:lpstr>Highest crime rate area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Yenchi Wang</dc:creator>
  <cp:lastModifiedBy>Yenchi Wang</cp:lastModifiedBy>
  <cp:revision>17</cp:revision>
  <dcterms:created xsi:type="dcterms:W3CDTF">2024-07-02T22:51:50Z</dcterms:created>
  <dcterms:modified xsi:type="dcterms:W3CDTF">2024-07-16T00:53:34Z</dcterms:modified>
</cp:coreProperties>
</file>