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62" r:id="rId4"/>
    <p:sldId id="264" r:id="rId5"/>
    <p:sldId id="256" r:id="rId6"/>
    <p:sldId id="258" r:id="rId7"/>
    <p:sldId id="259" r:id="rId8"/>
    <p:sldId id="260" r:id="rId9"/>
    <p:sldId id="261" r:id="rId10"/>
    <p:sldId id="265" r:id="rId11"/>
    <p:sldId id="266" r:id="rId12"/>
    <p:sldId id="267" r:id="rId13"/>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C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8050-127C-477D-AC77-B41B2B785E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00273AA6-39DD-4F1B-9201-0F8732473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5E5A8144-5B11-4AFA-BE02-A44149420D99}"/>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4AE933D7-AB17-4A38-8B6F-3CEDBD3934B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5BCDD6F-CDA9-43AE-B78E-CBEFFDC18DE6}"/>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2770300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978A-C4D2-4C31-9538-4AD77D411EDF}"/>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11858ABB-9C17-4DA3-BAFC-826569708C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24158D0-8C56-4634-B0C6-C602FDA9325B}"/>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98664BE4-ACC8-485D-ADED-8B7F914DBFCC}"/>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4868DA65-EAB5-4343-AA49-DD40E42592CB}"/>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383166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7B9FFE-8FD5-483F-B482-80BB7A81188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422BCFCD-9CBA-483D-BC8F-80A82F48B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A0AB712B-3930-45F3-BD72-F054587683F0}"/>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66089A73-D3CE-4303-ACD2-A30FE3605CC5}"/>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7FBCB91-B566-4725-A4B0-2F36ABF7A5C6}"/>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485490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A3D2-27D3-4D32-B1C1-3CDF9E8F5B9D}"/>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FA7B7CC-9E30-491A-A2CA-40E3D8D250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F84604A-3FCB-4B1B-BD19-F354C8C7EFAA}"/>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6C2A9F92-51C8-4BD3-84EE-90989403948B}"/>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1FAF73F3-83D6-4562-AE4D-1C347778E4A3}"/>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2823674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D66E-0D1D-44E0-BA64-EB8F664595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B34353C5-C58E-40C6-BEED-8074766E2F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DFA50-3ADF-4ED3-9402-7B0B4C95B65B}"/>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8228C1A3-6FEA-42E9-BD4F-7052569640B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BD7661BC-003B-4D15-B93B-F9C5C87331D6}"/>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2615353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B75CD-5901-43DF-A456-3B2C4103DE00}"/>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FE7F62A6-85E5-4CF0-A198-DCDD00418E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46F10898-FB54-41AA-9772-71FF689225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B2ADC9E6-9944-4C0E-9215-9E54C49EBB87}"/>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6" name="Footer Placeholder 5">
            <a:extLst>
              <a:ext uri="{FF2B5EF4-FFF2-40B4-BE49-F238E27FC236}">
                <a16:creationId xmlns:a16="http://schemas.microsoft.com/office/drawing/2014/main" id="{8CBECE9D-1448-43C0-AC1E-7BCE3E5E6404}"/>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D5B1874-0CB8-4CBC-9185-935A739F4790}"/>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461554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A656-2E8F-4B93-A69B-2683E0284550}"/>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2EC3864A-4366-4AD6-A1FA-B3BF04790C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58566D-B7CA-49B6-9123-8D9319839C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3C55E615-5B34-4707-B881-FAF24BD96E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DF8C0C-1F0B-4CC0-8F75-7A315A001B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EE880675-8A5F-4D62-BB5E-C9EBF9FB879F}"/>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8" name="Footer Placeholder 7">
            <a:extLst>
              <a:ext uri="{FF2B5EF4-FFF2-40B4-BE49-F238E27FC236}">
                <a16:creationId xmlns:a16="http://schemas.microsoft.com/office/drawing/2014/main" id="{43735F9B-618A-4B2C-8177-8C3F1F577F41}"/>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A73011B5-F9AC-4FF7-AE6D-519A5AF5DF1A}"/>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1542566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FCA1C-C6A4-4DB0-9905-0282AC7301D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A070A956-0E08-4358-ADB4-383EBD6B3262}"/>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4" name="Footer Placeholder 3">
            <a:extLst>
              <a:ext uri="{FF2B5EF4-FFF2-40B4-BE49-F238E27FC236}">
                <a16:creationId xmlns:a16="http://schemas.microsoft.com/office/drawing/2014/main" id="{A426137B-F71D-43D1-BDE2-BD6DED7FA2BE}"/>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9A704492-8D42-410F-972C-8AADC5C7D9D8}"/>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239405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68B3B4-360F-48A6-BF9F-F5E32C74E2A5}"/>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3" name="Footer Placeholder 2">
            <a:extLst>
              <a:ext uri="{FF2B5EF4-FFF2-40B4-BE49-F238E27FC236}">
                <a16:creationId xmlns:a16="http://schemas.microsoft.com/office/drawing/2014/main" id="{9C219D5A-4769-4F34-86CD-E7D478334A36}"/>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B40D6F54-87CA-462A-BAD8-AFA17AC05D02}"/>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1109016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1343B-D5CE-4CA2-8AEA-3EE6744CC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D98245D5-1B2B-4C2F-A9BE-A928CD3A54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DE044CC5-37BE-44CF-8FF5-DAD8EC7B14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A8195-7CFD-4C29-A87E-4B023FB79FAF}"/>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6" name="Footer Placeholder 5">
            <a:extLst>
              <a:ext uri="{FF2B5EF4-FFF2-40B4-BE49-F238E27FC236}">
                <a16:creationId xmlns:a16="http://schemas.microsoft.com/office/drawing/2014/main" id="{55437F51-4034-440E-80C1-C7A5DDD3881D}"/>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B85B9F20-C13C-4F2E-B879-D4AEB949BFEB}"/>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33900094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92A1-2E41-4FB4-AC03-4CF992D6F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8DAEA0DA-2705-43AA-9E12-393A6AC765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FEC2CF0E-1DCE-44DF-B648-146C715EA4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8FF0F-3E0F-42DE-A823-1E3B06574FC2}"/>
              </a:ext>
            </a:extLst>
          </p:cNvPr>
          <p:cNvSpPr>
            <a:spLocks noGrp="1"/>
          </p:cNvSpPr>
          <p:nvPr>
            <p:ph type="dt" sz="half" idx="10"/>
          </p:nvPr>
        </p:nvSpPr>
        <p:spPr/>
        <p:txBody>
          <a:bodyPr/>
          <a:lstStyle/>
          <a:p>
            <a:fld id="{ABAE871D-099C-48A7-AC8E-E8EA0FD546F7}" type="datetimeFigureOut">
              <a:rPr lang="vi-VN" smtClean="0"/>
              <a:t>09/07/2021</a:t>
            </a:fld>
            <a:endParaRPr lang="vi-VN"/>
          </a:p>
        </p:txBody>
      </p:sp>
      <p:sp>
        <p:nvSpPr>
          <p:cNvPr id="6" name="Footer Placeholder 5">
            <a:extLst>
              <a:ext uri="{FF2B5EF4-FFF2-40B4-BE49-F238E27FC236}">
                <a16:creationId xmlns:a16="http://schemas.microsoft.com/office/drawing/2014/main" id="{4CC97963-2E0C-48DB-9DAD-84C28AE1E377}"/>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4BFFE0C5-C1E0-4955-BFC5-59933B43FBDE}"/>
              </a:ext>
            </a:extLst>
          </p:cNvPr>
          <p:cNvSpPr>
            <a:spLocks noGrp="1"/>
          </p:cNvSpPr>
          <p:nvPr>
            <p:ph type="sldNum" sz="quarter" idx="12"/>
          </p:nvPr>
        </p:nvSpPr>
        <p:spPr/>
        <p:txBody>
          <a:bodyPr/>
          <a:lstStyle/>
          <a:p>
            <a:fld id="{229EB501-32A9-4A25-845A-14B4D0A69427}" type="slidenum">
              <a:rPr lang="vi-VN" smtClean="0"/>
              <a:t>‹#›</a:t>
            </a:fld>
            <a:endParaRPr lang="vi-VN"/>
          </a:p>
        </p:txBody>
      </p:sp>
    </p:spTree>
    <p:extLst>
      <p:ext uri="{BB962C8B-B14F-4D97-AF65-F5344CB8AC3E}">
        <p14:creationId xmlns:p14="http://schemas.microsoft.com/office/powerpoint/2010/main" val="54828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F1359-7D13-4FE9-B10D-95B5E29ACC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9427EF87-DA92-4E11-8C71-E34B0B0FB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9CBF141E-1730-45E1-8FAF-22E5B85A6E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AE871D-099C-48A7-AC8E-E8EA0FD546F7}" type="datetimeFigureOut">
              <a:rPr lang="vi-VN" smtClean="0"/>
              <a:t>09/07/2021</a:t>
            </a:fld>
            <a:endParaRPr lang="vi-VN"/>
          </a:p>
        </p:txBody>
      </p:sp>
      <p:sp>
        <p:nvSpPr>
          <p:cNvPr id="5" name="Footer Placeholder 4">
            <a:extLst>
              <a:ext uri="{FF2B5EF4-FFF2-40B4-BE49-F238E27FC236}">
                <a16:creationId xmlns:a16="http://schemas.microsoft.com/office/drawing/2014/main" id="{E46F3E96-44CC-4084-8B0F-54B1D61A2F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Slide Number Placeholder 5">
            <a:extLst>
              <a:ext uri="{FF2B5EF4-FFF2-40B4-BE49-F238E27FC236}">
                <a16:creationId xmlns:a16="http://schemas.microsoft.com/office/drawing/2014/main" id="{FB031A39-9F93-412B-B23F-4C70AD23B2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9EB501-32A9-4A25-845A-14B4D0A69427}" type="slidenum">
              <a:rPr lang="vi-VN" smtClean="0"/>
              <a:t>‹#›</a:t>
            </a:fld>
            <a:endParaRPr lang="vi-VN"/>
          </a:p>
        </p:txBody>
      </p:sp>
    </p:spTree>
    <p:extLst>
      <p:ext uri="{BB962C8B-B14F-4D97-AF65-F5344CB8AC3E}">
        <p14:creationId xmlns:p14="http://schemas.microsoft.com/office/powerpoint/2010/main" val="2008131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hyperlink" Target="https://youtu.be/ZUwI2PrPlYI"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2.xml"/><Relationship Id="rId4" Type="http://schemas.openxmlformats.org/officeDocument/2006/relationships/hyperlink" Target="https://youtu.be/ZUwI2PrPlY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youtu.be/ZUwI2PrPlYI"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2.bin"/><Relationship Id="rId1" Type="http://schemas.openxmlformats.org/officeDocument/2006/relationships/slideLayout" Target="../slideLayouts/slideLayout1.xml"/><Relationship Id="rId4" Type="http://schemas.openxmlformats.org/officeDocument/2006/relationships/hyperlink" Target="https://youtu.be/ZUwI2PrPlY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1EE4D2-E028-4181-9D53-F1CC0A086D1D}"/>
              </a:ext>
            </a:extLst>
          </p:cNvPr>
          <p:cNvSpPr txBox="1"/>
          <p:nvPr/>
        </p:nvSpPr>
        <p:spPr>
          <a:xfrm>
            <a:off x="1427018" y="2984958"/>
            <a:ext cx="9337963" cy="2862322"/>
          </a:xfrm>
          <a:prstGeom prst="rect">
            <a:avLst/>
          </a:prstGeom>
          <a:noFill/>
        </p:spPr>
        <p:txBody>
          <a:bodyPr wrap="square" rtlCol="0">
            <a:spAutoFit/>
          </a:bodyPr>
          <a:lstStyle/>
          <a:p>
            <a:pPr algn="just"/>
            <a:r>
              <a:rPr lang="en-US" sz="3000" b="1">
                <a:solidFill>
                  <a:srgbClr val="007CC3"/>
                </a:solidFill>
                <a:latin typeface="Arial" panose="020B0604020202020204" pitchFamily="34" charset="0"/>
                <a:ea typeface="Calibri" panose="020F0502020204030204" pitchFamily="34" charset="0"/>
                <a:cs typeface="Arial" panose="020B0604020202020204" pitchFamily="34" charset="0"/>
              </a:rPr>
              <a:t>T</a:t>
            </a:r>
            <a:r>
              <a:rPr lang="en-US" sz="3000" b="1">
                <a:solidFill>
                  <a:srgbClr val="007CC3"/>
                </a:solidFill>
                <a:effectLst/>
                <a:latin typeface="Arial" panose="020B0604020202020204" pitchFamily="34" charset="0"/>
                <a:ea typeface="Calibri" panose="020F0502020204030204" pitchFamily="34" charset="0"/>
                <a:cs typeface="Arial" panose="020B0604020202020204" pitchFamily="34" charset="0"/>
              </a:rPr>
              <a:t>rello</a:t>
            </a:r>
            <a:r>
              <a:rPr lang="en-US" sz="3000">
                <a:effectLst/>
                <a:latin typeface="Arial" panose="020B0604020202020204" pitchFamily="34" charset="0"/>
                <a:ea typeface="Calibri" panose="020F0502020204030204" pitchFamily="34" charset="0"/>
                <a:cs typeface="Arial" panose="020B0604020202020204" pitchFamily="34" charset="0"/>
              </a:rPr>
              <a:t> là một nền tảng giúp người dùng </a:t>
            </a:r>
            <a:r>
              <a:rPr lang="en-US" sz="3000" b="1">
                <a:solidFill>
                  <a:srgbClr val="0070C0"/>
                </a:solidFill>
                <a:effectLst/>
                <a:latin typeface="Arial" panose="020B0604020202020204" pitchFamily="34" charset="0"/>
                <a:ea typeface="Calibri" panose="020F0502020204030204" pitchFamily="34" charset="0"/>
                <a:cs typeface="Arial" panose="020B0604020202020204" pitchFamily="34" charset="0"/>
              </a:rPr>
              <a:t>theo dõi tiến độ công việc một cách dễ dàng, chính xác và trực quan.</a:t>
            </a:r>
            <a:r>
              <a:rPr lang="en-US" sz="3000">
                <a:solidFill>
                  <a:srgbClr val="0070C0"/>
                </a:solidFill>
                <a:effectLst/>
                <a:latin typeface="Arial" panose="020B0604020202020204" pitchFamily="34" charset="0"/>
                <a:ea typeface="Calibri" panose="020F0502020204030204" pitchFamily="34" charset="0"/>
                <a:cs typeface="Arial" panose="020B0604020202020204" pitchFamily="34" charset="0"/>
              </a:rPr>
              <a:t> </a:t>
            </a:r>
            <a:r>
              <a:rPr lang="en-US" sz="3000">
                <a:effectLst/>
                <a:latin typeface="Arial" panose="020B0604020202020204" pitchFamily="34" charset="0"/>
                <a:ea typeface="Calibri" panose="020F0502020204030204" pitchFamily="34" charset="0"/>
                <a:cs typeface="Arial" panose="020B0604020202020204" pitchFamily="34" charset="0"/>
              </a:rPr>
              <a:t>Nền tảng này cho phép người dùng </a:t>
            </a:r>
            <a:r>
              <a:rPr lang="en-US" sz="3000" b="1">
                <a:solidFill>
                  <a:srgbClr val="0070C0"/>
                </a:solidFill>
                <a:effectLst/>
                <a:latin typeface="Arial" panose="020B0604020202020204" pitchFamily="34" charset="0"/>
                <a:ea typeface="Calibri" panose="020F0502020204030204" pitchFamily="34" charset="0"/>
                <a:cs typeface="Arial" panose="020B0604020202020204" pitchFamily="34" charset="0"/>
              </a:rPr>
              <a:t>lên danh sách các công việc</a:t>
            </a:r>
            <a:r>
              <a:rPr lang="en-US" sz="3000">
                <a:effectLst/>
                <a:latin typeface="Arial" panose="020B0604020202020204" pitchFamily="34" charset="0"/>
                <a:ea typeface="Calibri" panose="020F0502020204030204" pitchFamily="34" charset="0"/>
                <a:cs typeface="Arial" panose="020B0604020202020204" pitchFamily="34" charset="0"/>
              </a:rPr>
              <a:t> </a:t>
            </a:r>
            <a:r>
              <a:rPr lang="en-US" sz="3000" i="1">
                <a:effectLst/>
                <a:latin typeface="Arial" panose="020B0604020202020204" pitchFamily="34" charset="0"/>
                <a:ea typeface="Calibri" panose="020F0502020204030204" pitchFamily="34" charset="0"/>
                <a:cs typeface="Arial" panose="020B0604020202020204" pitchFamily="34" charset="0"/>
              </a:rPr>
              <a:t>cần làm</a:t>
            </a:r>
            <a:r>
              <a:rPr lang="en-US" sz="3000">
                <a:effectLst/>
                <a:latin typeface="Arial" panose="020B0604020202020204" pitchFamily="34" charset="0"/>
                <a:ea typeface="Calibri" panose="020F0502020204030204" pitchFamily="34" charset="0"/>
                <a:cs typeface="Arial" panose="020B0604020202020204" pitchFamily="34" charset="0"/>
              </a:rPr>
              <a:t>, </a:t>
            </a:r>
            <a:r>
              <a:rPr lang="en-US" sz="3000" i="1">
                <a:effectLst/>
                <a:latin typeface="Arial" panose="020B0604020202020204" pitchFamily="34" charset="0"/>
                <a:ea typeface="Calibri" panose="020F0502020204030204" pitchFamily="34" charset="0"/>
                <a:cs typeface="Arial" panose="020B0604020202020204" pitchFamily="34" charset="0"/>
              </a:rPr>
              <a:t>đang làm</a:t>
            </a:r>
            <a:r>
              <a:rPr lang="en-US" sz="3000">
                <a:effectLst/>
                <a:latin typeface="Arial" panose="020B0604020202020204" pitchFamily="34" charset="0"/>
                <a:ea typeface="Calibri" panose="020F0502020204030204" pitchFamily="34" charset="0"/>
                <a:cs typeface="Arial" panose="020B0604020202020204" pitchFamily="34" charset="0"/>
              </a:rPr>
              <a:t>, </a:t>
            </a:r>
            <a:r>
              <a:rPr lang="en-US" sz="3000" i="1">
                <a:effectLst/>
                <a:latin typeface="Arial" panose="020B0604020202020204" pitchFamily="34" charset="0"/>
                <a:ea typeface="Calibri" panose="020F0502020204030204" pitchFamily="34" charset="0"/>
                <a:cs typeface="Arial" panose="020B0604020202020204" pitchFamily="34" charset="0"/>
              </a:rPr>
              <a:t>đã làm xong, </a:t>
            </a:r>
            <a:r>
              <a:rPr lang="en-US" sz="3000">
                <a:effectLst/>
                <a:latin typeface="Arial" panose="020B0604020202020204" pitchFamily="34" charset="0"/>
                <a:ea typeface="Calibri" panose="020F0502020204030204" pitchFamily="34" charset="0"/>
                <a:cs typeface="Arial" panose="020B0604020202020204" pitchFamily="34" charset="0"/>
              </a:rPr>
              <a:t>thấy được công việc </a:t>
            </a:r>
            <a:r>
              <a:rPr lang="en-US" sz="3000" i="1">
                <a:effectLst/>
                <a:latin typeface="Arial" panose="020B0604020202020204" pitchFamily="34" charset="0"/>
                <a:ea typeface="Calibri" panose="020F0502020204030204" pitchFamily="34" charset="0"/>
                <a:cs typeface="Arial" panose="020B0604020202020204" pitchFamily="34" charset="0"/>
              </a:rPr>
              <a:t>được làm tới đâu</a:t>
            </a:r>
            <a:r>
              <a:rPr lang="en-US" sz="3000">
                <a:effectLst/>
                <a:latin typeface="Arial" panose="020B0604020202020204" pitchFamily="34" charset="0"/>
                <a:ea typeface="Calibri" panose="020F0502020204030204" pitchFamily="34" charset="0"/>
                <a:cs typeface="Arial" panose="020B0604020202020204" pitchFamily="34" charset="0"/>
              </a:rPr>
              <a:t>, những </a:t>
            </a:r>
            <a:r>
              <a:rPr lang="en-US" sz="3000" i="1">
                <a:effectLst/>
                <a:latin typeface="Arial" panose="020B0604020202020204" pitchFamily="34" charset="0"/>
                <a:ea typeface="Calibri" panose="020F0502020204030204" pitchFamily="34" charset="0"/>
                <a:cs typeface="Arial" panose="020B0604020202020204" pitchFamily="34" charset="0"/>
              </a:rPr>
              <a:t>ai tham gia</a:t>
            </a:r>
            <a:r>
              <a:rPr lang="en-US" sz="3000">
                <a:effectLst/>
                <a:latin typeface="Arial" panose="020B0604020202020204" pitchFamily="34" charset="0"/>
                <a:ea typeface="Calibri" panose="020F0502020204030204" pitchFamily="34" charset="0"/>
                <a:cs typeface="Arial" panose="020B0604020202020204" pitchFamily="34" charset="0"/>
              </a:rPr>
              <a:t>, và những lưu ý khác trong công việc…</a:t>
            </a:r>
            <a:endParaRPr lang="vi-VN" sz="300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7" name="Object 6">
            <a:extLst>
              <a:ext uri="{FF2B5EF4-FFF2-40B4-BE49-F238E27FC236}">
                <a16:creationId xmlns:a16="http://schemas.microsoft.com/office/drawing/2014/main" id="{D9381C96-E6DE-43A9-AFDC-B36A53E130DE}"/>
              </a:ext>
            </a:extLst>
          </p:cNvPr>
          <p:cNvGraphicFramePr>
            <a:graphicFrameLocks noChangeAspect="1"/>
          </p:cNvGraphicFramePr>
          <p:nvPr>
            <p:extLst>
              <p:ext uri="{D42A27DB-BD31-4B8C-83A1-F6EECF244321}">
                <p14:modId xmlns:p14="http://schemas.microsoft.com/office/powerpoint/2010/main" val="2268916753"/>
              </p:ext>
            </p:extLst>
          </p:nvPr>
        </p:nvGraphicFramePr>
        <p:xfrm>
          <a:off x="2204604" y="324869"/>
          <a:ext cx="7782790" cy="220210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0" name=""/>
                      <p:cNvPicPr/>
                      <p:nvPr/>
                    </p:nvPicPr>
                    <p:blipFill>
                      <a:blip r:embed="rId3"/>
                      <a:stretch>
                        <a:fillRect/>
                      </a:stretch>
                    </p:blipFill>
                    <p:spPr>
                      <a:xfrm>
                        <a:off x="2204604" y="324869"/>
                        <a:ext cx="7782790" cy="2202107"/>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8262B7C6-3EC5-4284-8119-F06B88CA2670}"/>
              </a:ext>
            </a:extLst>
          </p:cNvPr>
          <p:cNvSpPr txBox="1"/>
          <p:nvPr/>
        </p:nvSpPr>
        <p:spPr>
          <a:xfrm>
            <a:off x="4627415" y="6185244"/>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6508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937C8F-957D-49E4-9496-9DE550DB2070}"/>
              </a:ext>
            </a:extLst>
          </p:cNvPr>
          <p:cNvGrpSpPr/>
          <p:nvPr/>
        </p:nvGrpSpPr>
        <p:grpSpPr>
          <a:xfrm>
            <a:off x="4904510" y="784765"/>
            <a:ext cx="7147208" cy="4367731"/>
            <a:chOff x="858983" y="360218"/>
            <a:chExt cx="10099962" cy="617219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TÀI KHOẢN TRELLO</a:t>
              </a:r>
              <a:endParaRPr lang="vi-VN" sz="1300"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1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2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3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7D6A93-91A1-46DE-84AC-D6CCF91B14A6}"/>
                </a:ext>
              </a:extLst>
            </p:cNvPr>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1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A741B6A-7471-42C6-8687-8A1A9CEBE91E}"/>
                </a:ext>
              </a:extLst>
            </p:cNvPr>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2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8A6DD7C-4B29-4044-A377-6703A7EC33E8}"/>
                </a:ext>
              </a:extLst>
            </p:cNvPr>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3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C5C879B-44E0-4C29-8F4B-BB1C173C5731}"/>
                </a:ext>
              </a:extLst>
            </p:cNvPr>
            <p:cNvSpPr/>
            <p:nvPr/>
          </p:nvSpPr>
          <p:spPr>
            <a:xfrm>
              <a:off x="1953492" y="5687280"/>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1</a:t>
              </a:r>
              <a:endParaRPr lang="vi-VN" sz="1300" b="1" i="1">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64AF286-D78A-4703-A62D-1108B87FC689}"/>
                </a:ext>
              </a:extLst>
            </p:cNvPr>
            <p:cNvSpPr/>
            <p:nvPr/>
          </p:nvSpPr>
          <p:spPr>
            <a:xfrm>
              <a:off x="4793673"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2</a:t>
              </a:r>
              <a:endParaRPr lang="vi-VN" sz="1300" b="1" i="1">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6BD09E-2947-4E81-88D2-7F5A225AADF7}"/>
                </a:ext>
              </a:extLst>
            </p:cNvPr>
            <p:cNvSpPr/>
            <p:nvPr/>
          </p:nvSpPr>
          <p:spPr>
            <a:xfrm>
              <a:off x="7633854"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3</a:t>
              </a:r>
              <a:endParaRPr lang="vi-VN" sz="13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0E743-D9FC-42C9-8CB1-024BF5831851}"/>
                </a:ext>
              </a:extLst>
            </p:cNvPr>
            <p:cNvCxnSpPr>
              <a:cxnSpLocks/>
              <a:stCxn id="9" idx="2"/>
              <a:endCxn id="12"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96123-E212-4FB9-9F9D-DA549C1E742E}"/>
                </a:ext>
              </a:extLst>
            </p:cNvPr>
            <p:cNvCxnSpPr>
              <a:cxnSpLocks/>
              <a:stCxn id="9" idx="2"/>
              <a:endCxn id="11"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88619-D755-4B37-8790-57BFAB331D8F}"/>
                </a:ext>
              </a:extLst>
            </p:cNvPr>
            <p:cNvCxnSpPr>
              <a:cxnSpLocks/>
              <a:stCxn id="9" idx="2"/>
              <a:endCxn id="13"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38B4B0F-705A-4D3F-B74E-A930A1C97F8F}"/>
                </a:ext>
              </a:extLst>
            </p:cNvPr>
            <p:cNvCxnSpPr>
              <a:cxnSpLocks/>
              <a:stCxn id="12" idx="2"/>
              <a:endCxn id="15" idx="0"/>
            </p:cNvCxnSpPr>
            <p:nvPr/>
          </p:nvCxnSpPr>
          <p:spPr>
            <a:xfrm>
              <a:off x="5908964" y="5257788"/>
              <a:ext cx="0"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B83E2-3FA4-402C-83F3-1D0081A28BDB}"/>
                </a:ext>
              </a:extLst>
            </p:cNvPr>
            <p:cNvCxnSpPr>
              <a:cxnSpLocks/>
              <a:stCxn id="12" idx="2"/>
              <a:endCxn id="14" idx="0"/>
            </p:cNvCxnSpPr>
            <p:nvPr/>
          </p:nvCxnSpPr>
          <p:spPr>
            <a:xfrm flipH="1">
              <a:off x="3068783" y="5257788"/>
              <a:ext cx="284018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F39792A-7B75-4B5F-9A68-44928C727906}"/>
                </a:ext>
              </a:extLst>
            </p:cNvPr>
            <p:cNvCxnSpPr>
              <a:cxnSpLocks/>
              <a:stCxn id="12" idx="2"/>
              <a:endCxn id="16" idx="0"/>
            </p:cNvCxnSpPr>
            <p:nvPr/>
          </p:nvCxnSpPr>
          <p:spPr>
            <a:xfrm>
              <a:off x="5908964" y="5257788"/>
              <a:ext cx="2840181"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58889AA1-0FF1-429A-AF6E-F83558E3C07E}"/>
              </a:ext>
            </a:extLst>
          </p:cNvPr>
          <p:cNvSpPr txBox="1"/>
          <p:nvPr/>
        </p:nvSpPr>
        <p:spPr>
          <a:xfrm>
            <a:off x="236144" y="910230"/>
            <a:ext cx="4114181"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9/ ĐÍNH KÈM</a:t>
            </a:r>
            <a:r>
              <a:rPr lang="en-US" i="1">
                <a:latin typeface="Arial" panose="020B0604020202020204" pitchFamily="34" charset="0"/>
                <a:cs typeface="Arial" panose="020B0604020202020204" pitchFamily="34" charset="0"/>
              </a:rPr>
              <a:t>.</a:t>
            </a:r>
          </a:p>
          <a:p>
            <a:pPr marL="285750" indent="-285750">
              <a:buFontTx/>
              <a:buChar char="-"/>
            </a:pPr>
            <a:r>
              <a:rPr lang="en-US">
                <a:latin typeface="Arial" panose="020B0604020202020204" pitchFamily="34" charset="0"/>
                <a:cs typeface="Arial" panose="020B0604020202020204" pitchFamily="34" charset="0"/>
              </a:rPr>
              <a:t>Nguồn dữ liệu.</a:t>
            </a:r>
          </a:p>
          <a:p>
            <a:pPr marL="285750" indent="-285750">
              <a:buFontTx/>
              <a:buChar char="-"/>
            </a:pPr>
            <a:r>
              <a:rPr lang="en-US">
                <a:latin typeface="Arial" panose="020B0604020202020204" pitchFamily="34" charset="0"/>
                <a:cs typeface="Arial" panose="020B0604020202020204" pitchFamily="34" charset="0"/>
              </a:rPr>
              <a:t>Giới hạn dung lượng tài khoản free.</a:t>
            </a:r>
            <a:endParaRPr lang="vi-VN">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2A931D86-DE13-4C1C-ACBF-429604B608DE}"/>
              </a:ext>
            </a:extLst>
          </p:cNvPr>
          <p:cNvSpPr txBox="1"/>
          <p:nvPr/>
        </p:nvSpPr>
        <p:spPr>
          <a:xfrm>
            <a:off x="250000" y="1930644"/>
            <a:ext cx="5001491"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10/ ẢNH BÌA:</a:t>
            </a:r>
          </a:p>
          <a:p>
            <a:pPr marL="285750" indent="-285750">
              <a:buFontTx/>
              <a:buChar char="-"/>
            </a:pPr>
            <a:r>
              <a:rPr lang="en-US">
                <a:latin typeface="Arial" panose="020B0604020202020204" pitchFamily="34" charset="0"/>
                <a:cs typeface="Arial" panose="020B0604020202020204" pitchFamily="34" charset="0"/>
              </a:rPr>
              <a:t>Màu sắc, hình ảnh, chữ …</a:t>
            </a:r>
          </a:p>
        </p:txBody>
      </p:sp>
      <p:sp>
        <p:nvSpPr>
          <p:cNvPr id="41" name="TextBox 40">
            <a:extLst>
              <a:ext uri="{FF2B5EF4-FFF2-40B4-BE49-F238E27FC236}">
                <a16:creationId xmlns:a16="http://schemas.microsoft.com/office/drawing/2014/main" id="{34DBC5EB-18FF-490B-B62F-0F4E6DCC0D03}"/>
              </a:ext>
            </a:extLst>
          </p:cNvPr>
          <p:cNvSpPr txBox="1"/>
          <p:nvPr/>
        </p:nvSpPr>
        <p:spPr>
          <a:xfrm>
            <a:off x="254346" y="2702171"/>
            <a:ext cx="5347856"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11/ DI CHUYỂN, SAO CHÉP.</a:t>
            </a:r>
            <a:endParaRPr lang="vi-VN" i="1">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D5D1ABC8-7C0D-400F-A8B3-8585098EB8B4}"/>
              </a:ext>
            </a:extLst>
          </p:cNvPr>
          <p:cNvSpPr txBox="1"/>
          <p:nvPr/>
        </p:nvSpPr>
        <p:spPr>
          <a:xfrm>
            <a:off x="254346" y="3216023"/>
            <a:ext cx="437307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12/ THEO DÕI:</a:t>
            </a:r>
            <a:endParaRPr lang="vi-VN" i="1">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88676A54-34C5-49A9-9185-34196F3AF4B5}"/>
              </a:ext>
            </a:extLst>
          </p:cNvPr>
          <p:cNvSpPr txBox="1"/>
          <p:nvPr/>
        </p:nvSpPr>
        <p:spPr>
          <a:xfrm>
            <a:off x="236143" y="4261701"/>
            <a:ext cx="5001491" cy="1200329"/>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14/ CHIA SẺ:</a:t>
            </a:r>
          </a:p>
          <a:p>
            <a:pPr marL="285750" indent="-285750">
              <a:buFontTx/>
              <a:buChar char="-"/>
            </a:pPr>
            <a:r>
              <a:rPr lang="en-US">
                <a:latin typeface="Arial" panose="020B0604020202020204" pitchFamily="34" charset="0"/>
                <a:cs typeface="Arial" panose="020B0604020202020204" pitchFamily="34" charset="0"/>
              </a:rPr>
              <a:t>Thẻ phải để chế độ công khai.</a:t>
            </a:r>
          </a:p>
          <a:p>
            <a:pPr marL="285750" indent="-285750">
              <a:buFontTx/>
              <a:buChar char="-"/>
            </a:pPr>
            <a:r>
              <a:rPr lang="en-US">
                <a:latin typeface="Arial" panose="020B0604020202020204" pitchFamily="34" charset="0"/>
                <a:cs typeface="Arial" panose="020B0604020202020204" pitchFamily="34" charset="0"/>
              </a:rPr>
              <a:t>Khách chỉ xem chứ không can thiệp được.</a:t>
            </a:r>
          </a:p>
          <a:p>
            <a:r>
              <a:rPr lang="en-US" i="1">
                <a:latin typeface="Arial" panose="020B0604020202020204" pitchFamily="34" charset="0"/>
                <a:cs typeface="Arial" panose="020B0604020202020204" pitchFamily="34" charset="0"/>
              </a:rPr>
              <a:t>    </a:t>
            </a:r>
            <a:endParaRPr lang="vi-VN" i="1">
              <a:latin typeface="Arial" panose="020B0604020202020204" pitchFamily="34" charset="0"/>
              <a:cs typeface="Arial" panose="020B0604020202020204" pitchFamily="34" charset="0"/>
            </a:endParaRPr>
          </a:p>
        </p:txBody>
      </p:sp>
      <p:sp>
        <p:nvSpPr>
          <p:cNvPr id="46" name="TextBox 45">
            <a:extLst>
              <a:ext uri="{FF2B5EF4-FFF2-40B4-BE49-F238E27FC236}">
                <a16:creationId xmlns:a16="http://schemas.microsoft.com/office/drawing/2014/main" id="{1709E6F9-1CD3-4D26-B9E3-33A3EB1E5078}"/>
              </a:ext>
            </a:extLst>
          </p:cNvPr>
          <p:cNvSpPr txBox="1"/>
          <p:nvPr/>
        </p:nvSpPr>
        <p:spPr>
          <a:xfrm>
            <a:off x="254346" y="3729875"/>
            <a:ext cx="437307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13/ LƯU TRỮ: </a:t>
            </a:r>
            <a:r>
              <a:rPr lang="en-US">
                <a:latin typeface="Arial" panose="020B0604020202020204" pitchFamily="34" charset="0"/>
                <a:cs typeface="Arial" panose="020B0604020202020204" pitchFamily="34" charset="0"/>
              </a:rPr>
              <a:t>khôi phục và xóa.</a:t>
            </a:r>
            <a:endParaRPr lang="vi-VN" i="1">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A08318E3-D03B-440B-AA8D-69810AFE71F6}"/>
              </a:ext>
            </a:extLst>
          </p:cNvPr>
          <p:cNvGrpSpPr/>
          <p:nvPr/>
        </p:nvGrpSpPr>
        <p:grpSpPr>
          <a:xfrm>
            <a:off x="5680369" y="5932369"/>
            <a:ext cx="6040581" cy="783863"/>
            <a:chOff x="5708079" y="6001644"/>
            <a:chExt cx="6040581" cy="783863"/>
          </a:xfrm>
        </p:grpSpPr>
        <p:graphicFrame>
          <p:nvGraphicFramePr>
            <p:cNvPr id="43" name="Object 42">
              <a:extLst>
                <a:ext uri="{FF2B5EF4-FFF2-40B4-BE49-F238E27FC236}">
                  <a16:creationId xmlns:a16="http://schemas.microsoft.com/office/drawing/2014/main" id="{ED8AE4CC-A3BE-47DC-AF32-F82526C66D8E}"/>
                </a:ext>
              </a:extLst>
            </p:cNvPr>
            <p:cNvGraphicFramePr>
              <a:graphicFrameLocks noChangeAspect="1"/>
            </p:cNvGraphicFramePr>
            <p:nvPr>
              <p:extLst>
                <p:ext uri="{D42A27DB-BD31-4B8C-83A1-F6EECF244321}">
                  <p14:modId xmlns:p14="http://schemas.microsoft.com/office/powerpoint/2010/main" val="3524188444"/>
                </p:ext>
              </p:extLst>
            </p:nvPr>
          </p:nvGraphicFramePr>
          <p:xfrm>
            <a:off x="10288739"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C7618030-8346-40F7-BFCA-269223CB9424}"/>
                            </a:ext>
                          </a:extLst>
                        </p:cNvPr>
                        <p:cNvPicPr/>
                        <p:nvPr/>
                      </p:nvPicPr>
                      <p:blipFill>
                        <a:blip r:embed="rId3"/>
                        <a:stretch>
                          <a:fillRect/>
                        </a:stretch>
                      </p:blipFill>
                      <p:spPr>
                        <a:xfrm>
                          <a:off x="10288739" y="6001644"/>
                          <a:ext cx="1376791" cy="389557"/>
                        </a:xfrm>
                        <a:prstGeom prst="rect">
                          <a:avLst/>
                        </a:prstGeom>
                      </p:spPr>
                    </p:pic>
                  </p:oleObj>
                </mc:Fallback>
              </mc:AlternateContent>
            </a:graphicData>
          </a:graphic>
        </p:graphicFrame>
        <p:sp>
          <p:nvSpPr>
            <p:cNvPr id="44" name="TextBox 43">
              <a:extLst>
                <a:ext uri="{FF2B5EF4-FFF2-40B4-BE49-F238E27FC236}">
                  <a16:creationId xmlns:a16="http://schemas.microsoft.com/office/drawing/2014/main" id="{6C8FF4BA-8EF1-4C5A-ADB7-7B6B1499F5CD}"/>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36063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937C8F-957D-49E4-9496-9DE550DB2070}"/>
              </a:ext>
            </a:extLst>
          </p:cNvPr>
          <p:cNvGrpSpPr/>
          <p:nvPr/>
        </p:nvGrpSpPr>
        <p:grpSpPr>
          <a:xfrm>
            <a:off x="5049882" y="1551708"/>
            <a:ext cx="7071111" cy="4321227"/>
            <a:chOff x="858983" y="360218"/>
            <a:chExt cx="10099962" cy="617219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TÀI KHOẢN TRELLO</a:t>
              </a:r>
              <a:endParaRPr lang="vi-VN" sz="1300"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1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2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3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7D6A93-91A1-46DE-84AC-D6CCF91B14A6}"/>
                </a:ext>
              </a:extLst>
            </p:cNvPr>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1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A741B6A-7471-42C6-8687-8A1A9CEBE91E}"/>
                </a:ext>
              </a:extLst>
            </p:cNvPr>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2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8A6DD7C-4B29-4044-A377-6703A7EC33E8}"/>
                </a:ext>
              </a:extLst>
            </p:cNvPr>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3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C5C879B-44E0-4C29-8F4B-BB1C173C5731}"/>
                </a:ext>
              </a:extLst>
            </p:cNvPr>
            <p:cNvSpPr/>
            <p:nvPr/>
          </p:nvSpPr>
          <p:spPr>
            <a:xfrm>
              <a:off x="1953492" y="5687280"/>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1</a:t>
              </a:r>
              <a:endParaRPr lang="vi-VN" sz="1300" b="1" i="1">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64AF286-D78A-4703-A62D-1108B87FC689}"/>
                </a:ext>
              </a:extLst>
            </p:cNvPr>
            <p:cNvSpPr/>
            <p:nvPr/>
          </p:nvSpPr>
          <p:spPr>
            <a:xfrm>
              <a:off x="4793673"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2</a:t>
              </a:r>
              <a:endParaRPr lang="vi-VN" sz="1300" b="1" i="1">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6BD09E-2947-4E81-88D2-7F5A225AADF7}"/>
                </a:ext>
              </a:extLst>
            </p:cNvPr>
            <p:cNvSpPr/>
            <p:nvPr/>
          </p:nvSpPr>
          <p:spPr>
            <a:xfrm>
              <a:off x="7633854"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3</a:t>
              </a:r>
              <a:endParaRPr lang="vi-VN" sz="13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0E743-D9FC-42C9-8CB1-024BF5831851}"/>
                </a:ext>
              </a:extLst>
            </p:cNvPr>
            <p:cNvCxnSpPr>
              <a:cxnSpLocks/>
              <a:stCxn id="9" idx="2"/>
              <a:endCxn id="12"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96123-E212-4FB9-9F9D-DA549C1E742E}"/>
                </a:ext>
              </a:extLst>
            </p:cNvPr>
            <p:cNvCxnSpPr>
              <a:cxnSpLocks/>
              <a:stCxn id="9" idx="2"/>
              <a:endCxn id="11"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88619-D755-4B37-8790-57BFAB331D8F}"/>
                </a:ext>
              </a:extLst>
            </p:cNvPr>
            <p:cNvCxnSpPr>
              <a:cxnSpLocks/>
              <a:stCxn id="9" idx="2"/>
              <a:endCxn id="13"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38B4B0F-705A-4D3F-B74E-A930A1C97F8F}"/>
                </a:ext>
              </a:extLst>
            </p:cNvPr>
            <p:cNvCxnSpPr>
              <a:cxnSpLocks/>
              <a:stCxn id="12" idx="2"/>
              <a:endCxn id="15" idx="0"/>
            </p:cNvCxnSpPr>
            <p:nvPr/>
          </p:nvCxnSpPr>
          <p:spPr>
            <a:xfrm>
              <a:off x="5908964" y="5257788"/>
              <a:ext cx="0"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B83E2-3FA4-402C-83F3-1D0081A28BDB}"/>
                </a:ext>
              </a:extLst>
            </p:cNvPr>
            <p:cNvCxnSpPr>
              <a:cxnSpLocks/>
              <a:stCxn id="12" idx="2"/>
              <a:endCxn id="14" idx="0"/>
            </p:cNvCxnSpPr>
            <p:nvPr/>
          </p:nvCxnSpPr>
          <p:spPr>
            <a:xfrm flipH="1">
              <a:off x="3068783" y="5257788"/>
              <a:ext cx="284018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F39792A-7B75-4B5F-9A68-44928C727906}"/>
                </a:ext>
              </a:extLst>
            </p:cNvPr>
            <p:cNvCxnSpPr>
              <a:cxnSpLocks/>
              <a:stCxn id="12" idx="2"/>
              <a:endCxn id="16" idx="0"/>
            </p:cNvCxnSpPr>
            <p:nvPr/>
          </p:nvCxnSpPr>
          <p:spPr>
            <a:xfrm>
              <a:off x="5908964" y="5257788"/>
              <a:ext cx="2840181"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58889AA1-0FF1-429A-AF6E-F83558E3C07E}"/>
              </a:ext>
            </a:extLst>
          </p:cNvPr>
          <p:cNvSpPr txBox="1"/>
          <p:nvPr/>
        </p:nvSpPr>
        <p:spPr>
          <a:xfrm>
            <a:off x="333129" y="1713793"/>
            <a:ext cx="411418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 ĐỊNH DẠNG CHỮ:</a:t>
            </a:r>
            <a:endParaRPr lang="en-US" i="1">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2A931D86-DE13-4C1C-ACBF-429604B608DE}"/>
              </a:ext>
            </a:extLst>
          </p:cNvPr>
          <p:cNvSpPr txBox="1"/>
          <p:nvPr/>
        </p:nvSpPr>
        <p:spPr>
          <a:xfrm>
            <a:off x="351331" y="2315536"/>
            <a:ext cx="5001491"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2/ DANH SÁCH TÀI KHOẢN:</a:t>
            </a:r>
          </a:p>
          <a:p>
            <a:pPr marL="285750" indent="-285750">
              <a:buFontTx/>
              <a:buChar char="-"/>
            </a:pPr>
            <a:r>
              <a:rPr lang="en-US">
                <a:latin typeface="Arial" panose="020B0604020202020204" pitchFamily="34" charset="0"/>
                <a:cs typeface="Arial" panose="020B0604020202020204" pitchFamily="34" charset="0"/>
              </a:rPr>
              <a:t>Danh sách email.</a:t>
            </a:r>
          </a:p>
          <a:p>
            <a:pPr marL="285750" indent="-285750">
              <a:buFontTx/>
              <a:buChar char="-"/>
            </a:pPr>
            <a:r>
              <a:rPr lang="en-US">
                <a:latin typeface="Arial" panose="020B0604020202020204" pitchFamily="34" charset="0"/>
                <a:cs typeface="Arial" panose="020B0604020202020204" pitchFamily="34" charset="0"/>
              </a:rPr>
              <a:t>Danh sách username.</a:t>
            </a:r>
          </a:p>
        </p:txBody>
      </p:sp>
      <p:sp>
        <p:nvSpPr>
          <p:cNvPr id="41" name="TextBox 40">
            <a:extLst>
              <a:ext uri="{FF2B5EF4-FFF2-40B4-BE49-F238E27FC236}">
                <a16:creationId xmlns:a16="http://schemas.microsoft.com/office/drawing/2014/main" id="{34DBC5EB-18FF-490B-B62F-0F4E6DCC0D03}"/>
              </a:ext>
            </a:extLst>
          </p:cNvPr>
          <p:cNvSpPr txBox="1"/>
          <p:nvPr/>
        </p:nvSpPr>
        <p:spPr>
          <a:xfrm>
            <a:off x="351331" y="3505734"/>
            <a:ext cx="5347856"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3/ XỬ LÝ TÀI KHOẢN (QUÊN MẬT KHẨU)</a:t>
            </a:r>
            <a:endParaRPr lang="vi-VN" i="1">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A30ECAB-B78F-4365-AF78-F4074B9A0192}"/>
              </a:ext>
            </a:extLst>
          </p:cNvPr>
          <p:cNvSpPr/>
          <p:nvPr/>
        </p:nvSpPr>
        <p:spPr>
          <a:xfrm>
            <a:off x="-13236" y="193965"/>
            <a:ext cx="4737638" cy="784765"/>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500" b="1">
                <a:latin typeface="Arial" panose="020B0604020202020204" pitchFamily="34" charset="0"/>
                <a:cs typeface="Arial" panose="020B0604020202020204" pitchFamily="34" charset="0"/>
              </a:rPr>
              <a:t>MỘT SỐ LƯU Ý KHÁC</a:t>
            </a:r>
            <a:endParaRPr lang="vi-VN" sz="2500" b="1">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048A16DD-ADF1-4995-A3EE-1F008F1149ED}"/>
              </a:ext>
            </a:extLst>
          </p:cNvPr>
          <p:cNvGrpSpPr/>
          <p:nvPr/>
        </p:nvGrpSpPr>
        <p:grpSpPr>
          <a:xfrm>
            <a:off x="329477" y="5880172"/>
            <a:ext cx="6040581" cy="783863"/>
            <a:chOff x="5708079" y="6001644"/>
            <a:chExt cx="6040581" cy="783863"/>
          </a:xfrm>
        </p:grpSpPr>
        <p:graphicFrame>
          <p:nvGraphicFramePr>
            <p:cNvPr id="42" name="Object 41">
              <a:extLst>
                <a:ext uri="{FF2B5EF4-FFF2-40B4-BE49-F238E27FC236}">
                  <a16:creationId xmlns:a16="http://schemas.microsoft.com/office/drawing/2014/main" id="{E94D9D64-5249-4D6D-A676-544EA2AFC17C}"/>
                </a:ext>
              </a:extLst>
            </p:cNvPr>
            <p:cNvGraphicFramePr>
              <a:graphicFrameLocks noChangeAspect="1"/>
            </p:cNvGraphicFramePr>
            <p:nvPr>
              <p:extLst>
                <p:ext uri="{D42A27DB-BD31-4B8C-83A1-F6EECF244321}">
                  <p14:modId xmlns:p14="http://schemas.microsoft.com/office/powerpoint/2010/main" val="3329188664"/>
                </p:ext>
              </p:extLst>
            </p:nvPr>
          </p:nvGraphicFramePr>
          <p:xfrm>
            <a:off x="5730611"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C7618030-8346-40F7-BFCA-269223CB9424}"/>
                            </a:ext>
                          </a:extLst>
                        </p:cNvPr>
                        <p:cNvPicPr/>
                        <p:nvPr/>
                      </p:nvPicPr>
                      <p:blipFill>
                        <a:blip r:embed="rId3"/>
                        <a:stretch>
                          <a:fillRect/>
                        </a:stretch>
                      </p:blipFill>
                      <p:spPr>
                        <a:xfrm>
                          <a:off x="5730611" y="6001644"/>
                          <a:ext cx="1376791" cy="389557"/>
                        </a:xfrm>
                        <a:prstGeom prst="rect">
                          <a:avLst/>
                        </a:prstGeom>
                      </p:spPr>
                    </p:pic>
                  </p:oleObj>
                </mc:Fallback>
              </mc:AlternateContent>
            </a:graphicData>
          </a:graphic>
        </p:graphicFrame>
        <p:sp>
          <p:nvSpPr>
            <p:cNvPr id="43" name="TextBox 42">
              <a:extLst>
                <a:ext uri="{FF2B5EF4-FFF2-40B4-BE49-F238E27FC236}">
                  <a16:creationId xmlns:a16="http://schemas.microsoft.com/office/drawing/2014/main" id="{BB250A79-1158-472F-AE87-B82DF747262E}"/>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487109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a:extLst>
              <a:ext uri="{FF2B5EF4-FFF2-40B4-BE49-F238E27FC236}">
                <a16:creationId xmlns:a16="http://schemas.microsoft.com/office/drawing/2014/main" id="{D9381C96-E6DE-43A9-AFDC-B36A53E130DE}"/>
              </a:ext>
            </a:extLst>
          </p:cNvPr>
          <p:cNvGraphicFramePr>
            <a:graphicFrameLocks noChangeAspect="1"/>
          </p:cNvGraphicFramePr>
          <p:nvPr>
            <p:extLst>
              <p:ext uri="{D42A27DB-BD31-4B8C-83A1-F6EECF244321}">
                <p14:modId xmlns:p14="http://schemas.microsoft.com/office/powerpoint/2010/main" val="4052088706"/>
              </p:ext>
            </p:extLst>
          </p:nvPr>
        </p:nvGraphicFramePr>
        <p:xfrm>
          <a:off x="4733167" y="5324293"/>
          <a:ext cx="2725665" cy="771215"/>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D9381C96-E6DE-43A9-AFDC-B36A53E130DE}"/>
                          </a:ext>
                        </a:extLst>
                      </p:cNvPr>
                      <p:cNvPicPr/>
                      <p:nvPr/>
                    </p:nvPicPr>
                    <p:blipFill>
                      <a:blip r:embed="rId3"/>
                      <a:stretch>
                        <a:fillRect/>
                      </a:stretch>
                    </p:blipFill>
                    <p:spPr>
                      <a:xfrm>
                        <a:off x="4733167" y="5324293"/>
                        <a:ext cx="2725665" cy="771215"/>
                      </a:xfrm>
                      <a:prstGeom prst="rect">
                        <a:avLst/>
                      </a:prstGeom>
                    </p:spPr>
                  </p:pic>
                </p:oleObj>
              </mc:Fallback>
            </mc:AlternateContent>
          </a:graphicData>
        </a:graphic>
      </p:graphicFrame>
      <p:sp>
        <p:nvSpPr>
          <p:cNvPr id="2" name="TextBox 1">
            <a:extLst>
              <a:ext uri="{FF2B5EF4-FFF2-40B4-BE49-F238E27FC236}">
                <a16:creationId xmlns:a16="http://schemas.microsoft.com/office/drawing/2014/main" id="{B38DFB2E-AC02-4068-904A-6CABCF08AD05}"/>
              </a:ext>
            </a:extLst>
          </p:cNvPr>
          <p:cNvSpPr txBox="1"/>
          <p:nvPr/>
        </p:nvSpPr>
        <p:spPr>
          <a:xfrm>
            <a:off x="2161309" y="3087606"/>
            <a:ext cx="7869382" cy="707886"/>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4000" b="1">
                <a:solidFill>
                  <a:srgbClr val="007CC3"/>
                </a:solidFill>
                <a:latin typeface="AvantGarde Bk BT" panose="020B0402020202020204" pitchFamily="34" charset="0"/>
              </a:rPr>
              <a:t>THANK YOU FOR WATCHING !</a:t>
            </a:r>
            <a:endParaRPr lang="vi-VN" sz="4000" b="1">
              <a:solidFill>
                <a:srgbClr val="007CC3"/>
              </a:solidFill>
            </a:endParaRPr>
          </a:p>
        </p:txBody>
      </p:sp>
    </p:spTree>
    <p:extLst>
      <p:ext uri="{BB962C8B-B14F-4D97-AF65-F5344CB8AC3E}">
        <p14:creationId xmlns:p14="http://schemas.microsoft.com/office/powerpoint/2010/main" val="3680877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6B23BBA-5877-456F-ACCB-98399C0D4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3764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TÀI KHOẢN TRELLO</a:t>
            </a:r>
            <a:endParaRPr lang="vi-VN"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b="1">
                <a:latin typeface="Arial" panose="020B0604020202020204" pitchFamily="34" charset="0"/>
                <a:cs typeface="Arial" panose="020B0604020202020204" pitchFamily="34" charset="0"/>
              </a:rPr>
              <a:t>KHÔNG GIAN LÀM VIỆC 1 </a:t>
            </a:r>
            <a:r>
              <a:rPr lang="en-US" b="1" i="1">
                <a:latin typeface="Arial" panose="020B0604020202020204" pitchFamily="34" charset="0"/>
                <a:cs typeface="Arial" panose="020B0604020202020204" pitchFamily="34" charset="0"/>
              </a:rPr>
              <a:t>(WORKSPACE)</a:t>
            </a:r>
            <a:endParaRPr lang="vi-VN"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BẢNG 1 </a:t>
            </a:r>
            <a:r>
              <a:rPr lang="en-US" b="1" i="1">
                <a:latin typeface="Arial" panose="020B0604020202020204" pitchFamily="34" charset="0"/>
                <a:cs typeface="Arial" panose="020B0604020202020204" pitchFamily="34" charset="0"/>
              </a:rPr>
              <a:t>(Board)</a:t>
            </a:r>
            <a:endParaRPr lang="vi-VN"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BẢNG 2 </a:t>
            </a:r>
            <a:r>
              <a:rPr lang="en-US" b="1" i="1">
                <a:latin typeface="Arial" panose="020B0604020202020204" pitchFamily="34" charset="0"/>
                <a:cs typeface="Arial" panose="020B0604020202020204" pitchFamily="34" charset="0"/>
              </a:rPr>
              <a:t>(Board)</a:t>
            </a:r>
            <a:endParaRPr lang="vi-VN"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a:latin typeface="Arial" panose="020B0604020202020204" pitchFamily="34" charset="0"/>
                <a:cs typeface="Arial" panose="020B0604020202020204" pitchFamily="34" charset="0"/>
              </a:rPr>
              <a:t>BẢNG 3 </a:t>
            </a:r>
            <a:r>
              <a:rPr lang="en-US" b="1" i="1">
                <a:latin typeface="Arial" panose="020B0604020202020204" pitchFamily="34" charset="0"/>
                <a:cs typeface="Arial" panose="020B0604020202020204" pitchFamily="34" charset="0"/>
              </a:rPr>
              <a:t>(Board)</a:t>
            </a:r>
            <a:endParaRPr lang="vi-VN" b="1" i="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7D6A93-91A1-46DE-84AC-D6CCF91B14A6}"/>
              </a:ext>
            </a:extLst>
          </p:cNvPr>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CỘT 1 </a:t>
            </a:r>
            <a:r>
              <a:rPr lang="en-US" b="1" i="1">
                <a:latin typeface="Arial" panose="020B0604020202020204" pitchFamily="34" charset="0"/>
                <a:cs typeface="Arial" panose="020B0604020202020204" pitchFamily="34" charset="0"/>
              </a:rPr>
              <a:t>(List)</a:t>
            </a:r>
            <a:endParaRPr lang="vi-VN" b="1" i="1">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A741B6A-7471-42C6-8687-8A1A9CEBE91E}"/>
              </a:ext>
            </a:extLst>
          </p:cNvPr>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CỘT 2 </a:t>
            </a:r>
            <a:r>
              <a:rPr lang="en-US" b="1" i="1">
                <a:latin typeface="Arial" panose="020B0604020202020204" pitchFamily="34" charset="0"/>
                <a:cs typeface="Arial" panose="020B0604020202020204" pitchFamily="34" charset="0"/>
              </a:rPr>
              <a:t>(List)</a:t>
            </a:r>
            <a:endParaRPr lang="vi-VN" b="1" i="1">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8A6DD7C-4B29-4044-A377-6703A7EC33E8}"/>
              </a:ext>
            </a:extLst>
          </p:cNvPr>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CỘT 3 </a:t>
            </a:r>
            <a:r>
              <a:rPr lang="en-US" b="1" i="1">
                <a:latin typeface="Arial" panose="020B0604020202020204" pitchFamily="34" charset="0"/>
                <a:cs typeface="Arial" panose="020B0604020202020204" pitchFamily="34" charset="0"/>
              </a:rPr>
              <a:t>(List)</a:t>
            </a:r>
            <a:endParaRPr lang="vi-VN" b="1" i="1">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C5C879B-44E0-4C29-8F4B-BB1C173C5731}"/>
              </a:ext>
            </a:extLst>
          </p:cNvPr>
          <p:cNvSpPr/>
          <p:nvPr/>
        </p:nvSpPr>
        <p:spPr>
          <a:xfrm>
            <a:off x="1953492" y="5687280"/>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Thẻ công việc 1 </a:t>
            </a:r>
            <a:r>
              <a:rPr lang="en-US" b="1" i="1">
                <a:latin typeface="Arial" panose="020B0604020202020204" pitchFamily="34" charset="0"/>
                <a:cs typeface="Arial" panose="020B0604020202020204" pitchFamily="34" charset="0"/>
              </a:rPr>
              <a:t>(Card)</a:t>
            </a:r>
            <a:endParaRPr lang="vi-VN" b="1" i="1">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64AF286-D78A-4703-A62D-1108B87FC689}"/>
              </a:ext>
            </a:extLst>
          </p:cNvPr>
          <p:cNvSpPr/>
          <p:nvPr/>
        </p:nvSpPr>
        <p:spPr>
          <a:xfrm>
            <a:off x="4793673"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Thẻ công việc 2 </a:t>
            </a:r>
            <a:r>
              <a:rPr lang="en-US" b="1" i="1">
                <a:latin typeface="Arial" panose="020B0604020202020204" pitchFamily="34" charset="0"/>
                <a:cs typeface="Arial" panose="020B0604020202020204" pitchFamily="34" charset="0"/>
              </a:rPr>
              <a:t>(Card)</a:t>
            </a:r>
            <a:endParaRPr lang="vi-VN" b="1" i="1">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6BD09E-2947-4E81-88D2-7F5A225AADF7}"/>
              </a:ext>
            </a:extLst>
          </p:cNvPr>
          <p:cNvSpPr/>
          <p:nvPr/>
        </p:nvSpPr>
        <p:spPr>
          <a:xfrm>
            <a:off x="7633854"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Thẻ công việc 3 </a:t>
            </a:r>
            <a:r>
              <a:rPr lang="en-US" b="1" i="1">
                <a:latin typeface="Arial" panose="020B0604020202020204" pitchFamily="34" charset="0"/>
                <a:cs typeface="Arial" panose="020B0604020202020204" pitchFamily="34" charset="0"/>
              </a:rPr>
              <a:t>(List)</a:t>
            </a:r>
            <a:endParaRPr lang="vi-VN"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0E743-D9FC-42C9-8CB1-024BF5831851}"/>
              </a:ext>
            </a:extLst>
          </p:cNvPr>
          <p:cNvCxnSpPr>
            <a:cxnSpLocks/>
            <a:stCxn id="9" idx="2"/>
            <a:endCxn id="12"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96123-E212-4FB9-9F9D-DA549C1E742E}"/>
              </a:ext>
            </a:extLst>
          </p:cNvPr>
          <p:cNvCxnSpPr>
            <a:cxnSpLocks/>
            <a:stCxn id="9" idx="2"/>
            <a:endCxn id="11"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88619-D755-4B37-8790-57BFAB331D8F}"/>
              </a:ext>
            </a:extLst>
          </p:cNvPr>
          <p:cNvCxnSpPr>
            <a:cxnSpLocks/>
            <a:stCxn id="9" idx="2"/>
            <a:endCxn id="13"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38B4B0F-705A-4D3F-B74E-A930A1C97F8F}"/>
              </a:ext>
            </a:extLst>
          </p:cNvPr>
          <p:cNvCxnSpPr>
            <a:cxnSpLocks/>
            <a:stCxn id="12" idx="2"/>
            <a:endCxn id="15" idx="0"/>
          </p:cNvCxnSpPr>
          <p:nvPr/>
        </p:nvCxnSpPr>
        <p:spPr>
          <a:xfrm>
            <a:off x="5908964" y="5257788"/>
            <a:ext cx="0"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B83E2-3FA4-402C-83F3-1D0081A28BDB}"/>
              </a:ext>
            </a:extLst>
          </p:cNvPr>
          <p:cNvCxnSpPr>
            <a:cxnSpLocks/>
            <a:stCxn id="12" idx="2"/>
            <a:endCxn id="14" idx="0"/>
          </p:cNvCxnSpPr>
          <p:nvPr/>
        </p:nvCxnSpPr>
        <p:spPr>
          <a:xfrm flipH="1">
            <a:off x="3068783" y="5257788"/>
            <a:ext cx="284018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F39792A-7B75-4B5F-9A68-44928C727906}"/>
              </a:ext>
            </a:extLst>
          </p:cNvPr>
          <p:cNvCxnSpPr>
            <a:cxnSpLocks/>
            <a:stCxn id="12" idx="2"/>
            <a:endCxn id="16" idx="0"/>
          </p:cNvCxnSpPr>
          <p:nvPr/>
        </p:nvCxnSpPr>
        <p:spPr>
          <a:xfrm>
            <a:off x="5908964" y="5257788"/>
            <a:ext cx="2840181"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b="1">
                <a:latin typeface="Arial" panose="020B0604020202020204" pitchFamily="34" charset="0"/>
                <a:cs typeface="Arial" panose="020B0604020202020204" pitchFamily="34" charset="0"/>
              </a:rPr>
              <a:t>KHÔNG GIAN LÀM VIỆC 2 </a:t>
            </a:r>
            <a:r>
              <a:rPr lang="en-US" b="1" i="1">
                <a:latin typeface="Arial" panose="020B0604020202020204" pitchFamily="34" charset="0"/>
                <a:cs typeface="Arial" panose="020B0604020202020204" pitchFamily="34" charset="0"/>
              </a:rPr>
              <a:t>(WORKSPACE)</a:t>
            </a:r>
            <a:endParaRPr lang="vi-VN"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500" b="1">
                <a:latin typeface="Arial" panose="020B0604020202020204" pitchFamily="34" charset="0"/>
                <a:cs typeface="Arial" panose="020B0604020202020204" pitchFamily="34" charset="0"/>
              </a:rPr>
              <a:t>KHÔNG GIAN LÀM VIỆC  </a:t>
            </a:r>
            <a:r>
              <a:rPr lang="en-US" b="1" i="1">
                <a:latin typeface="Arial" panose="020B0604020202020204" pitchFamily="34" charset="0"/>
                <a:cs typeface="Arial" panose="020B0604020202020204" pitchFamily="34" charset="0"/>
              </a:rPr>
              <a:t>(WORKSPACE)</a:t>
            </a:r>
            <a:endParaRPr lang="vi-VN" b="1"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0210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FC7CBB-6C53-4CAF-8CD2-1E473DF9784E}"/>
              </a:ext>
            </a:extLst>
          </p:cNvPr>
          <p:cNvSpPr txBox="1"/>
          <p:nvPr/>
        </p:nvSpPr>
        <p:spPr>
          <a:xfrm>
            <a:off x="2078182" y="1856510"/>
            <a:ext cx="8035636" cy="2258054"/>
          </a:xfrm>
          <a:prstGeom prst="rect">
            <a:avLst/>
          </a:prstGeom>
          <a:noFill/>
        </p:spPr>
        <p:txBody>
          <a:bodyPr wrap="square" rtlCol="0">
            <a:spAutoFit/>
          </a:bodyPr>
          <a:lstStyle/>
          <a:p>
            <a:pPr>
              <a:lnSpc>
                <a:spcPct val="150000"/>
              </a:lnSpc>
            </a:pPr>
            <a:r>
              <a:rPr lang="en-US" sz="5000" b="1">
                <a:latin typeface="Arial" panose="020B0604020202020204" pitchFamily="34" charset="0"/>
                <a:cs typeface="Arial" panose="020B0604020202020204" pitchFamily="34" charset="0"/>
              </a:rPr>
              <a:t>TẠO TÀI KHOẢN </a:t>
            </a:r>
            <a:r>
              <a:rPr lang="en-US" sz="5000" b="1">
                <a:solidFill>
                  <a:srgbClr val="0070C0"/>
                </a:solidFill>
                <a:latin typeface="Arial" panose="020B0604020202020204" pitchFamily="34" charset="0"/>
                <a:cs typeface="Arial" panose="020B0604020202020204" pitchFamily="34" charset="0"/>
              </a:rPr>
              <a:t>TRELLO</a:t>
            </a:r>
          </a:p>
          <a:p>
            <a:pPr algn="r">
              <a:lnSpc>
                <a:spcPct val="150000"/>
              </a:lnSpc>
            </a:pPr>
            <a:r>
              <a:rPr lang="en-US" sz="5000" b="1">
                <a:latin typeface="Arial" panose="020B0604020202020204" pitchFamily="34" charset="0"/>
                <a:cs typeface="Arial" panose="020B0604020202020204" pitchFamily="34" charset="0"/>
              </a:rPr>
              <a:t>BẰNG</a:t>
            </a:r>
            <a:r>
              <a:rPr lang="en-US" sz="5000" b="1">
                <a:solidFill>
                  <a:srgbClr val="0070C0"/>
                </a:solidFill>
                <a:latin typeface="Arial" panose="020B0604020202020204" pitchFamily="34" charset="0"/>
                <a:cs typeface="Arial" panose="020B0604020202020204" pitchFamily="34" charset="0"/>
              </a:rPr>
              <a:t> EMAIL</a:t>
            </a:r>
            <a:endParaRPr lang="vi-VN" sz="5000" b="1">
              <a:solidFill>
                <a:srgbClr val="0070C0"/>
              </a:solidFill>
              <a:latin typeface="Arial" panose="020B0604020202020204" pitchFamily="34" charset="0"/>
              <a:cs typeface="Arial" panose="020B0604020202020204" pitchFamily="34" charset="0"/>
            </a:endParaRPr>
          </a:p>
        </p:txBody>
      </p:sp>
      <p:cxnSp>
        <p:nvCxnSpPr>
          <p:cNvPr id="10" name="Straight Connector 9">
            <a:extLst>
              <a:ext uri="{FF2B5EF4-FFF2-40B4-BE49-F238E27FC236}">
                <a16:creationId xmlns:a16="http://schemas.microsoft.com/office/drawing/2014/main" id="{E42BCA4F-1D23-4C6E-AD3B-6C2C11997913}"/>
              </a:ext>
            </a:extLst>
          </p:cNvPr>
          <p:cNvCxnSpPr/>
          <p:nvPr/>
        </p:nvCxnSpPr>
        <p:spPr>
          <a:xfrm>
            <a:off x="10418615" y="1856510"/>
            <a:ext cx="0" cy="31034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BE9B199-40D5-4439-920F-7BEABE5BD51C}"/>
              </a:ext>
            </a:extLst>
          </p:cNvPr>
          <p:cNvCxnSpPr/>
          <p:nvPr/>
        </p:nvCxnSpPr>
        <p:spPr>
          <a:xfrm>
            <a:off x="1440873" y="4405743"/>
            <a:ext cx="10377054"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3598D052-A346-4335-B229-EC6A3630DFC3}"/>
              </a:ext>
            </a:extLst>
          </p:cNvPr>
          <p:cNvGrpSpPr/>
          <p:nvPr/>
        </p:nvGrpSpPr>
        <p:grpSpPr>
          <a:xfrm>
            <a:off x="4336474" y="5699285"/>
            <a:ext cx="6040581" cy="809124"/>
            <a:chOff x="4336474" y="5699285"/>
            <a:chExt cx="6040581" cy="809124"/>
          </a:xfrm>
        </p:grpSpPr>
        <p:graphicFrame>
          <p:nvGraphicFramePr>
            <p:cNvPr id="13" name="Object 12">
              <a:extLst>
                <a:ext uri="{FF2B5EF4-FFF2-40B4-BE49-F238E27FC236}">
                  <a16:creationId xmlns:a16="http://schemas.microsoft.com/office/drawing/2014/main" id="{151A8719-C061-4ECB-A60A-E66AE7260D4E}"/>
                </a:ext>
              </a:extLst>
            </p:cNvPr>
            <p:cNvGraphicFramePr>
              <a:graphicFrameLocks noChangeAspect="1"/>
            </p:cNvGraphicFramePr>
            <p:nvPr>
              <p:extLst>
                <p:ext uri="{D42A27DB-BD31-4B8C-83A1-F6EECF244321}">
                  <p14:modId xmlns:p14="http://schemas.microsoft.com/office/powerpoint/2010/main" val="4139934747"/>
                </p:ext>
              </p:extLst>
            </p:nvPr>
          </p:nvGraphicFramePr>
          <p:xfrm>
            <a:off x="4336474" y="5699285"/>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10" name="Object 9">
                          <a:extLst>
                            <a:ext uri="{FF2B5EF4-FFF2-40B4-BE49-F238E27FC236}">
                              <a16:creationId xmlns:a16="http://schemas.microsoft.com/office/drawing/2014/main" id="{0AD726B4-5DB4-4B2F-805F-E1A154D08EC8}"/>
                            </a:ext>
                          </a:extLst>
                        </p:cNvPr>
                        <p:cNvPicPr/>
                        <p:nvPr/>
                      </p:nvPicPr>
                      <p:blipFill>
                        <a:blip r:embed="rId3"/>
                        <a:stretch>
                          <a:fillRect/>
                        </a:stretch>
                      </p:blipFill>
                      <p:spPr>
                        <a:xfrm>
                          <a:off x="4336474" y="5699285"/>
                          <a:ext cx="1376791" cy="389557"/>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C8894832-A6B7-40CD-B9A3-D51E8B5422C8}"/>
                </a:ext>
              </a:extLst>
            </p:cNvPr>
            <p:cNvSpPr txBox="1"/>
            <p:nvPr/>
          </p:nvSpPr>
          <p:spPr>
            <a:xfrm>
              <a:off x="4336474" y="6185244"/>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02324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TÀI KHOẢN TRELLO</a:t>
            </a:r>
            <a:endParaRPr lang="vi-VN" b="1">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4DF7ED4-3CF9-484E-9C14-E63A55653A89}"/>
              </a:ext>
            </a:extLst>
          </p:cNvPr>
          <p:cNvSpPr txBox="1"/>
          <p:nvPr/>
        </p:nvSpPr>
        <p:spPr>
          <a:xfrm>
            <a:off x="734291" y="1482789"/>
            <a:ext cx="10889672" cy="4939814"/>
          </a:xfrm>
          <a:prstGeom prst="rect">
            <a:avLst/>
          </a:prstGeom>
          <a:noFill/>
        </p:spPr>
        <p:txBody>
          <a:bodyPr wrap="square" rtlCol="0">
            <a:spAutoFit/>
          </a:bodyPr>
          <a:lstStyle/>
          <a:p>
            <a:pPr algn="just"/>
            <a:r>
              <a:rPr lang="en-US" sz="1750" b="1">
                <a:latin typeface="Arial" panose="020B0604020202020204" pitchFamily="34" charset="0"/>
                <a:cs typeface="Arial" panose="020B0604020202020204" pitchFamily="34" charset="0"/>
              </a:rPr>
              <a:t>1/ Giao diện:</a:t>
            </a:r>
          </a:p>
          <a:p>
            <a:pPr algn="just"/>
            <a:r>
              <a:rPr lang="en-US" sz="1750" b="1">
                <a:latin typeface="Arial" panose="020B0604020202020204" pitchFamily="34" charset="0"/>
                <a:cs typeface="Arial" panose="020B0604020202020204" pitchFamily="34" charset="0"/>
              </a:rPr>
              <a:t>2/ Hình căn nhà, </a:t>
            </a:r>
            <a:r>
              <a:rPr lang="en-US" sz="1750">
                <a:latin typeface="Arial" panose="020B0604020202020204" pitchFamily="34" charset="0"/>
                <a:cs typeface="Arial" panose="020B0604020202020204" pitchFamily="34" charset="0"/>
              </a:rPr>
              <a:t>chữ</a:t>
            </a:r>
            <a:r>
              <a:rPr lang="en-US" sz="1750" b="1">
                <a:latin typeface="Arial" panose="020B0604020202020204" pitchFamily="34" charset="0"/>
                <a:cs typeface="Arial" panose="020B0604020202020204" pitchFamily="34" charset="0"/>
              </a:rPr>
              <a:t> Bảng </a:t>
            </a:r>
            <a:r>
              <a:rPr lang="en-US" sz="1750">
                <a:latin typeface="Arial" panose="020B0604020202020204" pitchFamily="34" charset="0"/>
                <a:cs typeface="Arial" panose="020B0604020202020204" pitchFamily="34" charset="0"/>
              </a:rPr>
              <a:t>bên trái và </a:t>
            </a:r>
            <a:r>
              <a:rPr lang="en-US" sz="1750" b="1">
                <a:latin typeface="Arial" panose="020B0604020202020204" pitchFamily="34" charset="0"/>
                <a:cs typeface="Arial" panose="020B0604020202020204" pitchFamily="34" charset="0"/>
              </a:rPr>
              <a:t>Logo Trello: </a:t>
            </a:r>
            <a:r>
              <a:rPr lang="en-US" sz="1750">
                <a:latin typeface="Arial" panose="020B0604020202020204" pitchFamily="34" charset="0"/>
                <a:cs typeface="Arial" panose="020B0604020202020204" pitchFamily="34" charset="0"/>
              </a:rPr>
              <a:t>thoát khỏi bảng, trở về giao diện ban đầu.</a:t>
            </a:r>
          </a:p>
          <a:p>
            <a:pPr algn="just"/>
            <a:r>
              <a:rPr lang="en-US" sz="1750" b="1">
                <a:latin typeface="Arial" panose="020B0604020202020204" pitchFamily="34" charset="0"/>
                <a:cs typeface="Arial" panose="020B0604020202020204" pitchFamily="34" charset="0"/>
              </a:rPr>
              <a:t>3/ Bảng: </a:t>
            </a:r>
            <a:r>
              <a:rPr lang="en-US" sz="1750">
                <a:latin typeface="Arial" panose="020B0604020202020204" pitchFamily="34" charset="0"/>
                <a:cs typeface="Arial" panose="020B0604020202020204" pitchFamily="34" charset="0"/>
              </a:rPr>
              <a:t>sẽ hiển thị tất cả các bảng mà mình được quyền vào, xem và làm việc.</a:t>
            </a:r>
          </a:p>
          <a:p>
            <a:pPr algn="just"/>
            <a:r>
              <a:rPr lang="en-US" sz="1750" b="1">
                <a:latin typeface="Arial" panose="020B0604020202020204" pitchFamily="34" charset="0"/>
                <a:cs typeface="Arial" panose="020B0604020202020204" pitchFamily="34" charset="0"/>
              </a:rPr>
              <a:t>4/ Box tìm kiếm</a:t>
            </a:r>
            <a:r>
              <a:rPr lang="en-US" sz="1750">
                <a:latin typeface="Arial" panose="020B0604020202020204" pitchFamily="34" charset="0"/>
                <a:cs typeface="Arial" panose="020B0604020202020204" pitchFamily="34" charset="0"/>
              </a:rPr>
              <a:t> &gt;&gt;&gt; Giúp tìm kiếm nhanh</a:t>
            </a:r>
          </a:p>
          <a:p>
            <a:pPr algn="just"/>
            <a:r>
              <a:rPr lang="en-US" sz="1750" b="1">
                <a:latin typeface="Arial" panose="020B0604020202020204" pitchFamily="34" charset="0"/>
                <a:cs typeface="Arial" panose="020B0604020202020204" pitchFamily="34" charset="0"/>
              </a:rPr>
              <a:t>5/ Dấu cộng: </a:t>
            </a:r>
            <a:r>
              <a:rPr lang="en-US" sz="1750">
                <a:latin typeface="Arial" panose="020B0604020202020204" pitchFamily="34" charset="0"/>
                <a:cs typeface="Arial" panose="020B0604020202020204" pitchFamily="34" charset="0"/>
              </a:rPr>
              <a:t>tạo nhanh Bảng (board) hoặc Không gian làm việc (workspace).</a:t>
            </a:r>
          </a:p>
          <a:p>
            <a:pPr algn="just"/>
            <a:r>
              <a:rPr lang="en-US" sz="1750" b="1">
                <a:latin typeface="Arial" panose="020B0604020202020204" pitchFamily="34" charset="0"/>
                <a:cs typeface="Arial" panose="020B0604020202020204" pitchFamily="34" charset="0"/>
              </a:rPr>
              <a:t>6/ </a:t>
            </a:r>
            <a:r>
              <a:rPr lang="en-US" sz="1750">
                <a:latin typeface="Arial" panose="020B0604020202020204" pitchFamily="34" charset="0"/>
                <a:cs typeface="Arial" panose="020B0604020202020204" pitchFamily="34" charset="0"/>
              </a:rPr>
              <a:t>Dấu chấm than: bỏ qua.</a:t>
            </a:r>
          </a:p>
          <a:p>
            <a:pPr algn="just"/>
            <a:r>
              <a:rPr lang="en-US" sz="1750" b="1">
                <a:latin typeface="Arial" panose="020B0604020202020204" pitchFamily="34" charset="0"/>
                <a:cs typeface="Arial" panose="020B0604020202020204" pitchFamily="34" charset="0"/>
              </a:rPr>
              <a:t>7/ </a:t>
            </a:r>
            <a:r>
              <a:rPr lang="en-US" sz="1750">
                <a:latin typeface="Arial" panose="020B0604020202020204" pitchFamily="34" charset="0"/>
                <a:cs typeface="Arial" panose="020B0604020202020204" pitchFamily="34" charset="0"/>
              </a:rPr>
              <a:t>Hình cái chuông: thông báo mới. Khi được nhắc tới, hoặc được giao công việc, sẽ hiển thị màu đỏ -&gt; click vào để xem thông tin chi tiết.</a:t>
            </a:r>
          </a:p>
          <a:p>
            <a:pPr algn="just"/>
            <a:r>
              <a:rPr lang="en-US" sz="1750" b="1">
                <a:latin typeface="Arial" panose="020B0604020202020204" pitchFamily="34" charset="0"/>
                <a:cs typeface="Arial" panose="020B0604020202020204" pitchFamily="34" charset="0"/>
              </a:rPr>
              <a:t>8/ Cài đặt tài khoản:</a:t>
            </a:r>
          </a:p>
          <a:p>
            <a:pPr marL="285750" indent="-285750" algn="just">
              <a:buFontTx/>
              <a:buChar char="-"/>
            </a:pPr>
            <a:r>
              <a:rPr lang="en-US" sz="1750">
                <a:latin typeface="Arial" panose="020B0604020202020204" pitchFamily="34" charset="0"/>
                <a:cs typeface="Arial" panose="020B0604020202020204" pitchFamily="34" charset="0"/>
              </a:rPr>
              <a:t>Hồ sơ và hiển thị: thêm tên người dùng (username). Username là duy nhất, giúp người khác dễ tìm kiếm để thêm vào nhóm làm việc hoặc giao công việc. | </a:t>
            </a:r>
            <a:r>
              <a:rPr lang="en-US" sz="1750" b="1">
                <a:latin typeface="Arial" panose="020B0604020202020204" pitchFamily="34" charset="0"/>
                <a:cs typeface="Arial" panose="020B0604020202020204" pitchFamily="34" charset="0"/>
              </a:rPr>
              <a:t>Lý lịch: </a:t>
            </a:r>
            <a:r>
              <a:rPr lang="en-US" sz="1750">
                <a:latin typeface="Arial" panose="020B0604020202020204" pitchFamily="34" charset="0"/>
                <a:cs typeface="Arial" panose="020B0604020202020204" pitchFamily="34" charset="0"/>
              </a:rPr>
              <a:t>có thể thêm hoặc không. Không quan trọng.</a:t>
            </a:r>
          </a:p>
          <a:p>
            <a:pPr marL="285750" indent="-285750" algn="just">
              <a:buFontTx/>
              <a:buChar char="-"/>
            </a:pPr>
            <a:r>
              <a:rPr lang="en-US" sz="1750" b="1">
                <a:latin typeface="Arial" panose="020B0604020202020204" pitchFamily="34" charset="0"/>
                <a:cs typeface="Arial" panose="020B0604020202020204" pitchFamily="34" charset="0"/>
              </a:rPr>
              <a:t>Cài đặt: </a:t>
            </a:r>
            <a:r>
              <a:rPr lang="en-US" sz="1750">
                <a:latin typeface="Arial" panose="020B0604020202020204" pitchFamily="34" charset="0"/>
                <a:cs typeface="Arial" panose="020B0604020202020204" pitchFamily="34" charset="0"/>
              </a:rPr>
              <a:t>Một số thay đổi cần phải thực hiện trên Atlassian: </a:t>
            </a:r>
            <a:r>
              <a:rPr lang="en-US" sz="1750" i="1">
                <a:latin typeface="Arial" panose="020B0604020202020204" pitchFamily="34" charset="0"/>
                <a:cs typeface="Arial" panose="020B0604020202020204" pitchFamily="34" charset="0"/>
              </a:rPr>
              <a:t>ngôn ngữ, mật khẩu, thậm chí xóa tài khoản.</a:t>
            </a:r>
          </a:p>
          <a:p>
            <a:pPr marL="285750" indent="-285750" algn="just">
              <a:buFontTx/>
              <a:buChar char="-"/>
            </a:pPr>
            <a:r>
              <a:rPr lang="en-US" sz="1750" b="1">
                <a:latin typeface="Arial" panose="020B0604020202020204" pitchFamily="34" charset="0"/>
                <a:cs typeface="Arial" panose="020B0604020202020204" pitchFamily="34" charset="0"/>
              </a:rPr>
              <a:t>Thông báo: </a:t>
            </a:r>
            <a:r>
              <a:rPr lang="en-US" sz="1750">
                <a:latin typeface="Arial" panose="020B0604020202020204" pitchFamily="34" charset="0"/>
                <a:cs typeface="Arial" panose="020B0604020202020204" pitchFamily="34" charset="0"/>
              </a:rPr>
              <a:t>Thông báo ở cái chuông là mặc định | Thông báo qua email | Thông báo trên desktop.</a:t>
            </a:r>
          </a:p>
          <a:p>
            <a:pPr marL="285750" indent="-285750" algn="just">
              <a:buFontTx/>
              <a:buChar char="-"/>
            </a:pPr>
            <a:r>
              <a:rPr lang="en-US" sz="1750" b="1">
                <a:latin typeface="Arial" panose="020B0604020202020204" pitchFamily="34" charset="0"/>
                <a:cs typeface="Arial" panose="020B0604020202020204" pitchFamily="34" charset="0"/>
              </a:rPr>
              <a:t>Ứng dụng: </a:t>
            </a:r>
            <a:r>
              <a:rPr lang="en-US" sz="1750">
                <a:latin typeface="Arial" panose="020B0604020202020204" pitchFamily="34" charset="0"/>
                <a:cs typeface="Arial" panose="020B0604020202020204" pitchFamily="34" charset="0"/>
              </a:rPr>
              <a:t>iOS, android và chrome: để nguyên. Nếu thu hồi sẽ ko dùng được trên điện thoại hoặc máy tính bảng.</a:t>
            </a:r>
          </a:p>
          <a:p>
            <a:pPr marL="285750" indent="-285750" algn="just">
              <a:buFontTx/>
              <a:buChar char="-"/>
            </a:pPr>
            <a:endParaRPr lang="en-US" sz="1750">
              <a:latin typeface="Arial" panose="020B0604020202020204" pitchFamily="34" charset="0"/>
              <a:cs typeface="Arial" panose="020B0604020202020204" pitchFamily="34" charset="0"/>
            </a:endParaRPr>
          </a:p>
          <a:p>
            <a:pPr algn="just"/>
            <a:r>
              <a:rPr lang="en-US" sz="1750" b="1">
                <a:latin typeface="Arial" panose="020B0604020202020204" pitchFamily="34" charset="0"/>
                <a:cs typeface="Arial" panose="020B0604020202020204" pitchFamily="34" charset="0"/>
              </a:rPr>
              <a:t>9/ Cột bên trái: </a:t>
            </a:r>
            <a:r>
              <a:rPr lang="en-US" sz="1750">
                <a:latin typeface="Arial" panose="020B0604020202020204" pitchFamily="34" charset="0"/>
                <a:cs typeface="Arial" panose="020B0604020202020204" pitchFamily="34" charset="0"/>
              </a:rPr>
              <a:t>show danh sách các không gian làm việc / workspace.</a:t>
            </a:r>
          </a:p>
          <a:p>
            <a:pPr algn="just"/>
            <a:r>
              <a:rPr lang="en-US" sz="1750" b="1">
                <a:latin typeface="Arial" panose="020B0604020202020204" pitchFamily="34" charset="0"/>
                <a:cs typeface="Arial" panose="020B0604020202020204" pitchFamily="34" charset="0"/>
              </a:rPr>
              <a:t>10/ Trang bên phải:</a:t>
            </a:r>
            <a:r>
              <a:rPr lang="en-US" sz="1750">
                <a:latin typeface="Arial" panose="020B0604020202020204" pitchFamily="34" charset="0"/>
                <a:cs typeface="Arial" panose="020B0604020202020204" pitchFamily="34" charset="0"/>
              </a:rPr>
              <a:t> show đầy đủ cả không gian làm việc và các board.</a:t>
            </a:r>
            <a:endParaRPr lang="vi-VN" sz="1750">
              <a:latin typeface="Arial" panose="020B0604020202020204" pitchFamily="34" charset="0"/>
              <a:cs typeface="Arial" panose="020B0604020202020204" pitchFamily="34" charset="0"/>
            </a:endParaRPr>
          </a:p>
        </p:txBody>
      </p:sp>
      <p:grpSp>
        <p:nvGrpSpPr>
          <p:cNvPr id="3" name="Group 2">
            <a:extLst>
              <a:ext uri="{FF2B5EF4-FFF2-40B4-BE49-F238E27FC236}">
                <a16:creationId xmlns:a16="http://schemas.microsoft.com/office/drawing/2014/main" id="{5F50DEDE-32F3-494F-BC33-878AA569309B}"/>
              </a:ext>
            </a:extLst>
          </p:cNvPr>
          <p:cNvGrpSpPr/>
          <p:nvPr/>
        </p:nvGrpSpPr>
        <p:grpSpPr>
          <a:xfrm>
            <a:off x="5708079" y="6001644"/>
            <a:ext cx="6040581" cy="783863"/>
            <a:chOff x="5708079" y="6001644"/>
            <a:chExt cx="6040581" cy="783863"/>
          </a:xfrm>
        </p:grpSpPr>
        <p:graphicFrame>
          <p:nvGraphicFramePr>
            <p:cNvPr id="7" name="Object 6">
              <a:extLst>
                <a:ext uri="{FF2B5EF4-FFF2-40B4-BE49-F238E27FC236}">
                  <a16:creationId xmlns:a16="http://schemas.microsoft.com/office/drawing/2014/main" id="{C7618030-8346-40F7-BFCA-269223CB9424}"/>
                </a:ext>
              </a:extLst>
            </p:cNvPr>
            <p:cNvGraphicFramePr>
              <a:graphicFrameLocks noChangeAspect="1"/>
            </p:cNvGraphicFramePr>
            <p:nvPr>
              <p:extLst>
                <p:ext uri="{D42A27DB-BD31-4B8C-83A1-F6EECF244321}">
                  <p14:modId xmlns:p14="http://schemas.microsoft.com/office/powerpoint/2010/main" val="232140203"/>
                </p:ext>
              </p:extLst>
            </p:nvPr>
          </p:nvGraphicFramePr>
          <p:xfrm>
            <a:off x="10288739"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13" name="Object 12">
                          <a:extLst>
                            <a:ext uri="{FF2B5EF4-FFF2-40B4-BE49-F238E27FC236}">
                              <a16:creationId xmlns:a16="http://schemas.microsoft.com/office/drawing/2014/main" id="{151A8719-C061-4ECB-A60A-E66AE7260D4E}"/>
                            </a:ext>
                          </a:extLst>
                        </p:cNvPr>
                        <p:cNvPicPr/>
                        <p:nvPr/>
                      </p:nvPicPr>
                      <p:blipFill>
                        <a:blip r:embed="rId3"/>
                        <a:stretch>
                          <a:fillRect/>
                        </a:stretch>
                      </p:blipFill>
                      <p:spPr>
                        <a:xfrm>
                          <a:off x="10288739" y="6001644"/>
                          <a:ext cx="1376791" cy="389557"/>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3378D7D3-059A-4226-A487-920EC12E0B7F}"/>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402077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9CE1651-98B2-44AC-B479-16ECBC9BFC75}"/>
              </a:ext>
            </a:extLst>
          </p:cNvPr>
          <p:cNvGrpSpPr/>
          <p:nvPr/>
        </p:nvGrpSpPr>
        <p:grpSpPr>
          <a:xfrm>
            <a:off x="1530928" y="321415"/>
            <a:ext cx="9130144" cy="1997608"/>
            <a:chOff x="858983" y="360218"/>
            <a:chExt cx="10099962" cy="2209797"/>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Arial" panose="020B0604020202020204" pitchFamily="34" charset="0"/>
                  <a:cs typeface="Arial" panose="020B0604020202020204" pitchFamily="34" charset="0"/>
                </a:rPr>
                <a:t>TÀI KHOẢN TRELLO</a:t>
              </a:r>
              <a:endParaRPr lang="vi-VN"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KHÔNG GIAN LÀM VIỆC 1 </a:t>
              </a: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KHÔNG GIAN LÀM VIỆC 2 </a:t>
              </a: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a:latin typeface="Arial" panose="020B0604020202020204" pitchFamily="34" charset="0"/>
                  <a:cs typeface="Arial" panose="020B0604020202020204" pitchFamily="34" charset="0"/>
                </a:rPr>
                <a:t>KHÔNG GIAN LÀM VIỆC 3  </a:t>
              </a: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grpSp>
      <p:sp>
        <p:nvSpPr>
          <p:cNvPr id="11" name="TextBox 10">
            <a:extLst>
              <a:ext uri="{FF2B5EF4-FFF2-40B4-BE49-F238E27FC236}">
                <a16:creationId xmlns:a16="http://schemas.microsoft.com/office/drawing/2014/main" id="{028DAF4F-61ED-47F7-9B9A-DE571AD8A7E0}"/>
              </a:ext>
            </a:extLst>
          </p:cNvPr>
          <p:cNvSpPr txBox="1"/>
          <p:nvPr/>
        </p:nvSpPr>
        <p:spPr>
          <a:xfrm>
            <a:off x="595747" y="2632702"/>
            <a:ext cx="10889672" cy="3593291"/>
          </a:xfrm>
          <a:prstGeom prst="rect">
            <a:avLst/>
          </a:prstGeom>
          <a:noFill/>
        </p:spPr>
        <p:txBody>
          <a:bodyPr wrap="square" rtlCol="0">
            <a:spAutoFit/>
          </a:bodyPr>
          <a:lstStyle/>
          <a:p>
            <a:pPr algn="just"/>
            <a:r>
              <a:rPr lang="en-US" sz="1750" b="1">
                <a:latin typeface="Arial" panose="020B0604020202020204" pitchFamily="34" charset="0"/>
                <a:cs typeface="Arial" panose="020B0604020202020204" pitchFamily="34" charset="0"/>
              </a:rPr>
              <a:t>1/ Tạo không gian làm việc / workspace: </a:t>
            </a:r>
            <a:r>
              <a:rPr lang="en-US" sz="1750">
                <a:latin typeface="Arial" panose="020B0604020202020204" pitchFamily="34" charset="0"/>
                <a:cs typeface="Arial" panose="020B0604020202020204" pitchFamily="34" charset="0"/>
              </a:rPr>
              <a:t>dấu cộng bên trái hoặc dấu cộng ở thanh menu.</a:t>
            </a:r>
          </a:p>
          <a:p>
            <a:pPr marL="285750" indent="-285750" algn="just">
              <a:buFontTx/>
              <a:buChar char="-"/>
            </a:pPr>
            <a:r>
              <a:rPr lang="en-US" sz="1750">
                <a:latin typeface="Arial" panose="020B0604020202020204" pitchFamily="34" charset="0"/>
                <a:cs typeface="Arial" panose="020B0604020202020204" pitchFamily="34" charset="0"/>
              </a:rPr>
              <a:t>Điền đầy đủ thông tin &gt;&gt;&gt; Tiếp tục.</a:t>
            </a:r>
          </a:p>
          <a:p>
            <a:pPr marL="285750" indent="-285750" algn="just">
              <a:buFontTx/>
              <a:buChar char="-"/>
            </a:pPr>
            <a:r>
              <a:rPr lang="en-US" sz="1750">
                <a:latin typeface="Arial" panose="020B0604020202020204" pitchFamily="34" charset="0"/>
                <a:cs typeface="Arial" panose="020B0604020202020204" pitchFamily="34" charset="0"/>
              </a:rPr>
              <a:t>Mời thành viên: có thể nhập email để mời luôn, hoặc bỏ qua để vào Không gian làm việc, rồi mời sau.</a:t>
            </a:r>
          </a:p>
          <a:p>
            <a:pPr algn="just"/>
            <a:r>
              <a:rPr lang="en-US" sz="1750" b="1">
                <a:latin typeface="Arial" panose="020B0604020202020204" pitchFamily="34" charset="0"/>
                <a:cs typeface="Arial" panose="020B0604020202020204" pitchFamily="34" charset="0"/>
              </a:rPr>
              <a:t>2/ Chỉnh sửa chi tiết không gian làm việc: </a:t>
            </a:r>
            <a:r>
              <a:rPr lang="en-US" sz="1750">
                <a:latin typeface="Arial" panose="020B0604020202020204" pitchFamily="34" charset="0"/>
                <a:cs typeface="Arial" panose="020B0604020202020204" pitchFamily="34" charset="0"/>
              </a:rPr>
              <a:t>sửa thông tin, thêm bớt &gt;&gt;&gt; Lưu.</a:t>
            </a:r>
          </a:p>
          <a:p>
            <a:pPr algn="just"/>
            <a:r>
              <a:rPr lang="en-US" sz="1750" b="1">
                <a:latin typeface="Arial" panose="020B0604020202020204" pitchFamily="34" charset="0"/>
                <a:cs typeface="Arial" panose="020B0604020202020204" pitchFamily="34" charset="0"/>
              </a:rPr>
              <a:t>3/ Không gian làm việc/ workspace: </a:t>
            </a:r>
            <a:r>
              <a:rPr lang="en-US" sz="1750">
                <a:latin typeface="Arial" panose="020B0604020202020204" pitchFamily="34" charset="0"/>
                <a:cs typeface="Arial" panose="020B0604020202020204" pitchFamily="34" charset="0"/>
              </a:rPr>
              <a:t>thường được sử dụng để tạo team, phòng ban hoặc chủ đề. </a:t>
            </a:r>
          </a:p>
          <a:p>
            <a:pPr algn="just"/>
            <a:r>
              <a:rPr lang="en-US" sz="1750" b="1">
                <a:latin typeface="Arial" panose="020B0604020202020204" pitchFamily="34" charset="0"/>
                <a:cs typeface="Arial" panose="020B0604020202020204" pitchFamily="34" charset="0"/>
              </a:rPr>
              <a:t>4/ Thành phần của không gian làm việc: </a:t>
            </a:r>
            <a:r>
              <a:rPr lang="en-US" sz="1750">
                <a:latin typeface="Arial" panose="020B0604020202020204" pitchFamily="34" charset="0"/>
                <a:cs typeface="Arial" panose="020B0604020202020204" pitchFamily="34" charset="0"/>
              </a:rPr>
              <a:t>sẽ gồm bảng công việc, thành viên trong workspace, và mục cài đặt.</a:t>
            </a:r>
          </a:p>
          <a:p>
            <a:pPr marL="285750" indent="-285750" algn="just">
              <a:buFontTx/>
              <a:buChar char="-"/>
            </a:pPr>
            <a:r>
              <a:rPr lang="en-US" sz="1750" b="1">
                <a:latin typeface="Arial" panose="020B0604020202020204" pitchFamily="34" charset="0"/>
                <a:cs typeface="Arial" panose="020B0604020202020204" pitchFamily="34" charset="0"/>
              </a:rPr>
              <a:t>Tài khoản miễn phí: </a:t>
            </a:r>
            <a:r>
              <a:rPr lang="en-US" sz="1750">
                <a:latin typeface="Arial" panose="020B0604020202020204" pitchFamily="34" charset="0"/>
                <a:cs typeface="Arial" panose="020B0604020202020204" pitchFamily="34" charset="0"/>
              </a:rPr>
              <a:t>tối đa 10 bảng.</a:t>
            </a:r>
          </a:p>
          <a:p>
            <a:pPr marL="285750" indent="-285750" algn="just">
              <a:buFontTx/>
              <a:buChar char="-"/>
            </a:pPr>
            <a:r>
              <a:rPr lang="en-US" sz="1750" b="1">
                <a:latin typeface="Arial" panose="020B0604020202020204" pitchFamily="34" charset="0"/>
                <a:cs typeface="Arial" panose="020B0604020202020204" pitchFamily="34" charset="0"/>
              </a:rPr>
              <a:t>Thành viên: </a:t>
            </a:r>
            <a:r>
              <a:rPr lang="en-US" sz="1750">
                <a:latin typeface="Arial" panose="020B0604020202020204" pitchFamily="34" charset="0"/>
                <a:cs typeface="Arial" panose="020B0604020202020204" pitchFamily="34" charset="0"/>
              </a:rPr>
              <a:t>tất cả thành viên có quyền ngang nhau trong workspace. Thêm thành viên bằng email hoặc username. Xóa thành viên. (</a:t>
            </a:r>
            <a:r>
              <a:rPr lang="en-US" sz="1750" i="1">
                <a:latin typeface="Arial" panose="020B0604020202020204" pitchFamily="34" charset="0"/>
                <a:cs typeface="Arial" panose="020B0604020202020204" pitchFamily="34" charset="0"/>
              </a:rPr>
              <a:t>thành viên không thấy được Board riêng tư nếu chưa được mời vào</a:t>
            </a:r>
            <a:r>
              <a:rPr lang="en-US" sz="1750">
                <a:latin typeface="Arial" panose="020B0604020202020204" pitchFamily="34" charset="0"/>
                <a:cs typeface="Arial" panose="020B0604020202020204" pitchFamily="34" charset="0"/>
              </a:rPr>
              <a:t>).</a:t>
            </a:r>
          </a:p>
          <a:p>
            <a:pPr marL="285750" indent="-285750" algn="just">
              <a:buFontTx/>
              <a:buChar char="-"/>
            </a:pPr>
            <a:r>
              <a:rPr lang="en-US" sz="1750" b="1">
                <a:latin typeface="Arial" panose="020B0604020202020204" pitchFamily="34" charset="0"/>
                <a:cs typeface="Arial" panose="020B0604020202020204" pitchFamily="34" charset="0"/>
              </a:rPr>
              <a:t>Cài đặt:</a:t>
            </a:r>
            <a:r>
              <a:rPr lang="en-US" sz="1750">
                <a:latin typeface="Arial" panose="020B0604020202020204" pitchFamily="34" charset="0"/>
                <a:cs typeface="Arial" panose="020B0604020202020204" pitchFamily="34" charset="0"/>
              </a:rPr>
              <a:t> Công khai (ai cũng thấy được các bảng, nhưng chỉ thành viên (hoặc khách mời) mới có thể chỉnh sửa, thao tác), hoặc Riêng tư (chỉ thành viên mới nhìn thấy và thao tác, chỉnh sửa được).</a:t>
            </a:r>
          </a:p>
          <a:p>
            <a:pPr algn="just"/>
            <a:r>
              <a:rPr lang="en-US" sz="1750" b="1">
                <a:latin typeface="Arial" panose="020B0604020202020204" pitchFamily="34" charset="0"/>
                <a:cs typeface="Arial" panose="020B0604020202020204" pitchFamily="34" charset="0"/>
              </a:rPr>
              <a:t>5/ Xóa workspace: </a:t>
            </a:r>
            <a:r>
              <a:rPr lang="en-US" sz="1750">
                <a:latin typeface="Arial" panose="020B0604020202020204" pitchFamily="34" charset="0"/>
                <a:cs typeface="Arial" panose="020B0604020202020204" pitchFamily="34" charset="0"/>
              </a:rPr>
              <a:t>Xóa trong cài đặt. Bảng không bị xóa, sẽ được đưa về Bảng cá nhân (tạo tự động).</a:t>
            </a:r>
          </a:p>
        </p:txBody>
      </p:sp>
      <p:sp>
        <p:nvSpPr>
          <p:cNvPr id="14" name="TextBox 13">
            <a:extLst>
              <a:ext uri="{FF2B5EF4-FFF2-40B4-BE49-F238E27FC236}">
                <a16:creationId xmlns:a16="http://schemas.microsoft.com/office/drawing/2014/main" id="{511F3082-2A65-4DCA-90E9-9C294A4AA978}"/>
              </a:ext>
            </a:extLst>
          </p:cNvPr>
          <p:cNvSpPr txBox="1"/>
          <p:nvPr/>
        </p:nvSpPr>
        <p:spPr>
          <a:xfrm>
            <a:off x="5458693" y="637921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2"/>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8042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3131124-8E1F-4144-B761-F7D7E3CEF6B8}"/>
              </a:ext>
            </a:extLst>
          </p:cNvPr>
          <p:cNvGrpSpPr/>
          <p:nvPr/>
        </p:nvGrpSpPr>
        <p:grpSpPr>
          <a:xfrm>
            <a:off x="5761754" y="550468"/>
            <a:ext cx="6276109" cy="2221171"/>
            <a:chOff x="858983" y="360218"/>
            <a:chExt cx="10099962" cy="3574467"/>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latin typeface="Arial" panose="020B0604020202020204" pitchFamily="34" charset="0"/>
                  <a:cs typeface="Arial" panose="020B0604020202020204" pitchFamily="34" charset="0"/>
                </a:rPr>
                <a:t>TÀI KHOẢN TRELLO</a:t>
              </a:r>
              <a:endParaRPr lang="vi-VN" sz="1500"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a:latin typeface="Arial" panose="020B0604020202020204" pitchFamily="34" charset="0"/>
                  <a:cs typeface="Arial" panose="020B0604020202020204" pitchFamily="34" charset="0"/>
                </a:rPr>
                <a:t>BẢNG 1 </a:t>
              </a:r>
              <a:r>
                <a:rPr lang="en-US" sz="1500" b="1" i="1">
                  <a:latin typeface="Arial" panose="020B0604020202020204" pitchFamily="34" charset="0"/>
                  <a:cs typeface="Arial" panose="020B0604020202020204" pitchFamily="34" charset="0"/>
                </a:rPr>
                <a:t>(Board)</a:t>
              </a:r>
              <a:endParaRPr lang="vi-VN" sz="1500"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a:latin typeface="Arial" panose="020B0604020202020204" pitchFamily="34" charset="0"/>
                  <a:cs typeface="Arial" panose="020B0604020202020204" pitchFamily="34" charset="0"/>
                </a:rPr>
                <a:t>BẢNG 2 </a:t>
              </a:r>
              <a:r>
                <a:rPr lang="en-US" sz="1500" b="1" i="1">
                  <a:latin typeface="Arial" panose="020B0604020202020204" pitchFamily="34" charset="0"/>
                  <a:cs typeface="Arial" panose="020B0604020202020204" pitchFamily="34" charset="0"/>
                </a:rPr>
                <a:t>(Board)</a:t>
              </a:r>
              <a:endParaRPr lang="vi-VN" sz="1500"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500" b="1">
                  <a:latin typeface="Arial" panose="020B0604020202020204" pitchFamily="34" charset="0"/>
                  <a:cs typeface="Arial" panose="020B0604020202020204" pitchFamily="34" charset="0"/>
                </a:rPr>
                <a:t>BẢNG 3 </a:t>
              </a:r>
              <a:r>
                <a:rPr lang="en-US" sz="1500" b="1" i="1">
                  <a:latin typeface="Arial" panose="020B0604020202020204" pitchFamily="34" charset="0"/>
                  <a:cs typeface="Arial" panose="020B0604020202020204" pitchFamily="34" charset="0"/>
                </a:rPr>
                <a:t>(Board)</a:t>
              </a:r>
              <a:endParaRPr lang="vi-VN" sz="15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b="1" i="1">
                  <a:latin typeface="Arial" panose="020B0604020202020204" pitchFamily="34" charset="0"/>
                  <a:cs typeface="Arial" panose="020B0604020202020204" pitchFamily="34" charset="0"/>
                </a:rPr>
                <a:t>(WORKSPACE)</a:t>
              </a:r>
              <a:endParaRPr lang="vi-VN" sz="1400" b="1" i="1">
                <a:latin typeface="Arial" panose="020B0604020202020204" pitchFamily="34" charset="0"/>
                <a:cs typeface="Arial" panose="020B0604020202020204" pitchFamily="34" charset="0"/>
              </a:endParaRPr>
            </a:p>
          </p:txBody>
        </p:sp>
      </p:grpSp>
      <p:sp>
        <p:nvSpPr>
          <p:cNvPr id="6" name="TextBox 5">
            <a:extLst>
              <a:ext uri="{FF2B5EF4-FFF2-40B4-BE49-F238E27FC236}">
                <a16:creationId xmlns:a16="http://schemas.microsoft.com/office/drawing/2014/main" id="{3253346B-215A-471E-9778-F3A37FF2476B}"/>
              </a:ext>
            </a:extLst>
          </p:cNvPr>
          <p:cNvSpPr txBox="1"/>
          <p:nvPr/>
        </p:nvSpPr>
        <p:spPr>
          <a:xfrm>
            <a:off x="-609600" y="365802"/>
            <a:ext cx="5694218" cy="369332"/>
          </a:xfrm>
          <a:prstGeom prst="rect">
            <a:avLst/>
          </a:prstGeom>
          <a:noFill/>
        </p:spPr>
        <p:txBody>
          <a:bodyPr wrap="square" rtlCol="0">
            <a:spAutoFit/>
          </a:bodyPr>
          <a:lstStyle/>
          <a:p>
            <a:pPr algn="r"/>
            <a:r>
              <a:rPr lang="en-US" b="1">
                <a:latin typeface="Arial" panose="020B0604020202020204" pitchFamily="34" charset="0"/>
                <a:cs typeface="Arial" panose="020B0604020202020204" pitchFamily="34" charset="0"/>
              </a:rPr>
              <a:t>1/ TẠO BẢNG: </a:t>
            </a:r>
            <a:r>
              <a:rPr lang="en-US">
                <a:latin typeface="Arial" panose="020B0604020202020204" pitchFamily="34" charset="0"/>
                <a:cs typeface="Arial" panose="020B0604020202020204" pitchFamily="34" charset="0"/>
              </a:rPr>
              <a:t>trên thanh Menu / Workspace.</a:t>
            </a:r>
            <a:endParaRPr lang="vi-VN">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69D29F63-AE71-4D10-9034-12EF9388CDF4}"/>
              </a:ext>
            </a:extLst>
          </p:cNvPr>
          <p:cNvSpPr txBox="1"/>
          <p:nvPr/>
        </p:nvSpPr>
        <p:spPr>
          <a:xfrm>
            <a:off x="661428" y="828523"/>
            <a:ext cx="4423190" cy="646331"/>
          </a:xfrm>
          <a:prstGeom prst="rect">
            <a:avLst/>
          </a:prstGeom>
          <a:noFill/>
        </p:spPr>
        <p:txBody>
          <a:bodyPr wrap="square" rtlCol="0">
            <a:spAutoFit/>
          </a:bodyPr>
          <a:lstStyle/>
          <a:p>
            <a:pPr algn="r"/>
            <a:r>
              <a:rPr lang="en-US" b="1">
                <a:latin typeface="Arial" panose="020B0604020202020204" pitchFamily="34" charset="0"/>
                <a:cs typeface="Arial" panose="020B0604020202020204" pitchFamily="34" charset="0"/>
              </a:rPr>
              <a:t>2/ ĐÓNG BẢNG: </a:t>
            </a:r>
            <a:r>
              <a:rPr lang="en-US">
                <a:latin typeface="Arial" panose="020B0604020202020204" pitchFamily="34" charset="0"/>
                <a:cs typeface="Arial" panose="020B0604020202020204" pitchFamily="34" charset="0"/>
              </a:rPr>
              <a:t>Chỉ có Quản trị viên mới đóng bảng được.</a:t>
            </a:r>
            <a:endParaRPr lang="vi-VN">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9BB42AB2-332E-4C4A-9655-2EB84530D168}"/>
              </a:ext>
            </a:extLst>
          </p:cNvPr>
          <p:cNvSpPr txBox="1"/>
          <p:nvPr/>
        </p:nvSpPr>
        <p:spPr>
          <a:xfrm>
            <a:off x="0" y="1585478"/>
            <a:ext cx="5061125" cy="646331"/>
          </a:xfrm>
          <a:prstGeom prst="rect">
            <a:avLst/>
          </a:prstGeom>
          <a:noFill/>
        </p:spPr>
        <p:txBody>
          <a:bodyPr wrap="square" rtlCol="0">
            <a:spAutoFit/>
          </a:bodyPr>
          <a:lstStyle/>
          <a:p>
            <a:pPr algn="r"/>
            <a:r>
              <a:rPr lang="en-US" b="1">
                <a:latin typeface="Arial" panose="020B0604020202020204" pitchFamily="34" charset="0"/>
                <a:cs typeface="Arial" panose="020B0604020202020204" pitchFamily="34" charset="0"/>
              </a:rPr>
              <a:t>3/ XÓA BẢNG: </a:t>
            </a:r>
            <a:r>
              <a:rPr lang="en-US">
                <a:latin typeface="Arial" panose="020B0604020202020204" pitchFamily="34" charset="0"/>
                <a:cs typeface="Arial" panose="020B0604020202020204" pitchFamily="34" charset="0"/>
              </a:rPr>
              <a:t>Chỉ có Quản trị viên mới xóa bảng được. </a:t>
            </a:r>
            <a:r>
              <a:rPr lang="en-US" i="1">
                <a:latin typeface="Arial" panose="020B0604020202020204" pitchFamily="34" charset="0"/>
                <a:cs typeface="Arial" panose="020B0604020202020204" pitchFamily="34" charset="0"/>
              </a:rPr>
              <a:t>[Workplace hoặc cuối trang]</a:t>
            </a:r>
            <a:endParaRPr lang="vi-VN" i="1">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9C7E1302-8EA7-4209-94EB-64AE04AE2E57}"/>
              </a:ext>
            </a:extLst>
          </p:cNvPr>
          <p:cNvSpPr txBox="1"/>
          <p:nvPr/>
        </p:nvSpPr>
        <p:spPr>
          <a:xfrm>
            <a:off x="1" y="2325198"/>
            <a:ext cx="5061124" cy="646331"/>
          </a:xfrm>
          <a:prstGeom prst="rect">
            <a:avLst/>
          </a:prstGeom>
          <a:noFill/>
        </p:spPr>
        <p:txBody>
          <a:bodyPr wrap="square" rtlCol="0">
            <a:spAutoFit/>
          </a:bodyPr>
          <a:lstStyle/>
          <a:p>
            <a:pPr algn="r"/>
            <a:r>
              <a:rPr lang="en-US" b="1">
                <a:latin typeface="Arial" panose="020B0604020202020204" pitchFamily="34" charset="0"/>
                <a:cs typeface="Arial" panose="020B0604020202020204" pitchFamily="34" charset="0"/>
              </a:rPr>
              <a:t>4/ KHÔI PHỤC BẢNG: </a:t>
            </a:r>
            <a:r>
              <a:rPr lang="en-US">
                <a:latin typeface="Arial" panose="020B0604020202020204" pitchFamily="34" charset="0"/>
                <a:cs typeface="Arial" panose="020B0604020202020204" pitchFamily="34" charset="0"/>
              </a:rPr>
              <a:t>Chỉ có Quản trị viên </a:t>
            </a:r>
            <a:r>
              <a:rPr lang="en-US" i="1">
                <a:latin typeface="Arial" panose="020B0604020202020204" pitchFamily="34" charset="0"/>
                <a:cs typeface="Arial" panose="020B0604020202020204" pitchFamily="34" charset="0"/>
              </a:rPr>
              <a:t>[Workplace hoặc cuối trang]</a:t>
            </a:r>
            <a:endParaRPr lang="vi-VN">
              <a:latin typeface="Arial" panose="020B0604020202020204" pitchFamily="34" charset="0"/>
              <a:cs typeface="Arial" panose="020B0604020202020204" pitchFamily="34" charset="0"/>
            </a:endParaRPr>
          </a:p>
        </p:txBody>
      </p:sp>
      <p:sp>
        <p:nvSpPr>
          <p:cNvPr id="27" name="TextBox 26">
            <a:extLst>
              <a:ext uri="{FF2B5EF4-FFF2-40B4-BE49-F238E27FC236}">
                <a16:creationId xmlns:a16="http://schemas.microsoft.com/office/drawing/2014/main" id="{F9F63AF6-37FC-4D5A-96E3-A1D350F5F5DF}"/>
              </a:ext>
            </a:extLst>
          </p:cNvPr>
          <p:cNvSpPr txBox="1"/>
          <p:nvPr/>
        </p:nvSpPr>
        <p:spPr>
          <a:xfrm>
            <a:off x="0" y="3091946"/>
            <a:ext cx="6367360" cy="369332"/>
          </a:xfrm>
          <a:prstGeom prst="rect">
            <a:avLst/>
          </a:prstGeom>
          <a:noFill/>
        </p:spPr>
        <p:txBody>
          <a:bodyPr wrap="square" rtlCol="0">
            <a:spAutoFit/>
          </a:bodyPr>
          <a:lstStyle/>
          <a:p>
            <a:pPr algn="r"/>
            <a:r>
              <a:rPr lang="en-US" b="1">
                <a:latin typeface="Arial" panose="020B0604020202020204" pitchFamily="34" charset="0"/>
                <a:cs typeface="Arial" panose="020B0604020202020204" pitchFamily="34" charset="0"/>
              </a:rPr>
              <a:t>5/ CHẾ ĐỘ HIỂN THỊ: </a:t>
            </a:r>
            <a:r>
              <a:rPr lang="en-US">
                <a:latin typeface="Arial" panose="020B0604020202020204" pitchFamily="34" charset="0"/>
                <a:cs typeface="Arial" panose="020B0604020202020204" pitchFamily="34" charset="0"/>
              </a:rPr>
              <a:t>Riêng tư, Workspace và Công khai.</a:t>
            </a:r>
            <a:endParaRPr lang="vi-VN">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CC034A97-F54A-477B-89B8-8E1E7438E546}"/>
              </a:ext>
            </a:extLst>
          </p:cNvPr>
          <p:cNvSpPr txBox="1"/>
          <p:nvPr/>
        </p:nvSpPr>
        <p:spPr>
          <a:xfrm>
            <a:off x="263236" y="3514226"/>
            <a:ext cx="6367360"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6/ THÊM THÀNH VIÊN: </a:t>
            </a:r>
            <a:r>
              <a:rPr lang="en-US">
                <a:latin typeface="Arial" panose="020B0604020202020204" pitchFamily="34" charset="0"/>
                <a:cs typeface="Arial" panose="020B0604020202020204" pitchFamily="34" charset="0"/>
              </a:rPr>
              <a:t>lưu ý chế độ hiển thị riêng tư.</a:t>
            </a:r>
            <a:endParaRPr lang="vi-VN">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0EEDA9A9-772C-4624-ABB6-255A154AC928}"/>
              </a:ext>
            </a:extLst>
          </p:cNvPr>
          <p:cNvSpPr txBox="1"/>
          <p:nvPr/>
        </p:nvSpPr>
        <p:spPr>
          <a:xfrm>
            <a:off x="263236" y="3959292"/>
            <a:ext cx="6367360" cy="2585323"/>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7/ HIỆN MENU:</a:t>
            </a:r>
          </a:p>
          <a:p>
            <a:pPr marL="285750" indent="-285750">
              <a:buFontTx/>
              <a:buChar char="-"/>
            </a:pPr>
            <a:r>
              <a:rPr lang="en-US" b="1">
                <a:latin typeface="Arial" panose="020B0604020202020204" pitchFamily="34" charset="0"/>
                <a:cs typeface="Arial" panose="020B0604020202020204" pitchFamily="34" charset="0"/>
              </a:rPr>
              <a:t>Về bảng này: </a:t>
            </a:r>
            <a:r>
              <a:rPr lang="en-US">
                <a:latin typeface="Arial" panose="020B0604020202020204" pitchFamily="34" charset="0"/>
                <a:cs typeface="Arial" panose="020B0604020202020204" pitchFamily="34" charset="0"/>
              </a:rPr>
              <a:t>Mô tả.</a:t>
            </a:r>
          </a:p>
          <a:p>
            <a:pPr marL="285750" indent="-285750">
              <a:buFontTx/>
              <a:buChar char="-"/>
            </a:pPr>
            <a:r>
              <a:rPr lang="en-US" b="1">
                <a:latin typeface="Arial" panose="020B0604020202020204" pitchFamily="34" charset="0"/>
                <a:cs typeface="Arial" panose="020B0604020202020204" pitchFamily="34" charset="0"/>
              </a:rPr>
              <a:t>Thay đổi hình nền:</a:t>
            </a:r>
          </a:p>
          <a:p>
            <a:pPr marL="285750" indent="-285750">
              <a:buFontTx/>
              <a:buChar char="-"/>
            </a:pPr>
            <a:r>
              <a:rPr lang="en-US" b="1">
                <a:latin typeface="Arial" panose="020B0604020202020204" pitchFamily="34" charset="0"/>
                <a:cs typeface="Arial" panose="020B0604020202020204" pitchFamily="34" charset="0"/>
              </a:rPr>
              <a:t>Tìm kiếm thẻ: </a:t>
            </a:r>
            <a:r>
              <a:rPr lang="en-US">
                <a:latin typeface="Arial" panose="020B0604020202020204" pitchFamily="34" charset="0"/>
                <a:cs typeface="Arial" panose="020B0604020202020204" pitchFamily="34" charset="0"/>
              </a:rPr>
              <a:t>nhập text, hoặc tìm theo nhãn.</a:t>
            </a:r>
          </a:p>
          <a:p>
            <a:pPr marL="285750" indent="-285750">
              <a:buFontTx/>
              <a:buChar char="-"/>
            </a:pPr>
            <a:r>
              <a:rPr lang="en-US" b="1">
                <a:latin typeface="Arial" panose="020B0604020202020204" pitchFamily="34" charset="0"/>
                <a:cs typeface="Arial" panose="020B0604020202020204" pitchFamily="34" charset="0"/>
              </a:rPr>
              <a:t>Nhãn dán: </a:t>
            </a:r>
          </a:p>
          <a:p>
            <a:pPr marL="285750" indent="-285750">
              <a:buFontTx/>
              <a:buChar char="-"/>
            </a:pPr>
            <a:r>
              <a:rPr lang="en-US" b="1">
                <a:latin typeface="Arial" panose="020B0604020202020204" pitchFamily="34" charset="0"/>
                <a:cs typeface="Arial" panose="020B0604020202020204" pitchFamily="34" charset="0"/>
              </a:rPr>
              <a:t>Thêm:</a:t>
            </a:r>
          </a:p>
          <a:p>
            <a:pPr marL="285750" indent="-285750">
              <a:buFontTx/>
              <a:buChar char="-"/>
            </a:pPr>
            <a:r>
              <a:rPr lang="en-US" b="1">
                <a:latin typeface="Arial" panose="020B0604020202020204" pitchFamily="34" charset="0"/>
                <a:cs typeface="Arial" panose="020B0604020202020204" pitchFamily="34" charset="0"/>
              </a:rPr>
              <a:t>Cài đặt: </a:t>
            </a:r>
            <a:r>
              <a:rPr lang="en-US">
                <a:latin typeface="Arial" panose="020B0604020202020204" pitchFamily="34" charset="0"/>
                <a:cs typeface="Arial" panose="020B0604020202020204" pitchFamily="34" charset="0"/>
              </a:rPr>
              <a:t>thay đổi workspace, ảnh bìa, quyền thành viên.</a:t>
            </a:r>
          </a:p>
          <a:p>
            <a:pPr marL="285750" indent="-285750">
              <a:buFontTx/>
              <a:buChar char="-"/>
            </a:pPr>
            <a:r>
              <a:rPr lang="en-US" b="1">
                <a:latin typeface="Arial" panose="020B0604020202020204" pitchFamily="34" charset="0"/>
                <a:cs typeface="Arial" panose="020B0604020202020204" pitchFamily="34" charset="0"/>
              </a:rPr>
              <a:t>Nhãn: </a:t>
            </a:r>
            <a:r>
              <a:rPr lang="en-US">
                <a:latin typeface="Arial" panose="020B0604020202020204" pitchFamily="34" charset="0"/>
                <a:cs typeface="Arial" panose="020B0604020202020204" pitchFamily="34" charset="0"/>
              </a:rPr>
              <a:t>tạo 1 lần, dùng cho tất cả card thuộc board.</a:t>
            </a:r>
          </a:p>
          <a:p>
            <a:pPr marL="285750" indent="-285750">
              <a:buFontTx/>
              <a:buChar char="-"/>
            </a:pPr>
            <a:r>
              <a:rPr lang="en-US" b="1">
                <a:latin typeface="Arial" panose="020B0604020202020204" pitchFamily="34" charset="0"/>
                <a:cs typeface="Arial" panose="020B0604020202020204" pitchFamily="34" charset="0"/>
              </a:rPr>
              <a:t>Thẻ lưu trữ </a:t>
            </a:r>
            <a:r>
              <a:rPr lang="en-US">
                <a:latin typeface="Arial" panose="020B0604020202020204" pitchFamily="34" charset="0"/>
                <a:cs typeface="Arial" panose="020B0604020202020204" pitchFamily="34" charset="0"/>
              </a:rPr>
              <a:t>&amp; </a:t>
            </a:r>
            <a:r>
              <a:rPr lang="en-US" b="1">
                <a:latin typeface="Arial" panose="020B0604020202020204" pitchFamily="34" charset="0"/>
                <a:cs typeface="Arial" panose="020B0604020202020204" pitchFamily="34" charset="0"/>
              </a:rPr>
              <a:t>Danh sách lưu trữ: </a:t>
            </a:r>
            <a:r>
              <a:rPr lang="en-US">
                <a:latin typeface="Arial" panose="020B0604020202020204" pitchFamily="34" charset="0"/>
                <a:cs typeface="Arial" panose="020B0604020202020204" pitchFamily="34" charset="0"/>
              </a:rPr>
              <a:t>xóa tạm thời…</a:t>
            </a:r>
            <a:endParaRPr lang="vi-VN" b="1">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CAFF8F4A-644E-4AD6-B0AA-F0D7BB7F9D52}"/>
              </a:ext>
            </a:extLst>
          </p:cNvPr>
          <p:cNvSpPr txBox="1"/>
          <p:nvPr/>
        </p:nvSpPr>
        <p:spPr>
          <a:xfrm>
            <a:off x="6631666" y="3959292"/>
            <a:ext cx="5406197" cy="1200329"/>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8/ THEO DÕI:</a:t>
            </a:r>
          </a:p>
          <a:p>
            <a:r>
              <a:rPr lang="en-US" b="1">
                <a:latin typeface="Arial" panose="020B0604020202020204" pitchFamily="34" charset="0"/>
                <a:cs typeface="Arial" panose="020B0604020202020204" pitchFamily="34" charset="0"/>
              </a:rPr>
              <a:t>9/ SAO CHÉP BẢNG:</a:t>
            </a:r>
          </a:p>
          <a:p>
            <a:r>
              <a:rPr lang="en-US" b="1">
                <a:latin typeface="Arial" panose="020B0604020202020204" pitchFamily="34" charset="0"/>
                <a:cs typeface="Arial" panose="020B0604020202020204" pitchFamily="34" charset="0"/>
              </a:rPr>
              <a:t>10/ CHIA SẺ LIÊN KẾT BẢNG: </a:t>
            </a:r>
            <a:r>
              <a:rPr lang="en-US">
                <a:latin typeface="Arial" panose="020B0604020202020204" pitchFamily="34" charset="0"/>
                <a:cs typeface="Arial" panose="020B0604020202020204" pitchFamily="34" charset="0"/>
              </a:rPr>
              <a:t>Chế độ công khai, thường chia sẻ để đối tác thấy được tiến độ dự án.</a:t>
            </a:r>
            <a:endParaRPr lang="en-US" b="1">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04F25C0D-3B27-48CF-9421-C8B21DCC31DF}"/>
              </a:ext>
            </a:extLst>
          </p:cNvPr>
          <p:cNvGrpSpPr/>
          <p:nvPr/>
        </p:nvGrpSpPr>
        <p:grpSpPr>
          <a:xfrm>
            <a:off x="5915902" y="5932370"/>
            <a:ext cx="6040581" cy="783863"/>
            <a:chOff x="5708079" y="6001644"/>
            <a:chExt cx="6040581" cy="783863"/>
          </a:xfrm>
        </p:grpSpPr>
        <p:graphicFrame>
          <p:nvGraphicFramePr>
            <p:cNvPr id="35" name="Object 34">
              <a:extLst>
                <a:ext uri="{FF2B5EF4-FFF2-40B4-BE49-F238E27FC236}">
                  <a16:creationId xmlns:a16="http://schemas.microsoft.com/office/drawing/2014/main" id="{3289A963-0388-4924-94CE-ABE5BB94DB93}"/>
                </a:ext>
              </a:extLst>
            </p:cNvPr>
            <p:cNvGraphicFramePr>
              <a:graphicFrameLocks noChangeAspect="1"/>
            </p:cNvGraphicFramePr>
            <p:nvPr>
              <p:extLst>
                <p:ext uri="{D42A27DB-BD31-4B8C-83A1-F6EECF244321}">
                  <p14:modId xmlns:p14="http://schemas.microsoft.com/office/powerpoint/2010/main" val="3524188444"/>
                </p:ext>
              </p:extLst>
            </p:nvPr>
          </p:nvGraphicFramePr>
          <p:xfrm>
            <a:off x="10288739"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C7618030-8346-40F7-BFCA-269223CB9424}"/>
                            </a:ext>
                          </a:extLst>
                        </p:cNvPr>
                        <p:cNvPicPr/>
                        <p:nvPr/>
                      </p:nvPicPr>
                      <p:blipFill>
                        <a:blip r:embed="rId3"/>
                        <a:stretch>
                          <a:fillRect/>
                        </a:stretch>
                      </p:blipFill>
                      <p:spPr>
                        <a:xfrm>
                          <a:off x="10288739" y="6001644"/>
                          <a:ext cx="1376791" cy="389557"/>
                        </a:xfrm>
                        <a:prstGeom prst="rect">
                          <a:avLst/>
                        </a:prstGeom>
                      </p:spPr>
                    </p:pic>
                  </p:oleObj>
                </mc:Fallback>
              </mc:AlternateContent>
            </a:graphicData>
          </a:graphic>
        </p:graphicFrame>
        <p:sp>
          <p:nvSpPr>
            <p:cNvPr id="36" name="TextBox 35">
              <a:extLst>
                <a:ext uri="{FF2B5EF4-FFF2-40B4-BE49-F238E27FC236}">
                  <a16:creationId xmlns:a16="http://schemas.microsoft.com/office/drawing/2014/main" id="{41DCAD8D-BBFD-4B9D-BE19-9A9C8C6070BD}"/>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07486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B0CEC6-6A78-4D00-A5D3-08EAA621DD3A}"/>
              </a:ext>
            </a:extLst>
          </p:cNvPr>
          <p:cNvGrpSpPr/>
          <p:nvPr/>
        </p:nvGrpSpPr>
        <p:grpSpPr>
          <a:xfrm>
            <a:off x="5688232" y="1224052"/>
            <a:ext cx="6349631" cy="3078998"/>
            <a:chOff x="858983" y="360218"/>
            <a:chExt cx="10099962" cy="489757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TÀI KHOẢN TRELLO</a:t>
              </a:r>
              <a:endParaRPr lang="vi-VN" sz="1200"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1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2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a:latin typeface="Arial" panose="020B0604020202020204" pitchFamily="34" charset="0"/>
                  <a:cs typeface="Arial" panose="020B0604020202020204" pitchFamily="34" charset="0"/>
                </a:rPr>
                <a:t>BẢNG 3 </a:t>
              </a:r>
              <a:r>
                <a:rPr lang="en-US" sz="1200" b="1" i="1">
                  <a:latin typeface="Arial" panose="020B0604020202020204" pitchFamily="34" charset="0"/>
                  <a:cs typeface="Arial" panose="020B0604020202020204" pitchFamily="34" charset="0"/>
                </a:rPr>
                <a:t>(Board)</a:t>
              </a:r>
              <a:endParaRPr lang="vi-VN" sz="1200" b="1" i="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7D6A93-91A1-46DE-84AC-D6CCF91B14A6}"/>
                </a:ext>
              </a:extLst>
            </p:cNvPr>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1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A741B6A-7471-42C6-8687-8A1A9CEBE91E}"/>
                </a:ext>
              </a:extLst>
            </p:cNvPr>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2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8A6DD7C-4B29-4044-A377-6703A7EC33E8}"/>
                </a:ext>
              </a:extLst>
            </p:cNvPr>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a:latin typeface="Arial" panose="020B0604020202020204" pitchFamily="34" charset="0"/>
                  <a:cs typeface="Arial" panose="020B0604020202020204" pitchFamily="34" charset="0"/>
                </a:rPr>
                <a:t>CỘT 3 </a:t>
              </a:r>
              <a:r>
                <a:rPr lang="en-US" sz="1200" b="1" i="1">
                  <a:latin typeface="Arial" panose="020B0604020202020204" pitchFamily="34" charset="0"/>
                  <a:cs typeface="Arial" panose="020B0604020202020204" pitchFamily="34" charset="0"/>
                </a:rPr>
                <a:t>(List)</a:t>
              </a:r>
              <a:endParaRPr lang="vi-VN" sz="12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0E743-D9FC-42C9-8CB1-024BF5831851}"/>
                </a:ext>
              </a:extLst>
            </p:cNvPr>
            <p:cNvCxnSpPr>
              <a:cxnSpLocks/>
              <a:stCxn id="9" idx="2"/>
              <a:endCxn id="12"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96123-E212-4FB9-9F9D-DA549C1E742E}"/>
                </a:ext>
              </a:extLst>
            </p:cNvPr>
            <p:cNvCxnSpPr>
              <a:cxnSpLocks/>
              <a:stCxn id="9" idx="2"/>
              <a:endCxn id="11"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88619-D755-4B37-8790-57BFAB331D8F}"/>
                </a:ext>
              </a:extLst>
            </p:cNvPr>
            <p:cNvCxnSpPr>
              <a:cxnSpLocks/>
              <a:stCxn id="9" idx="2"/>
              <a:endCxn id="13"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b="1" i="1">
                  <a:latin typeface="Arial" panose="020B0604020202020204" pitchFamily="34" charset="0"/>
                  <a:cs typeface="Arial" panose="020B0604020202020204" pitchFamily="34" charset="0"/>
                </a:rPr>
                <a:t>WORKSPACE</a:t>
              </a:r>
              <a:endParaRPr lang="vi-VN" sz="1200" b="1" i="1">
                <a:latin typeface="Arial" panose="020B0604020202020204" pitchFamily="34" charset="0"/>
                <a:cs typeface="Arial" panose="020B0604020202020204" pitchFamily="34" charset="0"/>
              </a:endParaRPr>
            </a:p>
          </p:txBody>
        </p:sp>
      </p:grpSp>
      <p:sp>
        <p:nvSpPr>
          <p:cNvPr id="23" name="TextBox 22">
            <a:extLst>
              <a:ext uri="{FF2B5EF4-FFF2-40B4-BE49-F238E27FC236}">
                <a16:creationId xmlns:a16="http://schemas.microsoft.com/office/drawing/2014/main" id="{D7EAE952-2A3C-49E9-871B-323EB9823756}"/>
              </a:ext>
            </a:extLst>
          </p:cNvPr>
          <p:cNvSpPr txBox="1"/>
          <p:nvPr/>
        </p:nvSpPr>
        <p:spPr>
          <a:xfrm>
            <a:off x="236145" y="577721"/>
            <a:ext cx="6039964"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 TẠO, LƯU TRỮ, KHÔI PHỤC, XÓA DANH SÁCH</a:t>
            </a:r>
          </a:p>
          <a:p>
            <a:r>
              <a:rPr lang="en-US" b="1">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(quyền ngang nhau, không phân biệt amin).</a:t>
            </a:r>
            <a:endParaRPr lang="vi-VN" i="1">
              <a:latin typeface="Arial" panose="020B0604020202020204" pitchFamily="34" charset="0"/>
              <a:cs typeface="Arial" panose="020B0604020202020204" pitchFamily="34" charset="0"/>
            </a:endParaRPr>
          </a:p>
        </p:txBody>
      </p:sp>
      <p:sp>
        <p:nvSpPr>
          <p:cNvPr id="40" name="TextBox 39">
            <a:extLst>
              <a:ext uri="{FF2B5EF4-FFF2-40B4-BE49-F238E27FC236}">
                <a16:creationId xmlns:a16="http://schemas.microsoft.com/office/drawing/2014/main" id="{17FF729A-DED9-42B3-81A2-372425740222}"/>
              </a:ext>
            </a:extLst>
          </p:cNvPr>
          <p:cNvSpPr txBox="1"/>
          <p:nvPr/>
        </p:nvSpPr>
        <p:spPr>
          <a:xfrm>
            <a:off x="250001" y="1279472"/>
            <a:ext cx="5001491"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2/ SAO CHÉP &amp; DI CHUYỂN DANH SÁCH</a:t>
            </a:r>
          </a:p>
          <a:p>
            <a:r>
              <a:rPr lang="en-US" b="1">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(quyền ngang nhau, không phân biệt amin).</a:t>
            </a:r>
            <a:endParaRPr lang="vi-VN" i="1">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A016E89D-3024-45FB-96B9-63283E1BB248}"/>
              </a:ext>
            </a:extLst>
          </p:cNvPr>
          <p:cNvSpPr txBox="1"/>
          <p:nvPr/>
        </p:nvSpPr>
        <p:spPr>
          <a:xfrm>
            <a:off x="235978" y="2042301"/>
            <a:ext cx="500149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3/ THEO DÕI</a:t>
            </a:r>
            <a:endParaRPr lang="vi-VN" i="1">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D0063B5F-220F-43E9-97D3-836FA4C09EBE}"/>
              </a:ext>
            </a:extLst>
          </p:cNvPr>
          <p:cNvSpPr txBox="1"/>
          <p:nvPr/>
        </p:nvSpPr>
        <p:spPr>
          <a:xfrm>
            <a:off x="254347" y="2577484"/>
            <a:ext cx="5347856"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4/ SẮP XẾP THEO: </a:t>
            </a:r>
            <a:r>
              <a:rPr lang="en-US">
                <a:latin typeface="Arial" panose="020B0604020202020204" pitchFamily="34" charset="0"/>
                <a:cs typeface="Arial" panose="020B0604020202020204" pitchFamily="34" charset="0"/>
              </a:rPr>
              <a:t>sắp xếp thẻ trong danh sách.</a:t>
            </a:r>
            <a:endParaRPr lang="vi-VN" i="1">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D4A6335F-1C32-46E0-A9BC-F40386EF8D5D}"/>
              </a:ext>
            </a:extLst>
          </p:cNvPr>
          <p:cNvSpPr txBox="1"/>
          <p:nvPr/>
        </p:nvSpPr>
        <p:spPr>
          <a:xfrm>
            <a:off x="254347" y="3174462"/>
            <a:ext cx="5523764"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5/ DI CHUYỂN TẤT CẢ CÁC THẺ TRONG D.SÁCH</a:t>
            </a:r>
            <a:endParaRPr lang="vi-VN" i="1">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BB3317D9-8816-4FE8-BD87-294CD043ED23}"/>
              </a:ext>
            </a:extLst>
          </p:cNvPr>
          <p:cNvSpPr txBox="1"/>
          <p:nvPr/>
        </p:nvSpPr>
        <p:spPr>
          <a:xfrm>
            <a:off x="254347" y="3787396"/>
            <a:ext cx="5832765" cy="1477328"/>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6/ LƯU TRỮ TẤT CẢ CÁC THẺ TRONG D.SÁCH:</a:t>
            </a:r>
          </a:p>
          <a:p>
            <a:endParaRPr lang="en-US" i="1">
              <a:latin typeface="Arial" panose="020B0604020202020204" pitchFamily="34" charset="0"/>
              <a:cs typeface="Arial" panose="020B0604020202020204" pitchFamily="34" charset="0"/>
            </a:endParaRPr>
          </a:p>
          <a:p>
            <a:pPr marL="285750" indent="-285750">
              <a:buFontTx/>
              <a:buChar char="-"/>
            </a:pPr>
            <a:r>
              <a:rPr lang="en-US" i="1">
                <a:latin typeface="Arial" panose="020B0604020202020204" pitchFamily="34" charset="0"/>
                <a:cs typeface="Arial" panose="020B0604020202020204" pitchFamily="34" charset="0"/>
              </a:rPr>
              <a:t>Lưu trữ các thẻ, giữ lại danh sách. </a:t>
            </a:r>
          </a:p>
          <a:p>
            <a:pPr marL="285750" indent="-285750">
              <a:buFontTx/>
              <a:buChar char="-"/>
            </a:pPr>
            <a:r>
              <a:rPr lang="en-US" i="1">
                <a:latin typeface="Arial" panose="020B0604020202020204" pitchFamily="34" charset="0"/>
                <a:cs typeface="Arial" panose="020B0604020202020204" pitchFamily="34" charset="0"/>
              </a:rPr>
              <a:t>Quay trở lại board/ bảng khi trước, đã hướng dẫn tìm, khôi phục hoặc xóa thẻ đã lưu trữ.</a:t>
            </a:r>
            <a:endParaRPr lang="vi-VN" i="1">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764D743D-3E71-4145-9D67-4956E2AB1C07}"/>
              </a:ext>
            </a:extLst>
          </p:cNvPr>
          <p:cNvSpPr txBox="1"/>
          <p:nvPr/>
        </p:nvSpPr>
        <p:spPr>
          <a:xfrm>
            <a:off x="235978" y="5421563"/>
            <a:ext cx="5832765"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7/ LƯU TRỮ DANH SÁCH:</a:t>
            </a:r>
          </a:p>
          <a:p>
            <a:r>
              <a:rPr lang="en-US" i="1">
                <a:latin typeface="Arial" panose="020B0604020202020204" pitchFamily="34" charset="0"/>
                <a:cs typeface="Arial" panose="020B0604020202020204" pitchFamily="34" charset="0"/>
              </a:rPr>
              <a:t>    Quay trở lại board/ bảng khi trước, đã hướng dẫn tìm, khôi phục hoặc xóa danh sách lưu trữ.</a:t>
            </a:r>
            <a:endParaRPr lang="vi-VN" i="1">
              <a:latin typeface="Arial" panose="020B0604020202020204" pitchFamily="34" charset="0"/>
              <a:cs typeface="Arial" panose="020B0604020202020204" pitchFamily="34" charset="0"/>
            </a:endParaRPr>
          </a:p>
        </p:txBody>
      </p:sp>
      <p:grpSp>
        <p:nvGrpSpPr>
          <p:cNvPr id="33" name="Group 32">
            <a:extLst>
              <a:ext uri="{FF2B5EF4-FFF2-40B4-BE49-F238E27FC236}">
                <a16:creationId xmlns:a16="http://schemas.microsoft.com/office/drawing/2014/main" id="{4B82E25E-361C-4C3F-B043-C35CFA50505E}"/>
              </a:ext>
            </a:extLst>
          </p:cNvPr>
          <p:cNvGrpSpPr/>
          <p:nvPr/>
        </p:nvGrpSpPr>
        <p:grpSpPr>
          <a:xfrm>
            <a:off x="5708079" y="5932369"/>
            <a:ext cx="6040581" cy="783863"/>
            <a:chOff x="5708079" y="6001644"/>
            <a:chExt cx="6040581" cy="783863"/>
          </a:xfrm>
        </p:grpSpPr>
        <p:graphicFrame>
          <p:nvGraphicFramePr>
            <p:cNvPr id="35" name="Object 34">
              <a:extLst>
                <a:ext uri="{FF2B5EF4-FFF2-40B4-BE49-F238E27FC236}">
                  <a16:creationId xmlns:a16="http://schemas.microsoft.com/office/drawing/2014/main" id="{4384FAAF-33F2-4989-BD46-18A991DEB657}"/>
                </a:ext>
              </a:extLst>
            </p:cNvPr>
            <p:cNvGraphicFramePr>
              <a:graphicFrameLocks noChangeAspect="1"/>
            </p:cNvGraphicFramePr>
            <p:nvPr>
              <p:extLst>
                <p:ext uri="{D42A27DB-BD31-4B8C-83A1-F6EECF244321}">
                  <p14:modId xmlns:p14="http://schemas.microsoft.com/office/powerpoint/2010/main" val="3524188444"/>
                </p:ext>
              </p:extLst>
            </p:nvPr>
          </p:nvGraphicFramePr>
          <p:xfrm>
            <a:off x="10288739"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C7618030-8346-40F7-BFCA-269223CB9424}"/>
                            </a:ext>
                          </a:extLst>
                        </p:cNvPr>
                        <p:cNvPicPr/>
                        <p:nvPr/>
                      </p:nvPicPr>
                      <p:blipFill>
                        <a:blip r:embed="rId3"/>
                        <a:stretch>
                          <a:fillRect/>
                        </a:stretch>
                      </p:blipFill>
                      <p:spPr>
                        <a:xfrm>
                          <a:off x="10288739" y="6001644"/>
                          <a:ext cx="1376791" cy="389557"/>
                        </a:xfrm>
                        <a:prstGeom prst="rect">
                          <a:avLst/>
                        </a:prstGeom>
                      </p:spPr>
                    </p:pic>
                  </p:oleObj>
                </mc:Fallback>
              </mc:AlternateContent>
            </a:graphicData>
          </a:graphic>
        </p:graphicFrame>
        <p:sp>
          <p:nvSpPr>
            <p:cNvPr id="36" name="TextBox 35">
              <a:extLst>
                <a:ext uri="{FF2B5EF4-FFF2-40B4-BE49-F238E27FC236}">
                  <a16:creationId xmlns:a16="http://schemas.microsoft.com/office/drawing/2014/main" id="{5953E00A-DC59-491E-9A3B-2CFE1A4CA035}"/>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768038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C937C8F-957D-49E4-9496-9DE550DB2070}"/>
              </a:ext>
            </a:extLst>
          </p:cNvPr>
          <p:cNvGrpSpPr/>
          <p:nvPr/>
        </p:nvGrpSpPr>
        <p:grpSpPr>
          <a:xfrm>
            <a:off x="5943599" y="304782"/>
            <a:ext cx="6109858" cy="3733796"/>
            <a:chOff x="858983" y="360218"/>
            <a:chExt cx="10099962" cy="6172190"/>
          </a:xfrm>
        </p:grpSpPr>
        <p:sp>
          <p:nvSpPr>
            <p:cNvPr id="4" name="Rectangle 3">
              <a:extLst>
                <a:ext uri="{FF2B5EF4-FFF2-40B4-BE49-F238E27FC236}">
                  <a16:creationId xmlns:a16="http://schemas.microsoft.com/office/drawing/2014/main" id="{123D8B37-9D5D-4D76-9D13-0941F0EAEE47}"/>
                </a:ext>
              </a:extLst>
            </p:cNvPr>
            <p:cNvSpPr/>
            <p:nvPr/>
          </p:nvSpPr>
          <p:spPr>
            <a:xfrm>
              <a:off x="4558146" y="360218"/>
              <a:ext cx="2701636" cy="8451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TÀI KHOẢN TRELLO</a:t>
              </a:r>
              <a:endParaRPr lang="vi-VN" sz="1300" b="1">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9E0435D3-351B-4899-8A64-AB6664360051}"/>
                </a:ext>
              </a:extLst>
            </p:cNvPr>
            <p:cNvSpPr/>
            <p:nvPr/>
          </p:nvSpPr>
          <p:spPr>
            <a:xfrm>
              <a:off x="858983"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2CF53F5C-2B86-4593-A26A-6A5C12747756}"/>
                </a:ext>
              </a:extLst>
            </p:cNvPr>
            <p:cNvSpPr/>
            <p:nvPr/>
          </p:nvSpPr>
          <p:spPr>
            <a:xfrm>
              <a:off x="1953492" y="3089557"/>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1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FB22D853-8C19-4E2D-ACE0-F7FCF4E44A87}"/>
                </a:ext>
              </a:extLst>
            </p:cNvPr>
            <p:cNvSpPr/>
            <p:nvPr/>
          </p:nvSpPr>
          <p:spPr>
            <a:xfrm>
              <a:off x="4793673"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2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254498DD-96CC-4B7C-BA61-757DB2B8E424}"/>
                </a:ext>
              </a:extLst>
            </p:cNvPr>
            <p:cNvSpPr/>
            <p:nvPr/>
          </p:nvSpPr>
          <p:spPr>
            <a:xfrm>
              <a:off x="7633854" y="3089558"/>
              <a:ext cx="2230582" cy="845127"/>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300" b="1">
                  <a:latin typeface="Arial" panose="020B0604020202020204" pitchFamily="34" charset="0"/>
                  <a:cs typeface="Arial" panose="020B0604020202020204" pitchFamily="34" charset="0"/>
                </a:rPr>
                <a:t>BẢNG 3 </a:t>
              </a:r>
              <a:r>
                <a:rPr lang="en-US" sz="1300" b="1" i="1">
                  <a:latin typeface="Arial" panose="020B0604020202020204" pitchFamily="34" charset="0"/>
                  <a:cs typeface="Arial" panose="020B0604020202020204" pitchFamily="34" charset="0"/>
                </a:rPr>
                <a:t>(Board)</a:t>
              </a:r>
              <a:endParaRPr lang="vi-VN" sz="1300" b="1" i="1">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9A7D6A93-91A1-46DE-84AC-D6CCF91B14A6}"/>
                </a:ext>
              </a:extLst>
            </p:cNvPr>
            <p:cNvSpPr/>
            <p:nvPr/>
          </p:nvSpPr>
          <p:spPr>
            <a:xfrm>
              <a:off x="1953492" y="4412660"/>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1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7A741B6A-7471-42C6-8687-8A1A9CEBE91E}"/>
                </a:ext>
              </a:extLst>
            </p:cNvPr>
            <p:cNvSpPr/>
            <p:nvPr/>
          </p:nvSpPr>
          <p:spPr>
            <a:xfrm>
              <a:off x="4793673"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2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58A6DD7C-4B29-4044-A377-6703A7EC33E8}"/>
                </a:ext>
              </a:extLst>
            </p:cNvPr>
            <p:cNvSpPr/>
            <p:nvPr/>
          </p:nvSpPr>
          <p:spPr>
            <a:xfrm>
              <a:off x="7633854" y="4412661"/>
              <a:ext cx="2230582" cy="84512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CỘT 3 </a:t>
              </a:r>
              <a:r>
                <a:rPr lang="en-US" sz="1300" b="1" i="1">
                  <a:latin typeface="Arial" panose="020B0604020202020204" pitchFamily="34" charset="0"/>
                  <a:cs typeface="Arial" panose="020B0604020202020204" pitchFamily="34" charset="0"/>
                </a:rPr>
                <a:t>(List)</a:t>
              </a:r>
              <a:endParaRPr lang="vi-VN" sz="1300" b="1" i="1">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FC5C879B-44E0-4C29-8F4B-BB1C173C5731}"/>
                </a:ext>
              </a:extLst>
            </p:cNvPr>
            <p:cNvSpPr/>
            <p:nvPr/>
          </p:nvSpPr>
          <p:spPr>
            <a:xfrm>
              <a:off x="1953492" y="5687280"/>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1</a:t>
              </a:r>
              <a:endParaRPr lang="vi-VN" sz="1300" b="1" i="1">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64AF286-D78A-4703-A62D-1108B87FC689}"/>
                </a:ext>
              </a:extLst>
            </p:cNvPr>
            <p:cNvSpPr/>
            <p:nvPr/>
          </p:nvSpPr>
          <p:spPr>
            <a:xfrm>
              <a:off x="4793673"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2</a:t>
              </a:r>
              <a:endParaRPr lang="vi-VN" sz="1300" b="1" i="1">
                <a:latin typeface="Arial" panose="020B0604020202020204" pitchFamily="34" charset="0"/>
                <a:cs typeface="Arial" panose="020B0604020202020204" pitchFamily="34" charset="0"/>
              </a:endParaRPr>
            </a:p>
          </p:txBody>
        </p:sp>
        <p:sp>
          <p:nvSpPr>
            <p:cNvPr id="16" name="Rectangle 15">
              <a:extLst>
                <a:ext uri="{FF2B5EF4-FFF2-40B4-BE49-F238E27FC236}">
                  <a16:creationId xmlns:a16="http://schemas.microsoft.com/office/drawing/2014/main" id="{A06BD09E-2947-4E81-88D2-7F5A225AADF7}"/>
                </a:ext>
              </a:extLst>
            </p:cNvPr>
            <p:cNvSpPr/>
            <p:nvPr/>
          </p:nvSpPr>
          <p:spPr>
            <a:xfrm>
              <a:off x="7633854" y="5687281"/>
              <a:ext cx="2230582" cy="8451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300" b="1">
                  <a:latin typeface="Arial" panose="020B0604020202020204" pitchFamily="34" charset="0"/>
                  <a:cs typeface="Arial" panose="020B0604020202020204" pitchFamily="34" charset="0"/>
                </a:rPr>
                <a:t>Thẻ </a:t>
              </a:r>
              <a:br>
                <a:rPr lang="en-US" sz="1300" b="1">
                  <a:latin typeface="Arial" panose="020B0604020202020204" pitchFamily="34" charset="0"/>
                  <a:cs typeface="Arial" panose="020B0604020202020204" pitchFamily="34" charset="0"/>
                </a:rPr>
              </a:br>
              <a:r>
                <a:rPr lang="en-US" sz="1300" b="1">
                  <a:latin typeface="Arial" panose="020B0604020202020204" pitchFamily="34" charset="0"/>
                  <a:cs typeface="Arial" panose="020B0604020202020204" pitchFamily="34" charset="0"/>
                </a:rPr>
                <a:t>công việc 3</a:t>
              </a:r>
              <a:endParaRPr lang="vi-VN" sz="1300" b="1" i="1">
                <a:latin typeface="Arial" panose="020B0604020202020204" pitchFamily="34" charset="0"/>
                <a:cs typeface="Arial" panose="020B0604020202020204" pitchFamily="34" charset="0"/>
              </a:endParaRPr>
            </a:p>
          </p:txBody>
        </p:sp>
        <p:cxnSp>
          <p:nvCxnSpPr>
            <p:cNvPr id="18" name="Straight Arrow Connector 17">
              <a:extLst>
                <a:ext uri="{FF2B5EF4-FFF2-40B4-BE49-F238E27FC236}">
                  <a16:creationId xmlns:a16="http://schemas.microsoft.com/office/drawing/2014/main" id="{863CFC25-5F1A-4066-9B3C-E180F32866C6}"/>
                </a:ext>
              </a:extLst>
            </p:cNvPr>
            <p:cNvCxnSpPr>
              <a:cxnSpLocks/>
              <a:stCxn id="4" idx="2"/>
            </p:cNvCxnSpPr>
            <p:nvPr/>
          </p:nvCxnSpPr>
          <p:spPr>
            <a:xfrm>
              <a:off x="5908964" y="120534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4AB3034-826B-4D53-BB11-B9501EB3C508}"/>
                </a:ext>
              </a:extLst>
            </p:cNvPr>
            <p:cNvCxnSpPr>
              <a:cxnSpLocks/>
              <a:stCxn id="4" idx="2"/>
              <a:endCxn id="7" idx="0"/>
            </p:cNvCxnSpPr>
            <p:nvPr/>
          </p:nvCxnSpPr>
          <p:spPr>
            <a:xfrm flipH="1">
              <a:off x="2209801"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BA95CE1-C853-4F02-BFBA-5C6A9B637D71}"/>
                </a:ext>
              </a:extLst>
            </p:cNvPr>
            <p:cNvCxnSpPr>
              <a:cxnSpLocks/>
              <a:stCxn id="4" idx="2"/>
            </p:cNvCxnSpPr>
            <p:nvPr/>
          </p:nvCxnSpPr>
          <p:spPr>
            <a:xfrm>
              <a:off x="5908964" y="1205345"/>
              <a:ext cx="3699163"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6EAACA-B5A3-4FB0-B735-4F72CEAF5CF5}"/>
                </a:ext>
              </a:extLst>
            </p:cNvPr>
            <p:cNvCxnSpPr>
              <a:cxnSpLocks/>
              <a:endCxn id="9" idx="0"/>
            </p:cNvCxnSpPr>
            <p:nvPr/>
          </p:nvCxnSpPr>
          <p:spPr>
            <a:xfrm>
              <a:off x="5908964" y="2570015"/>
              <a:ext cx="0"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32E7DD-1259-45D6-AEB5-4ECF4B81A5B5}"/>
                </a:ext>
              </a:extLst>
            </p:cNvPr>
            <p:cNvCxnSpPr>
              <a:cxnSpLocks/>
              <a:endCxn id="8" idx="0"/>
            </p:cNvCxnSpPr>
            <p:nvPr/>
          </p:nvCxnSpPr>
          <p:spPr>
            <a:xfrm flipH="1">
              <a:off x="3068783" y="2570015"/>
              <a:ext cx="2840181" cy="519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EC756B-D717-4AC0-8EE8-2CCDB8CFE998}"/>
                </a:ext>
              </a:extLst>
            </p:cNvPr>
            <p:cNvCxnSpPr>
              <a:cxnSpLocks/>
              <a:endCxn id="10" idx="0"/>
            </p:cNvCxnSpPr>
            <p:nvPr/>
          </p:nvCxnSpPr>
          <p:spPr>
            <a:xfrm>
              <a:off x="5908964" y="2570015"/>
              <a:ext cx="2840181" cy="5195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F40E743-D9FC-42C9-8CB1-024BF5831851}"/>
                </a:ext>
              </a:extLst>
            </p:cNvPr>
            <p:cNvCxnSpPr>
              <a:cxnSpLocks/>
              <a:stCxn id="9" idx="2"/>
              <a:endCxn id="12" idx="0"/>
            </p:cNvCxnSpPr>
            <p:nvPr/>
          </p:nvCxnSpPr>
          <p:spPr>
            <a:xfrm>
              <a:off x="5908964" y="3934685"/>
              <a:ext cx="0"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3496123-E212-4FB9-9F9D-DA549C1E742E}"/>
                </a:ext>
              </a:extLst>
            </p:cNvPr>
            <p:cNvCxnSpPr>
              <a:cxnSpLocks/>
              <a:stCxn id="9" idx="2"/>
              <a:endCxn id="11" idx="0"/>
            </p:cNvCxnSpPr>
            <p:nvPr/>
          </p:nvCxnSpPr>
          <p:spPr>
            <a:xfrm flipH="1">
              <a:off x="3068783" y="3934685"/>
              <a:ext cx="2840181" cy="477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5788619-D755-4B37-8790-57BFAB331D8F}"/>
                </a:ext>
              </a:extLst>
            </p:cNvPr>
            <p:cNvCxnSpPr>
              <a:cxnSpLocks/>
              <a:stCxn id="9" idx="2"/>
              <a:endCxn id="13" idx="0"/>
            </p:cNvCxnSpPr>
            <p:nvPr/>
          </p:nvCxnSpPr>
          <p:spPr>
            <a:xfrm>
              <a:off x="5908964" y="3934685"/>
              <a:ext cx="2840181" cy="4779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38B4B0F-705A-4D3F-B74E-A930A1C97F8F}"/>
                </a:ext>
              </a:extLst>
            </p:cNvPr>
            <p:cNvCxnSpPr>
              <a:cxnSpLocks/>
              <a:stCxn id="12" idx="2"/>
              <a:endCxn id="15" idx="0"/>
            </p:cNvCxnSpPr>
            <p:nvPr/>
          </p:nvCxnSpPr>
          <p:spPr>
            <a:xfrm>
              <a:off x="5908964" y="5257788"/>
              <a:ext cx="0"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B83E2-3FA4-402C-83F3-1D0081A28BDB}"/>
                </a:ext>
              </a:extLst>
            </p:cNvPr>
            <p:cNvCxnSpPr>
              <a:cxnSpLocks/>
              <a:stCxn id="12" idx="2"/>
              <a:endCxn id="14" idx="0"/>
            </p:cNvCxnSpPr>
            <p:nvPr/>
          </p:nvCxnSpPr>
          <p:spPr>
            <a:xfrm flipH="1">
              <a:off x="3068783" y="5257788"/>
              <a:ext cx="2840181" cy="4294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F39792A-7B75-4B5F-9A68-44928C727906}"/>
                </a:ext>
              </a:extLst>
            </p:cNvPr>
            <p:cNvCxnSpPr>
              <a:cxnSpLocks/>
              <a:stCxn id="12" idx="2"/>
              <a:endCxn id="16" idx="0"/>
            </p:cNvCxnSpPr>
            <p:nvPr/>
          </p:nvCxnSpPr>
          <p:spPr>
            <a:xfrm>
              <a:off x="5908964" y="5257788"/>
              <a:ext cx="2840181" cy="429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AB58D0A-37BA-4D33-8028-EFD1ED41AE8F}"/>
                </a:ext>
              </a:extLst>
            </p:cNvPr>
            <p:cNvSpPr/>
            <p:nvPr/>
          </p:nvSpPr>
          <p:spPr>
            <a:xfrm>
              <a:off x="4558146"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0EF4173-6C05-4650-A71B-1E6C10C26534}"/>
                </a:ext>
              </a:extLst>
            </p:cNvPr>
            <p:cNvSpPr/>
            <p:nvPr/>
          </p:nvSpPr>
          <p:spPr>
            <a:xfrm>
              <a:off x="8257309" y="1724888"/>
              <a:ext cx="2701636" cy="84512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300" b="1" i="1">
                  <a:latin typeface="Arial" panose="020B0604020202020204" pitchFamily="34" charset="0"/>
                  <a:cs typeface="Arial" panose="020B0604020202020204" pitchFamily="34" charset="0"/>
                </a:rPr>
                <a:t>WORKSPACE</a:t>
              </a:r>
              <a:endParaRPr lang="vi-VN" sz="1300" b="1" i="1">
                <a:latin typeface="Arial" panose="020B0604020202020204" pitchFamily="34" charset="0"/>
                <a:cs typeface="Arial" panose="020B0604020202020204" pitchFamily="34" charset="0"/>
              </a:endParaRPr>
            </a:p>
          </p:txBody>
        </p:sp>
      </p:grpSp>
      <p:sp>
        <p:nvSpPr>
          <p:cNvPr id="35" name="TextBox 34">
            <a:extLst>
              <a:ext uri="{FF2B5EF4-FFF2-40B4-BE49-F238E27FC236}">
                <a16:creationId xmlns:a16="http://schemas.microsoft.com/office/drawing/2014/main" id="{58889AA1-0FF1-429A-AF6E-F83558E3C07E}"/>
              </a:ext>
            </a:extLst>
          </p:cNvPr>
          <p:cNvSpPr txBox="1"/>
          <p:nvPr/>
        </p:nvSpPr>
        <p:spPr>
          <a:xfrm>
            <a:off x="236145" y="577721"/>
            <a:ext cx="5001491"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1/ TẠO, LƯU TRỮ, KHÔI PHỤC, XÓA THẺ</a:t>
            </a:r>
          </a:p>
          <a:p>
            <a:r>
              <a:rPr lang="en-US" b="1">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(quyền ngang nhau, không phân biệt amin).</a:t>
            </a:r>
            <a:endParaRPr lang="vi-VN" i="1">
              <a:latin typeface="Arial" panose="020B0604020202020204" pitchFamily="34" charset="0"/>
              <a:cs typeface="Arial" panose="020B0604020202020204" pitchFamily="34" charset="0"/>
            </a:endParaRPr>
          </a:p>
        </p:txBody>
      </p:sp>
      <p:sp>
        <p:nvSpPr>
          <p:cNvPr id="37" name="TextBox 36">
            <a:extLst>
              <a:ext uri="{FF2B5EF4-FFF2-40B4-BE49-F238E27FC236}">
                <a16:creationId xmlns:a16="http://schemas.microsoft.com/office/drawing/2014/main" id="{2A931D86-DE13-4C1C-ACBF-429604B608DE}"/>
              </a:ext>
            </a:extLst>
          </p:cNvPr>
          <p:cNvSpPr txBox="1"/>
          <p:nvPr/>
        </p:nvSpPr>
        <p:spPr>
          <a:xfrm>
            <a:off x="250001" y="1279472"/>
            <a:ext cx="5001491" cy="923330"/>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2/ MÔ TẢ THẺ CÔNG VIỆC:</a:t>
            </a:r>
          </a:p>
          <a:p>
            <a:r>
              <a:rPr lang="en-US" b="1">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(bất kỳ ai cũng sửa, xóa được &gt;&gt;&gt; nên đưa thêm mô tả xuống phần bình luận).</a:t>
            </a:r>
            <a:endParaRPr lang="vi-VN" i="1">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DB8303E9-9DEE-49DD-A83A-543824D2A44A}"/>
              </a:ext>
            </a:extLst>
          </p:cNvPr>
          <p:cNvSpPr txBox="1"/>
          <p:nvPr/>
        </p:nvSpPr>
        <p:spPr>
          <a:xfrm>
            <a:off x="235978" y="2208560"/>
            <a:ext cx="5001491"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3/ HOẠT ĐỘNG: </a:t>
            </a:r>
            <a:r>
              <a:rPr lang="en-US">
                <a:latin typeface="Arial" panose="020B0604020202020204" pitchFamily="34" charset="0"/>
                <a:cs typeface="Arial" panose="020B0604020202020204" pitchFamily="34" charset="0"/>
              </a:rPr>
              <a:t>Lịch sử thay đổi.</a:t>
            </a:r>
            <a:endParaRPr lang="vi-VN" i="1">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34DBC5EB-18FF-490B-B62F-0F4E6DCC0D03}"/>
              </a:ext>
            </a:extLst>
          </p:cNvPr>
          <p:cNvSpPr txBox="1"/>
          <p:nvPr/>
        </p:nvSpPr>
        <p:spPr>
          <a:xfrm>
            <a:off x="254347" y="2646759"/>
            <a:ext cx="5347856"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4/ BÌNH LUẬN: </a:t>
            </a:r>
            <a:r>
              <a:rPr lang="en-US">
                <a:latin typeface="Arial" panose="020B0604020202020204" pitchFamily="34" charset="0"/>
                <a:cs typeface="Arial" panose="020B0604020202020204" pitchFamily="34" charset="0"/>
              </a:rPr>
              <a:t>text, gắn thẻ, đính kèm, cảm xúc, </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                          thêm thẻ…</a:t>
            </a:r>
            <a:endParaRPr lang="vi-VN" i="1">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D5D1ABC8-7C0D-400F-A8B3-8585098EB8B4}"/>
              </a:ext>
            </a:extLst>
          </p:cNvPr>
          <p:cNvSpPr txBox="1"/>
          <p:nvPr/>
        </p:nvSpPr>
        <p:spPr>
          <a:xfrm>
            <a:off x="254347" y="3354576"/>
            <a:ext cx="5523764" cy="369332"/>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5/ THAM GIA &amp; THÀNH VIÊN: </a:t>
            </a:r>
            <a:r>
              <a:rPr lang="en-US">
                <a:latin typeface="Arial" panose="020B0604020202020204" pitchFamily="34" charset="0"/>
                <a:cs typeface="Arial" panose="020B0604020202020204" pitchFamily="34" charset="0"/>
              </a:rPr>
              <a:t>tính năng giao việc.</a:t>
            </a:r>
            <a:endParaRPr lang="vi-VN" i="1">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7A250B4D-3CAA-4963-B27D-DE132BC330C8}"/>
              </a:ext>
            </a:extLst>
          </p:cNvPr>
          <p:cNvSpPr txBox="1"/>
          <p:nvPr/>
        </p:nvSpPr>
        <p:spPr>
          <a:xfrm>
            <a:off x="254347" y="3787396"/>
            <a:ext cx="5832765" cy="646331"/>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6/ NHÃN:</a:t>
            </a:r>
            <a:r>
              <a:rPr lang="en-US" b="1" i="1">
                <a:latin typeface="Arial" panose="020B0604020202020204" pitchFamily="34" charset="0"/>
                <a:cs typeface="Arial" panose="020B0604020202020204" pitchFamily="34" charset="0"/>
              </a:rPr>
              <a:t> </a:t>
            </a:r>
            <a:r>
              <a:rPr lang="en-US" i="1">
                <a:latin typeface="Arial" panose="020B0604020202020204" pitchFamily="34" charset="0"/>
                <a:cs typeface="Arial" panose="020B0604020202020204" pitchFamily="34" charset="0"/>
              </a:rPr>
              <a:t>xem lại phần board, cài đặt Nhãn để dùng</a:t>
            </a:r>
            <a:br>
              <a:rPr lang="en-US" i="1">
                <a:latin typeface="Arial" panose="020B0604020202020204" pitchFamily="34" charset="0"/>
                <a:cs typeface="Arial" panose="020B0604020202020204" pitchFamily="34" charset="0"/>
              </a:rPr>
            </a:br>
            <a:r>
              <a:rPr lang="en-US" i="1">
                <a:latin typeface="Arial" panose="020B0604020202020204" pitchFamily="34" charset="0"/>
                <a:cs typeface="Arial" panose="020B0604020202020204" pitchFamily="34" charset="0"/>
              </a:rPr>
              <a:t>                 cho các thẻ công việc trong bảng.</a:t>
            </a:r>
            <a:endParaRPr lang="en-US" b="1">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995B478-8F55-4427-A55F-42D20E4A9989}"/>
              </a:ext>
            </a:extLst>
          </p:cNvPr>
          <p:cNvSpPr txBox="1"/>
          <p:nvPr/>
        </p:nvSpPr>
        <p:spPr>
          <a:xfrm>
            <a:off x="235978" y="4493308"/>
            <a:ext cx="7106931" cy="2308324"/>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7/ VIỆC CẦN LÀM: đưa ra danh sách các công việc chi tiết hơn</a:t>
            </a:r>
            <a:r>
              <a:rPr lang="en-US">
                <a:latin typeface="Arial" panose="020B0604020202020204" pitchFamily="34" charset="0"/>
                <a:cs typeface="Arial" panose="020B0604020202020204" pitchFamily="34" charset="0"/>
              </a:rPr>
              <a:t>.</a:t>
            </a:r>
          </a:p>
          <a:p>
            <a:pPr marL="285750" indent="-285750">
              <a:buFontTx/>
              <a:buChar char="-"/>
            </a:pPr>
            <a:r>
              <a:rPr lang="en-US">
                <a:latin typeface="Arial" panose="020B0604020202020204" pitchFamily="34" charset="0"/>
                <a:cs typeface="Arial" panose="020B0604020202020204" pitchFamily="34" charset="0"/>
              </a:rPr>
              <a:t>Tiêu đề: tự đặt.</a:t>
            </a:r>
          </a:p>
          <a:p>
            <a:pPr marL="285750" indent="-285750">
              <a:buFontTx/>
              <a:buChar char="-"/>
            </a:pPr>
            <a:r>
              <a:rPr lang="en-US">
                <a:latin typeface="Arial" panose="020B0604020202020204" pitchFamily="34" charset="0"/>
                <a:cs typeface="Arial" panose="020B0604020202020204" pitchFamily="34" charset="0"/>
              </a:rPr>
              <a:t>Sao chép từ: sao chép 1 danh sách công việc của thẻ khác.</a:t>
            </a:r>
          </a:p>
          <a:p>
            <a:pPr marL="285750" indent="-285750">
              <a:buFontTx/>
              <a:buChar char="-"/>
            </a:pPr>
            <a:r>
              <a:rPr lang="en-US">
                <a:latin typeface="Arial" panose="020B0604020202020204" pitchFamily="34" charset="0"/>
                <a:cs typeface="Arial" panose="020B0604020202020204" pitchFamily="34" charset="0"/>
              </a:rPr>
              <a:t>Chỉ định người cho từng công việc trong danh sách.</a:t>
            </a:r>
          </a:p>
          <a:p>
            <a:pPr marL="285750" indent="-285750">
              <a:buFontTx/>
              <a:buChar char="-"/>
            </a:pPr>
            <a:r>
              <a:rPr lang="en-US">
                <a:latin typeface="Arial" panose="020B0604020202020204" pitchFamily="34" charset="0"/>
                <a:cs typeface="Arial" panose="020B0604020202020204" pitchFamily="34" charset="0"/>
              </a:rPr>
              <a:t>Tick chọn xong &gt;&gt;&gt; Có thể ẩn hiện những công việc đã xong.</a:t>
            </a:r>
          </a:p>
          <a:p>
            <a:pPr marL="285750" indent="-285750">
              <a:buFontTx/>
              <a:buChar char="-"/>
            </a:pPr>
            <a:r>
              <a:rPr lang="en-US">
                <a:latin typeface="Arial" panose="020B0604020202020204" pitchFamily="34" charset="0"/>
                <a:cs typeface="Arial" panose="020B0604020202020204" pitchFamily="34" charset="0"/>
              </a:rPr>
              <a:t>Nhìn vào thẻ có thể biết được có danh sách công việc thông qua biểu tượng.</a:t>
            </a:r>
          </a:p>
          <a:p>
            <a:r>
              <a:rPr lang="en-US" i="1">
                <a:latin typeface="Arial" panose="020B0604020202020204" pitchFamily="34" charset="0"/>
                <a:cs typeface="Arial" panose="020B0604020202020204" pitchFamily="34" charset="0"/>
              </a:rPr>
              <a:t>    </a:t>
            </a:r>
            <a:endParaRPr lang="vi-VN" i="1">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88676A54-34C5-49A9-9185-34196F3AF4B5}"/>
              </a:ext>
            </a:extLst>
          </p:cNvPr>
          <p:cNvSpPr txBox="1"/>
          <p:nvPr/>
        </p:nvSpPr>
        <p:spPr>
          <a:xfrm>
            <a:off x="7695378" y="4506848"/>
            <a:ext cx="4322618" cy="1200329"/>
          </a:xfrm>
          <a:prstGeom prst="rect">
            <a:avLst/>
          </a:prstGeom>
          <a:noFill/>
        </p:spPr>
        <p:txBody>
          <a:bodyPr wrap="square" rtlCol="0">
            <a:spAutoFit/>
          </a:bodyPr>
          <a:lstStyle/>
          <a:p>
            <a:r>
              <a:rPr lang="en-US" b="1">
                <a:latin typeface="Arial" panose="020B0604020202020204" pitchFamily="34" charset="0"/>
                <a:cs typeface="Arial" panose="020B0604020202020204" pitchFamily="34" charset="0"/>
              </a:rPr>
              <a:t>8/ THỜI GIAN / DEADLINE: </a:t>
            </a:r>
          </a:p>
          <a:p>
            <a:pPr marL="285750" indent="-285750">
              <a:buFontTx/>
              <a:buChar char="-"/>
            </a:pPr>
            <a:r>
              <a:rPr lang="en-US">
                <a:latin typeface="Arial" panose="020B0604020202020204" pitchFamily="34" charset="0"/>
                <a:cs typeface="Arial" panose="020B0604020202020204" pitchFamily="34" charset="0"/>
              </a:rPr>
              <a:t>Ngày bắt đầu, ngày kết thúc.</a:t>
            </a:r>
          </a:p>
          <a:p>
            <a:pPr marL="285750" indent="-285750">
              <a:buFontTx/>
              <a:buChar char="-"/>
            </a:pPr>
            <a:r>
              <a:rPr lang="en-US">
                <a:latin typeface="Arial" panose="020B0604020202020204" pitchFamily="34" charset="0"/>
                <a:cs typeface="Arial" panose="020B0604020202020204" pitchFamily="34" charset="0"/>
              </a:rPr>
              <a:t>Lịch nhắc: trước bao lâu.</a:t>
            </a:r>
          </a:p>
          <a:p>
            <a:r>
              <a:rPr lang="en-US" i="1">
                <a:latin typeface="Arial" panose="020B0604020202020204" pitchFamily="34" charset="0"/>
                <a:cs typeface="Arial" panose="020B0604020202020204" pitchFamily="34" charset="0"/>
              </a:rPr>
              <a:t>    </a:t>
            </a:r>
            <a:endParaRPr lang="vi-VN" i="1">
              <a:latin typeface="Arial" panose="020B0604020202020204" pitchFamily="34" charset="0"/>
              <a:cs typeface="Arial" panose="020B0604020202020204" pitchFamily="34" charset="0"/>
            </a:endParaRPr>
          </a:p>
        </p:txBody>
      </p:sp>
      <p:grpSp>
        <p:nvGrpSpPr>
          <p:cNvPr id="46" name="Group 45">
            <a:extLst>
              <a:ext uri="{FF2B5EF4-FFF2-40B4-BE49-F238E27FC236}">
                <a16:creationId xmlns:a16="http://schemas.microsoft.com/office/drawing/2014/main" id="{4415CA22-4821-4F2D-81BD-C9763EAEA561}"/>
              </a:ext>
            </a:extLst>
          </p:cNvPr>
          <p:cNvGrpSpPr/>
          <p:nvPr/>
        </p:nvGrpSpPr>
        <p:grpSpPr>
          <a:xfrm>
            <a:off x="5791209" y="5960079"/>
            <a:ext cx="6040581" cy="783863"/>
            <a:chOff x="5708079" y="6001644"/>
            <a:chExt cx="6040581" cy="783863"/>
          </a:xfrm>
        </p:grpSpPr>
        <p:graphicFrame>
          <p:nvGraphicFramePr>
            <p:cNvPr id="47" name="Object 46">
              <a:extLst>
                <a:ext uri="{FF2B5EF4-FFF2-40B4-BE49-F238E27FC236}">
                  <a16:creationId xmlns:a16="http://schemas.microsoft.com/office/drawing/2014/main" id="{85AF6BED-DEA9-4E8E-9CB5-A14A5E8968A0}"/>
                </a:ext>
              </a:extLst>
            </p:cNvPr>
            <p:cNvGraphicFramePr>
              <a:graphicFrameLocks noChangeAspect="1"/>
            </p:cNvGraphicFramePr>
            <p:nvPr>
              <p:extLst>
                <p:ext uri="{D42A27DB-BD31-4B8C-83A1-F6EECF244321}">
                  <p14:modId xmlns:p14="http://schemas.microsoft.com/office/powerpoint/2010/main" val="3524188444"/>
                </p:ext>
              </p:extLst>
            </p:nvPr>
          </p:nvGraphicFramePr>
          <p:xfrm>
            <a:off x="10288739" y="6001644"/>
            <a:ext cx="1376791" cy="389557"/>
          </p:xfrm>
          <a:graphic>
            <a:graphicData uri="http://schemas.openxmlformats.org/presentationml/2006/ole">
              <mc:AlternateContent xmlns:mc="http://schemas.openxmlformats.org/markup-compatibility/2006">
                <mc:Choice xmlns:v="urn:schemas-microsoft-com:vml" Requires="v">
                  <p:oleObj name="Image" r:id="rId2" imgW="12990240" imgH="3682440" progId="Photoshop.Image.13">
                    <p:embed/>
                  </p:oleObj>
                </mc:Choice>
                <mc:Fallback>
                  <p:oleObj name="Image" r:id="rId2" imgW="12990240" imgH="3682440" progId="Photoshop.Image.13">
                    <p:embed/>
                    <p:pic>
                      <p:nvPicPr>
                        <p:cNvPr id="7" name="Object 6">
                          <a:extLst>
                            <a:ext uri="{FF2B5EF4-FFF2-40B4-BE49-F238E27FC236}">
                              <a16:creationId xmlns:a16="http://schemas.microsoft.com/office/drawing/2014/main" id="{C7618030-8346-40F7-BFCA-269223CB9424}"/>
                            </a:ext>
                          </a:extLst>
                        </p:cNvPr>
                        <p:cNvPicPr/>
                        <p:nvPr/>
                      </p:nvPicPr>
                      <p:blipFill>
                        <a:blip r:embed="rId3"/>
                        <a:stretch>
                          <a:fillRect/>
                        </a:stretch>
                      </p:blipFill>
                      <p:spPr>
                        <a:xfrm>
                          <a:off x="10288739" y="6001644"/>
                          <a:ext cx="1376791" cy="389557"/>
                        </a:xfrm>
                        <a:prstGeom prst="rect">
                          <a:avLst/>
                        </a:prstGeom>
                      </p:spPr>
                    </p:pic>
                  </p:oleObj>
                </mc:Fallback>
              </mc:AlternateContent>
            </a:graphicData>
          </a:graphic>
        </p:graphicFrame>
        <p:sp>
          <p:nvSpPr>
            <p:cNvPr id="48" name="TextBox 47">
              <a:extLst>
                <a:ext uri="{FF2B5EF4-FFF2-40B4-BE49-F238E27FC236}">
                  <a16:creationId xmlns:a16="http://schemas.microsoft.com/office/drawing/2014/main" id="{CFA361AC-1411-4DD4-A79E-8F8A1CCB2367}"/>
                </a:ext>
              </a:extLst>
            </p:cNvPr>
            <p:cNvSpPr txBox="1"/>
            <p:nvPr/>
          </p:nvSpPr>
          <p:spPr>
            <a:xfrm>
              <a:off x="5708079" y="6462342"/>
              <a:ext cx="6040581" cy="32316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500" b="1">
                  <a:solidFill>
                    <a:srgbClr val="FF0000"/>
                  </a:solidFill>
                  <a:latin typeface="Arial" panose="020B0604020202020204" pitchFamily="34" charset="0"/>
                  <a:cs typeface="Arial" panose="020B0604020202020204" pitchFamily="34" charset="0"/>
                </a:rPr>
                <a:t>Xem video hướng dẫn trên youtube: </a:t>
              </a:r>
              <a:r>
                <a:rPr lang="en-US" sz="1500">
                  <a:latin typeface="Arial" panose="020B0604020202020204" pitchFamily="34" charset="0"/>
                  <a:cs typeface="Arial" panose="020B0604020202020204" pitchFamily="34" charset="0"/>
                  <a:hlinkClick r:id="rId4"/>
                </a:rPr>
                <a:t>https://youtu.be/ZUwI2PrPlYI</a:t>
              </a:r>
              <a:r>
                <a:rPr lang="en-US" sz="1500">
                  <a:latin typeface="Arial" panose="020B0604020202020204" pitchFamily="34" charset="0"/>
                  <a:cs typeface="Arial" panose="020B0604020202020204" pitchFamily="34" charset="0"/>
                </a:rPr>
                <a:t> </a:t>
              </a:r>
              <a:endParaRPr lang="vi-VN" sz="15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57964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1768</Words>
  <Application>Microsoft Office PowerPoint</Application>
  <PresentationFormat>Widescreen</PresentationFormat>
  <Paragraphs>180</Paragraphs>
  <Slides>12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9" baseType="lpstr">
      <vt:lpstr>Arial</vt:lpstr>
      <vt:lpstr>AvantGarde Bk BT</vt:lpstr>
      <vt:lpstr>Calibri</vt:lpstr>
      <vt:lpstr>Calibri Light</vt:lpstr>
      <vt:lpstr>Times New Roman</vt:lpstr>
      <vt:lpstr>Office Theme</vt:lpstr>
      <vt:lpstr>Image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Trọng Bình</dc:creator>
  <cp:lastModifiedBy>Trọng Bình</cp:lastModifiedBy>
  <cp:revision>59</cp:revision>
  <dcterms:created xsi:type="dcterms:W3CDTF">2021-06-25T09:34:05Z</dcterms:created>
  <dcterms:modified xsi:type="dcterms:W3CDTF">2021-07-09T16:42:41Z</dcterms:modified>
</cp:coreProperties>
</file>