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7" r:id="rId2"/>
    <p:sldId id="290" r:id="rId3"/>
    <p:sldId id="299" r:id="rId4"/>
    <p:sldId id="31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8" r:id="rId13"/>
    <p:sldId id="311" r:id="rId14"/>
  </p:sldIdLst>
  <p:sldSz cx="9906000" cy="6858000" type="A4"/>
  <p:notesSz cx="10234613" cy="7099300"/>
  <p:defaultTextStyle>
    <a:defPPr>
      <a:defRPr lang="en-U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3399FF"/>
    <a:srgbClr val="0A99FA"/>
    <a:srgbClr val="A32022"/>
    <a:srgbClr val="CC0000"/>
    <a:srgbClr val="FF5050"/>
    <a:srgbClr val="05BE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12" y="-270"/>
      </p:cViewPr>
      <p:guideLst>
        <p:guide orient="horz" pos="3840"/>
        <p:guide pos="2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110935" tIns="55468" rIns="110935" bIns="55468" rtlCol="0"/>
          <a:lstStyle>
            <a:lvl1pPr algn="l">
              <a:defRPr sz="15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9" y="1"/>
            <a:ext cx="4434999" cy="354965"/>
          </a:xfrm>
          <a:prstGeom prst="rect">
            <a:avLst/>
          </a:prstGeom>
        </p:spPr>
        <p:txBody>
          <a:bodyPr vert="horz" lIns="110935" tIns="55468" rIns="110935" bIns="55468" rtlCol="0"/>
          <a:lstStyle>
            <a:lvl1pPr algn="r">
              <a:defRPr sz="1500"/>
            </a:lvl1pPr>
          </a:lstStyle>
          <a:p>
            <a:fld id="{49EF5313-E49F-4583-8527-421129DCE4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0935" tIns="55468" rIns="110935" bIns="554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70"/>
            <a:ext cx="8187690" cy="3194685"/>
          </a:xfrm>
          <a:prstGeom prst="rect">
            <a:avLst/>
          </a:prstGeom>
        </p:spPr>
        <p:txBody>
          <a:bodyPr vert="horz" lIns="110935" tIns="55468" rIns="110935" bIns="554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2146"/>
            <a:ext cx="4434999" cy="354965"/>
          </a:xfrm>
          <a:prstGeom prst="rect">
            <a:avLst/>
          </a:prstGeom>
        </p:spPr>
        <p:txBody>
          <a:bodyPr vert="horz" lIns="110935" tIns="55468" rIns="110935" bIns="55468" rtlCol="0" anchor="b"/>
          <a:lstStyle>
            <a:lvl1pPr algn="l">
              <a:defRPr sz="15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9" y="6742146"/>
            <a:ext cx="4434999" cy="354965"/>
          </a:xfrm>
          <a:prstGeom prst="rect">
            <a:avLst/>
          </a:prstGeom>
        </p:spPr>
        <p:txBody>
          <a:bodyPr vert="horz" lIns="110935" tIns="55468" rIns="110935" bIns="55468" rtlCol="0" anchor="b"/>
          <a:lstStyle>
            <a:lvl1pPr algn="r">
              <a:defRPr sz="1500"/>
            </a:lvl1pPr>
          </a:lstStyle>
          <a:p>
            <a:fld id="{BFF15CA8-3D7F-4AF0-BF6D-00BE73F0B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1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5CA8-3D7F-4AF0-BF6D-00BE73F0B15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1"/>
            <a:ext cx="84201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1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77B0"/>
                </a:solidFill>
                <a:latin typeface="Arial"/>
                <a:cs typeface="Arial"/>
              </a:defRPr>
            </a:lvl1pPr>
          </a:lstStyle>
          <a:p>
            <a:pPr marL="14901">
              <a:spcBef>
                <a:spcPts val="47"/>
              </a:spcBef>
            </a:pPr>
            <a:r>
              <a:rPr lang="en-GB" smtClean="0"/>
              <a:t>Confidential ©</a:t>
            </a:r>
            <a:r>
              <a:rPr lang="en-GB" spc="-100" smtClean="0"/>
              <a:t> </a:t>
            </a:r>
            <a:r>
              <a:rPr lang="en-GB" spc="-6" smtClean="0"/>
              <a:t>2016</a:t>
            </a:r>
            <a:endParaRPr lang="en-GB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3FF6-FBD0-4BE3-AC9F-E1D8DE587C5F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55301" y="6453225"/>
            <a:ext cx="105663" cy="16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0294" y="6392668"/>
            <a:ext cx="379730" cy="237067"/>
          </a:xfrm>
          <a:custGeom>
            <a:avLst/>
            <a:gdLst/>
            <a:ahLst/>
            <a:cxnLst/>
            <a:rect l="l" t="t" r="r" b="b"/>
            <a:pathLst>
              <a:path w="350520" h="177800">
                <a:moveTo>
                  <a:pt x="133033" y="170788"/>
                </a:moveTo>
                <a:lnTo>
                  <a:pt x="137996" y="172824"/>
                </a:lnTo>
                <a:lnTo>
                  <a:pt x="173680" y="177372"/>
                </a:lnTo>
                <a:lnTo>
                  <a:pt x="133033" y="170788"/>
                </a:lnTo>
                <a:close/>
              </a:path>
              <a:path w="350520" h="177800">
                <a:moveTo>
                  <a:pt x="137411" y="0"/>
                </a:moveTo>
                <a:lnTo>
                  <a:pt x="133916" y="0"/>
                </a:lnTo>
                <a:lnTo>
                  <a:pt x="111729" y="3536"/>
                </a:lnTo>
                <a:lnTo>
                  <a:pt x="56614" y="26091"/>
                </a:lnTo>
                <a:lnTo>
                  <a:pt x="15892" y="55445"/>
                </a:lnTo>
                <a:lnTo>
                  <a:pt x="0" y="85257"/>
                </a:lnTo>
                <a:lnTo>
                  <a:pt x="16207" y="113706"/>
                </a:lnTo>
                <a:lnTo>
                  <a:pt x="57693" y="143809"/>
                </a:lnTo>
                <a:lnTo>
                  <a:pt x="113752" y="167664"/>
                </a:lnTo>
                <a:lnTo>
                  <a:pt x="133033" y="170788"/>
                </a:lnTo>
                <a:lnTo>
                  <a:pt x="106991" y="160100"/>
                </a:lnTo>
                <a:lnTo>
                  <a:pt x="82462" y="140578"/>
                </a:lnTo>
                <a:lnTo>
                  <a:pt x="66209" y="115635"/>
                </a:lnTo>
                <a:lnTo>
                  <a:pt x="74845" y="115635"/>
                </a:lnTo>
                <a:lnTo>
                  <a:pt x="78624" y="113706"/>
                </a:lnTo>
                <a:lnTo>
                  <a:pt x="78723" y="113553"/>
                </a:lnTo>
                <a:lnTo>
                  <a:pt x="79643" y="110736"/>
                </a:lnTo>
                <a:lnTo>
                  <a:pt x="87283" y="93096"/>
                </a:lnTo>
                <a:lnTo>
                  <a:pt x="59492" y="93096"/>
                </a:lnTo>
                <a:lnTo>
                  <a:pt x="59492" y="85257"/>
                </a:lnTo>
                <a:lnTo>
                  <a:pt x="68248" y="50070"/>
                </a:lnTo>
                <a:lnTo>
                  <a:pt x="92118" y="21313"/>
                </a:lnTo>
                <a:lnTo>
                  <a:pt x="127502" y="1744"/>
                </a:lnTo>
                <a:lnTo>
                  <a:pt x="137411" y="0"/>
                </a:lnTo>
                <a:close/>
              </a:path>
              <a:path w="350520" h="177800">
                <a:moveTo>
                  <a:pt x="342255" y="70559"/>
                </a:moveTo>
                <a:lnTo>
                  <a:pt x="254288" y="70559"/>
                </a:lnTo>
                <a:lnTo>
                  <a:pt x="256206" y="71538"/>
                </a:lnTo>
                <a:lnTo>
                  <a:pt x="259082" y="72518"/>
                </a:lnTo>
                <a:lnTo>
                  <a:pt x="260041" y="74478"/>
                </a:lnTo>
                <a:lnTo>
                  <a:pt x="260041" y="76437"/>
                </a:lnTo>
                <a:lnTo>
                  <a:pt x="289791" y="76437"/>
                </a:lnTo>
                <a:lnTo>
                  <a:pt x="289791" y="85257"/>
                </a:lnTo>
                <a:lnTo>
                  <a:pt x="281185" y="120458"/>
                </a:lnTo>
                <a:lnTo>
                  <a:pt x="257644" y="149321"/>
                </a:lnTo>
                <a:lnTo>
                  <a:pt x="222605" y="169170"/>
                </a:lnTo>
                <a:lnTo>
                  <a:pt x="238510" y="166149"/>
                </a:lnTo>
                <a:lnTo>
                  <a:pt x="293625" y="141237"/>
                </a:lnTo>
                <a:lnTo>
                  <a:pt x="334346" y="111363"/>
                </a:lnTo>
                <a:lnTo>
                  <a:pt x="350238" y="85257"/>
                </a:lnTo>
                <a:lnTo>
                  <a:pt x="342255" y="70559"/>
                </a:lnTo>
                <a:close/>
              </a:path>
              <a:path w="350520" h="177800">
                <a:moveTo>
                  <a:pt x="223579" y="98976"/>
                </a:moveTo>
                <a:lnTo>
                  <a:pt x="191911" y="98976"/>
                </a:lnTo>
                <a:lnTo>
                  <a:pt x="192243" y="109066"/>
                </a:lnTo>
                <a:lnTo>
                  <a:pt x="201028" y="115023"/>
                </a:lnTo>
                <a:lnTo>
                  <a:pt x="214850" y="117855"/>
                </a:lnTo>
                <a:lnTo>
                  <a:pt x="230291" y="118575"/>
                </a:lnTo>
                <a:lnTo>
                  <a:pt x="250429" y="117304"/>
                </a:lnTo>
                <a:lnTo>
                  <a:pt x="266157" y="113553"/>
                </a:lnTo>
                <a:lnTo>
                  <a:pt x="277386" y="107413"/>
                </a:lnTo>
                <a:lnTo>
                  <a:pt x="279398" y="104856"/>
                </a:lnTo>
                <a:lnTo>
                  <a:pt x="227415" y="104856"/>
                </a:lnTo>
                <a:lnTo>
                  <a:pt x="225497" y="102896"/>
                </a:lnTo>
                <a:lnTo>
                  <a:pt x="223579" y="101916"/>
                </a:lnTo>
                <a:lnTo>
                  <a:pt x="223579" y="98976"/>
                </a:lnTo>
                <a:close/>
              </a:path>
              <a:path w="350520" h="177800">
                <a:moveTo>
                  <a:pt x="134342" y="59778"/>
                </a:moveTo>
                <a:lnTo>
                  <a:pt x="106511" y="59778"/>
                </a:lnTo>
                <a:lnTo>
                  <a:pt x="82522" y="115635"/>
                </a:lnTo>
                <a:lnTo>
                  <a:pt x="107471" y="115635"/>
                </a:lnTo>
                <a:lnTo>
                  <a:pt x="111309" y="114656"/>
                </a:lnTo>
                <a:lnTo>
                  <a:pt x="113228" y="110736"/>
                </a:lnTo>
                <a:lnTo>
                  <a:pt x="119945" y="94077"/>
                </a:lnTo>
                <a:lnTo>
                  <a:pt x="124053" y="87493"/>
                </a:lnTo>
                <a:lnTo>
                  <a:pt x="130502" y="82563"/>
                </a:lnTo>
                <a:lnTo>
                  <a:pt x="139110" y="79470"/>
                </a:lnTo>
                <a:lnTo>
                  <a:pt x="149696" y="78398"/>
                </a:lnTo>
                <a:lnTo>
                  <a:pt x="164511" y="78398"/>
                </a:lnTo>
                <a:lnTo>
                  <a:pt x="167536" y="71538"/>
                </a:lnTo>
                <a:lnTo>
                  <a:pt x="129535" y="71538"/>
                </a:lnTo>
                <a:lnTo>
                  <a:pt x="134342" y="59778"/>
                </a:lnTo>
                <a:close/>
              </a:path>
              <a:path w="350520" h="177800">
                <a:moveTo>
                  <a:pt x="204389" y="59778"/>
                </a:moveTo>
                <a:lnTo>
                  <a:pt x="179433" y="59778"/>
                </a:lnTo>
                <a:lnTo>
                  <a:pt x="175598" y="62718"/>
                </a:lnTo>
                <a:lnTo>
                  <a:pt x="174639" y="65658"/>
                </a:lnTo>
                <a:lnTo>
                  <a:pt x="152573" y="115635"/>
                </a:lnTo>
                <a:lnTo>
                  <a:pt x="177516" y="115635"/>
                </a:lnTo>
                <a:lnTo>
                  <a:pt x="181351" y="114656"/>
                </a:lnTo>
                <a:lnTo>
                  <a:pt x="183282" y="110736"/>
                </a:lnTo>
                <a:lnTo>
                  <a:pt x="204389" y="59778"/>
                </a:lnTo>
                <a:close/>
              </a:path>
              <a:path w="350520" h="177800">
                <a:moveTo>
                  <a:pt x="254288" y="57819"/>
                </a:moveTo>
                <a:lnTo>
                  <a:pt x="209620" y="68154"/>
                </a:lnTo>
                <a:lnTo>
                  <a:pt x="201537" y="83864"/>
                </a:lnTo>
                <a:lnTo>
                  <a:pt x="204386" y="88565"/>
                </a:lnTo>
                <a:lnTo>
                  <a:pt x="210835" y="91611"/>
                </a:lnTo>
                <a:lnTo>
                  <a:pt x="220703" y="93096"/>
                </a:lnTo>
                <a:lnTo>
                  <a:pt x="244687" y="96036"/>
                </a:lnTo>
                <a:lnTo>
                  <a:pt x="251399" y="96036"/>
                </a:lnTo>
                <a:lnTo>
                  <a:pt x="253329" y="97016"/>
                </a:lnTo>
                <a:lnTo>
                  <a:pt x="252370" y="99956"/>
                </a:lnTo>
                <a:lnTo>
                  <a:pt x="250440" y="103877"/>
                </a:lnTo>
                <a:lnTo>
                  <a:pt x="243728" y="104856"/>
                </a:lnTo>
                <a:lnTo>
                  <a:pt x="279398" y="104856"/>
                </a:lnTo>
                <a:lnTo>
                  <a:pt x="284025" y="98976"/>
                </a:lnTo>
                <a:lnTo>
                  <a:pt x="285319" y="91948"/>
                </a:lnTo>
                <a:lnTo>
                  <a:pt x="282111" y="86850"/>
                </a:lnTo>
                <a:lnTo>
                  <a:pt x="274583" y="83405"/>
                </a:lnTo>
                <a:lnTo>
                  <a:pt x="262918" y="81338"/>
                </a:lnTo>
                <a:lnTo>
                  <a:pt x="239893" y="79377"/>
                </a:lnTo>
                <a:lnTo>
                  <a:pt x="232209" y="79377"/>
                </a:lnTo>
                <a:lnTo>
                  <a:pt x="231250" y="77418"/>
                </a:lnTo>
                <a:lnTo>
                  <a:pt x="234139" y="71538"/>
                </a:lnTo>
                <a:lnTo>
                  <a:pt x="238934" y="70559"/>
                </a:lnTo>
                <a:lnTo>
                  <a:pt x="342255" y="70559"/>
                </a:lnTo>
                <a:lnTo>
                  <a:pt x="338529" y="63698"/>
                </a:lnTo>
                <a:lnTo>
                  <a:pt x="286915" y="63698"/>
                </a:lnTo>
                <a:lnTo>
                  <a:pt x="280733" y="60713"/>
                </a:lnTo>
                <a:lnTo>
                  <a:pt x="272754" y="58921"/>
                </a:lnTo>
                <a:lnTo>
                  <a:pt x="263699" y="58048"/>
                </a:lnTo>
                <a:lnTo>
                  <a:pt x="254288" y="57819"/>
                </a:lnTo>
                <a:close/>
              </a:path>
              <a:path w="350520" h="177800">
                <a:moveTo>
                  <a:pt x="101714" y="59778"/>
                </a:moveTo>
                <a:lnTo>
                  <a:pt x="75805" y="59778"/>
                </a:lnTo>
                <a:lnTo>
                  <a:pt x="72926" y="62718"/>
                </a:lnTo>
                <a:lnTo>
                  <a:pt x="71007" y="65658"/>
                </a:lnTo>
                <a:lnTo>
                  <a:pt x="59492" y="93096"/>
                </a:lnTo>
                <a:lnTo>
                  <a:pt x="87283" y="93096"/>
                </a:lnTo>
                <a:lnTo>
                  <a:pt x="101714" y="59778"/>
                </a:lnTo>
                <a:close/>
              </a:path>
              <a:path w="350520" h="177800">
                <a:moveTo>
                  <a:pt x="164511" y="78398"/>
                </a:moveTo>
                <a:lnTo>
                  <a:pt x="161202" y="78398"/>
                </a:lnTo>
                <a:lnTo>
                  <a:pt x="164079" y="79377"/>
                </a:lnTo>
                <a:lnTo>
                  <a:pt x="164511" y="78398"/>
                </a:lnTo>
                <a:close/>
              </a:path>
              <a:path w="350520" h="177800">
                <a:moveTo>
                  <a:pt x="170804" y="58799"/>
                </a:moveTo>
                <a:lnTo>
                  <a:pt x="164079" y="58799"/>
                </a:lnTo>
                <a:lnTo>
                  <a:pt x="154638" y="59687"/>
                </a:lnTo>
                <a:lnTo>
                  <a:pt x="145373" y="62229"/>
                </a:lnTo>
                <a:lnTo>
                  <a:pt x="136825" y="66240"/>
                </a:lnTo>
                <a:lnTo>
                  <a:pt x="129535" y="71538"/>
                </a:lnTo>
                <a:lnTo>
                  <a:pt x="167536" y="71538"/>
                </a:lnTo>
                <a:lnTo>
                  <a:pt x="172721" y="59778"/>
                </a:lnTo>
                <a:lnTo>
                  <a:pt x="170804" y="58799"/>
                </a:lnTo>
                <a:close/>
              </a:path>
              <a:path w="350520" h="177800">
                <a:moveTo>
                  <a:pt x="219592" y="996"/>
                </a:moveTo>
                <a:lnTo>
                  <a:pt x="249850" y="15680"/>
                </a:lnTo>
                <a:lnTo>
                  <a:pt x="273014" y="37115"/>
                </a:lnTo>
                <a:lnTo>
                  <a:pt x="286915" y="63698"/>
                </a:lnTo>
                <a:lnTo>
                  <a:pt x="338529" y="63698"/>
                </a:lnTo>
                <a:lnTo>
                  <a:pt x="334945" y="57099"/>
                </a:lnTo>
                <a:lnTo>
                  <a:pt x="295545" y="28298"/>
                </a:lnTo>
                <a:lnTo>
                  <a:pt x="241752" y="5192"/>
                </a:lnTo>
                <a:lnTo>
                  <a:pt x="219592" y="996"/>
                </a:lnTo>
                <a:close/>
              </a:path>
              <a:path w="350520" h="177800">
                <a:moveTo>
                  <a:pt x="109390" y="40180"/>
                </a:moveTo>
                <a:lnTo>
                  <a:pt x="84441" y="40180"/>
                </a:lnTo>
                <a:lnTo>
                  <a:pt x="81562" y="42136"/>
                </a:lnTo>
                <a:lnTo>
                  <a:pt x="79643" y="46060"/>
                </a:lnTo>
                <a:lnTo>
                  <a:pt x="75805" y="55859"/>
                </a:lnTo>
                <a:lnTo>
                  <a:pt x="101714" y="55859"/>
                </a:lnTo>
                <a:lnTo>
                  <a:pt x="104592" y="52919"/>
                </a:lnTo>
                <a:lnTo>
                  <a:pt x="105552" y="49979"/>
                </a:lnTo>
                <a:lnTo>
                  <a:pt x="109390" y="40180"/>
                </a:lnTo>
                <a:close/>
              </a:path>
              <a:path w="350520" h="177800">
                <a:moveTo>
                  <a:pt x="213019" y="40180"/>
                </a:moveTo>
                <a:lnTo>
                  <a:pt x="188076" y="40180"/>
                </a:lnTo>
                <a:lnTo>
                  <a:pt x="184241" y="42136"/>
                </a:lnTo>
                <a:lnTo>
                  <a:pt x="182323" y="46060"/>
                </a:lnTo>
                <a:lnTo>
                  <a:pt x="178475" y="55859"/>
                </a:lnTo>
                <a:lnTo>
                  <a:pt x="204389" y="55859"/>
                </a:lnTo>
                <a:lnTo>
                  <a:pt x="207266" y="52919"/>
                </a:lnTo>
                <a:lnTo>
                  <a:pt x="209184" y="49979"/>
                </a:lnTo>
                <a:lnTo>
                  <a:pt x="213019" y="40180"/>
                </a:lnTo>
                <a:close/>
              </a:path>
              <a:path w="350520" h="177800">
                <a:moveTo>
                  <a:pt x="214715" y="0"/>
                </a:moveTo>
                <a:lnTo>
                  <a:pt x="214330" y="0"/>
                </a:lnTo>
                <a:lnTo>
                  <a:pt x="219592" y="996"/>
                </a:lnTo>
                <a:lnTo>
                  <a:pt x="219310" y="859"/>
                </a:lnTo>
                <a:lnTo>
                  <a:pt x="214715" y="0"/>
                </a:lnTo>
                <a:close/>
              </a:path>
            </a:pathLst>
          </a:custGeom>
          <a:solidFill>
            <a:srgbClr val="2E9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5247" y="544170"/>
            <a:ext cx="1629399" cy="508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999" y="1388465"/>
            <a:ext cx="9250002" cy="292388"/>
          </a:xfrm>
        </p:spPr>
        <p:txBody>
          <a:bodyPr lIns="0" tIns="0" rIns="0" bIns="0"/>
          <a:lstStyle>
            <a:lvl1pPr>
              <a:defRPr sz="19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77B0"/>
                </a:solidFill>
                <a:latin typeface="Arial"/>
                <a:cs typeface="Arial"/>
              </a:defRPr>
            </a:lvl1pPr>
          </a:lstStyle>
          <a:p>
            <a:pPr marL="14901">
              <a:spcBef>
                <a:spcPts val="47"/>
              </a:spcBef>
            </a:pPr>
            <a:r>
              <a:rPr lang="en-GB" smtClean="0"/>
              <a:t>Confidential ©</a:t>
            </a:r>
            <a:r>
              <a:rPr lang="en-GB" spc="-100" smtClean="0"/>
              <a:t> </a:t>
            </a:r>
            <a:r>
              <a:rPr lang="en-GB" spc="-6" smtClean="0"/>
              <a:t>2016</a:t>
            </a:r>
            <a:endParaRPr lang="en-GB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63D3-60FA-4CA2-92EC-C8BCAABDBA02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999" y="1388465"/>
            <a:ext cx="9250002" cy="292388"/>
          </a:xfrm>
        </p:spPr>
        <p:txBody>
          <a:bodyPr lIns="0" tIns="0" rIns="0" bIns="0"/>
          <a:lstStyle>
            <a:lvl1pPr>
              <a:defRPr sz="19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77B0"/>
                </a:solidFill>
                <a:latin typeface="Arial"/>
                <a:cs typeface="Arial"/>
              </a:defRPr>
            </a:lvl1pPr>
          </a:lstStyle>
          <a:p>
            <a:pPr marL="14901">
              <a:spcBef>
                <a:spcPts val="47"/>
              </a:spcBef>
            </a:pPr>
            <a:r>
              <a:rPr lang="en-GB" smtClean="0"/>
              <a:t>Confidential ©</a:t>
            </a:r>
            <a:r>
              <a:rPr lang="en-GB" spc="-100" smtClean="0"/>
              <a:t> </a:t>
            </a:r>
            <a:r>
              <a:rPr lang="en-GB" spc="-6" smtClean="0"/>
              <a:t>2016</a:t>
            </a:r>
            <a:endParaRPr lang="en-GB" spc="-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C7C3-A9E9-4A0E-A8CB-63B01AA7290D}" type="datetime1">
              <a:rPr lang="en-US" smtClean="0"/>
              <a:t>10/13/2021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999" y="1388465"/>
            <a:ext cx="9250002" cy="292388"/>
          </a:xfrm>
        </p:spPr>
        <p:txBody>
          <a:bodyPr lIns="0" tIns="0" rIns="0" bIns="0"/>
          <a:lstStyle>
            <a:lvl1pPr>
              <a:defRPr sz="19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77B0"/>
                </a:solidFill>
                <a:latin typeface="Arial"/>
                <a:cs typeface="Arial"/>
              </a:defRPr>
            </a:lvl1pPr>
          </a:lstStyle>
          <a:p>
            <a:pPr marL="14901">
              <a:spcBef>
                <a:spcPts val="47"/>
              </a:spcBef>
            </a:pPr>
            <a:r>
              <a:rPr lang="en-GB" smtClean="0"/>
              <a:t>Confidential ©</a:t>
            </a:r>
            <a:r>
              <a:rPr lang="en-GB" spc="-100" smtClean="0"/>
              <a:t> </a:t>
            </a:r>
            <a:r>
              <a:rPr lang="en-GB" spc="-6" smtClean="0"/>
              <a:t>2016</a:t>
            </a:r>
            <a:endParaRPr lang="en-GB" spc="-6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9176-EC6A-45A2-9C10-B0434FB7959F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68508" y="6453225"/>
            <a:ext cx="79247" cy="16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0294" y="6392668"/>
            <a:ext cx="379730" cy="237067"/>
          </a:xfrm>
          <a:custGeom>
            <a:avLst/>
            <a:gdLst/>
            <a:ahLst/>
            <a:cxnLst/>
            <a:rect l="l" t="t" r="r" b="b"/>
            <a:pathLst>
              <a:path w="350520" h="177800">
                <a:moveTo>
                  <a:pt x="133033" y="170788"/>
                </a:moveTo>
                <a:lnTo>
                  <a:pt x="137996" y="172824"/>
                </a:lnTo>
                <a:lnTo>
                  <a:pt x="173680" y="177372"/>
                </a:lnTo>
                <a:lnTo>
                  <a:pt x="133033" y="170788"/>
                </a:lnTo>
                <a:close/>
              </a:path>
              <a:path w="350520" h="177800">
                <a:moveTo>
                  <a:pt x="137411" y="0"/>
                </a:moveTo>
                <a:lnTo>
                  <a:pt x="133916" y="0"/>
                </a:lnTo>
                <a:lnTo>
                  <a:pt x="111729" y="3536"/>
                </a:lnTo>
                <a:lnTo>
                  <a:pt x="56614" y="26091"/>
                </a:lnTo>
                <a:lnTo>
                  <a:pt x="15892" y="55445"/>
                </a:lnTo>
                <a:lnTo>
                  <a:pt x="0" y="85257"/>
                </a:lnTo>
                <a:lnTo>
                  <a:pt x="16207" y="113706"/>
                </a:lnTo>
                <a:lnTo>
                  <a:pt x="57693" y="143809"/>
                </a:lnTo>
                <a:lnTo>
                  <a:pt x="113752" y="167664"/>
                </a:lnTo>
                <a:lnTo>
                  <a:pt x="133033" y="170788"/>
                </a:lnTo>
                <a:lnTo>
                  <a:pt x="106991" y="160100"/>
                </a:lnTo>
                <a:lnTo>
                  <a:pt x="82462" y="140578"/>
                </a:lnTo>
                <a:lnTo>
                  <a:pt x="66209" y="115635"/>
                </a:lnTo>
                <a:lnTo>
                  <a:pt x="74845" y="115635"/>
                </a:lnTo>
                <a:lnTo>
                  <a:pt x="78624" y="113706"/>
                </a:lnTo>
                <a:lnTo>
                  <a:pt x="78723" y="113553"/>
                </a:lnTo>
                <a:lnTo>
                  <a:pt x="79643" y="110736"/>
                </a:lnTo>
                <a:lnTo>
                  <a:pt x="87283" y="93096"/>
                </a:lnTo>
                <a:lnTo>
                  <a:pt x="59492" y="93096"/>
                </a:lnTo>
                <a:lnTo>
                  <a:pt x="59492" y="85257"/>
                </a:lnTo>
                <a:lnTo>
                  <a:pt x="68248" y="50070"/>
                </a:lnTo>
                <a:lnTo>
                  <a:pt x="92118" y="21313"/>
                </a:lnTo>
                <a:lnTo>
                  <a:pt x="127502" y="1744"/>
                </a:lnTo>
                <a:lnTo>
                  <a:pt x="137411" y="0"/>
                </a:lnTo>
                <a:close/>
              </a:path>
              <a:path w="350520" h="177800">
                <a:moveTo>
                  <a:pt x="342255" y="70559"/>
                </a:moveTo>
                <a:lnTo>
                  <a:pt x="254288" y="70559"/>
                </a:lnTo>
                <a:lnTo>
                  <a:pt x="256206" y="71538"/>
                </a:lnTo>
                <a:lnTo>
                  <a:pt x="259082" y="72518"/>
                </a:lnTo>
                <a:lnTo>
                  <a:pt x="260041" y="74478"/>
                </a:lnTo>
                <a:lnTo>
                  <a:pt x="260041" y="76437"/>
                </a:lnTo>
                <a:lnTo>
                  <a:pt x="289791" y="76437"/>
                </a:lnTo>
                <a:lnTo>
                  <a:pt x="289791" y="85257"/>
                </a:lnTo>
                <a:lnTo>
                  <a:pt x="281185" y="120458"/>
                </a:lnTo>
                <a:lnTo>
                  <a:pt x="257644" y="149321"/>
                </a:lnTo>
                <a:lnTo>
                  <a:pt x="222605" y="169170"/>
                </a:lnTo>
                <a:lnTo>
                  <a:pt x="238510" y="166149"/>
                </a:lnTo>
                <a:lnTo>
                  <a:pt x="293625" y="141237"/>
                </a:lnTo>
                <a:lnTo>
                  <a:pt x="334346" y="111363"/>
                </a:lnTo>
                <a:lnTo>
                  <a:pt x="350238" y="85257"/>
                </a:lnTo>
                <a:lnTo>
                  <a:pt x="342255" y="70559"/>
                </a:lnTo>
                <a:close/>
              </a:path>
              <a:path w="350520" h="177800">
                <a:moveTo>
                  <a:pt x="223579" y="98976"/>
                </a:moveTo>
                <a:lnTo>
                  <a:pt x="191911" y="98976"/>
                </a:lnTo>
                <a:lnTo>
                  <a:pt x="192243" y="109066"/>
                </a:lnTo>
                <a:lnTo>
                  <a:pt x="201028" y="115023"/>
                </a:lnTo>
                <a:lnTo>
                  <a:pt x="214850" y="117855"/>
                </a:lnTo>
                <a:lnTo>
                  <a:pt x="230291" y="118575"/>
                </a:lnTo>
                <a:lnTo>
                  <a:pt x="250429" y="117304"/>
                </a:lnTo>
                <a:lnTo>
                  <a:pt x="266157" y="113553"/>
                </a:lnTo>
                <a:lnTo>
                  <a:pt x="277386" y="107413"/>
                </a:lnTo>
                <a:lnTo>
                  <a:pt x="279398" y="104856"/>
                </a:lnTo>
                <a:lnTo>
                  <a:pt x="227415" y="104856"/>
                </a:lnTo>
                <a:lnTo>
                  <a:pt x="225497" y="102896"/>
                </a:lnTo>
                <a:lnTo>
                  <a:pt x="223579" y="101916"/>
                </a:lnTo>
                <a:lnTo>
                  <a:pt x="223579" y="98976"/>
                </a:lnTo>
                <a:close/>
              </a:path>
              <a:path w="350520" h="177800">
                <a:moveTo>
                  <a:pt x="134342" y="59778"/>
                </a:moveTo>
                <a:lnTo>
                  <a:pt x="106511" y="59778"/>
                </a:lnTo>
                <a:lnTo>
                  <a:pt x="82522" y="115635"/>
                </a:lnTo>
                <a:lnTo>
                  <a:pt x="107471" y="115635"/>
                </a:lnTo>
                <a:lnTo>
                  <a:pt x="111309" y="114656"/>
                </a:lnTo>
                <a:lnTo>
                  <a:pt x="113228" y="110736"/>
                </a:lnTo>
                <a:lnTo>
                  <a:pt x="119945" y="94077"/>
                </a:lnTo>
                <a:lnTo>
                  <a:pt x="124053" y="87493"/>
                </a:lnTo>
                <a:lnTo>
                  <a:pt x="130502" y="82563"/>
                </a:lnTo>
                <a:lnTo>
                  <a:pt x="139110" y="79470"/>
                </a:lnTo>
                <a:lnTo>
                  <a:pt x="149696" y="78398"/>
                </a:lnTo>
                <a:lnTo>
                  <a:pt x="164511" y="78398"/>
                </a:lnTo>
                <a:lnTo>
                  <a:pt x="167536" y="71538"/>
                </a:lnTo>
                <a:lnTo>
                  <a:pt x="129535" y="71538"/>
                </a:lnTo>
                <a:lnTo>
                  <a:pt x="134342" y="59778"/>
                </a:lnTo>
                <a:close/>
              </a:path>
              <a:path w="350520" h="177800">
                <a:moveTo>
                  <a:pt x="204389" y="59778"/>
                </a:moveTo>
                <a:lnTo>
                  <a:pt x="179433" y="59778"/>
                </a:lnTo>
                <a:lnTo>
                  <a:pt x="175598" y="62718"/>
                </a:lnTo>
                <a:lnTo>
                  <a:pt x="174639" y="65658"/>
                </a:lnTo>
                <a:lnTo>
                  <a:pt x="152573" y="115635"/>
                </a:lnTo>
                <a:lnTo>
                  <a:pt x="177516" y="115635"/>
                </a:lnTo>
                <a:lnTo>
                  <a:pt x="181351" y="114656"/>
                </a:lnTo>
                <a:lnTo>
                  <a:pt x="183282" y="110736"/>
                </a:lnTo>
                <a:lnTo>
                  <a:pt x="204389" y="59778"/>
                </a:lnTo>
                <a:close/>
              </a:path>
              <a:path w="350520" h="177800">
                <a:moveTo>
                  <a:pt x="254288" y="57819"/>
                </a:moveTo>
                <a:lnTo>
                  <a:pt x="209620" y="68154"/>
                </a:lnTo>
                <a:lnTo>
                  <a:pt x="201537" y="83864"/>
                </a:lnTo>
                <a:lnTo>
                  <a:pt x="204386" y="88565"/>
                </a:lnTo>
                <a:lnTo>
                  <a:pt x="210835" y="91611"/>
                </a:lnTo>
                <a:lnTo>
                  <a:pt x="220703" y="93096"/>
                </a:lnTo>
                <a:lnTo>
                  <a:pt x="244687" y="96036"/>
                </a:lnTo>
                <a:lnTo>
                  <a:pt x="251399" y="96036"/>
                </a:lnTo>
                <a:lnTo>
                  <a:pt x="253329" y="97016"/>
                </a:lnTo>
                <a:lnTo>
                  <a:pt x="252370" y="99956"/>
                </a:lnTo>
                <a:lnTo>
                  <a:pt x="250440" y="103877"/>
                </a:lnTo>
                <a:lnTo>
                  <a:pt x="243728" y="104856"/>
                </a:lnTo>
                <a:lnTo>
                  <a:pt x="279398" y="104856"/>
                </a:lnTo>
                <a:lnTo>
                  <a:pt x="284025" y="98976"/>
                </a:lnTo>
                <a:lnTo>
                  <a:pt x="285319" y="91948"/>
                </a:lnTo>
                <a:lnTo>
                  <a:pt x="282111" y="86850"/>
                </a:lnTo>
                <a:lnTo>
                  <a:pt x="274583" y="83405"/>
                </a:lnTo>
                <a:lnTo>
                  <a:pt x="262918" y="81338"/>
                </a:lnTo>
                <a:lnTo>
                  <a:pt x="239893" y="79377"/>
                </a:lnTo>
                <a:lnTo>
                  <a:pt x="232209" y="79377"/>
                </a:lnTo>
                <a:lnTo>
                  <a:pt x="231250" y="77418"/>
                </a:lnTo>
                <a:lnTo>
                  <a:pt x="234139" y="71538"/>
                </a:lnTo>
                <a:lnTo>
                  <a:pt x="238934" y="70559"/>
                </a:lnTo>
                <a:lnTo>
                  <a:pt x="342255" y="70559"/>
                </a:lnTo>
                <a:lnTo>
                  <a:pt x="338529" y="63698"/>
                </a:lnTo>
                <a:lnTo>
                  <a:pt x="286915" y="63698"/>
                </a:lnTo>
                <a:lnTo>
                  <a:pt x="280733" y="60713"/>
                </a:lnTo>
                <a:lnTo>
                  <a:pt x="272754" y="58921"/>
                </a:lnTo>
                <a:lnTo>
                  <a:pt x="263699" y="58048"/>
                </a:lnTo>
                <a:lnTo>
                  <a:pt x="254288" y="57819"/>
                </a:lnTo>
                <a:close/>
              </a:path>
              <a:path w="350520" h="177800">
                <a:moveTo>
                  <a:pt x="101714" y="59778"/>
                </a:moveTo>
                <a:lnTo>
                  <a:pt x="75805" y="59778"/>
                </a:lnTo>
                <a:lnTo>
                  <a:pt x="72926" y="62718"/>
                </a:lnTo>
                <a:lnTo>
                  <a:pt x="71007" y="65658"/>
                </a:lnTo>
                <a:lnTo>
                  <a:pt x="59492" y="93096"/>
                </a:lnTo>
                <a:lnTo>
                  <a:pt x="87283" y="93096"/>
                </a:lnTo>
                <a:lnTo>
                  <a:pt x="101714" y="59778"/>
                </a:lnTo>
                <a:close/>
              </a:path>
              <a:path w="350520" h="177800">
                <a:moveTo>
                  <a:pt x="164511" y="78398"/>
                </a:moveTo>
                <a:lnTo>
                  <a:pt x="161202" y="78398"/>
                </a:lnTo>
                <a:lnTo>
                  <a:pt x="164079" y="79377"/>
                </a:lnTo>
                <a:lnTo>
                  <a:pt x="164511" y="78398"/>
                </a:lnTo>
                <a:close/>
              </a:path>
              <a:path w="350520" h="177800">
                <a:moveTo>
                  <a:pt x="170804" y="58799"/>
                </a:moveTo>
                <a:lnTo>
                  <a:pt x="164079" y="58799"/>
                </a:lnTo>
                <a:lnTo>
                  <a:pt x="154638" y="59687"/>
                </a:lnTo>
                <a:lnTo>
                  <a:pt x="145373" y="62229"/>
                </a:lnTo>
                <a:lnTo>
                  <a:pt x="136825" y="66240"/>
                </a:lnTo>
                <a:lnTo>
                  <a:pt x="129535" y="71538"/>
                </a:lnTo>
                <a:lnTo>
                  <a:pt x="167536" y="71538"/>
                </a:lnTo>
                <a:lnTo>
                  <a:pt x="172721" y="59778"/>
                </a:lnTo>
                <a:lnTo>
                  <a:pt x="170804" y="58799"/>
                </a:lnTo>
                <a:close/>
              </a:path>
              <a:path w="350520" h="177800">
                <a:moveTo>
                  <a:pt x="219592" y="996"/>
                </a:moveTo>
                <a:lnTo>
                  <a:pt x="249850" y="15680"/>
                </a:lnTo>
                <a:lnTo>
                  <a:pt x="273014" y="37115"/>
                </a:lnTo>
                <a:lnTo>
                  <a:pt x="286915" y="63698"/>
                </a:lnTo>
                <a:lnTo>
                  <a:pt x="338529" y="63698"/>
                </a:lnTo>
                <a:lnTo>
                  <a:pt x="334945" y="57099"/>
                </a:lnTo>
                <a:lnTo>
                  <a:pt x="295545" y="28298"/>
                </a:lnTo>
                <a:lnTo>
                  <a:pt x="241752" y="5192"/>
                </a:lnTo>
                <a:lnTo>
                  <a:pt x="219592" y="996"/>
                </a:lnTo>
                <a:close/>
              </a:path>
              <a:path w="350520" h="177800">
                <a:moveTo>
                  <a:pt x="109390" y="40180"/>
                </a:moveTo>
                <a:lnTo>
                  <a:pt x="84441" y="40180"/>
                </a:lnTo>
                <a:lnTo>
                  <a:pt x="81562" y="42136"/>
                </a:lnTo>
                <a:lnTo>
                  <a:pt x="79643" y="46060"/>
                </a:lnTo>
                <a:lnTo>
                  <a:pt x="75805" y="55859"/>
                </a:lnTo>
                <a:lnTo>
                  <a:pt x="101714" y="55859"/>
                </a:lnTo>
                <a:lnTo>
                  <a:pt x="104592" y="52919"/>
                </a:lnTo>
                <a:lnTo>
                  <a:pt x="105552" y="49979"/>
                </a:lnTo>
                <a:lnTo>
                  <a:pt x="109390" y="40180"/>
                </a:lnTo>
                <a:close/>
              </a:path>
              <a:path w="350520" h="177800">
                <a:moveTo>
                  <a:pt x="213019" y="40180"/>
                </a:moveTo>
                <a:lnTo>
                  <a:pt x="188076" y="40180"/>
                </a:lnTo>
                <a:lnTo>
                  <a:pt x="184241" y="42136"/>
                </a:lnTo>
                <a:lnTo>
                  <a:pt x="182323" y="46060"/>
                </a:lnTo>
                <a:lnTo>
                  <a:pt x="178475" y="55859"/>
                </a:lnTo>
                <a:lnTo>
                  <a:pt x="204389" y="55859"/>
                </a:lnTo>
                <a:lnTo>
                  <a:pt x="207266" y="52919"/>
                </a:lnTo>
                <a:lnTo>
                  <a:pt x="209184" y="49979"/>
                </a:lnTo>
                <a:lnTo>
                  <a:pt x="213019" y="40180"/>
                </a:lnTo>
                <a:close/>
              </a:path>
              <a:path w="350520" h="177800">
                <a:moveTo>
                  <a:pt x="214715" y="0"/>
                </a:moveTo>
                <a:lnTo>
                  <a:pt x="214330" y="0"/>
                </a:lnTo>
                <a:lnTo>
                  <a:pt x="219592" y="996"/>
                </a:lnTo>
                <a:lnTo>
                  <a:pt x="219310" y="859"/>
                </a:lnTo>
                <a:lnTo>
                  <a:pt x="214715" y="0"/>
                </a:lnTo>
                <a:close/>
              </a:path>
            </a:pathLst>
          </a:custGeom>
          <a:solidFill>
            <a:srgbClr val="2E9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77B0"/>
                </a:solidFill>
                <a:latin typeface="Arial"/>
                <a:cs typeface="Arial"/>
              </a:defRPr>
            </a:lvl1pPr>
          </a:lstStyle>
          <a:p>
            <a:pPr marL="14901">
              <a:spcBef>
                <a:spcPts val="47"/>
              </a:spcBef>
            </a:pPr>
            <a:r>
              <a:rPr lang="en-GB" smtClean="0"/>
              <a:t>Confidential ©</a:t>
            </a:r>
            <a:r>
              <a:rPr lang="en-GB" spc="-100" smtClean="0"/>
              <a:t> </a:t>
            </a:r>
            <a:r>
              <a:rPr lang="en-GB" spc="-6" smtClean="0"/>
              <a:t>2016</a:t>
            </a:r>
            <a:endParaRPr lang="en-GB" spc="-6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98B5-E787-4CDF-82EA-4AA01EE2601A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999" y="1388465"/>
            <a:ext cx="925000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999" y="1866730"/>
            <a:ext cx="92500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13342" y="6429254"/>
            <a:ext cx="75739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77B0"/>
                </a:solidFill>
                <a:latin typeface="Arial"/>
                <a:cs typeface="Arial"/>
              </a:defRPr>
            </a:lvl1pPr>
          </a:lstStyle>
          <a:p>
            <a:pPr marL="14901">
              <a:spcBef>
                <a:spcPts val="47"/>
              </a:spcBef>
            </a:pPr>
            <a:r>
              <a:rPr lang="en-GB" smtClean="0"/>
              <a:t>Confidential ©</a:t>
            </a:r>
            <a:r>
              <a:rPr lang="en-GB" spc="-100" smtClean="0"/>
              <a:t> </a:t>
            </a:r>
            <a:r>
              <a:rPr lang="en-GB" spc="-6" smtClean="0"/>
              <a:t>2016</a:t>
            </a:r>
            <a:endParaRPr lang="en-GB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1"/>
            <a:ext cx="227838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16CC1-9AE8-4D6F-843C-8684900684D4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1"/>
            <a:ext cx="227838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36433">
        <a:defRPr>
          <a:latin typeface="+mn-lt"/>
          <a:ea typeface="+mn-ea"/>
          <a:cs typeface="+mn-cs"/>
        </a:defRPr>
      </a:lvl2pPr>
      <a:lvl3pPr marL="1072866">
        <a:defRPr>
          <a:latin typeface="+mn-lt"/>
          <a:ea typeface="+mn-ea"/>
          <a:cs typeface="+mn-cs"/>
        </a:defRPr>
      </a:lvl3pPr>
      <a:lvl4pPr marL="1609298">
        <a:defRPr>
          <a:latin typeface="+mn-lt"/>
          <a:ea typeface="+mn-ea"/>
          <a:cs typeface="+mn-cs"/>
        </a:defRPr>
      </a:lvl4pPr>
      <a:lvl5pPr marL="2145731">
        <a:defRPr>
          <a:latin typeface="+mn-lt"/>
          <a:ea typeface="+mn-ea"/>
          <a:cs typeface="+mn-cs"/>
        </a:defRPr>
      </a:lvl5pPr>
      <a:lvl6pPr marL="2682164">
        <a:defRPr>
          <a:latin typeface="+mn-lt"/>
          <a:ea typeface="+mn-ea"/>
          <a:cs typeface="+mn-cs"/>
        </a:defRPr>
      </a:lvl6pPr>
      <a:lvl7pPr marL="3218597">
        <a:defRPr>
          <a:latin typeface="+mn-lt"/>
          <a:ea typeface="+mn-ea"/>
          <a:cs typeface="+mn-cs"/>
        </a:defRPr>
      </a:lvl7pPr>
      <a:lvl8pPr marL="3755029">
        <a:defRPr>
          <a:latin typeface="+mn-lt"/>
          <a:ea typeface="+mn-ea"/>
          <a:cs typeface="+mn-cs"/>
        </a:defRPr>
      </a:lvl8pPr>
      <a:lvl9pPr marL="429146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36433">
        <a:defRPr>
          <a:latin typeface="+mn-lt"/>
          <a:ea typeface="+mn-ea"/>
          <a:cs typeface="+mn-cs"/>
        </a:defRPr>
      </a:lvl2pPr>
      <a:lvl3pPr marL="1072866">
        <a:defRPr>
          <a:latin typeface="+mn-lt"/>
          <a:ea typeface="+mn-ea"/>
          <a:cs typeface="+mn-cs"/>
        </a:defRPr>
      </a:lvl3pPr>
      <a:lvl4pPr marL="1609298">
        <a:defRPr>
          <a:latin typeface="+mn-lt"/>
          <a:ea typeface="+mn-ea"/>
          <a:cs typeface="+mn-cs"/>
        </a:defRPr>
      </a:lvl4pPr>
      <a:lvl5pPr marL="2145731">
        <a:defRPr>
          <a:latin typeface="+mn-lt"/>
          <a:ea typeface="+mn-ea"/>
          <a:cs typeface="+mn-cs"/>
        </a:defRPr>
      </a:lvl5pPr>
      <a:lvl6pPr marL="2682164">
        <a:defRPr>
          <a:latin typeface="+mn-lt"/>
          <a:ea typeface="+mn-ea"/>
          <a:cs typeface="+mn-cs"/>
        </a:defRPr>
      </a:lvl6pPr>
      <a:lvl7pPr marL="3218597">
        <a:defRPr>
          <a:latin typeface="+mn-lt"/>
          <a:ea typeface="+mn-ea"/>
          <a:cs typeface="+mn-cs"/>
        </a:defRPr>
      </a:lvl7pPr>
      <a:lvl8pPr marL="3755029">
        <a:defRPr>
          <a:latin typeface="+mn-lt"/>
          <a:ea typeface="+mn-ea"/>
          <a:cs typeface="+mn-cs"/>
        </a:defRPr>
      </a:lvl8pPr>
      <a:lvl9pPr marL="429146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3496" y="514290"/>
            <a:ext cx="92932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INTRODUCTION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6406" y="1143000"/>
            <a:ext cx="9144794" cy="44196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017793" y="1592282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 smtClean="0">
              <a:solidFill>
                <a:schemeClr val="bg1"/>
              </a:solidFill>
            </a:endParaRPr>
          </a:p>
          <a:p>
            <a:r>
              <a:rPr lang="en-GB" sz="1800" dirty="0" smtClean="0">
                <a:solidFill>
                  <a:schemeClr val="bg1"/>
                </a:solidFill>
              </a:rPr>
              <a:t>The following data analysis evaluates 15 holiday destinations for a travel website to establish the most popular, and which should be excluded in future recommendations.</a:t>
            </a:r>
          </a:p>
          <a:p>
            <a:endParaRPr lang="en-GB" sz="1800" dirty="0" smtClean="0">
              <a:solidFill>
                <a:schemeClr val="bg1"/>
              </a:solidFill>
            </a:endParaRPr>
          </a:p>
          <a:p>
            <a:r>
              <a:rPr lang="en-GB" sz="1800" dirty="0" smtClean="0">
                <a:solidFill>
                  <a:schemeClr val="bg1"/>
                </a:solidFill>
              </a:rPr>
              <a:t>The study uses previous holidaymaker feedback data and average hotel star ratings for each location. The number of all-inclusive hotels within each destination is also examined against destination scores to establish if there is any correlation.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 smtClean="0">
                <a:solidFill>
                  <a:schemeClr val="bg1"/>
                </a:solidFill>
              </a:rPr>
              <a:t>Python and Pandas library were utilised to produce this insight.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 smtClean="0">
              <a:solidFill>
                <a:schemeClr val="bg1"/>
              </a:solidFill>
            </a:endParaRPr>
          </a:p>
          <a:p>
            <a:pPr algn="r"/>
            <a:endParaRPr lang="en-GB" sz="1800" dirty="0" smtClean="0">
              <a:solidFill>
                <a:schemeClr val="bg1"/>
              </a:solidFill>
            </a:endParaRPr>
          </a:p>
          <a:p>
            <a:pPr algn="r"/>
            <a:r>
              <a:rPr lang="en-GB" sz="1700" i="1" dirty="0" smtClean="0">
                <a:solidFill>
                  <a:schemeClr val="bg1"/>
                </a:solidFill>
              </a:rPr>
              <a:t>Yenny Aplin</a:t>
            </a:r>
          </a:p>
        </p:txBody>
      </p:sp>
    </p:spTree>
    <p:extLst>
      <p:ext uri="{BB962C8B-B14F-4D97-AF65-F5344CB8AC3E}">
        <p14:creationId xmlns:p14="http://schemas.microsoft.com/office/powerpoint/2010/main" val="42617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07975" y="457200"/>
            <a:ext cx="9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8</a:t>
            </a:r>
            <a:r>
              <a:rPr lang="en-GB" sz="1800" b="1" dirty="0" smtClean="0">
                <a:solidFill>
                  <a:schemeClr val="bg1"/>
                </a:solidFill>
              </a:rPr>
              <a:t>. FILTER THE DATA SCORE BELOW 2 (TO IDENTIFY DESTINATIONS TO BE REMOVED)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7"/>
          <a:stretch/>
        </p:blipFill>
        <p:spPr bwMode="auto">
          <a:xfrm>
            <a:off x="914400" y="5067285"/>
            <a:ext cx="4742484" cy="171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89806" y="15240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2" y="2514600"/>
            <a:ext cx="7058790" cy="936056"/>
          </a:xfrm>
          <a:prstGeom prst="rect">
            <a:avLst/>
          </a:prstGeom>
          <a:ln>
            <a:solidFill>
              <a:srgbClr val="FF9966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288653" y="17032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7975" y="457200"/>
            <a:ext cx="9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9. CORRELATION BETWEEN NUMBER OF ALL-INCLUSIVE HOTELS AND SCORE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81"/>
          <a:stretch/>
        </p:blipFill>
        <p:spPr bwMode="auto">
          <a:xfrm>
            <a:off x="898768" y="4999329"/>
            <a:ext cx="4905229" cy="18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989806" y="16002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88653" y="17032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08" y="2785180"/>
            <a:ext cx="3034583" cy="659693"/>
          </a:xfrm>
          <a:prstGeom prst="rect">
            <a:avLst/>
          </a:prstGeom>
          <a:ln>
            <a:solidFill>
              <a:srgbClr val="FF9966"/>
            </a:solidFill>
          </a:ln>
        </p:spPr>
      </p:pic>
    </p:spTree>
    <p:extLst>
      <p:ext uri="{BB962C8B-B14F-4D97-AF65-F5344CB8AC3E}">
        <p14:creationId xmlns:p14="http://schemas.microsoft.com/office/powerpoint/2010/main" val="6102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07975" y="316468"/>
            <a:ext cx="9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10. DESTINATION AND HIGHEST SCORES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3"/>
          <a:stretch/>
        </p:blipFill>
        <p:spPr bwMode="auto">
          <a:xfrm>
            <a:off x="873369" y="5196505"/>
            <a:ext cx="5451231" cy="14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entagon 10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057003" y="838200"/>
            <a:ext cx="5791994" cy="388063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743200" y="89079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4337" name="Picture 1" descr="C:\Users\James\Desktop\Yenny - Presentation\Evidence Task Pandas\Q10outpu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4" y="1198576"/>
            <a:ext cx="4257431" cy="33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07975" y="285690"/>
            <a:ext cx="92932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bg1"/>
                </a:solidFill>
              </a:rPr>
              <a:t>CONCLUSION</a:t>
            </a:r>
            <a:endParaRPr lang="en-GB" sz="19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6406" y="914400"/>
            <a:ext cx="9144794" cy="3886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674333" y="5035547"/>
            <a:ext cx="1926867" cy="1739903"/>
          </a:xfrm>
          <a:prstGeom prst="roundRect">
            <a:avLst/>
          </a:prstGeom>
          <a:blipFill>
            <a:blip r:embed="rId4"/>
            <a:stretch>
              <a:fillRect l="-28000" r="-2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312133" y="5035547"/>
            <a:ext cx="1926867" cy="1739903"/>
          </a:xfrm>
          <a:prstGeom prst="roundRect">
            <a:avLst/>
          </a:prstGeom>
          <a:blipFill>
            <a:blip r:embed="rId5"/>
            <a:stretch>
              <a:fillRect l="-28000" r="-2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2873733" y="5035547"/>
            <a:ext cx="1926867" cy="1739903"/>
          </a:xfrm>
          <a:prstGeom prst="roundRect">
            <a:avLst/>
          </a:prstGeom>
          <a:blipFill>
            <a:blip r:embed="rId6"/>
            <a:stretch>
              <a:fillRect l="-28000" r="-2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52438" y="5035547"/>
            <a:ext cx="1926867" cy="1739903"/>
          </a:xfrm>
          <a:prstGeom prst="roundRect">
            <a:avLst/>
          </a:prstGeom>
          <a:blipFill>
            <a:blip r:embed="rId7"/>
            <a:stretch>
              <a:fillRect l="-28000" r="-2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28303" y="1026229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The </a:t>
            </a:r>
            <a:r>
              <a:rPr lang="en-GB" sz="1800" b="1" dirty="0" smtClean="0">
                <a:solidFill>
                  <a:schemeClr val="bg1"/>
                </a:solidFill>
              </a:rPr>
              <a:t>mean number </a:t>
            </a:r>
            <a:r>
              <a:rPr lang="en-GB" sz="1800" dirty="0" smtClean="0">
                <a:solidFill>
                  <a:schemeClr val="bg1"/>
                </a:solidFill>
              </a:rPr>
              <a:t>of all-inclusive hotels across all destinations was </a:t>
            </a:r>
            <a:r>
              <a:rPr lang="en-GB" sz="1800" b="1" dirty="0" smtClean="0">
                <a:solidFill>
                  <a:schemeClr val="bg1"/>
                </a:solidFill>
              </a:rPr>
              <a:t>14.9</a:t>
            </a:r>
            <a:r>
              <a:rPr lang="en-GB" sz="1800" dirty="0" smtClean="0">
                <a:solidFill>
                  <a:schemeClr val="bg1"/>
                </a:solidFill>
              </a:rPr>
              <a:t> with 11 destinations having more than 9 hotels</a:t>
            </a:r>
          </a:p>
          <a:p>
            <a:endParaRPr lang="en-GB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The </a:t>
            </a:r>
            <a:r>
              <a:rPr lang="en-GB" sz="1800" b="1" dirty="0" smtClean="0">
                <a:solidFill>
                  <a:schemeClr val="bg1"/>
                </a:solidFill>
              </a:rPr>
              <a:t>lowest</a:t>
            </a:r>
            <a:r>
              <a:rPr lang="en-GB" sz="1800" dirty="0" smtClean="0">
                <a:solidFill>
                  <a:schemeClr val="bg1"/>
                </a:solidFill>
              </a:rPr>
              <a:t> scoring destination was </a:t>
            </a:r>
            <a:r>
              <a:rPr lang="en-GB" sz="1800" b="1" dirty="0" smtClean="0">
                <a:solidFill>
                  <a:schemeClr val="bg1"/>
                </a:solidFill>
              </a:rPr>
              <a:t>Morocco</a:t>
            </a:r>
            <a:r>
              <a:rPr lang="en-GB" sz="1800" dirty="0" smtClean="0">
                <a:solidFill>
                  <a:schemeClr val="bg1"/>
                </a:solidFill>
              </a:rPr>
              <a:t> and the </a:t>
            </a:r>
            <a:r>
              <a:rPr lang="en-GB" sz="1800" b="1" dirty="0" smtClean="0">
                <a:solidFill>
                  <a:schemeClr val="bg1"/>
                </a:solidFill>
              </a:rPr>
              <a:t>highest</a:t>
            </a:r>
            <a:r>
              <a:rPr lang="en-GB" sz="1800" dirty="0" smtClean="0">
                <a:solidFill>
                  <a:schemeClr val="bg1"/>
                </a:solidFill>
              </a:rPr>
              <a:t> scoring </a:t>
            </a:r>
            <a:r>
              <a:rPr lang="en-GB" sz="1800" dirty="0">
                <a:solidFill>
                  <a:schemeClr val="bg1"/>
                </a:solidFill>
              </a:rPr>
              <a:t>destination was </a:t>
            </a:r>
            <a:r>
              <a:rPr lang="en-GB" sz="1800" b="1" dirty="0" smtClean="0">
                <a:solidFill>
                  <a:schemeClr val="bg1"/>
                </a:solidFill>
              </a:rPr>
              <a:t>Peru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There is a </a:t>
            </a:r>
            <a:r>
              <a:rPr lang="en-GB" sz="1800" b="1" dirty="0">
                <a:solidFill>
                  <a:schemeClr val="bg1"/>
                </a:solidFill>
              </a:rPr>
              <a:t>moderate to good</a:t>
            </a:r>
            <a:r>
              <a:rPr lang="en-GB" sz="1800" dirty="0">
                <a:solidFill>
                  <a:schemeClr val="bg1"/>
                </a:solidFill>
              </a:rPr>
              <a:t> correlation </a:t>
            </a:r>
            <a:r>
              <a:rPr lang="en-GB" sz="1800" b="1" dirty="0">
                <a:solidFill>
                  <a:schemeClr val="bg1"/>
                </a:solidFill>
              </a:rPr>
              <a:t>(0.72 coefficient) </a:t>
            </a:r>
            <a:r>
              <a:rPr lang="en-GB" sz="1800" dirty="0">
                <a:solidFill>
                  <a:schemeClr val="bg1"/>
                </a:solidFill>
              </a:rPr>
              <a:t>between the destination score and number of all-inclusive hotels</a:t>
            </a:r>
          </a:p>
          <a:p>
            <a:endParaRPr lang="en-GB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The destination that should be excluded from future considerations is </a:t>
            </a:r>
            <a:r>
              <a:rPr lang="en-GB" sz="1800" b="1" dirty="0">
                <a:solidFill>
                  <a:schemeClr val="bg1"/>
                </a:solidFill>
              </a:rPr>
              <a:t>Morocco</a:t>
            </a:r>
            <a:r>
              <a:rPr lang="en-GB" sz="1800" dirty="0">
                <a:solidFill>
                  <a:schemeClr val="bg1"/>
                </a:solidFill>
              </a:rPr>
              <a:t> with a score below 2 </a:t>
            </a:r>
          </a:p>
          <a:p>
            <a:endParaRPr lang="en-GB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Peru, Italy, France </a:t>
            </a:r>
            <a:r>
              <a:rPr lang="en-GB" sz="1800" dirty="0" smtClean="0">
                <a:solidFill>
                  <a:schemeClr val="bg1"/>
                </a:solidFill>
              </a:rPr>
              <a:t>and </a:t>
            </a:r>
            <a:r>
              <a:rPr lang="en-GB" sz="1800" b="1" dirty="0" smtClean="0">
                <a:solidFill>
                  <a:schemeClr val="bg1"/>
                </a:solidFill>
              </a:rPr>
              <a:t>USA</a:t>
            </a:r>
            <a:r>
              <a:rPr lang="en-GB" sz="1800" dirty="0" smtClean="0">
                <a:solidFill>
                  <a:schemeClr val="bg1"/>
                </a:solidFill>
              </a:rPr>
              <a:t> had the highest destination scores (over 7), and are therefore recommended holiday locations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4"/>
          <a:stretch/>
        </p:blipFill>
        <p:spPr bwMode="auto">
          <a:xfrm>
            <a:off x="873369" y="5060323"/>
            <a:ext cx="8727831" cy="1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Pentagon 1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975" y="392668"/>
            <a:ext cx="9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1</a:t>
            </a:r>
            <a:r>
              <a:rPr lang="en-GB" sz="1800" b="1" dirty="0">
                <a:solidFill>
                  <a:schemeClr val="bg1"/>
                </a:solidFill>
              </a:rPr>
              <a:t>.</a:t>
            </a:r>
            <a:r>
              <a:rPr lang="en-GB" sz="1800" b="1" dirty="0" smtClean="0">
                <a:solidFill>
                  <a:schemeClr val="bg1"/>
                </a:solidFill>
              </a:rPr>
              <a:t> STATE NUMBER OF ROWS AND COLUMNS IN THE FILE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62800" y="2850366"/>
            <a:ext cx="2438400" cy="12192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85" y="3124200"/>
            <a:ext cx="1783029" cy="671532"/>
          </a:xfrm>
          <a:prstGeom prst="rect">
            <a:avLst/>
          </a:prstGeom>
          <a:ln>
            <a:solidFill>
              <a:srgbClr val="FF9966"/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456406" y="914400"/>
            <a:ext cx="5106194" cy="390289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3" y="1254928"/>
            <a:ext cx="43815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07385" y="4445803"/>
            <a:ext cx="99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Holiday.csv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5667233" y="3078966"/>
            <a:ext cx="1371600" cy="762000"/>
          </a:xfrm>
          <a:prstGeom prst="chevron">
            <a:avLst>
              <a:gd name="adj" fmla="val 46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 sz="1400" b="1" dirty="0" smtClean="0"/>
              <a:t>   OUTPUT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0303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7975" y="545068"/>
            <a:ext cx="9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2a. PRINT ROW 3-8 ( USING </a:t>
            </a:r>
            <a:r>
              <a:rPr lang="en-GB" sz="1800" b="1" dirty="0" err="1" smtClean="0">
                <a:solidFill>
                  <a:schemeClr val="bg1"/>
                </a:solidFill>
              </a:rPr>
              <a:t>ILOC</a:t>
            </a:r>
            <a:r>
              <a:rPr lang="en-GB" sz="1800" b="1" dirty="0" smtClean="0">
                <a:solidFill>
                  <a:schemeClr val="bg1"/>
                </a:solidFill>
              </a:rPr>
              <a:t>)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89806" y="16002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53" y="2106266"/>
            <a:ext cx="7331868" cy="2035867"/>
          </a:xfrm>
          <a:prstGeom prst="rect">
            <a:avLst/>
          </a:prstGeom>
          <a:ln>
            <a:solidFill>
              <a:srgbClr val="FF996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88653" y="17032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81"/>
          <a:stretch/>
        </p:blipFill>
        <p:spPr bwMode="auto">
          <a:xfrm>
            <a:off x="914401" y="5208252"/>
            <a:ext cx="5410200" cy="140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entagon 29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432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7975" y="545068"/>
            <a:ext cx="9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2a. PRINT ROW 3-8 ( USING LOC)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89806" y="14478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88653" y="15508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6"/>
          <a:stretch/>
        </p:blipFill>
        <p:spPr bwMode="auto">
          <a:xfrm>
            <a:off x="887809" y="5181601"/>
            <a:ext cx="8773505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entagon 29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05" y="1871364"/>
            <a:ext cx="7058790" cy="2385289"/>
          </a:xfrm>
          <a:prstGeom prst="rect">
            <a:avLst/>
          </a:prstGeom>
          <a:ln>
            <a:solidFill>
              <a:srgbClr val="FF9966"/>
            </a:solidFill>
          </a:ln>
        </p:spPr>
      </p:pic>
    </p:spTree>
    <p:extLst>
      <p:ext uri="{BB962C8B-B14F-4D97-AF65-F5344CB8AC3E}">
        <p14:creationId xmlns:p14="http://schemas.microsoft.com/office/powerpoint/2010/main" val="36075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07975" y="545068"/>
            <a:ext cx="9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3. FIND THE MEAN NUMBER OF ALL-INCLUSIVE HOTELS ACROSS ALL DESTINATIONS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18"/>
          <a:stretch/>
        </p:blipFill>
        <p:spPr bwMode="auto">
          <a:xfrm>
            <a:off x="887808" y="5045473"/>
            <a:ext cx="8027592" cy="166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18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989806" y="15240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88653" y="16270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696280"/>
            <a:ext cx="3238500" cy="659693"/>
          </a:xfrm>
          <a:prstGeom prst="rect">
            <a:avLst/>
          </a:prstGeom>
          <a:ln>
            <a:solidFill>
              <a:srgbClr val="FF9966"/>
            </a:solidFill>
          </a:ln>
        </p:spPr>
      </p:pic>
    </p:spTree>
    <p:extLst>
      <p:ext uri="{BB962C8B-B14F-4D97-AF65-F5344CB8AC3E}">
        <p14:creationId xmlns:p14="http://schemas.microsoft.com/office/powerpoint/2010/main" val="15978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989806" y="16002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07975" y="545068"/>
            <a:ext cx="9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4. FIND THE LOWEST SCORING DESTINATION</a:t>
            </a: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2" y="2656172"/>
            <a:ext cx="7058790" cy="936056"/>
          </a:xfrm>
          <a:prstGeom prst="rect">
            <a:avLst/>
          </a:prstGeom>
          <a:ln>
            <a:solidFill>
              <a:srgbClr val="FF9966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73369" y="4952999"/>
            <a:ext cx="567983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 20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88653" y="17032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7975" y="545068"/>
            <a:ext cx="9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5. FIND THE HIGHEST SCORING DESTINATION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11469" y="4953000"/>
            <a:ext cx="5303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89806" y="16002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94" y="2686930"/>
            <a:ext cx="6260586" cy="874539"/>
          </a:xfrm>
          <a:prstGeom prst="rect">
            <a:avLst/>
          </a:prstGeom>
          <a:ln>
            <a:solidFill>
              <a:srgbClr val="FF9966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288653" y="17032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07975" y="392668"/>
            <a:ext cx="9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6</a:t>
            </a:r>
            <a:r>
              <a:rPr lang="en-GB" sz="1800" b="1" dirty="0" smtClean="0">
                <a:solidFill>
                  <a:schemeClr val="bg1"/>
                </a:solidFill>
              </a:rPr>
              <a:t>. FIND ALL THE DESTINATIONS WHERE THERE ARE MORE THAN 9 ALL-INCLUSIVE HOTELS 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3"/>
          <a:stretch/>
        </p:blipFill>
        <p:spPr bwMode="auto">
          <a:xfrm>
            <a:off x="990600" y="5054378"/>
            <a:ext cx="5791200" cy="16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057003" y="996166"/>
            <a:ext cx="5791994" cy="372823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59" y="1371600"/>
            <a:ext cx="5058481" cy="3153215"/>
          </a:xfrm>
          <a:prstGeom prst="rect">
            <a:avLst/>
          </a:prstGeom>
          <a:ln>
            <a:solidFill>
              <a:srgbClr val="FF9966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3622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plane Window Shade Etiquette: Who Has Control? - One Mile at a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4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989806" y="1600200"/>
            <a:ext cx="8077994" cy="30480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Airport departure arrival destination mechanical analog old style counter board template vector illustration - 27827718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7975" y="468868"/>
            <a:ext cx="9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7. FILTER THE DATA BY SCORE ABOVE 8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952999"/>
            <a:ext cx="9906000" cy="1905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11"/>
          <a:stretch/>
        </p:blipFill>
        <p:spPr bwMode="auto">
          <a:xfrm>
            <a:off x="900556" y="5105400"/>
            <a:ext cx="4357244" cy="164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>
            <a:off x="0" y="4952999"/>
            <a:ext cx="873369" cy="1905001"/>
          </a:xfrm>
          <a:prstGeom prst="homePlate">
            <a:avLst>
              <a:gd name="adj" fmla="val 4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CODE</a:t>
            </a:r>
            <a:endParaRPr lang="en-GB" sz="1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74" y="2524565"/>
            <a:ext cx="6117626" cy="1199270"/>
          </a:xfrm>
          <a:prstGeom prst="rect">
            <a:avLst/>
          </a:prstGeom>
          <a:ln>
            <a:solidFill>
              <a:srgbClr val="FF9966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288653" y="170328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OUTPUT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9075</TotalTime>
  <Words>317</Words>
  <Application>Microsoft Office PowerPoint</Application>
  <PresentationFormat>A4 Paper (210x297 mm)</PresentationFormat>
  <Paragraphs>68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16:9 template</dc:title>
  <dc:creator>iris worldwide</dc:creator>
  <cp:lastModifiedBy>Yenny Ferro</cp:lastModifiedBy>
  <cp:revision>249</cp:revision>
  <cp:lastPrinted>2021-10-10T15:10:32Z</cp:lastPrinted>
  <dcterms:created xsi:type="dcterms:W3CDTF">2017-04-29T13:05:52Z</dcterms:created>
  <dcterms:modified xsi:type="dcterms:W3CDTF">2021-10-13T16:17:13Z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2017-04-29T00:00:00Z</vt:filetime>
  </property>
</Properties>
</file>