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20" Type="http://schemas.openxmlformats.org/officeDocument/2006/relationships/slide" Target="slides/slide16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22" Type="http://schemas.openxmlformats.org/officeDocument/2006/relationships/slide" Target="slides/slide18.xml"/><Relationship Id="rId66" Type="http://schemas.openxmlformats.org/officeDocument/2006/relationships/slide" Target="slides/slide62.xml"/><Relationship Id="rId21" Type="http://schemas.openxmlformats.org/officeDocument/2006/relationships/slide" Target="slides/slide17.xml"/><Relationship Id="rId65" Type="http://schemas.openxmlformats.org/officeDocument/2006/relationships/slide" Target="slides/slide6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67" Type="http://schemas.openxmlformats.org/officeDocument/2006/relationships/slide" Target="slides/slide63.xml"/><Relationship Id="rId60" Type="http://schemas.openxmlformats.org/officeDocument/2006/relationships/slide" Target="slides/slide56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slide" Target="slides/slide53.xml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15" Type="http://schemas.openxmlformats.org/officeDocument/2006/relationships/slide" Target="slides/slide11.xml"/><Relationship Id="rId59" Type="http://schemas.openxmlformats.org/officeDocument/2006/relationships/slide" Target="slides/slide55.xml"/><Relationship Id="rId14" Type="http://schemas.openxmlformats.org/officeDocument/2006/relationships/slide" Target="slides/slide10.xml"/><Relationship Id="rId58" Type="http://schemas.openxmlformats.org/officeDocument/2006/relationships/slide" Target="slides/slide5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604147ad44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604147ad44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6005c07a9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6005c07a9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61c66783e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61c66783e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6005c07a9d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6005c07a9d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61c66783e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61c66783e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61d9ad5436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61d9ad5436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604147ad44_2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604147ad44_2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6005c07a9d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6005c07a9d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604147ad44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604147ad44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6005c07a9d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6005c07a9d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5ef483e38b_16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5ef483e38b_16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604147ad44_2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604147ad44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604147ad44_2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604147ad44_2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61c66783ec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61c66783ec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6b273079d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6b273079d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61c66783e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61c66783e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61e9e47e3b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61e9e47e3b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604147ad44_2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604147ad44_2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6005c07a9d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6005c07a9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623a94b91a_3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623a94b91a_3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623a94b91a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623a94b91a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5ef483e38b_16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5ef483e38b_16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61c66783ec_4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61c66783ec_4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623a94b91a_3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623a94b91a_3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6b273079d2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6b273079d2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623a94b91a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623a94b91a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705c83216f_4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705c83216f_4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623a94b91a_3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623a94b91a_3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623a94b91a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623a94b91a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6ae98197be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6ae98197be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604147ad44_2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604147ad44_2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604147ad44_2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604147ad44_2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9aa99cda4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59aa99cda4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604147ad44_2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604147ad44_2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604147ad44_2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604147ad44_2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604147ad44_2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604147ad44_2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604147ad44_2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604147ad44_2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6438a96e14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6438a96e1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6b273079d2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6b273079d2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6ae98197be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6ae98197b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6ae98197b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6ae98197b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604147ad44_2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604147ad44_2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604147ad44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604147ad44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6005c07a9d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6005c07a9d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604147ad44_2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604147ad44_2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6ae98197be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6ae98197be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6ae98197be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6ae98197be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6ae98197be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6ae98197be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6b273079d2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6b273079d2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6ae98197be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6ae98197be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6ae98197be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6ae98197be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6ae98197be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6ae98197be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6ae98197be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6ae98197be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6ae98197be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6ae98197be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6ae98197be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6ae98197be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604147ad44_2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604147ad44_2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604147ad44_2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604147ad44_2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7563b6f04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7563b6f04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59aa99cda4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59aa99cda4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6005c07a9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6005c07a9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604147ad44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604147ad44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604147ad44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604147ad44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0" name="Google Shape;50;p1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  <a:defRPr>
                <a:solidFill>
                  <a:srgbClr val="666666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  <a:defRPr>
                <a:solidFill>
                  <a:srgbClr val="666666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  <a:defRPr sz="1400">
                <a:solidFill>
                  <a:srgbClr val="666666"/>
                </a:solidFill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/>
          <p:nvPr/>
        </p:nvSpPr>
        <p:spPr>
          <a:xfrm>
            <a:off x="4880050" y="1082200"/>
            <a:ext cx="4263900" cy="3718200"/>
          </a:xfrm>
          <a:prstGeom prst="rect">
            <a:avLst/>
          </a:prstGeom>
          <a:solidFill>
            <a:srgbClr val="00316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  <a:defRPr sz="1400">
                <a:solidFill>
                  <a:srgbClr val="666666"/>
                </a:solidFill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5" name="Google Shape;45;p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6" name="Google Shape;46;p1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22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3167"/>
              </a:buClr>
              <a:buSzPts val="2800"/>
              <a:buNone/>
              <a:defRPr sz="2800">
                <a:solidFill>
                  <a:srgbClr val="00316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rgbClr val="FFFFFF"/>
                </a:solidFill>
              </a:defRPr>
            </a:lvl1pPr>
            <a:lvl2pPr lvl="1" rtl="0" algn="r">
              <a:buNone/>
              <a:defRPr sz="1000">
                <a:solidFill>
                  <a:srgbClr val="FFFFFF"/>
                </a:solidFill>
              </a:defRPr>
            </a:lvl2pPr>
            <a:lvl3pPr lvl="2" rtl="0" algn="r">
              <a:buNone/>
              <a:defRPr sz="1000">
                <a:solidFill>
                  <a:srgbClr val="FFFFFF"/>
                </a:solidFill>
              </a:defRPr>
            </a:lvl3pPr>
            <a:lvl4pPr lvl="3" rtl="0" algn="r">
              <a:buNone/>
              <a:defRPr sz="1000">
                <a:solidFill>
                  <a:srgbClr val="FFFFFF"/>
                </a:solidFill>
              </a:defRPr>
            </a:lvl4pPr>
            <a:lvl5pPr lvl="4" rtl="0" algn="r">
              <a:buNone/>
              <a:defRPr sz="1000">
                <a:solidFill>
                  <a:srgbClr val="FFFFFF"/>
                </a:solidFill>
              </a:defRPr>
            </a:lvl5pPr>
            <a:lvl6pPr lvl="5" rtl="0" algn="r">
              <a:buNone/>
              <a:defRPr sz="1000">
                <a:solidFill>
                  <a:srgbClr val="FFFFFF"/>
                </a:solidFill>
              </a:defRPr>
            </a:lvl6pPr>
            <a:lvl7pPr lvl="6" rtl="0" algn="r">
              <a:buNone/>
              <a:defRPr sz="1000">
                <a:solidFill>
                  <a:srgbClr val="FFFFFF"/>
                </a:solidFill>
              </a:defRPr>
            </a:lvl7pPr>
            <a:lvl8pPr lvl="7" rtl="0" algn="r">
              <a:buNone/>
              <a:defRPr sz="1000">
                <a:solidFill>
                  <a:srgbClr val="FFFFFF"/>
                </a:solidFill>
              </a:defRPr>
            </a:lvl8pPr>
            <a:lvl9pPr lvl="8" rtl="0" algn="r"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2">
            <a:alphaModFix/>
          </a:blip>
          <a:srcRect b="32575" l="9548" r="72930" t="31006"/>
          <a:stretch/>
        </p:blipFill>
        <p:spPr>
          <a:xfrm>
            <a:off x="7041810" y="4277300"/>
            <a:ext cx="444650" cy="46212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kitware.github.io/vtk-js/docs/develop_class.html" TargetMode="External"/><Relationship Id="rId4" Type="http://schemas.openxmlformats.org/officeDocument/2006/relationships/image" Target="../media/image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1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4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2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5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9.png"/><Relationship Id="rId4" Type="http://schemas.openxmlformats.org/officeDocument/2006/relationships/image" Target="../media/image13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hyperlink" Target="https://github.com/Kitware/vtk-js/tree/master/Sources/IO" TargetMode="Externa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hyperlink" Target="https://github.com/InsightSoftwareConsortium/itk-js/" TargetMode="External"/><Relationship Id="rId4" Type="http://schemas.openxmlformats.org/officeDocument/2006/relationships/hyperlink" Target="https://github.com/Kitware/vtk-js/blob/master/Sources/Common/DataModel/ITKHelper/index.js" TargetMode="External"/><Relationship Id="rId5" Type="http://schemas.openxmlformats.org/officeDocument/2006/relationships/image" Target="../media/image18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hyperlink" Target="https://github.com/Kitware/paraview-glance/blob/master/src/config/proxy.js" TargetMode="Externa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hyperlink" Target="https://github.com/Kitware/wslink/" TargetMode="Externa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hyperlink" Target="https://itkpythonpackage.readthedocs.io/en/latest/" TargetMode="Externa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Relationship Id="rId3" Type="http://schemas.openxmlformats.org/officeDocument/2006/relationships/hyperlink" Target="https://kitware.github.io/vtk-js/docs/" TargetMode="External"/><Relationship Id="rId4" Type="http://schemas.openxmlformats.org/officeDocument/2006/relationships/hyperlink" Target="https://discourse.vtk.org/c/web" TargetMode="External"/><Relationship Id="rId5" Type="http://schemas.openxmlformats.org/officeDocument/2006/relationships/image" Target="../media/image16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/>
          <p:nvPr>
            <p:ph type="ctrTitle"/>
          </p:nvPr>
        </p:nvSpPr>
        <p:spPr>
          <a:xfrm>
            <a:off x="43675" y="744575"/>
            <a:ext cx="9100200" cy="2052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r>
              <a:rPr lang="en"/>
              <a:t>tk.j</a:t>
            </a:r>
            <a:r>
              <a:rPr lang="en"/>
              <a:t>s Architecture and Tooling</a:t>
            </a:r>
            <a:endParaRPr>
              <a:solidFill>
                <a:srgbClr val="003167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Points, Cells, Fields</a:t>
            </a:r>
            <a:endParaRPr/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Points: vertices, locations in 3D space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Cells: Ordered set of points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Defines a topology, e.g. lines, triangles, tetrahedrons, etc.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Fields: data representable as fields</a:t>
            </a:r>
            <a:endParaRPr/>
          </a:p>
        </p:txBody>
      </p:sp>
      <p:pic>
        <p:nvPicPr>
          <p:cNvPr id="116" name="Google Shape;11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5175" y="3108474"/>
            <a:ext cx="4478850" cy="123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Data: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vtkImageData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Structured data on a grid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Properties: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Extent (i.e. dimensions)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Origin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Spacing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Orientation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Examples: volumes, slices</a:t>
            </a:r>
            <a:endParaRPr/>
          </a:p>
        </p:txBody>
      </p:sp>
      <p:pic>
        <p:nvPicPr>
          <p:cNvPr id="123" name="Google Shape;123;p23"/>
          <p:cNvPicPr preferRelativeResize="0"/>
          <p:nvPr/>
        </p:nvPicPr>
        <p:blipFill rotWithShape="1">
          <a:blip r:embed="rId3">
            <a:alphaModFix amt="89000"/>
          </a:blip>
          <a:srcRect b="5213" l="0" r="0" t="0"/>
          <a:stretch/>
        </p:blipFill>
        <p:spPr>
          <a:xfrm>
            <a:off x="6130250" y="1685600"/>
            <a:ext cx="1797700" cy="164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Usage: ImageData</a:t>
            </a:r>
            <a:endParaRPr/>
          </a:p>
        </p:txBody>
      </p:sp>
      <p:sp>
        <p:nvSpPr>
          <p:cNvPr id="129" name="Google Shape;129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onst imageData = vtkImageData.newInstance({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	origin: [0, 0, 0],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	spacing: [1, 1, 1],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	direction: [1, 0, 0, 0, 1, 0, 0, 0, 1],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})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Const dataArray = vtkDataArray.newInstance({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	numberOfComponents: 1,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	Values: new Float32Array(&lt;voxel values&gt;),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})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imageData.getPointData().setScalars(dataArray)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imageData.setDimensions([50, 50, 50])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Geometric Data: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vtkPolyData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5" name="Google Shape;135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Vertices, polygonal surfaces, etc. in 3D space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Properties: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Points/Vertices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Lines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Triangle strips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Polygons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Examples: Point clouds, surfaces, contours</a:t>
            </a:r>
            <a:endParaRPr/>
          </a:p>
        </p:txBody>
      </p:sp>
      <p:pic>
        <p:nvPicPr>
          <p:cNvPr id="136" name="Google Shape;13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8150" y="1529175"/>
            <a:ext cx="1930150" cy="238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Usage: PolyData</a:t>
            </a:r>
            <a:endParaRPr/>
          </a:p>
        </p:txBody>
      </p:sp>
      <p:sp>
        <p:nvSpPr>
          <p:cNvPr id="142" name="Google Shape;142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const polyData = vtkPolyData.newInstance()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Const vertices = new Float32Array(&lt;xyz coords&gt;)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Const polys = new Uint32Array(&lt;poly definitions&gt;)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polyData.getPoints().setData(vertices, 3)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polyData.getPolys().setData(polys);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3" name="Google Shape;143;p26"/>
          <p:cNvSpPr txBox="1"/>
          <p:nvPr/>
        </p:nvSpPr>
        <p:spPr>
          <a:xfrm>
            <a:off x="6252125" y="2163375"/>
            <a:ext cx="29949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Format: [4, p</a:t>
            </a:r>
            <a:r>
              <a:rPr baseline="-25000" lang="en">
                <a:solidFill>
                  <a:srgbClr val="666666"/>
                </a:solidFill>
              </a:rPr>
              <a:t>1</a:t>
            </a:r>
            <a:r>
              <a:rPr lang="en">
                <a:solidFill>
                  <a:srgbClr val="666666"/>
                </a:solidFill>
              </a:rPr>
              <a:t>, p</a:t>
            </a:r>
            <a:r>
              <a:rPr baseline="-25000" lang="en">
                <a:solidFill>
                  <a:srgbClr val="666666"/>
                </a:solidFill>
              </a:rPr>
              <a:t>2</a:t>
            </a:r>
            <a:r>
              <a:rPr lang="en">
                <a:solidFill>
                  <a:srgbClr val="666666"/>
                </a:solidFill>
              </a:rPr>
              <a:t>, p</a:t>
            </a:r>
            <a:r>
              <a:rPr baseline="-25000" lang="en">
                <a:solidFill>
                  <a:srgbClr val="666666"/>
                </a:solidFill>
              </a:rPr>
              <a:t>3</a:t>
            </a:r>
            <a:r>
              <a:rPr lang="en">
                <a:solidFill>
                  <a:srgbClr val="666666"/>
                </a:solidFill>
              </a:rPr>
              <a:t>, p</a:t>
            </a:r>
            <a:r>
              <a:rPr baseline="-25000" lang="en">
                <a:solidFill>
                  <a:srgbClr val="666666"/>
                </a:solidFill>
              </a:rPr>
              <a:t>4</a:t>
            </a:r>
            <a:r>
              <a:rPr lang="en">
                <a:solidFill>
                  <a:srgbClr val="666666"/>
                </a:solidFill>
              </a:rPr>
              <a:t>, </a:t>
            </a:r>
            <a:r>
              <a:rPr lang="en">
                <a:solidFill>
                  <a:srgbClr val="666666"/>
                </a:solidFill>
              </a:rPr>
              <a:t>4</a:t>
            </a:r>
            <a:r>
              <a:rPr lang="en">
                <a:solidFill>
                  <a:srgbClr val="666666"/>
                </a:solidFill>
              </a:rPr>
              <a:t>, ...]</a:t>
            </a:r>
            <a:endParaRPr>
              <a:solidFill>
                <a:srgbClr val="666666"/>
              </a:solidFill>
            </a:endParaRPr>
          </a:p>
        </p:txBody>
      </p:sp>
      <p:cxnSp>
        <p:nvCxnSpPr>
          <p:cNvPr id="144" name="Google Shape;144;p26"/>
          <p:cNvCxnSpPr/>
          <p:nvPr/>
        </p:nvCxnSpPr>
        <p:spPr>
          <a:xfrm rot="10800000">
            <a:off x="4635850" y="2354700"/>
            <a:ext cx="1508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Useful Data Models</a:t>
            </a:r>
            <a:endParaRPr/>
          </a:p>
        </p:txBody>
      </p:sp>
      <p:sp>
        <p:nvSpPr>
          <p:cNvPr id="150" name="Google Shape;150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find more in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Sources/Common/DataModel/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PiecewiseFunction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ScalarsToColors/ColorTransferFunction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Box/Cone/Cylinder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Splines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BoundingBox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Filters and Pipelines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Filters and Data Pipelines</a:t>
            </a:r>
            <a:endParaRPr/>
          </a:p>
        </p:txBody>
      </p:sp>
      <p:sp>
        <p:nvSpPr>
          <p:cNvPr id="161" name="Google Shape;161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VTK.js </a:t>
            </a:r>
            <a:r>
              <a:rPr b="1" lang="en"/>
              <a:t>filters</a:t>
            </a:r>
            <a:r>
              <a:rPr lang="en"/>
              <a:t> modify and transform data in a meaningful way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 an algorithm with N inputs and M outputs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 filters: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Image cropping filter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Polydata smoothing filter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Mesh decimation filter</a:t>
            </a:r>
            <a:endParaRPr/>
          </a:p>
        </p:txBody>
      </p:sp>
      <p:pic>
        <p:nvPicPr>
          <p:cNvPr id="162" name="Google Shape;16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5025" y="3048800"/>
            <a:ext cx="3144600" cy="152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Sources: Data-generating Filters</a:t>
            </a:r>
            <a:endParaRPr/>
          </a:p>
        </p:txBody>
      </p:sp>
      <p:sp>
        <p:nvSpPr>
          <p:cNvPr id="168" name="Google Shape;168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Sources</a:t>
            </a:r>
            <a:r>
              <a:rPr lang="en"/>
              <a:t>: filters that take 0 inputs and returns 1 or more outputs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ConeSource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CubeSource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CylinderSource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RTAnalyticSource</a:t>
            </a:r>
            <a:endParaRPr/>
          </a:p>
        </p:txBody>
      </p:sp>
      <p:pic>
        <p:nvPicPr>
          <p:cNvPr id="169" name="Google Shape;16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9549" y="3136985"/>
            <a:ext cx="1470200" cy="1366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77437" y="3146425"/>
            <a:ext cx="1470200" cy="13902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95325" y="3136975"/>
            <a:ext cx="1470199" cy="14092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Filters and Data Pipelines</a:t>
            </a:r>
            <a:endParaRPr/>
          </a:p>
        </p:txBody>
      </p:sp>
      <p:sp>
        <p:nvSpPr>
          <p:cNvPr id="177" name="Google Shape;177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Filter connectivity affects pipeline construction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setInputData()</a:t>
            </a:r>
            <a:r>
              <a:rPr lang="en"/>
              <a:t> /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getOutputData()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Sets/Gets the input/output dataset from the filter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setInputConnection()</a:t>
            </a:r>
            <a:r>
              <a:rPr lang="en"/>
              <a:t> /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getOutputPort()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Sets/Gets the input/output connection link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link is lazily evaluated when the filter needs to be updated</a:t>
            </a:r>
            <a:endParaRPr/>
          </a:p>
        </p:txBody>
      </p:sp>
      <p:pic>
        <p:nvPicPr>
          <p:cNvPr id="178" name="Google Shape;178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11425" y="1017725"/>
            <a:ext cx="2820875" cy="212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Acknowledgments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278925" y="11361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Presented By: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Forrest Li (Kitware)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Contributors: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Forrest Li (Kitware)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Trinity Urban (MGH and OHIF)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Steve Pieper (Isomics)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Erik Ziegler (OHIF)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Gordon J. Harris (MGH and OHIF)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James A. Petts (OHIF)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Danny Brown (OHIF)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Stephen Aylward (Kitware)</a:t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8975" y="1307936"/>
            <a:ext cx="1878001" cy="48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08975" y="2537012"/>
            <a:ext cx="2217449" cy="61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 rotWithShape="1">
          <a:blip r:embed="rId5">
            <a:alphaModFix/>
          </a:blip>
          <a:srcRect b="32575" l="9548" r="9256" t="31006"/>
          <a:stretch/>
        </p:blipFill>
        <p:spPr>
          <a:xfrm>
            <a:off x="6508987" y="1932600"/>
            <a:ext cx="2060624" cy="46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Filters and Data Pipelines</a:t>
            </a:r>
            <a:endParaRPr/>
          </a:p>
        </p:txBody>
      </p:sp>
      <p:sp>
        <p:nvSpPr>
          <p:cNvPr id="184" name="Google Shape;184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can be used in many filter pipelines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Useful for generating multiple representations of data for visualization</a:t>
            </a:r>
            <a:endParaRPr/>
          </a:p>
        </p:txBody>
      </p:sp>
      <p:sp>
        <p:nvSpPr>
          <p:cNvPr id="185" name="Google Shape;185;p32"/>
          <p:cNvSpPr/>
          <p:nvPr/>
        </p:nvSpPr>
        <p:spPr>
          <a:xfrm>
            <a:off x="3545850" y="2656025"/>
            <a:ext cx="620100" cy="22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Filter</a:t>
            </a:r>
            <a:endParaRPr/>
          </a:p>
        </p:txBody>
      </p:sp>
      <p:sp>
        <p:nvSpPr>
          <p:cNvPr id="186" name="Google Shape;186;p32"/>
          <p:cNvSpPr/>
          <p:nvPr/>
        </p:nvSpPr>
        <p:spPr>
          <a:xfrm>
            <a:off x="4412825" y="2656025"/>
            <a:ext cx="620100" cy="22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Filter</a:t>
            </a:r>
            <a:endParaRPr/>
          </a:p>
        </p:txBody>
      </p:sp>
      <p:sp>
        <p:nvSpPr>
          <p:cNvPr id="187" name="Google Shape;187;p32"/>
          <p:cNvSpPr/>
          <p:nvPr/>
        </p:nvSpPr>
        <p:spPr>
          <a:xfrm>
            <a:off x="3545850" y="3165700"/>
            <a:ext cx="620100" cy="22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Filter</a:t>
            </a:r>
            <a:endParaRPr/>
          </a:p>
        </p:txBody>
      </p:sp>
      <p:sp>
        <p:nvSpPr>
          <p:cNvPr id="188" name="Google Shape;188;p32"/>
          <p:cNvSpPr/>
          <p:nvPr/>
        </p:nvSpPr>
        <p:spPr>
          <a:xfrm>
            <a:off x="5279800" y="2656025"/>
            <a:ext cx="620100" cy="22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Filter</a:t>
            </a:r>
            <a:endParaRPr/>
          </a:p>
        </p:txBody>
      </p:sp>
      <p:sp>
        <p:nvSpPr>
          <p:cNvPr id="189" name="Google Shape;189;p32"/>
          <p:cNvSpPr/>
          <p:nvPr/>
        </p:nvSpPr>
        <p:spPr>
          <a:xfrm>
            <a:off x="4412825" y="3165700"/>
            <a:ext cx="620100" cy="22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Filter</a:t>
            </a:r>
            <a:endParaRPr/>
          </a:p>
        </p:txBody>
      </p:sp>
      <p:sp>
        <p:nvSpPr>
          <p:cNvPr id="190" name="Google Shape;190;p32"/>
          <p:cNvSpPr/>
          <p:nvPr/>
        </p:nvSpPr>
        <p:spPr>
          <a:xfrm>
            <a:off x="3545850" y="3675375"/>
            <a:ext cx="620100" cy="22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Filter</a:t>
            </a:r>
            <a:endParaRPr/>
          </a:p>
        </p:txBody>
      </p:sp>
      <p:sp>
        <p:nvSpPr>
          <p:cNvPr id="191" name="Google Shape;191;p32"/>
          <p:cNvSpPr/>
          <p:nvPr/>
        </p:nvSpPr>
        <p:spPr>
          <a:xfrm>
            <a:off x="1929600" y="3034875"/>
            <a:ext cx="793500" cy="6405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cxnSp>
        <p:nvCxnSpPr>
          <p:cNvPr id="192" name="Google Shape;192;p32"/>
          <p:cNvCxnSpPr>
            <a:stCxn id="191" idx="5"/>
            <a:endCxn id="185" idx="1"/>
          </p:cNvCxnSpPr>
          <p:nvPr/>
        </p:nvCxnSpPr>
        <p:spPr>
          <a:xfrm flipH="1" rot="10800000">
            <a:off x="2723100" y="2767163"/>
            <a:ext cx="822900" cy="50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3" name="Google Shape;193;p32"/>
          <p:cNvCxnSpPr>
            <a:stCxn id="191" idx="5"/>
            <a:endCxn id="187" idx="1"/>
          </p:cNvCxnSpPr>
          <p:nvPr/>
        </p:nvCxnSpPr>
        <p:spPr>
          <a:xfrm>
            <a:off x="2723100" y="3275063"/>
            <a:ext cx="822900" cy="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4" name="Google Shape;194;p32"/>
          <p:cNvCxnSpPr>
            <a:stCxn id="191" idx="5"/>
            <a:endCxn id="190" idx="1"/>
          </p:cNvCxnSpPr>
          <p:nvPr/>
        </p:nvCxnSpPr>
        <p:spPr>
          <a:xfrm>
            <a:off x="2723100" y="3275063"/>
            <a:ext cx="822900" cy="51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5" name="Google Shape;195;p32"/>
          <p:cNvCxnSpPr>
            <a:stCxn id="185" idx="3"/>
            <a:endCxn id="186" idx="1"/>
          </p:cNvCxnSpPr>
          <p:nvPr/>
        </p:nvCxnSpPr>
        <p:spPr>
          <a:xfrm>
            <a:off x="4165950" y="2767175"/>
            <a:ext cx="246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6" name="Google Shape;196;p32"/>
          <p:cNvCxnSpPr/>
          <p:nvPr/>
        </p:nvCxnSpPr>
        <p:spPr>
          <a:xfrm>
            <a:off x="4166100" y="3276850"/>
            <a:ext cx="246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7" name="Google Shape;197;p32"/>
          <p:cNvCxnSpPr/>
          <p:nvPr/>
        </p:nvCxnSpPr>
        <p:spPr>
          <a:xfrm>
            <a:off x="5032925" y="2767175"/>
            <a:ext cx="246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Pipeline Example</a:t>
            </a:r>
            <a:endParaRPr/>
          </a:p>
        </p:txBody>
      </p:sp>
      <p:sp>
        <p:nvSpPr>
          <p:cNvPr id="203" name="Google Shape;203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ar filter1 = vtkSomeFilter.newInstance()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var filter2 = vtkSomeFilter.newInstance()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var filter3 = vtkSomeFilter.newInstance()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var filter4 = vtkSomeFilter.newInstance()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filter3.setInputConnection(filter2.getOutputPort())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filter2.setInputConnection(filter1.getOutputPort())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filter4.setInputConnection(filter1.getOutputPort())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33"/>
          <p:cNvSpPr/>
          <p:nvPr/>
        </p:nvSpPr>
        <p:spPr>
          <a:xfrm>
            <a:off x="2092400" y="4091725"/>
            <a:ext cx="729900" cy="22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Filter 1</a:t>
            </a:r>
            <a:endParaRPr/>
          </a:p>
        </p:txBody>
      </p:sp>
      <p:sp>
        <p:nvSpPr>
          <p:cNvPr id="205" name="Google Shape;205;p33"/>
          <p:cNvSpPr/>
          <p:nvPr/>
        </p:nvSpPr>
        <p:spPr>
          <a:xfrm>
            <a:off x="3588175" y="3836875"/>
            <a:ext cx="729900" cy="22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Filter 2</a:t>
            </a:r>
            <a:endParaRPr/>
          </a:p>
        </p:txBody>
      </p:sp>
      <p:sp>
        <p:nvSpPr>
          <p:cNvPr id="206" name="Google Shape;206;p33"/>
          <p:cNvSpPr/>
          <p:nvPr/>
        </p:nvSpPr>
        <p:spPr>
          <a:xfrm>
            <a:off x="4564975" y="3836875"/>
            <a:ext cx="729900" cy="22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Filter 3</a:t>
            </a:r>
            <a:endParaRPr/>
          </a:p>
        </p:txBody>
      </p:sp>
      <p:sp>
        <p:nvSpPr>
          <p:cNvPr id="207" name="Google Shape;207;p33"/>
          <p:cNvSpPr/>
          <p:nvPr/>
        </p:nvSpPr>
        <p:spPr>
          <a:xfrm>
            <a:off x="3588175" y="4346575"/>
            <a:ext cx="729900" cy="22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Filter 4</a:t>
            </a:r>
            <a:endParaRPr/>
          </a:p>
        </p:txBody>
      </p:sp>
      <p:cxnSp>
        <p:nvCxnSpPr>
          <p:cNvPr id="208" name="Google Shape;208;p33"/>
          <p:cNvCxnSpPr>
            <a:stCxn id="204" idx="3"/>
            <a:endCxn id="205" idx="1"/>
          </p:cNvCxnSpPr>
          <p:nvPr/>
        </p:nvCxnSpPr>
        <p:spPr>
          <a:xfrm flipH="1" rot="10800000">
            <a:off x="2822300" y="3948175"/>
            <a:ext cx="765900" cy="25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9" name="Google Shape;209;p33"/>
          <p:cNvCxnSpPr/>
          <p:nvPr/>
        </p:nvCxnSpPr>
        <p:spPr>
          <a:xfrm>
            <a:off x="4318075" y="3948025"/>
            <a:ext cx="246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0" name="Google Shape;210;p33"/>
          <p:cNvCxnSpPr>
            <a:stCxn id="204" idx="3"/>
            <a:endCxn id="207" idx="1"/>
          </p:cNvCxnSpPr>
          <p:nvPr/>
        </p:nvCxnSpPr>
        <p:spPr>
          <a:xfrm>
            <a:off x="2822300" y="4202875"/>
            <a:ext cx="765900" cy="25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Anatomy of a Filter</a:t>
            </a:r>
            <a:endParaRPr/>
          </a:p>
        </p:txBody>
      </p:sp>
      <p:sp>
        <p:nvSpPr>
          <p:cNvPr id="216" name="Google Shape;216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publicAPI.requestData = (inData, outData) =&gt; {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const indata1 = inData[0]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onst indata2 = inData[1]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…&lt;perform some work&gt;…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outData[0] = outdata1;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outData[1] = outdata2;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17" name="Google Shape;21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8550" y="1869400"/>
            <a:ext cx="3144600" cy="152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Anatomy of a Filter</a:t>
            </a:r>
            <a:endParaRPr/>
          </a:p>
        </p:txBody>
      </p:sp>
      <p:sp>
        <p:nvSpPr>
          <p:cNvPr id="223" name="Google Shape;223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Setting/Getting input data: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Courier New"/>
              <a:buChar char="-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setInputData(obj, port = 0)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-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getOutputData(port = 0)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Setting/Getting connections: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Courier New"/>
              <a:buChar char="-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setInputConnection(conn, port = 0)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-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getOutputPort(port = 0)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24" name="Google Shape;22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8550" y="1869400"/>
            <a:ext cx="3144600" cy="152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Anatomy of a Filter</a:t>
            </a:r>
            <a:endParaRPr/>
          </a:p>
        </p:txBody>
      </p:sp>
      <p:sp>
        <p:nvSpPr>
          <p:cNvPr id="230" name="Google Shape;230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macro.algo(publicAPI, model, &lt;number of inputs&gt;, &lt;number of outputs&gt;)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Adds methods to make this object a filter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getInputData, getInputConnection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getOutputData, getOutputPort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For a variable number of inputs, use: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addInputData(data)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addInputConnection(conn)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More info on macro and vtk.js classes: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https://kitware.github.io/vtk-js/docs/develop_class.html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31" name="Google Shape;231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08550" y="1869400"/>
            <a:ext cx="3144600" cy="152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Filters and Pipelines</a:t>
            </a:r>
            <a:endParaRPr/>
          </a:p>
        </p:txBody>
      </p:sp>
      <p:sp>
        <p:nvSpPr>
          <p:cNvPr id="237" name="Google Shape;237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Filters and pipelines can help preprocess your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Map data from one datatype to another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Combine datasets together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Extract key elements of interest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Augment datasets with extra information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Generate new data from descriptions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...and more!</a:t>
            </a:r>
            <a:endParaRPr/>
          </a:p>
        </p:txBody>
      </p:sp>
      <p:pic>
        <p:nvPicPr>
          <p:cNvPr id="238" name="Google Shape;23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8550" y="1869400"/>
            <a:ext cx="3144600" cy="152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Rendering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Rendering Overview</a:t>
            </a:r>
            <a:endParaRPr/>
          </a:p>
        </p:txBody>
      </p:sp>
      <p:sp>
        <p:nvSpPr>
          <p:cNvPr id="249" name="Google Shape;249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WebGL rendering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Supports both WebGL 1 and WebGL 2, but WebGL 2 is preferred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Customizable visualization pipeline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Interactions and widgets</a:t>
            </a:r>
            <a:endParaRPr/>
          </a:p>
        </p:txBody>
      </p:sp>
      <p:pic>
        <p:nvPicPr>
          <p:cNvPr id="250" name="Google Shape;25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4750" y="3161563"/>
            <a:ext cx="1714500" cy="71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Rendering Overview</a:t>
            </a:r>
            <a:endParaRPr/>
          </a:p>
        </p:txBody>
      </p:sp>
      <p:sp>
        <p:nvSpPr>
          <p:cNvPr id="256" name="Google Shape;256;p40"/>
          <p:cNvSpPr/>
          <p:nvPr/>
        </p:nvSpPr>
        <p:spPr>
          <a:xfrm>
            <a:off x="708325" y="2167950"/>
            <a:ext cx="1215600" cy="403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Data/Source</a:t>
            </a:r>
            <a:endParaRPr/>
          </a:p>
        </p:txBody>
      </p:sp>
      <p:sp>
        <p:nvSpPr>
          <p:cNvPr id="257" name="Google Shape;257;p40"/>
          <p:cNvSpPr/>
          <p:nvPr/>
        </p:nvSpPr>
        <p:spPr>
          <a:xfrm>
            <a:off x="2148625" y="2167950"/>
            <a:ext cx="1215600" cy="403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Filters</a:t>
            </a:r>
            <a:endParaRPr/>
          </a:p>
        </p:txBody>
      </p:sp>
      <p:sp>
        <p:nvSpPr>
          <p:cNvPr id="258" name="Google Shape;258;p40"/>
          <p:cNvSpPr/>
          <p:nvPr/>
        </p:nvSpPr>
        <p:spPr>
          <a:xfrm>
            <a:off x="3588925" y="2167950"/>
            <a:ext cx="1215600" cy="4038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Mapper</a:t>
            </a:r>
            <a:endParaRPr/>
          </a:p>
        </p:txBody>
      </p:sp>
      <p:sp>
        <p:nvSpPr>
          <p:cNvPr id="259" name="Google Shape;259;p40"/>
          <p:cNvSpPr/>
          <p:nvPr/>
        </p:nvSpPr>
        <p:spPr>
          <a:xfrm>
            <a:off x="5029225" y="2167950"/>
            <a:ext cx="1215600" cy="403800"/>
          </a:xfrm>
          <a:prstGeom prst="roundRect">
            <a:avLst>
              <a:gd fmla="val 16667" name="adj"/>
            </a:avLst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Actor</a:t>
            </a:r>
            <a:endParaRPr/>
          </a:p>
        </p:txBody>
      </p:sp>
      <p:sp>
        <p:nvSpPr>
          <p:cNvPr id="260" name="Google Shape;260;p40"/>
          <p:cNvSpPr/>
          <p:nvPr/>
        </p:nvSpPr>
        <p:spPr>
          <a:xfrm>
            <a:off x="6469525" y="2167950"/>
            <a:ext cx="1215600" cy="403800"/>
          </a:xfrm>
          <a:prstGeom prst="roundRect">
            <a:avLst>
              <a:gd fmla="val 16667" name="adj"/>
            </a:avLst>
          </a:prstGeom>
          <a:solidFill>
            <a:srgbClr val="76A5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Renderer</a:t>
            </a:r>
            <a:endParaRPr/>
          </a:p>
        </p:txBody>
      </p:sp>
      <p:sp>
        <p:nvSpPr>
          <p:cNvPr id="261" name="Google Shape;261;p40"/>
          <p:cNvSpPr/>
          <p:nvPr/>
        </p:nvSpPr>
        <p:spPr>
          <a:xfrm>
            <a:off x="6469525" y="3175975"/>
            <a:ext cx="1215600" cy="4038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Interactions</a:t>
            </a:r>
            <a:endParaRPr/>
          </a:p>
        </p:txBody>
      </p:sp>
      <p:cxnSp>
        <p:nvCxnSpPr>
          <p:cNvPr id="262" name="Google Shape;262;p40"/>
          <p:cNvCxnSpPr>
            <a:stCxn id="256" idx="3"/>
            <a:endCxn id="257" idx="1"/>
          </p:cNvCxnSpPr>
          <p:nvPr/>
        </p:nvCxnSpPr>
        <p:spPr>
          <a:xfrm>
            <a:off x="1923925" y="2369850"/>
            <a:ext cx="224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3" name="Google Shape;263;p40"/>
          <p:cNvCxnSpPr/>
          <p:nvPr/>
        </p:nvCxnSpPr>
        <p:spPr>
          <a:xfrm>
            <a:off x="3364225" y="2369850"/>
            <a:ext cx="224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4" name="Google Shape;264;p40"/>
          <p:cNvCxnSpPr/>
          <p:nvPr/>
        </p:nvCxnSpPr>
        <p:spPr>
          <a:xfrm>
            <a:off x="4804525" y="2369850"/>
            <a:ext cx="224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5" name="Google Shape;265;p40"/>
          <p:cNvCxnSpPr/>
          <p:nvPr/>
        </p:nvCxnSpPr>
        <p:spPr>
          <a:xfrm>
            <a:off x="6244825" y="2369850"/>
            <a:ext cx="224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6" name="Google Shape;266;p40"/>
          <p:cNvCxnSpPr>
            <a:stCxn id="261" idx="0"/>
            <a:endCxn id="260" idx="2"/>
          </p:cNvCxnSpPr>
          <p:nvPr/>
        </p:nvCxnSpPr>
        <p:spPr>
          <a:xfrm rot="10800000">
            <a:off x="7077325" y="2571775"/>
            <a:ext cx="0" cy="60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Components</a:t>
            </a:r>
            <a:endParaRPr/>
          </a:p>
        </p:txBody>
      </p:sp>
      <p:sp>
        <p:nvSpPr>
          <p:cNvPr id="272" name="Google Shape;272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RenderWindow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Container for Renderers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Delegates user interactions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Interactor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Listens for and handles user</a:t>
            </a:r>
            <a:br>
              <a:rPr lang="en"/>
            </a:br>
            <a:r>
              <a:rPr lang="en"/>
              <a:t>i</a:t>
            </a:r>
            <a:r>
              <a:rPr lang="en"/>
              <a:t>nteractions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Delegates interaction events to an InteractorStyle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InteractorStyle (not shown)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Translates events into actions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Example: TrackballCamera, ImageInteractorStyle</a:t>
            </a:r>
            <a:endParaRPr/>
          </a:p>
        </p:txBody>
      </p:sp>
      <p:pic>
        <p:nvPicPr>
          <p:cNvPr descr="rendering.png" id="273" name="Google Shape;273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31600" y="445025"/>
            <a:ext cx="4600700" cy="371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Funding Sources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VTK.js / Kitware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NIH NINDS R44NS081792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NIH NINDS R42NS086295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NIH NIBIB and NIGMS R01EB021396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NIH NIBIB R01EB014955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Isomics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NIH P41 EB015902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OHIF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NIH U24 CA199460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Components</a:t>
            </a:r>
            <a:endParaRPr/>
          </a:p>
        </p:txBody>
      </p:sp>
      <p:sp>
        <p:nvSpPr>
          <p:cNvPr id="279" name="Google Shape;279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Renderer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Region of the screen that contains content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Contains Cameras, Props, and Lights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Camera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Where and how the scene is viewed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Lights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Controls illumination of the scene</a:t>
            </a:r>
            <a:endParaRPr/>
          </a:p>
        </p:txBody>
      </p:sp>
      <p:pic>
        <p:nvPicPr>
          <p:cNvPr descr="rendering.png" id="280" name="Google Shape;280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31600" y="445025"/>
            <a:ext cx="4600700" cy="371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Components</a:t>
            </a:r>
            <a:endParaRPr/>
          </a:p>
        </p:txBody>
      </p:sp>
      <p:sp>
        <p:nvSpPr>
          <p:cNvPr id="286" name="Google Shape;286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Actors/Volumes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 object that represents some</a:t>
            </a:r>
            <a:br>
              <a:rPr lang="en"/>
            </a:br>
            <a:r>
              <a:rPr lang="en"/>
              <a:t>e</a:t>
            </a:r>
            <a:r>
              <a:rPr lang="en"/>
              <a:t>lement being rendered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Property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Controls how a Prop looks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Rendering properties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Mapper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Transforms data into graphics primitives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Props delegate drawing of data to the Mapper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LookupTable maps data values to color, opacity, etc.</a:t>
            </a:r>
            <a:endParaRPr/>
          </a:p>
        </p:txBody>
      </p:sp>
      <p:pic>
        <p:nvPicPr>
          <p:cNvPr descr="rendering.png" id="287" name="Google Shape;287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31600" y="445025"/>
            <a:ext cx="4600700" cy="371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Actors and Mappers</a:t>
            </a:r>
            <a:endParaRPr/>
          </a:p>
        </p:txBody>
      </p:sp>
      <p:sp>
        <p:nvSpPr>
          <p:cNvPr id="293" name="Google Shape;293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vtkActor and vtkMapper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Used for most geometry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vtkImageSlice and vtkImageMapper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Used for rendering image slices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vtkVolume and vtkVolumeMapper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Used for rendering volumes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vtkGlyph3DMapper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Renders the same geometry in multiple places as a glyph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actor.getProperty()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Controls various aspects of rendering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Ambient shading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Diffuse shading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Lighting interpolation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Image color window and level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Volume color transfer function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Different actors have different properties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vtkActor has vtkProperty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vtkImageSlice has vtkImageProperty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vtkVolume has vtkVolumeProperty</a:t>
            </a:r>
            <a:endParaRPr/>
          </a:p>
        </p:txBody>
      </p:sp>
      <p:sp>
        <p:nvSpPr>
          <p:cNvPr id="299" name="Google Shape;299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Actor Property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Lookup Table</a:t>
            </a:r>
            <a:endParaRPr/>
          </a:p>
        </p:txBody>
      </p:sp>
      <p:sp>
        <p:nvSpPr>
          <p:cNvPr id="305" name="Google Shape;305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Mapper utilizes lookup tables to draw and color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Pixel values are mapped through a lookup table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Values determine rendered color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ColorTransferFunction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Maps scalars into colors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PiecewiseFunction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Maps scalars to scalars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 usage: pixel value to opacity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 Pipeline</a:t>
            </a:r>
            <a:endParaRPr/>
          </a:p>
        </p:txBody>
      </p:sp>
      <p:cxnSp>
        <p:nvCxnSpPr>
          <p:cNvPr id="311" name="Google Shape;311;p47"/>
          <p:cNvCxnSpPr/>
          <p:nvPr/>
        </p:nvCxnSpPr>
        <p:spPr>
          <a:xfrm>
            <a:off x="4150825" y="1390725"/>
            <a:ext cx="0" cy="248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312" name="Google Shape;312;p47"/>
          <p:cNvSpPr/>
          <p:nvPr/>
        </p:nvSpPr>
        <p:spPr>
          <a:xfrm>
            <a:off x="1763050" y="2635125"/>
            <a:ext cx="587700" cy="3783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313" name="Google Shape;313;p47"/>
          <p:cNvSpPr/>
          <p:nvPr/>
        </p:nvSpPr>
        <p:spPr>
          <a:xfrm>
            <a:off x="2755750" y="2177575"/>
            <a:ext cx="796800" cy="378300"/>
          </a:xfrm>
          <a:prstGeom prst="snip2SameRect">
            <a:avLst>
              <a:gd fmla="val 50000" name="adj1"/>
              <a:gd fmla="val 50000" name="adj2"/>
            </a:avLst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Filter</a:t>
            </a:r>
            <a:endParaRPr/>
          </a:p>
        </p:txBody>
      </p:sp>
      <p:cxnSp>
        <p:nvCxnSpPr>
          <p:cNvPr id="314" name="Google Shape;314;p47"/>
          <p:cNvCxnSpPr>
            <a:stCxn id="312" idx="3"/>
            <a:endCxn id="313" idx="2"/>
          </p:cNvCxnSpPr>
          <p:nvPr/>
        </p:nvCxnSpPr>
        <p:spPr>
          <a:xfrm flipH="1" rot="10800000">
            <a:off x="2350750" y="2366775"/>
            <a:ext cx="405000" cy="4575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5" name="Google Shape;315;p47"/>
          <p:cNvSpPr/>
          <p:nvPr/>
        </p:nvSpPr>
        <p:spPr>
          <a:xfrm>
            <a:off x="3724275" y="2213725"/>
            <a:ext cx="837000" cy="3060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Mapper</a:t>
            </a:r>
            <a:endParaRPr/>
          </a:p>
        </p:txBody>
      </p:sp>
      <p:sp>
        <p:nvSpPr>
          <p:cNvPr id="316" name="Google Shape;316;p47"/>
          <p:cNvSpPr/>
          <p:nvPr/>
        </p:nvSpPr>
        <p:spPr>
          <a:xfrm>
            <a:off x="3724275" y="3013425"/>
            <a:ext cx="837000" cy="3060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Mapper</a:t>
            </a:r>
            <a:endParaRPr/>
          </a:p>
        </p:txBody>
      </p:sp>
      <p:cxnSp>
        <p:nvCxnSpPr>
          <p:cNvPr id="317" name="Google Shape;317;p47"/>
          <p:cNvCxnSpPr>
            <a:stCxn id="313" idx="0"/>
            <a:endCxn id="315" idx="1"/>
          </p:cNvCxnSpPr>
          <p:nvPr/>
        </p:nvCxnSpPr>
        <p:spPr>
          <a:xfrm>
            <a:off x="3552550" y="2366725"/>
            <a:ext cx="17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8" name="Google Shape;318;p47"/>
          <p:cNvCxnSpPr>
            <a:stCxn id="312" idx="3"/>
            <a:endCxn id="316" idx="1"/>
          </p:cNvCxnSpPr>
          <p:nvPr/>
        </p:nvCxnSpPr>
        <p:spPr>
          <a:xfrm>
            <a:off x="2350750" y="2824275"/>
            <a:ext cx="1373400" cy="342300"/>
          </a:xfrm>
          <a:prstGeom prst="curvedConnector3">
            <a:avLst>
              <a:gd fmla="val 5000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9" name="Google Shape;319;p47"/>
          <p:cNvSpPr/>
          <p:nvPr/>
        </p:nvSpPr>
        <p:spPr>
          <a:xfrm>
            <a:off x="4733011" y="1384100"/>
            <a:ext cx="1494900" cy="2269200"/>
          </a:xfrm>
          <a:prstGeom prst="roundRect">
            <a:avLst>
              <a:gd fmla="val 9474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RenderWindow</a:t>
            </a:r>
            <a:endParaRPr/>
          </a:p>
        </p:txBody>
      </p:sp>
      <p:sp>
        <p:nvSpPr>
          <p:cNvPr id="320" name="Google Shape;320;p47"/>
          <p:cNvSpPr/>
          <p:nvPr/>
        </p:nvSpPr>
        <p:spPr>
          <a:xfrm>
            <a:off x="4956222" y="1825575"/>
            <a:ext cx="1051200" cy="1617300"/>
          </a:xfrm>
          <a:prstGeom prst="roundRect">
            <a:avLst>
              <a:gd fmla="val 9474" name="adj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Renderer</a:t>
            </a:r>
            <a:endParaRPr/>
          </a:p>
        </p:txBody>
      </p:sp>
      <p:sp>
        <p:nvSpPr>
          <p:cNvPr id="321" name="Google Shape;321;p47"/>
          <p:cNvSpPr/>
          <p:nvPr/>
        </p:nvSpPr>
        <p:spPr>
          <a:xfrm>
            <a:off x="5151813" y="2405625"/>
            <a:ext cx="660000" cy="3060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Actor</a:t>
            </a:r>
            <a:endParaRPr/>
          </a:p>
        </p:txBody>
      </p:sp>
      <p:sp>
        <p:nvSpPr>
          <p:cNvPr id="322" name="Google Shape;322;p47"/>
          <p:cNvSpPr/>
          <p:nvPr/>
        </p:nvSpPr>
        <p:spPr>
          <a:xfrm>
            <a:off x="5150463" y="3012975"/>
            <a:ext cx="660000" cy="3060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Actor</a:t>
            </a:r>
            <a:endParaRPr/>
          </a:p>
        </p:txBody>
      </p:sp>
      <p:cxnSp>
        <p:nvCxnSpPr>
          <p:cNvPr id="323" name="Google Shape;323;p47"/>
          <p:cNvCxnSpPr>
            <a:endCxn id="322" idx="1"/>
          </p:cNvCxnSpPr>
          <p:nvPr/>
        </p:nvCxnSpPr>
        <p:spPr>
          <a:xfrm>
            <a:off x="4648563" y="3165375"/>
            <a:ext cx="501900" cy="6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4" name="Google Shape;324;p47"/>
          <p:cNvCxnSpPr>
            <a:stCxn id="315" idx="3"/>
            <a:endCxn id="321" idx="1"/>
          </p:cNvCxnSpPr>
          <p:nvPr/>
        </p:nvCxnSpPr>
        <p:spPr>
          <a:xfrm>
            <a:off x="4561275" y="2366725"/>
            <a:ext cx="590400" cy="192000"/>
          </a:xfrm>
          <a:prstGeom prst="curvedConnector3">
            <a:avLst>
              <a:gd fmla="val 5001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5" name="Google Shape;325;p47"/>
          <p:cNvSpPr txBox="1"/>
          <p:nvPr/>
        </p:nvSpPr>
        <p:spPr>
          <a:xfrm>
            <a:off x="2162975" y="3834675"/>
            <a:ext cx="15612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Processing</a:t>
            </a:r>
            <a:endParaRPr/>
          </a:p>
        </p:txBody>
      </p:sp>
      <p:sp>
        <p:nvSpPr>
          <p:cNvPr id="326" name="Google Shape;326;p47"/>
          <p:cNvSpPr txBox="1"/>
          <p:nvPr/>
        </p:nvSpPr>
        <p:spPr>
          <a:xfrm>
            <a:off x="4943725" y="3834675"/>
            <a:ext cx="15612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</a:t>
            </a:r>
            <a:endParaRPr/>
          </a:p>
        </p:txBody>
      </p:sp>
      <p:sp>
        <p:nvSpPr>
          <p:cNvPr id="327" name="Google Shape;327;p47"/>
          <p:cNvSpPr/>
          <p:nvPr/>
        </p:nvSpPr>
        <p:spPr>
          <a:xfrm>
            <a:off x="6402338" y="2405625"/>
            <a:ext cx="978600" cy="306000"/>
          </a:xfrm>
          <a:prstGeom prst="plus">
            <a:avLst>
              <a:gd fmla="val 25000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Property</a:t>
            </a:r>
            <a:endParaRPr/>
          </a:p>
        </p:txBody>
      </p:sp>
      <p:sp>
        <p:nvSpPr>
          <p:cNvPr id="328" name="Google Shape;328;p47"/>
          <p:cNvSpPr/>
          <p:nvPr/>
        </p:nvSpPr>
        <p:spPr>
          <a:xfrm>
            <a:off x="6399638" y="3012525"/>
            <a:ext cx="978600" cy="306000"/>
          </a:xfrm>
          <a:prstGeom prst="plus">
            <a:avLst>
              <a:gd fmla="val 25000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Property</a:t>
            </a:r>
            <a:endParaRPr/>
          </a:p>
        </p:txBody>
      </p:sp>
      <p:cxnSp>
        <p:nvCxnSpPr>
          <p:cNvPr id="329" name="Google Shape;329;p47"/>
          <p:cNvCxnSpPr>
            <a:stCxn id="327" idx="1"/>
            <a:endCxn id="321" idx="3"/>
          </p:cNvCxnSpPr>
          <p:nvPr/>
        </p:nvCxnSpPr>
        <p:spPr>
          <a:xfrm rot="10800000">
            <a:off x="5811938" y="2558625"/>
            <a:ext cx="59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0" name="Google Shape;330;p47"/>
          <p:cNvCxnSpPr>
            <a:stCxn id="328" idx="1"/>
            <a:endCxn id="322" idx="3"/>
          </p:cNvCxnSpPr>
          <p:nvPr/>
        </p:nvCxnSpPr>
        <p:spPr>
          <a:xfrm flipH="1">
            <a:off x="5810438" y="3165525"/>
            <a:ext cx="589200" cy="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1" name="Google Shape;331;p47"/>
          <p:cNvSpPr/>
          <p:nvPr/>
        </p:nvSpPr>
        <p:spPr>
          <a:xfrm flipH="1">
            <a:off x="6102800" y="1390725"/>
            <a:ext cx="587682" cy="641898"/>
          </a:xfrm>
          <a:prstGeom prst="lightningBol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47"/>
          <p:cNvSpPr txBox="1"/>
          <p:nvPr/>
        </p:nvSpPr>
        <p:spPr>
          <a:xfrm>
            <a:off x="6320850" y="1044900"/>
            <a:ext cx="1766100" cy="4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Interaction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 Pipeline</a:t>
            </a:r>
            <a:endParaRPr/>
          </a:p>
        </p:txBody>
      </p:sp>
      <p:pic>
        <p:nvPicPr>
          <p:cNvPr id="338" name="Google Shape;338;p48"/>
          <p:cNvPicPr preferRelativeResize="0"/>
          <p:nvPr/>
        </p:nvPicPr>
        <p:blipFill rotWithShape="1">
          <a:blip r:embed="rId3">
            <a:alphaModFix/>
          </a:blip>
          <a:srcRect b="7690" l="11512" r="0" t="22138"/>
          <a:stretch/>
        </p:blipFill>
        <p:spPr>
          <a:xfrm>
            <a:off x="1959438" y="1017725"/>
            <a:ext cx="5023987" cy="355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Interaction and Widgets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Interaction</a:t>
            </a:r>
            <a:endParaRPr/>
          </a:p>
        </p:txBody>
      </p:sp>
      <p:sp>
        <p:nvSpPr>
          <p:cNvPr id="349" name="Google Shape;349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Supports mouse and touch interactions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Scene picking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Display-to-scene coordinate conversion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Several built-in interactions: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3D Trackball camera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Image slicing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window/level on slices</a:t>
            </a:r>
            <a:endParaRPr/>
          </a:p>
        </p:txBody>
      </p:sp>
      <p:pic>
        <p:nvPicPr>
          <p:cNvPr id="350" name="Google Shape;350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43100" y="1466700"/>
            <a:ext cx="2081800" cy="208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Interaction</a:t>
            </a:r>
            <a:endParaRPr/>
          </a:p>
        </p:txBody>
      </p:sp>
      <p:sp>
        <p:nvSpPr>
          <p:cNvPr id="356" name="Google Shape;356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Interactor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Bound to RenderWindow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Delegates user events to the InteractorStyle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InteractorStyle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Handles user events and performs actions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Per-event handlers (e.g. mouse move, left button click)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Examples: TrackballCamera, ImageInteractorStyle</a:t>
            </a:r>
            <a:endParaRPr/>
          </a:p>
        </p:txBody>
      </p:sp>
      <p:pic>
        <p:nvPicPr>
          <p:cNvPr id="357" name="Google Shape;357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43100" y="1466700"/>
            <a:ext cx="2081800" cy="208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Outline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Introduction to vtk.js and OHIF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Starting a vtk.js project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vtk.js: Architecture, itk.js, widgets, and more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OHIF + vtk.js integration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Advanced vtk.js: WebGL and GLSL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Interaction: Widgets</a:t>
            </a:r>
            <a:endParaRPr/>
          </a:p>
        </p:txBody>
      </p:sp>
      <p:sp>
        <p:nvSpPr>
          <p:cNvPr id="363" name="Google Shape;363;p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Widgets combine interaction and scene objects to manipulate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3D widgets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2D widgets achieved via plane projection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Allows users to interact with data in various ways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Image cropping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Segmentation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Surface cutting</a:t>
            </a:r>
            <a:endParaRPr/>
          </a:p>
        </p:txBody>
      </p:sp>
      <p:pic>
        <p:nvPicPr>
          <p:cNvPr id="364" name="Google Shape;364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1000" y="2025650"/>
            <a:ext cx="2007850" cy="13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Widget Architecture</a:t>
            </a:r>
            <a:endParaRPr/>
          </a:p>
        </p:txBody>
      </p:sp>
      <p:sp>
        <p:nvSpPr>
          <p:cNvPr id="370" name="Google Shape;370;p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Deduplication of state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Previous architecture required widgets across multiple renderers to communicate state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Separation of concerns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Previous architecture tied behavior and state in the representation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Ease of representation synchronization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Single event-emitting state can synchronize various types of representations independently of one another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Widget Architecture</a:t>
            </a:r>
            <a:endParaRPr/>
          </a:p>
        </p:txBody>
      </p:sp>
      <p:sp>
        <p:nvSpPr>
          <p:cNvPr id="376" name="Google Shape;376;p5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Widget architecture is MVC (model view controller)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Model: widget state (shared between widget instances)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View: representations (across multiple renderers/render windows)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Controller: behavior that translates interactions on representations into mutations on widget state</a:t>
            </a:r>
            <a:endParaRPr/>
          </a:p>
        </p:txBody>
      </p:sp>
      <p:pic>
        <p:nvPicPr>
          <p:cNvPr id="377" name="Google Shape;377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2337" y="2622650"/>
            <a:ext cx="4639325" cy="194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Picking</a:t>
            </a:r>
            <a:endParaRPr/>
          </a:p>
        </p:txBody>
      </p:sp>
      <p:sp>
        <p:nvSpPr>
          <p:cNvPr id="383" name="Google Shape;383;p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Two types of picking: vtkPicker and vtkHardwareSelector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vtkPicker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Casts ray into scene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Picks first actor that intersects with ray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vtkHardwareSelector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Color-based picking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Render each actor as a unique color, and map that color back to the actor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Process: render picking buffer, then render regular scene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Picking</a:t>
            </a:r>
            <a:endParaRPr/>
          </a:p>
        </p:txBody>
      </p:sp>
      <p:sp>
        <p:nvSpPr>
          <p:cNvPr id="389" name="Google Shape;389;p5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Widgets are picked in-scene using </a:t>
            </a:r>
            <a:r>
              <a:rPr b="1" lang="en"/>
              <a:t>color picking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Fast picking in scenes with many actors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use ray-based picking inside widget as well</a:t>
            </a:r>
            <a:endParaRPr/>
          </a:p>
        </p:txBody>
      </p:sp>
      <p:pic>
        <p:nvPicPr>
          <p:cNvPr id="390" name="Google Shape;390;p56"/>
          <p:cNvPicPr preferRelativeResize="0"/>
          <p:nvPr/>
        </p:nvPicPr>
        <p:blipFill rotWithShape="1">
          <a:blip r:embed="rId3">
            <a:alphaModFix/>
          </a:blip>
          <a:srcRect b="5891" l="6533" r="0" t="0"/>
          <a:stretch/>
        </p:blipFill>
        <p:spPr>
          <a:xfrm>
            <a:off x="4216325" y="2360750"/>
            <a:ext cx="2422650" cy="214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" name="Google Shape;391;p56"/>
          <p:cNvPicPr preferRelativeResize="0"/>
          <p:nvPr/>
        </p:nvPicPr>
        <p:blipFill rotWithShape="1">
          <a:blip r:embed="rId4">
            <a:alphaModFix/>
          </a:blip>
          <a:srcRect b="5087" l="6550" r="0" t="0"/>
          <a:stretch/>
        </p:blipFill>
        <p:spPr>
          <a:xfrm>
            <a:off x="1203493" y="2360750"/>
            <a:ext cx="2401756" cy="2142550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Google Shape;392;p56"/>
          <p:cNvSpPr txBox="1"/>
          <p:nvPr/>
        </p:nvSpPr>
        <p:spPr>
          <a:xfrm>
            <a:off x="1419475" y="4429725"/>
            <a:ext cx="1969800" cy="2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Regular render buffer</a:t>
            </a:r>
            <a:endParaRPr/>
          </a:p>
        </p:txBody>
      </p:sp>
      <p:sp>
        <p:nvSpPr>
          <p:cNvPr id="393" name="Google Shape;393;p56"/>
          <p:cNvSpPr txBox="1"/>
          <p:nvPr/>
        </p:nvSpPr>
        <p:spPr>
          <a:xfrm>
            <a:off x="4489100" y="4429725"/>
            <a:ext cx="1877100" cy="2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Color picking buffer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Widget Manager</a:t>
            </a:r>
            <a:endParaRPr/>
          </a:p>
        </p:txBody>
      </p:sp>
      <p:sp>
        <p:nvSpPr>
          <p:cNvPr id="399" name="Google Shape;399;p5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vtkWidgetManager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Bound to a Renderer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Manages widgets with representations in Renderer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Updates color picking buffer when view changes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Controls how widget focus works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Have a single widget constantly focused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Widget focus depends on picking the widget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Widget Usage</a:t>
            </a:r>
            <a:endParaRPr/>
          </a:p>
        </p:txBody>
      </p:sp>
      <p:sp>
        <p:nvSpPr>
          <p:cNvPr id="405" name="Google Shape;405;p5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widget = vtkSomeWidget.newInstance()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Creates a widget factory instance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Contains an initial widget state to be shared with all factory-produced widgets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viewWidget = widgetManager.addWidget(widget)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Creates a a widget instance bound to a renderer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Contains the logic to translate interactions into state mutations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Holds a link to the widget state stored in the widget factory instance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5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I/O, </a:t>
            </a:r>
            <a:r>
              <a:rPr lang="en"/>
              <a:t>itk.js, </a:t>
            </a:r>
            <a:r>
              <a:rPr lang="en"/>
              <a:t>Proxies, and Remote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IO: Readers and Writers</a:t>
            </a:r>
            <a:endParaRPr/>
          </a:p>
        </p:txBody>
      </p:sp>
      <p:sp>
        <p:nvSpPr>
          <p:cNvPr id="416" name="Google Shape;416;p6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</a:t>
            </a:r>
            <a:r>
              <a:rPr lang="en"/>
              <a:t>tk.js comes with the following readers and writers: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XML image and poly data (.vtp, .vti)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Geometry: STL, OBJ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Molecular: PDB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Scene-related: elevation, skybox, etc.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access helpers help fetch remote datasets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HttpDatasetHelper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IO can be found in </a:t>
            </a:r>
            <a:r>
              <a:rPr lang="en" u="sng">
                <a:solidFill>
                  <a:schemeClr val="hlink"/>
                </a:solidFill>
                <a:hlinkClick r:id="rId3"/>
              </a:rPr>
              <a:t>Sources/IO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Provides readers for many other file types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Images: nrrd, mha, dicom, and more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Geometry: exo, vtk, vtp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Meshes: obj, stl, fsa, and more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ITKHelper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convertItkToVtkImage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convertVtkToItkImage</a:t>
            </a:r>
            <a:endParaRPr/>
          </a:p>
        </p:txBody>
      </p:sp>
      <p:sp>
        <p:nvSpPr>
          <p:cNvPr id="422" name="Google Shape;422;p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IO with itk.js</a:t>
            </a:r>
            <a:endParaRPr/>
          </a:p>
        </p:txBody>
      </p:sp>
      <p:pic>
        <p:nvPicPr>
          <p:cNvPr id="423" name="Google Shape;423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65350" y="1708375"/>
            <a:ext cx="1588175" cy="158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 Overview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rial"/>
              <a:buChar char="●"/>
            </a:pPr>
            <a:r>
              <a:rPr b="1" lang="en"/>
              <a:t>Datatypes</a:t>
            </a:r>
            <a:r>
              <a:rPr lang="en"/>
              <a:t>: Image data, geometry/unstructured data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Filters</a:t>
            </a:r>
            <a:r>
              <a:rPr lang="en"/>
              <a:t>: Transform or generate data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Rendering</a:t>
            </a:r>
            <a:r>
              <a:rPr lang="en"/>
              <a:t>: How data is colored, represented, and placed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Interaction</a:t>
            </a:r>
            <a:r>
              <a:rPr lang="en"/>
              <a:t>: Control view of scene or interact with actors in a scene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I/O</a:t>
            </a:r>
            <a:r>
              <a:rPr lang="en"/>
              <a:t>: Read data into vtk.js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Proxy</a:t>
            </a:r>
            <a:r>
              <a:rPr lang="en"/>
              <a:t>: An abstraction that centralizes handling of typical pipelines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Remote</a:t>
            </a:r>
            <a:r>
              <a:rPr lang="en"/>
              <a:t>: Communication and serialization of data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r>
              <a:rPr lang="en"/>
              <a:t>tk.js	</a:t>
            </a:r>
            <a:endParaRPr/>
          </a:p>
        </p:txBody>
      </p:sp>
      <p:sp>
        <p:nvSpPr>
          <p:cNvPr id="429" name="Google Shape;429;p6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Cross-compiled ITK functionality into web assembly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Brings many ITK modules to the web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Readers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Filters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Facilitates building C++ extensions for the web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More info can be found in the itk.js repo: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https://github.com/InsightSoftwareConsortium/itk-js/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</a:t>
            </a:r>
            <a:r>
              <a:rPr lang="en"/>
              <a:t>tk.js and itk.js glue: </a:t>
            </a:r>
            <a:r>
              <a:rPr lang="en" u="sng">
                <a:solidFill>
                  <a:schemeClr val="hlink"/>
                </a:solidFill>
                <a:hlinkClick r:id="rId4"/>
              </a:rPr>
              <a:t>ITKHelper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430" name="Google Shape;430;p6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65350" y="1708375"/>
            <a:ext cx="1588175" cy="158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Proxy Architecture</a:t>
            </a:r>
            <a:endParaRPr/>
          </a:p>
        </p:txBody>
      </p:sp>
      <p:sp>
        <p:nvSpPr>
          <p:cNvPr id="436" name="Google Shape;436;p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Proxy interface for higher-level pipeline management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Inspired by ParaView’s proxies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Allows for a unified API for controlling local or remote pipelines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Easy pipeline creation</a:t>
            </a:r>
            <a:endParaRPr/>
          </a:p>
        </p:txBody>
      </p:sp>
      <p:sp>
        <p:nvSpPr>
          <p:cNvPr id="437" name="Google Shape;437;p63"/>
          <p:cNvSpPr/>
          <p:nvPr/>
        </p:nvSpPr>
        <p:spPr>
          <a:xfrm>
            <a:off x="2803550" y="2921300"/>
            <a:ext cx="809400" cy="14274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Proxy API</a:t>
            </a:r>
            <a:endParaRPr/>
          </a:p>
        </p:txBody>
      </p:sp>
      <p:sp>
        <p:nvSpPr>
          <p:cNvPr id="438" name="Google Shape;438;p63"/>
          <p:cNvSpPr/>
          <p:nvPr/>
        </p:nvSpPr>
        <p:spPr>
          <a:xfrm>
            <a:off x="5408375" y="3796925"/>
            <a:ext cx="1361340" cy="853524"/>
          </a:xfrm>
          <a:prstGeom prst="cloud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Remote</a:t>
            </a:r>
            <a:endParaRPr/>
          </a:p>
        </p:txBody>
      </p:sp>
      <p:sp>
        <p:nvSpPr>
          <p:cNvPr id="439" name="Google Shape;439;p63"/>
          <p:cNvSpPr/>
          <p:nvPr/>
        </p:nvSpPr>
        <p:spPr>
          <a:xfrm>
            <a:off x="5629150" y="2500068"/>
            <a:ext cx="919800" cy="929100"/>
          </a:xfrm>
          <a:prstGeom prst="cube">
            <a:avLst>
              <a:gd fmla="val 25000" name="adj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</a:t>
            </a:r>
            <a:endParaRPr/>
          </a:p>
        </p:txBody>
      </p:sp>
      <p:cxnSp>
        <p:nvCxnSpPr>
          <p:cNvPr id="440" name="Google Shape;440;p63"/>
          <p:cNvCxnSpPr>
            <a:stCxn id="437" idx="3"/>
            <a:endCxn id="439" idx="2"/>
          </p:cNvCxnSpPr>
          <p:nvPr/>
        </p:nvCxnSpPr>
        <p:spPr>
          <a:xfrm flipH="1" rot="10800000">
            <a:off x="3612950" y="3079700"/>
            <a:ext cx="2016300" cy="555300"/>
          </a:xfrm>
          <a:prstGeom prst="curvedConnector3">
            <a:avLst>
              <a:gd fmla="val 4999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1" name="Google Shape;441;p63"/>
          <p:cNvCxnSpPr>
            <a:stCxn id="437" idx="3"/>
            <a:endCxn id="438" idx="2"/>
          </p:cNvCxnSpPr>
          <p:nvPr/>
        </p:nvCxnSpPr>
        <p:spPr>
          <a:xfrm>
            <a:off x="3612950" y="3635000"/>
            <a:ext cx="1799700" cy="588600"/>
          </a:xfrm>
          <a:prstGeom prst="curvedConnector3">
            <a:avLst>
              <a:gd fmla="val 4985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Proxy Architecture</a:t>
            </a:r>
            <a:endParaRPr/>
          </a:p>
        </p:txBody>
      </p:sp>
      <p:sp>
        <p:nvSpPr>
          <p:cNvPr id="447" name="Google Shape;447;p6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Sources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source of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Raw data, filters, etc.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Representations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Bundles the appropriate actor, mapper, and properties for rendering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e.g: </a:t>
            </a:r>
            <a:r>
              <a:rPr lang="en"/>
              <a:t>SliceRepresentationProxy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Views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Creates a pre-defined view setup with appropriate interactors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Ex: 2D view, 3D view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Proxy Architecture</a:t>
            </a:r>
            <a:endParaRPr/>
          </a:p>
        </p:txBody>
      </p:sp>
      <p:sp>
        <p:nvSpPr>
          <p:cNvPr id="453" name="Google Shape;453;p6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Proxy Manager is the central store for state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Configuration-based wiring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Source-Representation-View pipelines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View types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Misc proxies (e.g. LookupTable and PiecewiseFunction)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Lifecycle management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Pipelines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Data sources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Representations and Views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Proxy Configuration</a:t>
            </a:r>
            <a:endParaRPr/>
          </a:p>
        </p:txBody>
      </p:sp>
      <p:sp>
        <p:nvSpPr>
          <p:cNvPr id="459" name="Google Shape;459;p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Define classes for sources, representations, and views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Expose desired properties on the classes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Sync properties across different objects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Define how data should look in different view types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 configuration: </a:t>
            </a:r>
            <a:r>
              <a:rPr lang="en" u="sng">
                <a:solidFill>
                  <a:schemeClr val="hlink"/>
                </a:solidFill>
                <a:hlinkClick r:id="rId3"/>
              </a:rPr>
              <a:t>paraview-glance/src/config/config.js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Remote Resources with vtk.js</a:t>
            </a:r>
            <a:endParaRPr/>
          </a:p>
        </p:txBody>
      </p:sp>
      <p:sp>
        <p:nvSpPr>
          <p:cNvPr id="465" name="Google Shape;465;p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Remote visualization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Server-side VTK rendering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Remote processing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Server-side data processing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Remote Visualization</a:t>
            </a:r>
            <a:endParaRPr/>
          </a:p>
        </p:txBody>
      </p:sp>
      <p:sp>
        <p:nvSpPr>
          <p:cNvPr id="471" name="Google Shape;471;p6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vtk.js cannot handle very large datasets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Browser limitation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Server-side VTK rendering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Two strategies: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Server-side render, then send reduced geometry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Server-side render, then send images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Downsampled Datasets</a:t>
            </a:r>
            <a:endParaRPr/>
          </a:p>
        </p:txBody>
      </p:sp>
      <p:sp>
        <p:nvSpPr>
          <p:cNvPr id="477" name="Google Shape;477;p6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Server sends downsampled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Leverages all of local vtk.js rendering and interaction capabilities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Doesn’t get full-resolution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Good for machines capable of using vtk.js and WebGL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Remote viewing</a:t>
            </a:r>
            <a:endParaRPr/>
          </a:p>
        </p:txBody>
      </p:sp>
      <p:sp>
        <p:nvSpPr>
          <p:cNvPr id="483" name="Google Shape;483;p7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Server sends images of scene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Interactions are sent to server for processing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Interactions processed server-side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Server renders full-size datasets remotely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Good for full-dataset rendering if downsampling is not sufficient</a:t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Remote Processing</a:t>
            </a:r>
            <a:endParaRPr/>
          </a:p>
        </p:txBody>
      </p:sp>
      <p:sp>
        <p:nvSpPr>
          <p:cNvPr id="489" name="Google Shape;489;p7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Offloads processing of datasets to a remote server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Client-side processing is slow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JS and WebAssembly still has limitations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Dataset source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Datasets already stored remotely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Upload local datasets to remote server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wslink: transport protocol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Utilize vtk-python</a:t>
            </a:r>
            <a:r>
              <a:rPr lang="en"/>
              <a:t> or itk-python server-side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Types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Remote Processing: wslink</a:t>
            </a:r>
            <a:endParaRPr/>
          </a:p>
        </p:txBody>
      </p:sp>
      <p:sp>
        <p:nvSpPr>
          <p:cNvPr id="495" name="Google Shape;495;p7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RPC and pub/sub library written in Python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Based on websockets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Bidirectional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Supports binary blobs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 HTTP header overhead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Persistent connection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</a:t>
            </a:r>
            <a:r>
              <a:rPr lang="en"/>
              <a:t>tk.js datatypes can be serialized via getState()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Find more info here: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https://github.com/Kitware/wslink/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Remote Processing: ITK-python</a:t>
            </a:r>
            <a:endParaRPr/>
          </a:p>
        </p:txBody>
      </p:sp>
      <p:sp>
        <p:nvSpPr>
          <p:cNvPr id="501" name="Google Shape;501;p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ITK-Python is a Python wrapper for ITK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Provides a Pythonic interface for ITK </a:t>
            </a:r>
            <a:r>
              <a:rPr lang="en"/>
              <a:t>functionality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https://itkpythonpackage.readthedocs.io/en/latest/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br>
              <a:rPr lang="en"/>
            </a:br>
            <a:br>
              <a:rPr lang="en"/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image = itk.imread(input_filename)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smoothed = itk.median_image_filter(image, radius=2)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r>
              <a:rPr lang="en"/>
              <a:t>tk.js Architecture</a:t>
            </a:r>
            <a:endParaRPr/>
          </a:p>
        </p:txBody>
      </p:sp>
      <p:sp>
        <p:nvSpPr>
          <p:cNvPr id="507" name="Google Shape;507;p7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Want to learn more? Check out the docs: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https://kitware.github.io/vtk-js/docs/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Have questions? Check out the Discourse: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https://discourse.vtk.org/c/web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508" name="Google Shape;508;p7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81618" y="2856300"/>
            <a:ext cx="1780750" cy="178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Time</a:t>
            </a:r>
            <a:endParaRPr/>
          </a:p>
        </p:txBody>
      </p:sp>
      <p:sp>
        <p:nvSpPr>
          <p:cNvPr id="514" name="Google Shape;514;p7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Next course (#4):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/>
              <a:t>The OHIF Platform</a:t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Types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vtkDataArray</a:t>
            </a:r>
            <a:r>
              <a:rPr lang="en"/>
              <a:t>: A wrapper around typed arrays with extra metadata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vtkDataSet</a:t>
            </a:r>
            <a:r>
              <a:rPr lang="en"/>
              <a:t>: abstract class that stores dataset attributes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vtkImageData</a:t>
            </a:r>
            <a:r>
              <a:rPr lang="en"/>
              <a:t>: 3D volumetric data (i.e. on a structured grid)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vtkPolyData</a:t>
            </a:r>
            <a:r>
              <a:rPr lang="en"/>
              <a:t>: geometry data (i.e. unstructured point clouds, surfaces)</a:t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 rotWithShape="1">
          <a:blip r:embed="rId3">
            <a:alphaModFix amt="89000"/>
          </a:blip>
          <a:srcRect b="5213" l="0" r="0" t="0"/>
          <a:stretch/>
        </p:blipFill>
        <p:spPr>
          <a:xfrm>
            <a:off x="2259200" y="3115505"/>
            <a:ext cx="1418875" cy="129894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8625" y="2816450"/>
            <a:ext cx="1418875" cy="1752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vtkDataArray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Represents a typed array with extra metadata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Name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Datatype: the type of typed array (Uint8, Uint16, etc.)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Size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Number of components: tuple size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Range: min/max of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Access via individual elements in array, or as </a:t>
            </a:r>
            <a:r>
              <a:rPr b="1" lang="en"/>
              <a:t>tuples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Useful for extracting multicomponent elements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e</a:t>
            </a:r>
            <a:r>
              <a:rPr lang="en"/>
              <a:t>.g. RGB elements, 2D/3D space coordinates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vtkDataSet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Abstract class that provides stored dataset attributes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Point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Cell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Field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Point Data: Data associated with dataset points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Cell Data: Data associated with dataset cells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Field Data: Unstructured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not associated with specific dataset attributes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Kitware Slides 16:9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