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3625" cy="30275213"/>
  <p:notesSz cx="6858000" cy="9144000"/>
  <p:defaultTextStyle>
    <a:defPPr>
      <a:defRPr lang="ko-KR"/>
    </a:defPPr>
    <a:lvl1pPr algn="l" defTabSz="2950742" rtl="0" fontAlgn="base" latinLnBrk="1">
      <a:spcBef>
        <a:spcPct val="0"/>
      </a:spcBef>
      <a:spcAft>
        <a:spcPct val="0"/>
      </a:spcAft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1475371" indent="-985847" algn="l" defTabSz="2950742" rtl="0" fontAlgn="base" latinLnBrk="1">
      <a:spcBef>
        <a:spcPct val="0"/>
      </a:spcBef>
      <a:spcAft>
        <a:spcPct val="0"/>
      </a:spcAft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2950742" indent="-1971694" algn="l" defTabSz="2950742" rtl="0" fontAlgn="base" latinLnBrk="1">
      <a:spcBef>
        <a:spcPct val="0"/>
      </a:spcBef>
      <a:spcAft>
        <a:spcPct val="0"/>
      </a:spcAft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4426113" indent="-2957541" algn="l" defTabSz="2950742" rtl="0" fontAlgn="base" latinLnBrk="1">
      <a:spcBef>
        <a:spcPct val="0"/>
      </a:spcBef>
      <a:spcAft>
        <a:spcPct val="0"/>
      </a:spcAft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5903185" indent="-3945088" algn="l" defTabSz="2950742" rtl="0" fontAlgn="base" latinLnBrk="1">
      <a:spcBef>
        <a:spcPct val="0"/>
      </a:spcBef>
      <a:spcAft>
        <a:spcPct val="0"/>
      </a:spcAft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447620" algn="l" defTabSz="979048" rtl="0" eaLnBrk="1" latinLnBrk="1" hangingPunct="1"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937144" algn="l" defTabSz="979048" rtl="0" eaLnBrk="1" latinLnBrk="1" hangingPunct="1"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426668" algn="l" defTabSz="979048" rtl="0" eaLnBrk="1" latinLnBrk="1" hangingPunct="1"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916192" algn="l" defTabSz="979048" rtl="0" eaLnBrk="1" latinLnBrk="1" hangingPunct="1">
      <a:defRPr kumimoji="1" sz="5782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82"/>
    <a:srgbClr val="FFFFFF"/>
    <a:srgbClr val="003399"/>
    <a:srgbClr val="0A4A98"/>
    <a:srgbClr val="0A1B98"/>
    <a:srgbClr val="0013A2"/>
    <a:srgbClr val="0000C0"/>
    <a:srgbClr val="1137AF"/>
    <a:srgbClr val="1B3FA5"/>
    <a:srgbClr val="553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9" autoAdjust="0"/>
    <p:restoredTop sz="88443" autoAdjust="0"/>
  </p:normalViewPr>
  <p:slideViewPr>
    <p:cSldViewPr>
      <p:cViewPr>
        <p:scale>
          <a:sx n="50" d="100"/>
          <a:sy n="50" d="100"/>
        </p:scale>
        <p:origin x="1740" y="-5082"/>
      </p:cViewPr>
      <p:guideLst>
        <p:guide orient="horz" pos="9536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28" y="-6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73A92-2E03-40C6-B2CB-994E4ACAF9C6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65027-BE49-4A4D-AB69-D363725842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0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5CE7-54EA-4609-B038-6425174B7230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8560-DE6E-4B29-AFD5-630ADC310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3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1pPr>
    <a:lvl2pPr marL="489524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2pPr>
    <a:lvl3pPr marL="979048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3pPr>
    <a:lvl4pPr marL="1468572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4pPr>
    <a:lvl5pPr marL="1958096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5pPr>
    <a:lvl6pPr marL="2447620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6pPr>
    <a:lvl7pPr marL="2937144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7pPr>
    <a:lvl8pPr marL="3426668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8pPr>
    <a:lvl9pPr marL="3916192" algn="l" defTabSz="979048" rtl="0" eaLnBrk="1" latinLnBrk="1" hangingPunct="1">
      <a:defRPr sz="12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48560-DE6E-4B29-AFD5-630ADC3102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5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21383625" cy="3544318"/>
          </a:xfrm>
          <a:prstGeom prst="rect">
            <a:avLst/>
          </a:prstGeom>
          <a:solidFill>
            <a:srgbClr val="094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598" y="-15347"/>
            <a:ext cx="3517869" cy="3517869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" y="29107158"/>
            <a:ext cx="21383625" cy="1183402"/>
          </a:xfrm>
          <a:prstGeom prst="rect">
            <a:avLst/>
          </a:prstGeom>
          <a:solidFill>
            <a:srgbClr val="094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316548" y="29107158"/>
            <a:ext cx="4039970" cy="1168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sldNum="0" hdr="0" dt="0"/>
  <p:txStyles>
    <p:titleStyle>
      <a:lvl1pPr algn="ctr" defTabSz="2871372" rtl="0" eaLnBrk="0" fontAlgn="base" latinLnBrk="1" hangingPunct="0">
        <a:spcBef>
          <a:spcPct val="0"/>
        </a:spcBef>
        <a:spcAft>
          <a:spcPct val="0"/>
        </a:spcAft>
        <a:defRPr sz="1385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1372" rtl="0" eaLnBrk="0" fontAlgn="base" latinLnBrk="1" hangingPunct="0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2871372" rtl="0" eaLnBrk="0" fontAlgn="base" latinLnBrk="1" hangingPunct="0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2871372" rtl="0" eaLnBrk="0" fontAlgn="base" latinLnBrk="1" hangingPunct="0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2871372" rtl="0" eaLnBrk="0" fontAlgn="base" latinLnBrk="1" hangingPunct="0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76357" algn="ctr" defTabSz="2871372" rtl="0" fontAlgn="base" latinLnBrk="1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52713" algn="ctr" defTabSz="2871372" rtl="0" fontAlgn="base" latinLnBrk="1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429070" algn="ctr" defTabSz="2871372" rtl="0" fontAlgn="base" latinLnBrk="1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905427" algn="ctr" defTabSz="2871372" rtl="0" fontAlgn="base" latinLnBrk="1">
        <a:spcBef>
          <a:spcPct val="0"/>
        </a:spcBef>
        <a:spcAft>
          <a:spcPct val="0"/>
        </a:spcAft>
        <a:defRPr sz="13857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076765" indent="-1076765" algn="l" defTabSz="2871372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0002" kern="1200">
          <a:solidFill>
            <a:schemeClr val="tx1"/>
          </a:solidFill>
          <a:latin typeface="+mn-lt"/>
          <a:ea typeface="+mn-ea"/>
          <a:cs typeface="+mn-cs"/>
        </a:defRPr>
      </a:lvl1pPr>
      <a:lvl2pPr marL="2333817" indent="-896477" algn="l" defTabSz="2871372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8752" kern="1200">
          <a:solidFill>
            <a:schemeClr val="tx1"/>
          </a:solidFill>
          <a:latin typeface="+mn-lt"/>
          <a:ea typeface="+mn-ea"/>
          <a:cs typeface="+mn-cs"/>
        </a:defRPr>
      </a:lvl2pPr>
      <a:lvl3pPr marL="3589215" indent="-717843" algn="l" defTabSz="2871372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7502" kern="1200">
          <a:solidFill>
            <a:schemeClr val="tx1"/>
          </a:solidFill>
          <a:latin typeface="+mn-lt"/>
          <a:ea typeface="+mn-ea"/>
          <a:cs typeface="+mn-cs"/>
        </a:defRPr>
      </a:lvl3pPr>
      <a:lvl4pPr marL="5026556" indent="-717843" algn="l" defTabSz="2871372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6251" kern="1200">
          <a:solidFill>
            <a:schemeClr val="tx1"/>
          </a:solidFill>
          <a:latin typeface="+mn-lt"/>
          <a:ea typeface="+mn-ea"/>
          <a:cs typeface="+mn-cs"/>
        </a:defRPr>
      </a:lvl4pPr>
      <a:lvl5pPr marL="6462242" indent="-717843" algn="l" defTabSz="2871372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6251" kern="1200">
          <a:solidFill>
            <a:schemeClr val="tx1"/>
          </a:solidFill>
          <a:latin typeface="+mn-lt"/>
          <a:ea typeface="+mn-ea"/>
          <a:cs typeface="+mn-cs"/>
        </a:defRPr>
      </a:lvl5pPr>
      <a:lvl6pPr marL="7899185" indent="-718108" algn="l" defTabSz="2872431" rtl="0" eaLnBrk="1" latinLnBrk="1" hangingPunct="1">
        <a:spcBef>
          <a:spcPct val="20000"/>
        </a:spcBef>
        <a:buFont typeface="Arial" pitchFamily="34" charset="0"/>
        <a:buChar char="•"/>
        <a:defRPr sz="6251" kern="1200">
          <a:solidFill>
            <a:schemeClr val="tx1"/>
          </a:solidFill>
          <a:latin typeface="+mn-lt"/>
          <a:ea typeface="+mn-ea"/>
          <a:cs typeface="+mn-cs"/>
        </a:defRPr>
      </a:lvl6pPr>
      <a:lvl7pPr marL="9335400" indent="-718108" algn="l" defTabSz="2872431" rtl="0" eaLnBrk="1" latinLnBrk="1" hangingPunct="1">
        <a:spcBef>
          <a:spcPct val="20000"/>
        </a:spcBef>
        <a:buFont typeface="Arial" pitchFamily="34" charset="0"/>
        <a:buChar char="•"/>
        <a:defRPr sz="6251" kern="1200">
          <a:solidFill>
            <a:schemeClr val="tx1"/>
          </a:solidFill>
          <a:latin typeface="+mn-lt"/>
          <a:ea typeface="+mn-ea"/>
          <a:cs typeface="+mn-cs"/>
        </a:defRPr>
      </a:lvl7pPr>
      <a:lvl8pPr marL="10771615" indent="-718108" algn="l" defTabSz="2872431" rtl="0" eaLnBrk="1" latinLnBrk="1" hangingPunct="1">
        <a:spcBef>
          <a:spcPct val="20000"/>
        </a:spcBef>
        <a:buFont typeface="Arial" pitchFamily="34" charset="0"/>
        <a:buChar char="•"/>
        <a:defRPr sz="6251" kern="1200">
          <a:solidFill>
            <a:schemeClr val="tx1"/>
          </a:solidFill>
          <a:latin typeface="+mn-lt"/>
          <a:ea typeface="+mn-ea"/>
          <a:cs typeface="+mn-cs"/>
        </a:defRPr>
      </a:lvl8pPr>
      <a:lvl9pPr marL="12207831" indent="-718108" algn="l" defTabSz="2872431" rtl="0" eaLnBrk="1" latinLnBrk="1" hangingPunct="1">
        <a:spcBef>
          <a:spcPct val="20000"/>
        </a:spcBef>
        <a:buFont typeface="Arial" pitchFamily="34" charset="0"/>
        <a:buChar char="•"/>
        <a:defRPr sz="6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1pPr>
      <a:lvl2pPr marL="1436215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2pPr>
      <a:lvl3pPr marL="2872431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3pPr>
      <a:lvl4pPr marL="4308646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4pPr>
      <a:lvl5pPr marL="5744862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5pPr>
      <a:lvl6pPr marL="7181077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6pPr>
      <a:lvl7pPr marL="8617292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7pPr>
      <a:lvl8pPr marL="10053508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8pPr>
      <a:lvl9pPr marL="11489723" algn="l" defTabSz="2872431" rtl="0" eaLnBrk="1" latinLnBrk="1" hangingPunct="1">
        <a:defRPr sz="5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54BD520C-661E-4161-A539-0F461C8D9239}"/>
              </a:ext>
            </a:extLst>
          </p:cNvPr>
          <p:cNvGrpSpPr/>
          <p:nvPr/>
        </p:nvGrpSpPr>
        <p:grpSpPr>
          <a:xfrm>
            <a:off x="361307" y="3706336"/>
            <a:ext cx="10132496" cy="4260360"/>
            <a:chOff x="361307" y="3646898"/>
            <a:chExt cx="10132496" cy="426036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61307" y="4040536"/>
              <a:ext cx="10080000" cy="3866722"/>
            </a:xfrm>
            <a:prstGeom prst="roundRect">
              <a:avLst>
                <a:gd name="adj" fmla="val 5895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108" tIns="42554" rIns="85108" bIns="42554" anchor="ctr"/>
            <a:lstStyle/>
            <a:p>
              <a:pPr algn="ctr" defTabSz="287232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6147" dirty="0"/>
            </a:p>
          </p:txBody>
        </p:sp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397533" y="4396787"/>
              <a:ext cx="10096270" cy="33016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5108" tIns="42554" rIns="85108" bIns="42554">
              <a:spAutoFit/>
            </a:bodyPr>
            <a:lstStyle/>
            <a:p>
              <a:pPr marL="457200" indent="-457200">
                <a:lnSpc>
                  <a:spcPct val="110000"/>
                </a:lnSpc>
                <a:buFont typeface="Wingdings" panose="05000000000000000000" pitchFamily="2" charset="2"/>
                <a:buChar char="v"/>
              </a:pPr>
              <a:r>
                <a:rPr lang="ko-KR" altLang="en-US" sz="2800" b="1">
                  <a:latin typeface="+mn-ea"/>
                  <a:ea typeface="+mn-ea"/>
                </a:rPr>
                <a:t>배경</a:t>
              </a:r>
              <a:r>
                <a:rPr lang="ko-KR" altLang="en-US" sz="3200">
                  <a:latin typeface="+mn-ea"/>
                  <a:ea typeface="+mn-ea"/>
                </a:rPr>
                <a:t> </a:t>
              </a:r>
              <a:endParaRPr lang="en-US" altLang="ko-KR" sz="280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2400">
                  <a:latin typeface="+mn-ea"/>
                  <a:ea typeface="+mn-ea"/>
                </a:rPr>
                <a:t>ㆍ</a:t>
              </a:r>
              <a:r>
                <a:rPr lang="ko-KR" altLang="en-US" sz="2400">
                  <a:latin typeface="+mn-ea"/>
                  <a:ea typeface="+mn-ea"/>
                </a:rPr>
                <a:t>기계제어의 </a:t>
              </a:r>
              <a:r>
                <a:rPr lang="en-US" altLang="ko-KR" sz="2400">
                  <a:latin typeface="+mn-ea"/>
                  <a:ea typeface="+mn-ea"/>
                </a:rPr>
                <a:t>80% </a:t>
              </a:r>
              <a:r>
                <a:rPr lang="ko-KR" altLang="en-US" sz="2400">
                  <a:latin typeface="+mn-ea"/>
                  <a:ea typeface="+mn-ea"/>
                </a:rPr>
                <a:t>이상은 </a:t>
              </a:r>
              <a:r>
                <a:rPr lang="en-US" altLang="ko-KR" sz="2400">
                  <a:latin typeface="+mn-ea"/>
                  <a:ea typeface="+mn-ea"/>
                </a:rPr>
                <a:t>PID</a:t>
              </a:r>
              <a:r>
                <a:rPr lang="ko-KR" altLang="en-US" sz="2400">
                  <a:latin typeface="+mn-ea"/>
                  <a:ea typeface="+mn-ea"/>
                </a:rPr>
                <a:t>제어로 이루어져 있고</a:t>
              </a:r>
              <a:r>
                <a:rPr lang="en-US" altLang="ko-KR" sz="2400">
                  <a:latin typeface="+mn-ea"/>
                  <a:ea typeface="+mn-ea"/>
                </a:rPr>
                <a:t>, </a:t>
              </a:r>
              <a:r>
                <a:rPr lang="ko-KR" altLang="en-US" sz="2400">
                  <a:latin typeface="+mn-ea"/>
                  <a:ea typeface="+mn-ea"/>
                </a:rPr>
                <a:t>드론도 마찬가지</a:t>
              </a:r>
              <a:endParaRPr lang="en-US" altLang="ko-KR" sz="240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2400">
                  <a:latin typeface="+mn-ea"/>
                  <a:ea typeface="+mn-ea"/>
                </a:rPr>
                <a:t>ㆍPID</a:t>
              </a:r>
              <a:r>
                <a:rPr lang="ko-KR" altLang="en-US" sz="2400">
                  <a:latin typeface="+mn-ea"/>
                  <a:ea typeface="+mn-ea"/>
                </a:rPr>
                <a:t>제어는 비선형 시스템의 제어가 어려움</a:t>
              </a:r>
              <a:endParaRPr lang="en-US" altLang="ko-KR" sz="240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ko-KR" sz="2400">
                  <a:latin typeface="+mn-ea"/>
                  <a:ea typeface="+mn-ea"/>
                </a:rPr>
                <a:t>ㆍ</a:t>
              </a:r>
              <a:r>
                <a:rPr lang="ko-KR" altLang="en-US" sz="2400">
                  <a:latin typeface="+mn-ea"/>
                  <a:ea typeface="+mn-ea"/>
                </a:rPr>
                <a:t>최근</a:t>
              </a:r>
              <a:r>
                <a:rPr lang="en-US" altLang="ko-KR" sz="2400">
                  <a:latin typeface="+mn-ea"/>
                  <a:ea typeface="+mn-ea"/>
                </a:rPr>
                <a:t>, </a:t>
              </a:r>
              <a:r>
                <a:rPr lang="ko-KR" altLang="en-US" sz="2400">
                  <a:latin typeface="+mn-ea"/>
                  <a:ea typeface="+mn-ea"/>
                </a:rPr>
                <a:t>고정부가 회전하는 프로펠러를 가진 쿼드롭터가 연구됨</a:t>
              </a:r>
              <a:endParaRPr lang="en-US" altLang="ko-KR" sz="240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</a:pPr>
              <a:endParaRPr lang="en-US" altLang="ko-KR" sz="1200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buFont typeface="Wingdings" panose="05000000000000000000" pitchFamily="2" charset="2"/>
                <a:buChar char="v"/>
              </a:pPr>
              <a:r>
                <a:rPr lang="ko-KR" altLang="en-US" sz="2800" b="1" dirty="0">
                  <a:latin typeface="+mn-ea"/>
                  <a:ea typeface="+mn-ea"/>
                </a:rPr>
                <a:t>목적</a:t>
              </a:r>
              <a:endParaRPr lang="en-US" altLang="ko-KR" sz="2800" b="1" dirty="0">
                <a:latin typeface="+mn-ea"/>
                <a:ea typeface="+mn-ea"/>
              </a:endParaRPr>
            </a:p>
            <a:p>
              <a:pPr lvl="0">
                <a:lnSpc>
                  <a:spcPct val="110000"/>
                </a:lnSpc>
              </a:pPr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ㆍX-axis Position</a:t>
              </a:r>
              <a:r>
                <a:rPr lang="ko-KR" altLang="en-US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한 </a:t>
              </a:r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PID </a:t>
              </a:r>
              <a:r>
                <a:rPr lang="ko-KR" altLang="en-US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제어에서 드론 내부 정보를 추가해 더 효율적인 회귀분석</a:t>
              </a:r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강화학습 모델 구축</a:t>
              </a:r>
              <a:endPara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49067" y="3646898"/>
              <a:ext cx="3322632" cy="721908"/>
            </a:xfrm>
            <a:prstGeom prst="roundRect">
              <a:avLst>
                <a:gd name="adj" fmla="val 34000"/>
              </a:avLst>
            </a:prstGeom>
            <a:solidFill>
              <a:srgbClr val="083F8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85108" tIns="42554" rIns="85108" bIns="42554" anchor="ctr"/>
            <a:lstStyle/>
            <a:p>
              <a:pPr algn="ctr" defTabSz="28723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b="1" dirty="0">
                  <a:solidFill>
                    <a:schemeClr val="bg1"/>
                  </a:solidFill>
                  <a:latin typeface="+mn-ea"/>
                </a:rPr>
                <a:t>1. </a:t>
              </a:r>
              <a:r>
                <a:rPr kumimoji="0" lang="ko-KR" altLang="en-US" sz="3200" b="1" dirty="0">
                  <a:solidFill>
                    <a:schemeClr val="bg1"/>
                  </a:solidFill>
                  <a:latin typeface="+mn-ea"/>
                </a:rPr>
                <a:t>배경 및 목적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4668" y="2080516"/>
            <a:ext cx="17137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dirty="0">
                <a:solidFill>
                  <a:schemeClr val="bg1"/>
                </a:solidFill>
                <a:latin typeface="+mn-ea"/>
                <a:ea typeface="+mn-ea"/>
              </a:rPr>
              <a:t>소속 </a:t>
            </a:r>
            <a:r>
              <a:rPr lang="en-US" altLang="ko-KR" sz="3800" b="1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+mn-ea"/>
                <a:ea typeface="+mn-ea"/>
              </a:rPr>
              <a:t> 산업경영공학과</a:t>
            </a:r>
            <a:r>
              <a:rPr lang="en-US" altLang="ko-KR" sz="3600" dirty="0">
                <a:solidFill>
                  <a:schemeClr val="bg1"/>
                </a:solidFill>
                <a:latin typeface="+mn-ea"/>
                <a:ea typeface="+mn-ea"/>
              </a:rPr>
              <a:t>		</a:t>
            </a:r>
            <a:r>
              <a:rPr lang="ko-KR" altLang="en-US" sz="3800" b="1" dirty="0">
                <a:solidFill>
                  <a:schemeClr val="bg1"/>
                </a:solidFill>
                <a:latin typeface="+mn-ea"/>
                <a:ea typeface="+mn-ea"/>
              </a:rPr>
              <a:t>지도 교수 </a:t>
            </a:r>
            <a:r>
              <a:rPr lang="en-US" altLang="ko-KR" sz="3600" b="1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3600" b="1">
                <a:solidFill>
                  <a:schemeClr val="bg1"/>
                </a:solidFill>
                <a:latin typeface="+mn-ea"/>
                <a:ea typeface="+mn-ea"/>
              </a:rPr>
              <a:t>안선응</a:t>
            </a:r>
            <a:endParaRPr lang="en-US" altLang="ko-KR" sz="36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3800" b="1" dirty="0" err="1">
                <a:solidFill>
                  <a:schemeClr val="bg1"/>
                </a:solidFill>
                <a:latin typeface="+mn-ea"/>
                <a:ea typeface="+mn-ea"/>
              </a:rPr>
              <a:t>팀명</a:t>
            </a:r>
            <a:r>
              <a:rPr lang="ko-KR" altLang="en-US" sz="38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800" b="1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ko-KR" altLang="en-US" sz="3600">
                <a:solidFill>
                  <a:schemeClr val="bg1"/>
                </a:solidFill>
                <a:latin typeface="+mn-ea"/>
                <a:ea typeface="+mn-ea"/>
              </a:rPr>
              <a:t> 최강빈정</a:t>
            </a:r>
            <a:r>
              <a:rPr lang="en-US" altLang="ko-KR" sz="3600" dirty="0">
                <a:solidFill>
                  <a:schemeClr val="bg1"/>
                </a:solidFill>
                <a:latin typeface="+mn-ea"/>
                <a:ea typeface="+mn-ea"/>
              </a:rPr>
              <a:t>		</a:t>
            </a:r>
            <a:r>
              <a:rPr lang="ko-KR" altLang="en-US" sz="3800" b="1" dirty="0">
                <a:solidFill>
                  <a:schemeClr val="bg1"/>
                </a:solidFill>
                <a:latin typeface="+mn-ea"/>
                <a:ea typeface="+mn-ea"/>
              </a:rPr>
              <a:t>팀원 </a:t>
            </a:r>
            <a:r>
              <a:rPr lang="en-US" altLang="ko-KR" sz="3800" b="1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ko-KR" altLang="en-US" sz="3600">
                <a:solidFill>
                  <a:schemeClr val="bg1"/>
                </a:solidFill>
                <a:latin typeface="+mn-ea"/>
                <a:ea typeface="+mn-ea"/>
              </a:rPr>
              <a:t> 강상엽</a:t>
            </a:r>
            <a:r>
              <a:rPr lang="en-US" altLang="ko-KR" sz="360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3600">
                <a:solidFill>
                  <a:schemeClr val="bg1"/>
                </a:solidFill>
                <a:latin typeface="+mn-ea"/>
                <a:ea typeface="+mn-ea"/>
              </a:rPr>
              <a:t>정의연</a:t>
            </a:r>
            <a:r>
              <a:rPr lang="en-US" altLang="ko-KR" sz="360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3600">
                <a:solidFill>
                  <a:schemeClr val="bg1"/>
                </a:solidFill>
                <a:latin typeface="+mn-ea"/>
                <a:ea typeface="+mn-ea"/>
              </a:rPr>
              <a:t>김용현</a:t>
            </a:r>
            <a:r>
              <a:rPr lang="en-US" altLang="ko-KR" sz="360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3600">
                <a:solidFill>
                  <a:schemeClr val="bg1"/>
                </a:solidFill>
                <a:latin typeface="+mn-ea"/>
                <a:ea typeface="+mn-ea"/>
              </a:rPr>
              <a:t>최여준</a:t>
            </a:r>
            <a:endParaRPr lang="ko-KR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317" y="467730"/>
            <a:ext cx="1863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solidFill>
                  <a:schemeClr val="bg1"/>
                </a:solidFill>
                <a:latin typeface="+mn-ea"/>
                <a:ea typeface="+mn-ea"/>
              </a:rPr>
              <a:t>회귀분석과 강화학습을 사용하여</a:t>
            </a:r>
            <a:endParaRPr lang="en-US" altLang="ko-KR" sz="5400" b="1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5400" b="1">
                <a:solidFill>
                  <a:schemeClr val="bg1"/>
                </a:solidFill>
                <a:latin typeface="+mn-ea"/>
                <a:ea typeface="+mn-ea"/>
              </a:rPr>
              <a:t>드론의 호버링 안정성 향상</a:t>
            </a:r>
            <a:endParaRPr lang="ko-KR" altLang="en-US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909334" y="25382104"/>
            <a:ext cx="10080000" cy="3503219"/>
          </a:xfrm>
          <a:prstGeom prst="roundRect">
            <a:avLst>
              <a:gd name="adj" fmla="val 5895"/>
            </a:avLst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147" dirty="0"/>
          </a:p>
        </p:txBody>
      </p:sp>
      <p:sp>
        <p:nvSpPr>
          <p:cNvPr id="16" name="TextBox 15"/>
          <p:cNvSpPr txBox="1"/>
          <p:nvPr/>
        </p:nvSpPr>
        <p:spPr>
          <a:xfrm>
            <a:off x="10930198" y="25776338"/>
            <a:ext cx="10217111" cy="276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2800" b="1" dirty="0">
                <a:latin typeface="+mn-ea"/>
                <a:ea typeface="+mn-ea"/>
              </a:rPr>
              <a:t>결론</a:t>
            </a:r>
            <a:endParaRPr lang="en-US" altLang="ko-KR" sz="2800" b="1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>
                <a:solidFill>
                  <a:prstClr val="black"/>
                </a:solidFill>
                <a:latin typeface="+mn-ea"/>
                <a:ea typeface="+mn-ea"/>
              </a:rPr>
              <a:t>   </a:t>
            </a: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000">
                <a:latin typeface="+mn-ea"/>
                <a:ea typeface="+mn-ea"/>
              </a:rPr>
              <a:t>회귀분석을 통해 기존 연구보다 노이즈</a:t>
            </a:r>
            <a:r>
              <a:rPr lang="en-US" altLang="ko-KR" sz="2000">
                <a:latin typeface="+mn-ea"/>
                <a:ea typeface="+mn-ea"/>
              </a:rPr>
              <a:t> </a:t>
            </a:r>
            <a:r>
              <a:rPr lang="ko-KR" altLang="en-US" sz="2000">
                <a:latin typeface="+mn-ea"/>
                <a:ea typeface="+mn-ea"/>
              </a:rPr>
              <a:t>제거</a:t>
            </a:r>
            <a:r>
              <a:rPr lang="en-US" altLang="ko-KR" sz="2000">
                <a:latin typeface="+mn-ea"/>
                <a:ea typeface="+mn-ea"/>
              </a:rPr>
              <a:t>, </a:t>
            </a:r>
            <a:r>
              <a:rPr lang="ko-KR" altLang="en-US" sz="2000">
                <a:latin typeface="+mn-ea"/>
                <a:ea typeface="+mn-ea"/>
              </a:rPr>
              <a:t>성능 향상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+mn-ea"/>
                <a:ea typeface="+mn-ea"/>
              </a:rPr>
              <a:t>   </a:t>
            </a: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강화학습의 경향성으로 미루어 볼 때 모델 수정시 적절한 학습을 할 것이라 기대됨</a:t>
            </a:r>
            <a:endParaRPr lang="en-US" altLang="ko-KR" sz="200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2800" b="1">
                <a:latin typeface="+mn-ea"/>
                <a:ea typeface="+mn-ea"/>
              </a:rPr>
              <a:t>발전 </a:t>
            </a:r>
            <a:r>
              <a:rPr lang="ko-KR" altLang="en-US" sz="2800" b="1" dirty="0">
                <a:latin typeface="+mn-ea"/>
                <a:ea typeface="+mn-ea"/>
              </a:rPr>
              <a:t>사항</a:t>
            </a:r>
            <a:endParaRPr lang="en-US" altLang="ko-KR" sz="2800" b="1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ㆍ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강화학습의 적절한 </a:t>
            </a: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Hyper Parameters 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0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+mn-ea"/>
                <a:ea typeface="+mn-ea"/>
              </a:rPr>
              <a:t>   </a:t>
            </a: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ㆍPID 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제어를 강화학습으로 대체하여 더 </a:t>
            </a:r>
            <a:r>
              <a:rPr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Robust</a:t>
            </a:r>
            <a:r>
              <a:rPr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제어기 설계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68C43430-DEA7-4D88-9977-6F83D86E170D}"/>
              </a:ext>
            </a:extLst>
          </p:cNvPr>
          <p:cNvSpPr/>
          <p:nvPr/>
        </p:nvSpPr>
        <p:spPr>
          <a:xfrm>
            <a:off x="11064113" y="25038706"/>
            <a:ext cx="4608000" cy="721908"/>
          </a:xfrm>
          <a:prstGeom prst="roundRect">
            <a:avLst>
              <a:gd name="adj" fmla="val 34000"/>
            </a:avLst>
          </a:prstGeom>
          <a:solidFill>
            <a:srgbClr val="083F8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kumimoji="0" lang="ko-KR" altLang="en-US" sz="3200" b="1" dirty="0">
                <a:solidFill>
                  <a:schemeClr val="bg1"/>
                </a:solidFill>
                <a:latin typeface="+mn-ea"/>
              </a:rPr>
              <a:t>프로젝트 수행 결과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1658" y="14446288"/>
            <a:ext cx="10080000" cy="14439035"/>
          </a:xfrm>
          <a:prstGeom prst="roundRect">
            <a:avLst>
              <a:gd name="adj" fmla="val 5895"/>
            </a:avLst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147" dirty="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5B30AC21-2627-4FAC-A716-F538D551B498}"/>
              </a:ext>
            </a:extLst>
          </p:cNvPr>
          <p:cNvSpPr/>
          <p:nvPr/>
        </p:nvSpPr>
        <p:spPr>
          <a:xfrm>
            <a:off x="705886" y="20231886"/>
            <a:ext cx="9465231" cy="24512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132B479-65A9-46D4-A28D-DA2E2F597A4C}"/>
              </a:ext>
            </a:extLst>
          </p:cNvPr>
          <p:cNvGrpSpPr/>
          <p:nvPr/>
        </p:nvGrpSpPr>
        <p:grpSpPr>
          <a:xfrm>
            <a:off x="867140" y="20438375"/>
            <a:ext cx="8901209" cy="2115613"/>
            <a:chOff x="1861724" y="12510847"/>
            <a:chExt cx="7993915" cy="2640691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874FCDA-601F-40DD-933E-7C668B3F9EC8}"/>
                </a:ext>
              </a:extLst>
            </p:cNvPr>
            <p:cNvSpPr/>
            <p:nvPr/>
          </p:nvSpPr>
          <p:spPr>
            <a:xfrm>
              <a:off x="7709035" y="12510847"/>
              <a:ext cx="2146604" cy="26406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</a:rPr>
                <a:t>Set</a:t>
              </a:r>
            </a:p>
            <a:p>
              <a:pPr lvl="0" algn="ctr"/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</a:rPr>
                <a:t>Linear Regression</a:t>
              </a:r>
            </a:p>
            <a:p>
              <a:pPr lvl="0" algn="ctr"/>
              <a:r>
                <a:rPr lang="en-US" altLang="ko-KR" sz="2400">
                  <a:solidFill>
                    <a:prstClr val="black"/>
                  </a:solidFill>
                  <a:latin typeface="맑은 고딕" panose="020B0503020000020004" pitchFamily="50" charset="-127"/>
                </a:rPr>
                <a:t>model</a:t>
              </a:r>
              <a:endPara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B0F2460-CB50-42BC-B492-1912DC4F53C1}"/>
                </a:ext>
              </a:extLst>
            </p:cNvPr>
            <p:cNvGrpSpPr/>
            <p:nvPr/>
          </p:nvGrpSpPr>
          <p:grpSpPr>
            <a:xfrm>
              <a:off x="1861724" y="12559471"/>
              <a:ext cx="5729448" cy="2563914"/>
              <a:chOff x="1861724" y="12559471"/>
              <a:chExt cx="5729448" cy="2563914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FCD03AC-9F10-4A01-ABD1-671DF81C9DEC}"/>
                  </a:ext>
                </a:extLst>
              </p:cNvPr>
              <p:cNvGrpSpPr/>
              <p:nvPr/>
            </p:nvGrpSpPr>
            <p:grpSpPr>
              <a:xfrm>
                <a:off x="3594449" y="12897446"/>
                <a:ext cx="3996723" cy="1835597"/>
                <a:chOff x="3502290" y="13185942"/>
                <a:chExt cx="3917501" cy="1820450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E9ABD1CA-4483-415C-9A7E-323C87A0522C}"/>
                    </a:ext>
                  </a:extLst>
                </p:cNvPr>
                <p:cNvGrpSpPr/>
                <p:nvPr/>
              </p:nvGrpSpPr>
              <p:grpSpPr>
                <a:xfrm>
                  <a:off x="3502290" y="13185942"/>
                  <a:ext cx="3917500" cy="409478"/>
                  <a:chOff x="3264095" y="10836797"/>
                  <a:chExt cx="3917500" cy="409478"/>
                </a:xfrm>
              </p:grpSpPr>
              <p:sp>
                <p:nvSpPr>
                  <p:cNvPr id="161" name="아래쪽 화살표 39">
                    <a:extLst>
                      <a:ext uri="{FF2B5EF4-FFF2-40B4-BE49-F238E27FC236}">
                        <a16:creationId xmlns:a16="http://schemas.microsoft.com/office/drawing/2014/main" id="{CA64CAFD-ABD6-48EF-86A6-6CBB67BD41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336597" y="10777192"/>
                    <a:ext cx="396581" cy="541585"/>
                  </a:xfrm>
                  <a:prstGeom prst="downArrow">
                    <a:avLst/>
                  </a:prstGeom>
                  <a:solidFill>
                    <a:srgbClr val="083F8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0" dirty="0"/>
                  </a:p>
                </p:txBody>
              </p:sp>
              <p:sp>
                <p:nvSpPr>
                  <p:cNvPr id="177" name="아래쪽 화살표 39">
                    <a:extLst>
                      <a:ext uri="{FF2B5EF4-FFF2-40B4-BE49-F238E27FC236}">
                        <a16:creationId xmlns:a16="http://schemas.microsoft.com/office/drawing/2014/main" id="{E7B5C96A-60B6-43BD-B4D8-1C7F6D6B069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02422" y="10754205"/>
                    <a:ext cx="396581" cy="561765"/>
                  </a:xfrm>
                  <a:prstGeom prst="downArrow">
                    <a:avLst/>
                  </a:prstGeom>
                  <a:solidFill>
                    <a:srgbClr val="083F8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6000" dirty="0"/>
                  </a:p>
                </p:txBody>
              </p:sp>
            </p:grpSp>
            <p:sp>
              <p:nvSpPr>
                <p:cNvPr id="182" name="아래쪽 화살표 39">
                  <a:extLst>
                    <a:ext uri="{FF2B5EF4-FFF2-40B4-BE49-F238E27FC236}">
                      <a16:creationId xmlns:a16="http://schemas.microsoft.com/office/drawing/2014/main" id="{F7FD7BEF-2DB3-4B57-9587-312934586DF0}"/>
                    </a:ext>
                  </a:extLst>
                </p:cNvPr>
                <p:cNvSpPr/>
                <p:nvPr/>
              </p:nvSpPr>
              <p:spPr>
                <a:xfrm rot="5400000">
                  <a:off x="6940618" y="14527219"/>
                  <a:ext cx="396581" cy="561765"/>
                </a:xfrm>
                <a:prstGeom prst="downArrow">
                  <a:avLst/>
                </a:prstGeom>
                <a:solidFill>
                  <a:srgbClr val="083F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0" dirty="0"/>
                </a:p>
              </p:txBody>
            </p:sp>
          </p:grp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25A6F34-3102-4EB4-A9C0-D0D76860AB8C}"/>
                  </a:ext>
                </a:extLst>
              </p:cNvPr>
              <p:cNvSpPr/>
              <p:nvPr/>
            </p:nvSpPr>
            <p:spPr>
              <a:xfrm>
                <a:off x="1912220" y="12572429"/>
                <a:ext cx="1554688" cy="11585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바람 변화에</a:t>
                </a:r>
                <a:endParaRPr lang="en-US" altLang="ko-KR" sz="160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  <a:p>
                <a:pPr lvl="0" algn="ctr"/>
                <a:r>
                  <a:rPr lang="ko-KR" altLang="en-US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따른 드론</a:t>
                </a:r>
                <a:endParaRPr lang="en-US" altLang="ko-KR" sz="160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  <a:p>
                <a:pPr lvl="0" algn="ctr"/>
                <a:r>
                  <a:rPr lang="ko-KR" altLang="en-US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데이터 수집</a:t>
                </a:r>
                <a:endPara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63928D3-7C4B-4811-BF92-13A519463043}"/>
                  </a:ext>
                </a:extLst>
              </p:cNvPr>
              <p:cNvSpPr/>
              <p:nvPr/>
            </p:nvSpPr>
            <p:spPr>
              <a:xfrm>
                <a:off x="4277308" y="12559471"/>
                <a:ext cx="2641512" cy="115859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표준화</a:t>
                </a:r>
                <a:r>
                  <a:rPr lang="en-US" altLang="ko-KR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등 데이터 전처리</a:t>
                </a:r>
                <a:endParaRPr lang="en-US" altLang="ko-KR" sz="160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  <a:p>
                <a:pPr lvl="0" algn="ctr"/>
                <a:r>
                  <a:rPr lang="en-US" altLang="ko-KR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&amp;</a:t>
                </a:r>
              </a:p>
              <a:p>
                <a:pPr lvl="0" algn="ctr"/>
                <a:r>
                  <a:rPr lang="en-US" altLang="ko-KR" sz="160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Hyper Parameter Fitting</a:t>
                </a:r>
                <a:endPara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0E458E6A-BAAA-4FD9-92F4-084F66060DA7}"/>
                      </a:ext>
                    </a:extLst>
                  </p:cNvPr>
                  <p:cNvSpPr/>
                  <p:nvPr/>
                </p:nvSpPr>
                <p:spPr>
                  <a:xfrm>
                    <a:off x="1861724" y="13964790"/>
                    <a:ext cx="5011506" cy="115859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r>
                      <a:rPr lang="en-US" altLang="ko-KR" sz="2400">
                        <a:solidFill>
                          <a:prstClr val="black"/>
                        </a:solidFill>
                        <a:latin typeface="맑은 고딕" panose="020B0503020000020004" pitchFamily="50" charset="-127"/>
                      </a:rPr>
                      <a:t>Ad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=0.992</m:t>
                        </m:r>
                      </m:oMath>
                    </a14:m>
                    <a:endParaRPr lang="en-US" altLang="ko-KR" sz="2400" dirty="0">
                      <a:solidFill>
                        <a:prstClr val="black"/>
                      </a:solidFill>
                      <a:latin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0E458E6A-BAAA-4FD9-92F4-084F66060D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724" y="13964790"/>
                    <a:ext cx="5011506" cy="1158595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3" name="Text Box 11">
            <a:extLst>
              <a:ext uri="{FF2B5EF4-FFF2-40B4-BE49-F238E27FC236}">
                <a16:creationId xmlns:a16="http://schemas.microsoft.com/office/drawing/2014/main" id="{E731E363-267A-4EA9-8CFA-BECEEAE09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29" y="23367482"/>
            <a:ext cx="9837042" cy="1815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5108" tIns="42554" rIns="85108" bIns="42554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prstClr val="black"/>
                </a:solidFill>
                <a:latin typeface="+mn-ea"/>
                <a:ea typeface="+mn-ea"/>
              </a:rPr>
              <a:t>ㆍSAC(</a:t>
            </a:r>
            <a:r>
              <a:rPr lang="en-US" altLang="ko-KR" sz="2400">
                <a:latin typeface="+mn-ea"/>
                <a:ea typeface="+mn-ea"/>
              </a:rPr>
              <a:t>Soft Actor Critic)</a:t>
            </a:r>
            <a:r>
              <a:rPr lang="ko-KR" altLang="en-US" sz="2400">
                <a:latin typeface="+mn-ea"/>
                <a:ea typeface="+mn-ea"/>
              </a:rPr>
              <a:t> </a:t>
            </a:r>
            <a:r>
              <a:rPr lang="en-US" altLang="ko-KR" sz="2400">
                <a:latin typeface="+mn-ea"/>
                <a:ea typeface="+mn-ea"/>
              </a:rPr>
              <a:t>: </a:t>
            </a:r>
            <a:r>
              <a:rPr lang="ko-KR" altLang="en-US" sz="2400">
                <a:latin typeface="+mn-ea"/>
                <a:ea typeface="+mn-ea"/>
              </a:rPr>
              <a:t>기존 </a:t>
            </a:r>
            <a:r>
              <a:rPr lang="en-US" altLang="ko-KR" sz="2400">
                <a:latin typeface="+mn-ea"/>
                <a:ea typeface="+mn-ea"/>
              </a:rPr>
              <a:t>RL</a:t>
            </a:r>
            <a:r>
              <a:rPr lang="ko-KR" altLang="en-US" sz="2400">
                <a:latin typeface="+mn-ea"/>
                <a:ea typeface="+mn-ea"/>
              </a:rPr>
              <a:t>은 </a:t>
            </a:r>
            <a:r>
              <a:rPr lang="en-US" altLang="ko-KR" sz="2400">
                <a:latin typeface="+mn-ea"/>
                <a:ea typeface="+mn-ea"/>
              </a:rPr>
              <a:t>Sampling, Hyper Parameter Setting</a:t>
            </a:r>
            <a:r>
              <a:rPr lang="ko-KR" altLang="en-US" sz="2400">
                <a:latin typeface="+mn-ea"/>
                <a:ea typeface="+mn-ea"/>
              </a:rPr>
              <a:t>에 어려움이 있어 </a:t>
            </a:r>
            <a:r>
              <a:rPr lang="en-US" altLang="ko-KR" sz="2400">
                <a:latin typeface="+mn-ea"/>
                <a:ea typeface="+mn-ea"/>
              </a:rPr>
              <a:t>Real World Task</a:t>
            </a:r>
            <a:r>
              <a:rPr lang="ko-KR" altLang="en-US" sz="2400">
                <a:latin typeface="+mn-ea"/>
                <a:ea typeface="+mn-ea"/>
              </a:rPr>
              <a:t>에 부적절했다</a:t>
            </a:r>
            <a:r>
              <a:rPr lang="en-US" altLang="ko-KR" sz="2400">
                <a:latin typeface="+mn-ea"/>
                <a:ea typeface="+mn-ea"/>
              </a:rPr>
              <a:t>. SAC</a:t>
            </a:r>
            <a:r>
              <a:rPr lang="ko-KR" altLang="en-US" sz="2400">
                <a:latin typeface="+mn-ea"/>
                <a:ea typeface="+mn-ea"/>
              </a:rPr>
              <a:t>는 이를 해결하기 위해 </a:t>
            </a:r>
            <a:r>
              <a:rPr lang="en-US" altLang="ko-KR" sz="2400">
                <a:latin typeface="+mn-ea"/>
                <a:ea typeface="+mn-ea"/>
              </a:rPr>
              <a:t>Off-policy, Max entropy</a:t>
            </a:r>
            <a:r>
              <a:rPr lang="ko-KR" altLang="en-US" sz="2400">
                <a:latin typeface="+mn-ea"/>
                <a:ea typeface="+mn-ea"/>
              </a:rPr>
              <a:t>를 목적으로 연구되었다</a:t>
            </a:r>
            <a:r>
              <a:rPr lang="en-US" altLang="ko-KR" sz="240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994255-473D-441D-B119-491377F5DFC1}"/>
              </a:ext>
            </a:extLst>
          </p:cNvPr>
          <p:cNvSpPr txBox="1"/>
          <p:nvPr/>
        </p:nvSpPr>
        <p:spPr>
          <a:xfrm>
            <a:off x="742754" y="22832895"/>
            <a:ext cx="3151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+mn-ea"/>
                <a:ea typeface="+mn-ea"/>
              </a:rPr>
              <a:t>② </a:t>
            </a:r>
            <a:r>
              <a:rPr lang="ko-KR" altLang="en-US" sz="3000" b="1">
                <a:latin typeface="+mn-ea"/>
                <a:ea typeface="+mn-ea"/>
              </a:rPr>
              <a:t>강화학습</a:t>
            </a:r>
            <a:endParaRPr lang="ko-KR" altLang="en-US" sz="30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33">
            <a:extLst>
              <a:ext uri="{FF2B5EF4-FFF2-40B4-BE49-F238E27FC236}">
                <a16:creationId xmlns:a16="http://schemas.microsoft.com/office/drawing/2014/main" id="{A1E248BB-E8AC-4D68-93DE-F696312528C2}"/>
              </a:ext>
            </a:extLst>
          </p:cNvPr>
          <p:cNvSpPr/>
          <p:nvPr/>
        </p:nvSpPr>
        <p:spPr>
          <a:xfrm>
            <a:off x="549066" y="14100663"/>
            <a:ext cx="4606103" cy="721908"/>
          </a:xfrm>
          <a:prstGeom prst="roundRect">
            <a:avLst>
              <a:gd name="adj" fmla="val 34000"/>
            </a:avLst>
          </a:prstGeom>
          <a:solidFill>
            <a:srgbClr val="083F8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bg1"/>
                </a:solidFill>
                <a:latin typeface="+mn-ea"/>
              </a:rPr>
              <a:t>3. </a:t>
            </a:r>
            <a:r>
              <a:rPr kumimoji="0" lang="ko-KR" altLang="en-US" sz="3200" b="1" dirty="0">
                <a:solidFill>
                  <a:schemeClr val="bg1"/>
                </a:solidFill>
                <a:latin typeface="+mn-ea"/>
              </a:rPr>
              <a:t>프로젝트 진행 과정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910384" y="4099974"/>
            <a:ext cx="10080000" cy="20668703"/>
          </a:xfrm>
          <a:prstGeom prst="roundRect">
            <a:avLst>
              <a:gd name="adj" fmla="val 5895"/>
            </a:avLst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147" dirty="0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2791B08-831D-4140-8678-8E0A9BC7ADC8}"/>
              </a:ext>
            </a:extLst>
          </p:cNvPr>
          <p:cNvGrpSpPr/>
          <p:nvPr/>
        </p:nvGrpSpPr>
        <p:grpSpPr>
          <a:xfrm>
            <a:off x="359229" y="8140953"/>
            <a:ext cx="10080000" cy="5762468"/>
            <a:chOff x="359229" y="8140953"/>
            <a:chExt cx="10080000" cy="5762468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2D7D05FF-9E82-4EF6-9022-CD16CBFC6F44}"/>
                </a:ext>
              </a:extLst>
            </p:cNvPr>
            <p:cNvGrpSpPr/>
            <p:nvPr/>
          </p:nvGrpSpPr>
          <p:grpSpPr>
            <a:xfrm>
              <a:off x="359229" y="8461809"/>
              <a:ext cx="10080000" cy="5441612"/>
              <a:chOff x="359229" y="9027824"/>
              <a:chExt cx="10080000" cy="5441612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59229" y="9027824"/>
                <a:ext cx="10080000" cy="5441612"/>
              </a:xfrm>
              <a:prstGeom prst="roundRect">
                <a:avLst>
                  <a:gd name="adj" fmla="val 5895"/>
                </a:avLst>
              </a:prstGeom>
              <a:solidFill>
                <a:schemeClr val="bg1"/>
              </a:solidFill>
              <a:ln w="635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5108" tIns="42554" rIns="85108" bIns="42554" anchor="ctr"/>
              <a:lstStyle/>
              <a:p>
                <a:pPr algn="ctr" defTabSz="287232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6147" dirty="0"/>
              </a:p>
            </p:txBody>
          </p:sp>
          <p:sp>
            <p:nvSpPr>
              <p:cNvPr id="123" name="Text Box 11">
                <a:extLst>
                  <a:ext uri="{FF2B5EF4-FFF2-40B4-BE49-F238E27FC236}">
                    <a16:creationId xmlns:a16="http://schemas.microsoft.com/office/drawing/2014/main" id="{F8D22ADD-782E-4E96-B58D-2CD31C2C3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726" y="9444733"/>
                <a:ext cx="9073198" cy="9933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5108" tIns="42554" rIns="85108" bIns="42554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40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ㆍMatlab</a:t>
                </a:r>
                <a:r>
                  <a:rPr lang="ko-KR" altLang="en-US" sz="240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제공한 드론 모델에 프로펠러 고정부 회전 기능이 추가된 시뮬레이션 모델</a:t>
                </a:r>
                <a:endParaRPr lang="en-US" altLang="ko-KR" sz="2400" dirty="0">
                  <a:latin typeface="+mn-ea"/>
                  <a:ea typeface="+mn-ea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D52DE22-B708-4CD1-90C5-9458BC057F31}"/>
                  </a:ext>
                </a:extLst>
              </p:cNvPr>
              <p:cNvGrpSpPr/>
              <p:nvPr/>
            </p:nvGrpSpPr>
            <p:grpSpPr>
              <a:xfrm>
                <a:off x="614838" y="10410411"/>
                <a:ext cx="9548672" cy="4059025"/>
                <a:chOff x="308488" y="10410411"/>
                <a:chExt cx="9548672" cy="4059025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E810BC5-5EE3-4459-870E-AA88FF5F0B8C}"/>
                    </a:ext>
                  </a:extLst>
                </p:cNvPr>
                <p:cNvSpPr txBox="1"/>
                <p:nvPr/>
              </p:nvSpPr>
              <p:spPr>
                <a:xfrm>
                  <a:off x="308488" y="10410411"/>
                  <a:ext cx="3036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v"/>
                  </a:pPr>
                  <a:r>
                    <a:rPr lang="ko-KR" altLang="en-US" sz="2400" b="1">
                      <a:latin typeface="+mn-ea"/>
                      <a:ea typeface="+mn-ea"/>
                    </a:rPr>
                    <a:t>시뮬레이션</a:t>
                  </a:r>
                  <a:endParaRPr lang="ko-KR" altLang="en-US" sz="2400" b="1" dirty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A9F575D1-EA89-4660-8035-1101E4B6E0C8}"/>
                    </a:ext>
                  </a:extLst>
                </p:cNvPr>
                <p:cNvGrpSpPr/>
                <p:nvPr/>
              </p:nvGrpSpPr>
              <p:grpSpPr>
                <a:xfrm>
                  <a:off x="4311333" y="10843081"/>
                  <a:ext cx="5545827" cy="3626355"/>
                  <a:chOff x="12043480" y="8691407"/>
                  <a:chExt cx="5577610" cy="3647139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98F6B84-DE3F-40B3-96EB-7431D55E7664}"/>
                      </a:ext>
                    </a:extLst>
                  </p:cNvPr>
                  <p:cNvSpPr txBox="1"/>
                  <p:nvPr/>
                </p:nvSpPr>
                <p:spPr>
                  <a:xfrm>
                    <a:off x="12043480" y="11890218"/>
                    <a:ext cx="5577610" cy="448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endParaRPr lang="ko-KR" altLang="en-US" sz="2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AA6C420F-54E1-421B-BFA6-445A8FA97F7A}"/>
                      </a:ext>
                    </a:extLst>
                  </p:cNvPr>
                  <p:cNvSpPr/>
                  <p:nvPr/>
                </p:nvSpPr>
                <p:spPr>
                  <a:xfrm>
                    <a:off x="13613323" y="8691407"/>
                    <a:ext cx="424288" cy="1604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C670685C-FB17-4A1B-9AB6-42E4776588A1}"/>
                </a:ext>
              </a:extLst>
            </p:cNvPr>
            <p:cNvSpPr/>
            <p:nvPr/>
          </p:nvSpPr>
          <p:spPr>
            <a:xfrm>
              <a:off x="549067" y="8140953"/>
              <a:ext cx="3322632" cy="721908"/>
            </a:xfrm>
            <a:prstGeom prst="roundRect">
              <a:avLst>
                <a:gd name="adj" fmla="val 34000"/>
              </a:avLst>
            </a:prstGeom>
            <a:solidFill>
              <a:srgbClr val="083F8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85108" tIns="42554" rIns="85108" bIns="42554" anchor="ctr"/>
            <a:lstStyle/>
            <a:p>
              <a:pPr algn="ctr" defTabSz="28723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0" lang="en-US" altLang="ko-KR" sz="3200" b="1">
                  <a:solidFill>
                    <a:schemeClr val="bg1"/>
                  </a:solidFill>
                  <a:latin typeface="+mn-ea"/>
                </a:rPr>
                <a:t>. </a:t>
              </a:r>
              <a:r>
                <a:rPr kumimoji="0" lang="ko-KR" altLang="en-US" sz="3200" b="1">
                  <a:solidFill>
                    <a:schemeClr val="bg1"/>
                  </a:solidFill>
                  <a:latin typeface="+mn-ea"/>
                </a:rPr>
                <a:t>드론 모델</a:t>
              </a:r>
              <a:endParaRPr kumimoji="0" lang="ko-KR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6" name="Text Box 11">
            <a:extLst>
              <a:ext uri="{FF2B5EF4-FFF2-40B4-BE49-F238E27FC236}">
                <a16:creationId xmlns:a16="http://schemas.microsoft.com/office/drawing/2014/main" id="{EC2FADBB-9F25-4D7E-8864-0813D48A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83" y="14885570"/>
            <a:ext cx="2527109" cy="516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5108" tIns="42554" rIns="85108" bIns="42554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+mn-ea"/>
                <a:ea typeface="+mn-ea"/>
              </a:rPr>
              <a:t>프로세스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5128" y="19646147"/>
            <a:ext cx="3307145" cy="5527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+mn-ea"/>
                <a:ea typeface="+mn-ea"/>
              </a:rPr>
              <a:t>① </a:t>
            </a:r>
            <a:r>
              <a:rPr lang="ko-KR" altLang="en-US" sz="3000" b="1">
                <a:latin typeface="+mn-ea"/>
                <a:ea typeface="+mn-ea"/>
              </a:rPr>
              <a:t>회귀분석</a:t>
            </a:r>
            <a:endParaRPr lang="ko-KR" altLang="en-US" sz="3000" b="1" dirty="0">
              <a:latin typeface="+mn-ea"/>
              <a:ea typeface="+mn-ea"/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0A394C0E-5AAB-4C16-99FF-35E856CFE5E0}"/>
              </a:ext>
            </a:extLst>
          </p:cNvPr>
          <p:cNvGrpSpPr/>
          <p:nvPr/>
        </p:nvGrpSpPr>
        <p:grpSpPr>
          <a:xfrm>
            <a:off x="605497" y="15447401"/>
            <a:ext cx="9589260" cy="4296040"/>
            <a:chOff x="605497" y="15542651"/>
            <a:chExt cx="9589260" cy="4296040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2254F34-020E-456D-AAE4-BDFD74086766}"/>
                </a:ext>
              </a:extLst>
            </p:cNvPr>
            <p:cNvGrpSpPr/>
            <p:nvPr/>
          </p:nvGrpSpPr>
          <p:grpSpPr>
            <a:xfrm>
              <a:off x="605497" y="15542651"/>
              <a:ext cx="9589260" cy="4296040"/>
              <a:chOff x="605497" y="15542651"/>
              <a:chExt cx="9589260" cy="4296040"/>
            </a:xfrm>
          </p:grpSpPr>
          <p:sp>
            <p:nvSpPr>
              <p:cNvPr id="399" name="모서리가 둥근 직사각형 22">
                <a:extLst>
                  <a:ext uri="{FF2B5EF4-FFF2-40B4-BE49-F238E27FC236}">
                    <a16:creationId xmlns:a16="http://schemas.microsoft.com/office/drawing/2014/main" id="{651755B0-F1DB-42BD-87DB-D4901974CA0D}"/>
                  </a:ext>
                </a:extLst>
              </p:cNvPr>
              <p:cNvSpPr/>
              <p:nvPr/>
            </p:nvSpPr>
            <p:spPr>
              <a:xfrm>
                <a:off x="633312" y="16004488"/>
                <a:ext cx="5684934" cy="1431087"/>
              </a:xfrm>
              <a:prstGeom prst="roundRect">
                <a:avLst>
                  <a:gd name="adj" fmla="val 589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5108" tIns="42554" rIns="85108" bIns="42554" anchor="ctr"/>
              <a:lstStyle/>
              <a:p>
                <a:pPr algn="ctr" defTabSz="287232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000" dirty="0"/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475E35AE-8CD3-4313-B784-A1AB2EE9870E}"/>
                  </a:ext>
                </a:extLst>
              </p:cNvPr>
              <p:cNvSpPr/>
              <p:nvPr/>
            </p:nvSpPr>
            <p:spPr>
              <a:xfrm>
                <a:off x="809765" y="16850171"/>
                <a:ext cx="921454" cy="646331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ko-KR" altLang="en-US" sz="1800" dirty="0">
                    <a:latin typeface="+mn-ea"/>
                    <a:ea typeface="+mn-ea"/>
                  </a:rPr>
                  <a:t>데이터 수집</a:t>
                </a:r>
                <a:endParaRPr lang="en-US" sz="1800" dirty="0">
                  <a:latin typeface="+mn-ea"/>
                  <a:ea typeface="+mn-ea"/>
                </a:endParaRPr>
              </a:p>
            </p:txBody>
          </p:sp>
          <p:sp>
            <p:nvSpPr>
              <p:cNvPr id="402" name="순서도: 대체 처리 401">
                <a:extLst>
                  <a:ext uri="{FF2B5EF4-FFF2-40B4-BE49-F238E27FC236}">
                    <a16:creationId xmlns:a16="http://schemas.microsoft.com/office/drawing/2014/main" id="{752A50A2-2EBC-406F-ABC2-3676E98802A7}"/>
                  </a:ext>
                </a:extLst>
              </p:cNvPr>
              <p:cNvSpPr/>
              <p:nvPr/>
            </p:nvSpPr>
            <p:spPr>
              <a:xfrm>
                <a:off x="812403" y="16205408"/>
                <a:ext cx="907993" cy="662536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solidFill>
                      <a:schemeClr val="tx1"/>
                    </a:solidFill>
                    <a:latin typeface="+mn-ea"/>
                  </a:rPr>
                  <a:t>Data</a:t>
                </a:r>
              </a:p>
            </p:txBody>
          </p:sp>
          <p:sp>
            <p:nvSpPr>
              <p:cNvPr id="403" name="순서도: 대체 처리 402">
                <a:extLst>
                  <a:ext uri="{FF2B5EF4-FFF2-40B4-BE49-F238E27FC236}">
                    <a16:creationId xmlns:a16="http://schemas.microsoft.com/office/drawing/2014/main" id="{833DA927-27BB-4CEC-8562-47E4F03C7272}"/>
                  </a:ext>
                </a:extLst>
              </p:cNvPr>
              <p:cNvSpPr/>
              <p:nvPr/>
            </p:nvSpPr>
            <p:spPr>
              <a:xfrm>
                <a:off x="2105937" y="16202376"/>
                <a:ext cx="1179925" cy="66240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lvl="0" algn="ctr">
                  <a:lnSpc>
                    <a:spcPts val="2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+mn-ea"/>
                  </a:rPr>
                  <a:t>Pre-</a:t>
                </a:r>
              </a:p>
              <a:p>
                <a:pPr lvl="0" algn="ctr">
                  <a:lnSpc>
                    <a:spcPts val="2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+mn-ea"/>
                  </a:rPr>
                  <a:t>process</a:t>
                </a:r>
              </a:p>
            </p:txBody>
          </p:sp>
          <p:sp>
            <p:nvSpPr>
              <p:cNvPr id="404" name="순서도: 대체 처리 403">
                <a:extLst>
                  <a:ext uri="{FF2B5EF4-FFF2-40B4-BE49-F238E27FC236}">
                    <a16:creationId xmlns:a16="http://schemas.microsoft.com/office/drawing/2014/main" id="{528F1FE3-8251-4B40-B382-F5ADF98B1254}"/>
                  </a:ext>
                </a:extLst>
              </p:cNvPr>
              <p:cNvSpPr/>
              <p:nvPr/>
            </p:nvSpPr>
            <p:spPr>
              <a:xfrm>
                <a:off x="3675984" y="16198585"/>
                <a:ext cx="912677" cy="66240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ts val="2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OLS</a:t>
                </a:r>
                <a:endParaRPr 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5" name="모서리가 둥근 직사각형 22">
                <a:extLst>
                  <a:ext uri="{FF2B5EF4-FFF2-40B4-BE49-F238E27FC236}">
                    <a16:creationId xmlns:a16="http://schemas.microsoft.com/office/drawing/2014/main" id="{384EC1F0-C565-47DF-9B26-319C55066C1F}"/>
                  </a:ext>
                </a:extLst>
              </p:cNvPr>
              <p:cNvSpPr/>
              <p:nvPr/>
            </p:nvSpPr>
            <p:spPr>
              <a:xfrm>
                <a:off x="633312" y="18316728"/>
                <a:ext cx="5684934" cy="1431086"/>
              </a:xfrm>
              <a:prstGeom prst="roundRect">
                <a:avLst>
                  <a:gd name="adj" fmla="val 589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5108" tIns="42554" rIns="85108" bIns="42554" anchor="ctr"/>
              <a:lstStyle/>
              <a:p>
                <a:pPr algn="ctr" defTabSz="287232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000" dirty="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8DA3AC19-BEA6-4D40-BD9E-7DDCE54101A5}"/>
                  </a:ext>
                </a:extLst>
              </p:cNvPr>
              <p:cNvSpPr/>
              <p:nvPr/>
            </p:nvSpPr>
            <p:spPr>
              <a:xfrm>
                <a:off x="605497" y="18929660"/>
                <a:ext cx="1722762" cy="707886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en-US" sz="2000">
                    <a:latin typeface="+mn-ea"/>
                    <a:ea typeface="+mn-ea"/>
                  </a:rPr>
                  <a:t>State,</a:t>
                </a:r>
              </a:p>
              <a:p>
                <a:pPr lvl="0" algn="ctr"/>
                <a:r>
                  <a:rPr lang="en-US" sz="2000">
                    <a:latin typeface="+mn-ea"/>
                    <a:ea typeface="+mn-ea"/>
                  </a:rPr>
                  <a:t>Reward, etc</a:t>
                </a:r>
                <a:endParaRPr lang="en-US" sz="2000" dirty="0">
                  <a:latin typeface="+mn-ea"/>
                  <a:ea typeface="+mn-ea"/>
                </a:endParaRPr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8547FDF1-E2F0-485C-9E73-043664C4502B}"/>
                  </a:ext>
                </a:extLst>
              </p:cNvPr>
              <p:cNvSpPr/>
              <p:nvPr/>
            </p:nvSpPr>
            <p:spPr>
              <a:xfrm>
                <a:off x="2296072" y="19180784"/>
                <a:ext cx="2204118" cy="40011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ko-KR" altLang="en-US" sz="2000">
                    <a:latin typeface="+mn-ea"/>
                    <a:ea typeface="+mn-ea"/>
                  </a:rPr>
                  <a:t>알고리즘 선정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51E516F1-B3CB-4948-B28F-BB89D176370D}"/>
                  </a:ext>
                </a:extLst>
              </p:cNvPr>
              <p:cNvSpPr/>
              <p:nvPr/>
            </p:nvSpPr>
            <p:spPr>
              <a:xfrm>
                <a:off x="4270131" y="19169460"/>
                <a:ext cx="1855240" cy="40011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410" name="순서도: 대체 처리 409">
                <a:extLst>
                  <a:ext uri="{FF2B5EF4-FFF2-40B4-BE49-F238E27FC236}">
                    <a16:creationId xmlns:a16="http://schemas.microsoft.com/office/drawing/2014/main" id="{9151FE18-0CEA-4D87-9A58-B0CD63C3BD67}"/>
                  </a:ext>
                </a:extLst>
              </p:cNvPr>
              <p:cNvSpPr/>
              <p:nvPr/>
            </p:nvSpPr>
            <p:spPr>
              <a:xfrm>
                <a:off x="745128" y="18440675"/>
                <a:ext cx="1598126" cy="57654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Set Hyper</a:t>
                </a:r>
              </a:p>
              <a:p>
                <a:pPr lvl="0" algn="ctr"/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Pramiters</a:t>
                </a:r>
                <a:endParaRPr 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1" name="순서도: 대체 처리 410">
                <a:extLst>
                  <a:ext uri="{FF2B5EF4-FFF2-40B4-BE49-F238E27FC236}">
                    <a16:creationId xmlns:a16="http://schemas.microsoft.com/office/drawing/2014/main" id="{398329AC-040D-4248-8A96-B61933B3559E}"/>
                  </a:ext>
                </a:extLst>
              </p:cNvPr>
              <p:cNvSpPr/>
              <p:nvPr/>
            </p:nvSpPr>
            <p:spPr>
              <a:xfrm>
                <a:off x="2726770" y="18494348"/>
                <a:ext cx="1290156" cy="48240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lvl="0" algn="ctr">
                  <a:lnSpc>
                    <a:spcPts val="2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SAC</a:t>
                </a:r>
                <a:endParaRPr 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2" name="순서도: 대체 처리 411">
                <a:extLst>
                  <a:ext uri="{FF2B5EF4-FFF2-40B4-BE49-F238E27FC236}">
                    <a16:creationId xmlns:a16="http://schemas.microsoft.com/office/drawing/2014/main" id="{913BDCAA-D488-457C-BC31-F60B22461D34}"/>
                  </a:ext>
                </a:extLst>
              </p:cNvPr>
              <p:cNvSpPr/>
              <p:nvPr/>
            </p:nvSpPr>
            <p:spPr>
              <a:xfrm>
                <a:off x="4592008" y="18494348"/>
                <a:ext cx="1290156" cy="476043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ts val="2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Learning</a:t>
                </a:r>
                <a:endParaRPr 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384F1C17-A871-4312-BEB2-E83DD1914D91}"/>
                  </a:ext>
                </a:extLst>
              </p:cNvPr>
              <p:cNvGrpSpPr/>
              <p:nvPr/>
            </p:nvGrpSpPr>
            <p:grpSpPr>
              <a:xfrm>
                <a:off x="7319611" y="16403640"/>
                <a:ext cx="2875146" cy="3435051"/>
                <a:chOff x="27802201" y="22645505"/>
                <a:chExt cx="2897394" cy="5180227"/>
              </a:xfrm>
            </p:grpSpPr>
            <p:sp>
              <p:nvSpPr>
                <p:cNvPr id="418" name="모서리가 둥근 직사각형 22">
                  <a:extLst>
                    <a:ext uri="{FF2B5EF4-FFF2-40B4-BE49-F238E27FC236}">
                      <a16:creationId xmlns:a16="http://schemas.microsoft.com/office/drawing/2014/main" id="{17799ADF-FD86-40C4-8633-CFBF8BBBA70D}"/>
                    </a:ext>
                  </a:extLst>
                </p:cNvPr>
                <p:cNvSpPr/>
                <p:nvPr/>
              </p:nvSpPr>
              <p:spPr>
                <a:xfrm>
                  <a:off x="27802201" y="22645505"/>
                  <a:ext cx="2897394" cy="5180227"/>
                </a:xfrm>
                <a:prstGeom prst="roundRect">
                  <a:avLst>
                    <a:gd name="adj" fmla="val 5895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5108" tIns="42554" rIns="85108" bIns="42554" anchor="ctr"/>
                <a:lstStyle/>
                <a:p>
                  <a:pPr algn="ctr" defTabSz="287232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400" dirty="0"/>
                </a:p>
              </p:txBody>
            </p:sp>
            <p:grpSp>
              <p:nvGrpSpPr>
                <p:cNvPr id="419" name="그룹 418">
                  <a:extLst>
                    <a:ext uri="{FF2B5EF4-FFF2-40B4-BE49-F238E27FC236}">
                      <a16:creationId xmlns:a16="http://schemas.microsoft.com/office/drawing/2014/main" id="{F9C9E8D9-2F61-4333-91FC-C1CA90D5C724}"/>
                    </a:ext>
                  </a:extLst>
                </p:cNvPr>
                <p:cNvGrpSpPr/>
                <p:nvPr/>
              </p:nvGrpSpPr>
              <p:grpSpPr>
                <a:xfrm>
                  <a:off x="27893438" y="23101654"/>
                  <a:ext cx="2743413" cy="3396983"/>
                  <a:chOff x="6304764" y="7648800"/>
                  <a:chExt cx="2743413" cy="3396983"/>
                </a:xfrm>
              </p:grpSpPr>
              <p:sp>
                <p:nvSpPr>
                  <p:cNvPr id="421" name="순서도: 대체 처리 420">
                    <a:extLst>
                      <a:ext uri="{FF2B5EF4-FFF2-40B4-BE49-F238E27FC236}">
                        <a16:creationId xmlns:a16="http://schemas.microsoft.com/office/drawing/2014/main" id="{036486B2-57E0-4014-A2DA-1EBDC90A6676}"/>
                      </a:ext>
                    </a:extLst>
                  </p:cNvPr>
                  <p:cNvSpPr/>
                  <p:nvPr/>
                </p:nvSpPr>
                <p:spPr>
                  <a:xfrm>
                    <a:off x="6304765" y="7648800"/>
                    <a:ext cx="2743412" cy="1001689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000">
                        <a:solidFill>
                          <a:schemeClr val="tx1"/>
                        </a:solidFill>
                        <a:latin typeface="+mn-ea"/>
                      </a:rPr>
                      <a:t>Matlab</a:t>
                    </a:r>
                  </a:p>
                  <a:p>
                    <a:pPr lvl="0" algn="ctr"/>
                    <a:r>
                      <a:rPr lang="en-US" sz="2000">
                        <a:solidFill>
                          <a:schemeClr val="tx1"/>
                        </a:solidFill>
                        <a:latin typeface="+mn-ea"/>
                      </a:rPr>
                      <a:t>Simulation</a:t>
                    </a:r>
                    <a:endParaRPr lang="en-US" sz="2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22" name="순서도: 대체 처리 421">
                    <a:extLst>
                      <a:ext uri="{FF2B5EF4-FFF2-40B4-BE49-F238E27FC236}">
                        <a16:creationId xmlns:a16="http://schemas.microsoft.com/office/drawing/2014/main" id="{A6664C79-C1D9-4FD2-9F5A-C55361968335}"/>
                      </a:ext>
                    </a:extLst>
                  </p:cNvPr>
                  <p:cNvSpPr/>
                  <p:nvPr/>
                </p:nvSpPr>
                <p:spPr>
                  <a:xfrm>
                    <a:off x="6304764" y="9909659"/>
                    <a:ext cx="2743411" cy="113612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>
                      <a:lnSpc>
                        <a:spcPts val="2200"/>
                      </a:lnSpc>
                    </a:pPr>
                    <a:r>
                      <a:rPr lang="ko-KR" altLang="en-US" sz="2000">
                        <a:solidFill>
                          <a:schemeClr val="tx1"/>
                        </a:solidFill>
                        <a:latin typeface="+mn-ea"/>
                      </a:rPr>
                      <a:t>기존 </a:t>
                    </a:r>
                    <a:r>
                      <a:rPr lang="en-US" sz="2000">
                        <a:solidFill>
                          <a:schemeClr val="tx1"/>
                        </a:solidFill>
                        <a:latin typeface="+mn-ea"/>
                      </a:rPr>
                      <a:t>PID</a:t>
                    </a:r>
                    <a:r>
                      <a:rPr lang="ko-KR" altLang="en-US" sz="2000">
                        <a:solidFill>
                          <a:schemeClr val="tx1"/>
                        </a:solidFill>
                        <a:latin typeface="+mn-ea"/>
                      </a:rPr>
                      <a:t>제어와 비교</a:t>
                    </a:r>
                    <a:endParaRPr lang="en-US" sz="2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cxnSp>
            <p:nvCxnSpPr>
              <p:cNvPr id="414" name="연결선: 꺾임 413">
                <a:extLst>
                  <a:ext uri="{FF2B5EF4-FFF2-40B4-BE49-F238E27FC236}">
                    <a16:creationId xmlns:a16="http://schemas.microsoft.com/office/drawing/2014/main" id="{23AE44BC-AF75-435B-B793-8F8FD1BDC549}"/>
                  </a:ext>
                </a:extLst>
              </p:cNvPr>
              <p:cNvCxnSpPr>
                <a:cxnSpLocks/>
                <a:stCxn id="399" idx="3"/>
              </p:cNvCxnSpPr>
              <p:nvPr/>
            </p:nvCxnSpPr>
            <p:spPr>
              <a:xfrm flipV="1">
                <a:off x="6318246" y="16697412"/>
                <a:ext cx="1031062" cy="226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순서도: 대체 처리 414">
                <a:extLst>
                  <a:ext uri="{FF2B5EF4-FFF2-40B4-BE49-F238E27FC236}">
                    <a16:creationId xmlns:a16="http://schemas.microsoft.com/office/drawing/2014/main" id="{FCB77AD7-4DE3-4CD6-A0D5-2D089A62EFDA}"/>
                  </a:ext>
                </a:extLst>
              </p:cNvPr>
              <p:cNvSpPr/>
              <p:nvPr/>
            </p:nvSpPr>
            <p:spPr>
              <a:xfrm>
                <a:off x="4963378" y="16193424"/>
                <a:ext cx="1164918" cy="66240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ts val="2000"/>
                  </a:lnSpc>
                </a:pPr>
                <a:r>
                  <a:rPr lang="en-US" sz="2000">
                    <a:solidFill>
                      <a:schemeClr val="tx1"/>
                    </a:solidFill>
                    <a:latin typeface="+mn-ea"/>
                  </a:rPr>
                  <a:t>Regree-sion</a:t>
                </a:r>
                <a:endParaRPr 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6" name="모서리가 둥근 직사각형 33">
                <a:extLst>
                  <a:ext uri="{FF2B5EF4-FFF2-40B4-BE49-F238E27FC236}">
                    <a16:creationId xmlns:a16="http://schemas.microsoft.com/office/drawing/2014/main" id="{7E9396A0-DCB2-4EAC-86BF-C3FC3F727034}"/>
                  </a:ext>
                </a:extLst>
              </p:cNvPr>
              <p:cNvSpPr/>
              <p:nvPr/>
            </p:nvSpPr>
            <p:spPr>
              <a:xfrm>
                <a:off x="700425" y="15542651"/>
                <a:ext cx="3405901" cy="527741"/>
              </a:xfrm>
              <a:prstGeom prst="roundRect">
                <a:avLst>
                  <a:gd name="adj" fmla="val 34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85108" tIns="42554" rIns="85108" bIns="42554" anchor="ctr"/>
              <a:lstStyle/>
              <a:p>
                <a:pPr algn="ctr" defTabSz="287232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200">
                    <a:solidFill>
                      <a:schemeClr val="tx1"/>
                    </a:solidFill>
                    <a:latin typeface="+mn-ea"/>
                  </a:rPr>
                  <a:t>회귀분석 모델링</a:t>
                </a:r>
                <a:endParaRPr kumimoji="0" lang="en-US" altLang="ko-KR" sz="2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7" name="모서리가 둥근 직사각형 33">
                <a:extLst>
                  <a:ext uri="{FF2B5EF4-FFF2-40B4-BE49-F238E27FC236}">
                    <a16:creationId xmlns:a16="http://schemas.microsoft.com/office/drawing/2014/main" id="{0F459251-7C05-4EF9-80A7-F193488871C5}"/>
                  </a:ext>
                </a:extLst>
              </p:cNvPr>
              <p:cNvSpPr/>
              <p:nvPr/>
            </p:nvSpPr>
            <p:spPr>
              <a:xfrm>
                <a:off x="709944" y="17854231"/>
                <a:ext cx="3396382" cy="527741"/>
              </a:xfrm>
              <a:prstGeom prst="roundRect">
                <a:avLst>
                  <a:gd name="adj" fmla="val 34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85108" tIns="42554" rIns="85108" bIns="42554" anchor="ctr"/>
              <a:lstStyle/>
              <a:p>
                <a:pPr algn="ctr" defTabSz="287232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200">
                    <a:solidFill>
                      <a:schemeClr val="tx1"/>
                    </a:solidFill>
                    <a:latin typeface="+mn-ea"/>
                  </a:rPr>
                  <a:t>강화학습 모델링</a:t>
                </a:r>
                <a:endParaRPr kumimoji="0" lang="en-US" altLang="ko-KR" sz="2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9AF22785-F72D-4F5C-8377-51B58F1C28D5}"/>
                  </a:ext>
                </a:extLst>
              </p:cNvPr>
              <p:cNvSpPr/>
              <p:nvPr/>
            </p:nvSpPr>
            <p:spPr>
              <a:xfrm>
                <a:off x="2105936" y="16852409"/>
                <a:ext cx="1179926" cy="646331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ko-KR" altLang="en-US" sz="1800" dirty="0">
                    <a:latin typeface="+mn-ea"/>
                    <a:ea typeface="+mn-ea"/>
                  </a:rPr>
                  <a:t>데이터 </a:t>
                </a:r>
                <a:endParaRPr lang="en-US" altLang="ko-KR" sz="1800" dirty="0">
                  <a:latin typeface="+mn-ea"/>
                  <a:ea typeface="+mn-ea"/>
                </a:endParaRPr>
              </a:p>
              <a:p>
                <a:pPr lvl="0" algn="ctr"/>
                <a:r>
                  <a:rPr lang="ko-KR" altLang="en-US" sz="1800" dirty="0" err="1">
                    <a:latin typeface="+mn-ea"/>
                    <a:ea typeface="+mn-ea"/>
                  </a:rPr>
                  <a:t>전처리</a:t>
                </a:r>
                <a:endParaRPr lang="en-US" sz="1800" dirty="0">
                  <a:latin typeface="+mn-ea"/>
                  <a:ea typeface="+mn-ea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6800A572-F086-4C46-A3BA-6ACA4D07271B}"/>
                  </a:ext>
                </a:extLst>
              </p:cNvPr>
              <p:cNvSpPr/>
              <p:nvPr/>
            </p:nvSpPr>
            <p:spPr>
              <a:xfrm>
                <a:off x="3507785" y="16988670"/>
                <a:ext cx="1330262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ko-KR" altLang="en-US" sz="1800" dirty="0">
                    <a:latin typeface="+mn-ea"/>
                    <a:ea typeface="+mn-ea"/>
                  </a:rPr>
                  <a:t>모델 학습 </a:t>
                </a:r>
                <a:endParaRPr lang="en-US" sz="1800" dirty="0">
                  <a:latin typeface="+mn-ea"/>
                  <a:ea typeface="+mn-ea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5C7B2046-4BAC-4449-A7D0-71C65AFDDBF8}"/>
                  </a:ext>
                </a:extLst>
              </p:cNvPr>
              <p:cNvSpPr/>
              <p:nvPr/>
            </p:nvSpPr>
            <p:spPr>
              <a:xfrm>
                <a:off x="4897555" y="16992106"/>
                <a:ext cx="1207427" cy="36933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anchor="ctr">
                <a:spAutoFit/>
              </a:bodyPr>
              <a:lstStyle/>
              <a:p>
                <a:pPr lvl="0" algn="ctr"/>
                <a:r>
                  <a:rPr lang="ko-KR" altLang="en-US" sz="1800">
                    <a:latin typeface="+mn-ea"/>
                    <a:ea typeface="+mn-ea"/>
                  </a:rPr>
                  <a:t>결과 예측</a:t>
                </a:r>
                <a:endParaRPr lang="en-US" sz="1800" dirty="0">
                  <a:latin typeface="+mn-ea"/>
                  <a:ea typeface="+mn-ea"/>
                </a:endParaRPr>
              </a:p>
            </p:txBody>
          </p: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89D5E766-FAE9-4205-B542-27059835A07C}"/>
                  </a:ext>
                </a:extLst>
              </p:cNvPr>
              <p:cNvCxnSpPr>
                <a:cxnSpLocks/>
                <a:stCxn id="402" idx="3"/>
                <a:endCxn id="403" idx="1"/>
              </p:cNvCxnSpPr>
              <p:nvPr/>
            </p:nvCxnSpPr>
            <p:spPr>
              <a:xfrm flipV="1">
                <a:off x="1720396" y="16533576"/>
                <a:ext cx="385541" cy="31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F369784D-C4DA-4F62-8A0B-894E3BC0CE57}"/>
                  </a:ext>
                </a:extLst>
              </p:cNvPr>
              <p:cNvCxnSpPr>
                <a:cxnSpLocks/>
                <a:stCxn id="403" idx="3"/>
                <a:endCxn id="404" idx="1"/>
              </p:cNvCxnSpPr>
              <p:nvPr/>
            </p:nvCxnSpPr>
            <p:spPr>
              <a:xfrm flipV="1">
                <a:off x="3285862" y="16529785"/>
                <a:ext cx="390122" cy="37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DA463141-D737-491A-AD3B-EDEB4103B176}"/>
                  </a:ext>
                </a:extLst>
              </p:cNvPr>
              <p:cNvCxnSpPr>
                <a:cxnSpLocks/>
                <a:stCxn id="404" idx="3"/>
                <a:endCxn id="415" idx="1"/>
              </p:cNvCxnSpPr>
              <p:nvPr/>
            </p:nvCxnSpPr>
            <p:spPr>
              <a:xfrm flipV="1">
                <a:off x="4588661" y="16524624"/>
                <a:ext cx="374717" cy="51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F6234105-4226-492B-9FFA-5F27EABB249B}"/>
                  </a:ext>
                </a:extLst>
              </p:cNvPr>
              <p:cNvCxnSpPr>
                <a:cxnSpLocks/>
                <a:stCxn id="410" idx="3"/>
                <a:endCxn id="411" idx="1"/>
              </p:cNvCxnSpPr>
              <p:nvPr/>
            </p:nvCxnSpPr>
            <p:spPr>
              <a:xfrm>
                <a:off x="2343254" y="18728945"/>
                <a:ext cx="383516" cy="660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69F7C215-60D0-48F1-95AB-A6D16737E7FD}"/>
                  </a:ext>
                </a:extLst>
              </p:cNvPr>
              <p:cNvCxnSpPr>
                <a:cxnSpLocks/>
                <a:stCxn id="411" idx="3"/>
                <a:endCxn id="412" idx="1"/>
              </p:cNvCxnSpPr>
              <p:nvPr/>
            </p:nvCxnSpPr>
            <p:spPr>
              <a:xfrm flipV="1">
                <a:off x="4016926" y="18732370"/>
                <a:ext cx="575082" cy="31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2" name="모서리가 둥근 직사각형 33">
              <a:extLst>
                <a:ext uri="{FF2B5EF4-FFF2-40B4-BE49-F238E27FC236}">
                  <a16:creationId xmlns:a16="http://schemas.microsoft.com/office/drawing/2014/main" id="{D1F4EFE3-A3B5-4391-8812-3F564FD2AC9E}"/>
                </a:ext>
              </a:extLst>
            </p:cNvPr>
            <p:cNvSpPr/>
            <p:nvPr/>
          </p:nvSpPr>
          <p:spPr>
            <a:xfrm>
              <a:off x="7428967" y="15868098"/>
              <a:ext cx="1759069" cy="755077"/>
            </a:xfrm>
            <a:prstGeom prst="roundRect">
              <a:avLst>
                <a:gd name="adj" fmla="val 34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85108" tIns="42554" rIns="85108" bIns="42554" anchor="ctr"/>
            <a:lstStyle/>
            <a:p>
              <a:pPr algn="ctr" defTabSz="287232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200">
                  <a:solidFill>
                    <a:schemeClr val="tx1"/>
                  </a:solidFill>
                  <a:latin typeface="+mn-ea"/>
                </a:rPr>
                <a:t>모델 적용</a:t>
              </a:r>
              <a:endParaRPr kumimoji="0" lang="en-US" altLang="ko-KR" sz="22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991476E-D5F7-435B-841C-BC949D76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13" y="10312911"/>
            <a:ext cx="8805837" cy="3081261"/>
          </a:xfrm>
          <a:prstGeom prst="rect">
            <a:avLst/>
          </a:prstGeom>
        </p:spPr>
      </p:pic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F78189C3-DEC9-4737-854F-BDB559CD80E2}"/>
              </a:ext>
            </a:extLst>
          </p:cNvPr>
          <p:cNvCxnSpPr>
            <a:cxnSpLocks/>
          </p:cNvCxnSpPr>
          <p:nvPr/>
        </p:nvCxnSpPr>
        <p:spPr>
          <a:xfrm flipV="1">
            <a:off x="6279557" y="19020395"/>
            <a:ext cx="1031062" cy="226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BAA22C0-80BC-4AB5-95BA-0915DBE7C5F2}"/>
              </a:ext>
            </a:extLst>
          </p:cNvPr>
          <p:cNvSpPr/>
          <p:nvPr/>
        </p:nvSpPr>
        <p:spPr>
          <a:xfrm>
            <a:off x="4080088" y="19126158"/>
            <a:ext cx="2204118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lvl="0" algn="ctr"/>
            <a:r>
              <a:rPr lang="ko-KR" altLang="en-US" sz="2000">
                <a:latin typeface="+mn-ea"/>
                <a:ea typeface="+mn-ea"/>
              </a:rPr>
              <a:t>모델 학습</a:t>
            </a:r>
            <a:endParaRPr lang="en-US" altLang="ko-KR" sz="2000">
              <a:latin typeface="+mn-ea"/>
              <a:ea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8272383-4E4B-4E2A-AB27-040B76CE829E}"/>
              </a:ext>
            </a:extLst>
          </p:cNvPr>
          <p:cNvSpPr/>
          <p:nvPr/>
        </p:nvSpPr>
        <p:spPr>
          <a:xfrm>
            <a:off x="7669260" y="17311840"/>
            <a:ext cx="2204118" cy="70788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lvl="0" algn="ctr"/>
            <a:r>
              <a:rPr lang="ko-KR" altLang="en-US" sz="2000">
                <a:latin typeface="+mn-ea"/>
                <a:ea typeface="+mn-ea"/>
              </a:rPr>
              <a:t>바람 영향에 따른 여러 </a:t>
            </a:r>
            <a:r>
              <a:rPr lang="en-US" altLang="ko-KR" sz="2000">
                <a:latin typeface="+mn-ea"/>
                <a:ea typeface="+mn-ea"/>
              </a:rPr>
              <a:t>Test </a:t>
            </a:r>
            <a:r>
              <a:rPr lang="ko-KR" altLang="en-US" sz="2000">
                <a:latin typeface="+mn-ea"/>
                <a:ea typeface="+mn-ea"/>
              </a:rPr>
              <a:t>진행</a:t>
            </a:r>
            <a:endParaRPr lang="en-US" altLang="ko-KR" sz="2000">
              <a:latin typeface="+mn-ea"/>
              <a:ea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B2ABDD9-211C-4208-9256-B107498F79FB}"/>
              </a:ext>
            </a:extLst>
          </p:cNvPr>
          <p:cNvSpPr/>
          <p:nvPr/>
        </p:nvSpPr>
        <p:spPr>
          <a:xfrm>
            <a:off x="7651668" y="19017364"/>
            <a:ext cx="2204118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lvl="0" algn="ctr"/>
            <a:r>
              <a:rPr lang="ko-KR" altLang="en-US" sz="2000">
                <a:latin typeface="+mn-ea"/>
                <a:ea typeface="+mn-ea"/>
              </a:rPr>
              <a:t>안정성 평가</a:t>
            </a:r>
            <a:endParaRPr lang="en-US" altLang="ko-KR" sz="2000">
              <a:latin typeface="+mn-ea"/>
              <a:ea typeface="+mn-ea"/>
            </a:endParaRPr>
          </a:p>
        </p:txBody>
      </p:sp>
      <p:pic>
        <p:nvPicPr>
          <p:cNvPr id="60" name="Picture 2" descr="Diagram of the soft actor-critic (SAC) algorithm for the real-time control of a wave energy converter (WEC).">
            <a:extLst>
              <a:ext uri="{FF2B5EF4-FFF2-40B4-BE49-F238E27FC236}">
                <a16:creationId xmlns:a16="http://schemas.microsoft.com/office/drawing/2014/main" id="{EBF625E6-532D-4C8B-8F05-92325560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98" y="24996102"/>
            <a:ext cx="8988312" cy="35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모서리가 둥근 직사각형 33">
            <a:extLst>
              <a:ext uri="{FF2B5EF4-FFF2-40B4-BE49-F238E27FC236}">
                <a16:creationId xmlns:a16="http://schemas.microsoft.com/office/drawing/2014/main" id="{4DA39839-BB37-4324-A1B4-B3E95F34D767}"/>
              </a:ext>
            </a:extLst>
          </p:cNvPr>
          <p:cNvSpPr/>
          <p:nvPr/>
        </p:nvSpPr>
        <p:spPr>
          <a:xfrm>
            <a:off x="11223731" y="3706336"/>
            <a:ext cx="4608000" cy="721908"/>
          </a:xfrm>
          <a:prstGeom prst="roundRect">
            <a:avLst>
              <a:gd name="adj" fmla="val 34000"/>
            </a:avLst>
          </a:prstGeom>
          <a:solidFill>
            <a:srgbClr val="083F8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5108" tIns="42554" rIns="85108" bIns="42554" anchor="ctr"/>
          <a:lstStyle/>
          <a:p>
            <a:pPr algn="ctr" defTabSz="28723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>
                <a:solidFill>
                  <a:schemeClr val="bg1"/>
                </a:solidFill>
                <a:latin typeface="+mn-ea"/>
              </a:rPr>
              <a:t>4. </a:t>
            </a:r>
            <a:r>
              <a:rPr kumimoji="0" lang="ko-KR" altLang="en-US" sz="3200" b="1" dirty="0">
                <a:solidFill>
                  <a:schemeClr val="bg1"/>
                </a:solidFill>
                <a:latin typeface="+mn-ea"/>
              </a:rPr>
              <a:t>프로젝트 수행 결과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F5F80F9-1FCF-4391-ADAD-39006DBBAD76}"/>
              </a:ext>
            </a:extLst>
          </p:cNvPr>
          <p:cNvSpPr txBox="1"/>
          <p:nvPr/>
        </p:nvSpPr>
        <p:spPr>
          <a:xfrm>
            <a:off x="11194224" y="4526973"/>
            <a:ext cx="3307145" cy="5527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+mn-ea"/>
                <a:ea typeface="+mn-ea"/>
              </a:rPr>
              <a:t>① </a:t>
            </a:r>
            <a:r>
              <a:rPr lang="ko-KR" altLang="en-US" sz="3000" b="1">
                <a:latin typeface="+mn-ea"/>
                <a:ea typeface="+mn-ea"/>
              </a:rPr>
              <a:t>회귀분석</a:t>
            </a:r>
            <a:endParaRPr lang="ko-KR" altLang="en-US" sz="3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표 61">
                <a:extLst>
                  <a:ext uri="{FF2B5EF4-FFF2-40B4-BE49-F238E27FC236}">
                    <a16:creationId xmlns:a16="http://schemas.microsoft.com/office/drawing/2014/main" id="{D9206AC8-BF54-4EA7-8CF8-D26D4956B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706074"/>
                  </p:ext>
                </p:extLst>
              </p:nvPr>
            </p:nvGraphicFramePr>
            <p:xfrm>
              <a:off x="11529119" y="5148616"/>
              <a:ext cx="8824272" cy="3014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7746">
                      <a:extLst>
                        <a:ext uri="{9D8B030D-6E8A-4147-A177-3AD203B41FA5}">
                          <a16:colId xmlns:a16="http://schemas.microsoft.com/office/drawing/2014/main" val="2439904438"/>
                        </a:ext>
                      </a:extLst>
                    </a:gridCol>
                    <a:gridCol w="2007746">
                      <a:extLst>
                        <a:ext uri="{9D8B030D-6E8A-4147-A177-3AD203B41FA5}">
                          <a16:colId xmlns:a16="http://schemas.microsoft.com/office/drawing/2014/main" val="2948962951"/>
                        </a:ext>
                      </a:extLst>
                    </a:gridCol>
                    <a:gridCol w="934849">
                      <a:extLst>
                        <a:ext uri="{9D8B030D-6E8A-4147-A177-3AD203B41FA5}">
                          <a16:colId xmlns:a16="http://schemas.microsoft.com/office/drawing/2014/main" val="4257563562"/>
                        </a:ext>
                      </a:extLst>
                    </a:gridCol>
                    <a:gridCol w="1962121">
                      <a:extLst>
                        <a:ext uri="{9D8B030D-6E8A-4147-A177-3AD203B41FA5}">
                          <a16:colId xmlns:a16="http://schemas.microsoft.com/office/drawing/2014/main" val="1522139390"/>
                        </a:ext>
                      </a:extLst>
                    </a:gridCol>
                    <a:gridCol w="1911810">
                      <a:extLst>
                        <a:ext uri="{9D8B030D-6E8A-4147-A177-3AD203B41FA5}">
                          <a16:colId xmlns:a16="http://schemas.microsoft.com/office/drawing/2014/main" val="2908452160"/>
                        </a:ext>
                      </a:extLst>
                    </a:gridCol>
                  </a:tblGrid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Result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Value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rowSpan="6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coef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972602270"/>
                      </a:ext>
                    </a:extLst>
                  </a:tr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Observations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990450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Intercept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-0.1221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80628150"/>
                      </a:ext>
                    </a:extLst>
                  </a:tr>
                  <a:tr h="4657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0.992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-0.0859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77119304"/>
                      </a:ext>
                    </a:extLst>
                  </a:tr>
                  <a:tr h="4657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/>
                            <a:t>Ad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0.992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87243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0.0928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4136576566"/>
                      </a:ext>
                    </a:extLst>
                  </a:tr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/>
                            <a:t>F-statisitc</a:t>
                          </a:r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3.263e+07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87243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1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0.0013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1775163436"/>
                      </a:ext>
                    </a:extLst>
                  </a:tr>
                  <a:tr h="711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/>
                            <a:t>P-value(F)</a:t>
                          </a:r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0.00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Previous</a:t>
                          </a:r>
                        </a:p>
                        <a:p>
                          <a:pPr algn="ctr" latinLnBrk="1"/>
                          <a:r>
                            <a:rPr lang="en-US" altLang="ko-KR" sz="2000" b="1"/>
                            <a:t>Angle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3.5579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1497767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표 61">
                <a:extLst>
                  <a:ext uri="{FF2B5EF4-FFF2-40B4-BE49-F238E27FC236}">
                    <a16:creationId xmlns:a16="http://schemas.microsoft.com/office/drawing/2014/main" id="{D9206AC8-BF54-4EA7-8CF8-D26D4956B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706074"/>
                  </p:ext>
                </p:extLst>
              </p:nvPr>
            </p:nvGraphicFramePr>
            <p:xfrm>
              <a:off x="11529119" y="5148616"/>
              <a:ext cx="8824272" cy="3014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7746">
                      <a:extLst>
                        <a:ext uri="{9D8B030D-6E8A-4147-A177-3AD203B41FA5}">
                          <a16:colId xmlns:a16="http://schemas.microsoft.com/office/drawing/2014/main" val="2439904438"/>
                        </a:ext>
                      </a:extLst>
                    </a:gridCol>
                    <a:gridCol w="2007746">
                      <a:extLst>
                        <a:ext uri="{9D8B030D-6E8A-4147-A177-3AD203B41FA5}">
                          <a16:colId xmlns:a16="http://schemas.microsoft.com/office/drawing/2014/main" val="2948962951"/>
                        </a:ext>
                      </a:extLst>
                    </a:gridCol>
                    <a:gridCol w="934849">
                      <a:extLst>
                        <a:ext uri="{9D8B030D-6E8A-4147-A177-3AD203B41FA5}">
                          <a16:colId xmlns:a16="http://schemas.microsoft.com/office/drawing/2014/main" val="4257563562"/>
                        </a:ext>
                      </a:extLst>
                    </a:gridCol>
                    <a:gridCol w="1962121">
                      <a:extLst>
                        <a:ext uri="{9D8B030D-6E8A-4147-A177-3AD203B41FA5}">
                          <a16:colId xmlns:a16="http://schemas.microsoft.com/office/drawing/2014/main" val="1522139390"/>
                        </a:ext>
                      </a:extLst>
                    </a:gridCol>
                    <a:gridCol w="1911810">
                      <a:extLst>
                        <a:ext uri="{9D8B030D-6E8A-4147-A177-3AD203B41FA5}">
                          <a16:colId xmlns:a16="http://schemas.microsoft.com/office/drawing/2014/main" val="2908452160"/>
                        </a:ext>
                      </a:extLst>
                    </a:gridCol>
                  </a:tblGrid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Result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Value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rowSpan="6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252484" t="-9333" r="-98758" b="-5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coef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972602270"/>
                      </a:ext>
                    </a:extLst>
                  </a:tr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Observations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990450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Intercept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-0.1221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80628150"/>
                      </a:ext>
                    </a:extLst>
                  </a:tr>
                  <a:tr h="4657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304" t="-203896" r="-341337" b="-370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0.992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252484" t="-203896" r="-98758" b="-370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-0.0859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77119304"/>
                      </a:ext>
                    </a:extLst>
                  </a:tr>
                  <a:tr h="4657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304" t="-303896" r="-341337" b="-270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0.992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252484" t="-303896" r="-98758" b="-270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0.0928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4136576566"/>
                      </a:ext>
                    </a:extLst>
                  </a:tr>
                  <a:tr h="457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/>
                            <a:t>F-statisitc</a:t>
                          </a:r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3.263e+07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1925" marR="71925" marT="35962" marB="35962" anchor="ctr">
                        <a:blipFill>
                          <a:blip r:embed="rId10"/>
                          <a:stretch>
                            <a:fillRect l="-252484" t="-414667" r="-98758" b="-1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0.0013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1775163436"/>
                      </a:ext>
                    </a:extLst>
                  </a:tr>
                  <a:tr h="711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/>
                            <a:t>P-value(F)</a:t>
                          </a:r>
                          <a:endParaRPr lang="ko-KR" altLang="en-US" sz="24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0.00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/>
                            <a:t>Previous</a:t>
                          </a:r>
                        </a:p>
                        <a:p>
                          <a:pPr algn="ctr" latinLnBrk="1"/>
                          <a:r>
                            <a:rPr lang="en-US" altLang="ko-KR" sz="2000" b="1"/>
                            <a:t>Angle</a:t>
                          </a:r>
                          <a:endParaRPr lang="ko-KR" altLang="en-US" sz="2000" b="1"/>
                        </a:p>
                      </a:txBody>
                      <a:tcPr marL="71925" marR="71925" marT="35962" marB="35962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/>
                            <a:t>3.5579</a:t>
                          </a:r>
                          <a:endParaRPr lang="ko-KR" altLang="en-US" sz="2400"/>
                        </a:p>
                      </a:txBody>
                      <a:tcPr marL="71925" marR="71925" marT="35962" marB="35962" anchor="ctr"/>
                    </a:tc>
                    <a:extLst>
                      <a:ext uri="{0D108BD9-81ED-4DB2-BD59-A6C34878D82A}">
                        <a16:rowId xmlns:a16="http://schemas.microsoft.com/office/drawing/2014/main" val="1497767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0" name="TextBox 229">
            <a:extLst>
              <a:ext uri="{FF2B5EF4-FFF2-40B4-BE49-F238E27FC236}">
                <a16:creationId xmlns:a16="http://schemas.microsoft.com/office/drawing/2014/main" id="{1401F4CA-E28E-4588-8D79-77F83F7A21A4}"/>
              </a:ext>
            </a:extLst>
          </p:cNvPr>
          <p:cNvSpPr txBox="1"/>
          <p:nvPr/>
        </p:nvSpPr>
        <p:spPr>
          <a:xfrm>
            <a:off x="10951062" y="8070664"/>
            <a:ext cx="10217111" cy="260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2800" b="1">
                <a:latin typeface="+mn-ea"/>
                <a:ea typeface="+mn-ea"/>
              </a:rPr>
              <a:t>모델 구축</a:t>
            </a:r>
            <a:endParaRPr lang="en-US" altLang="ko-KR" sz="2800" b="1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</a:rPr>
              <a:t>   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400">
                <a:latin typeface="+mn-ea"/>
                <a:ea typeface="+mn-ea"/>
              </a:rPr>
              <a:t>데이터는 바람 세기</a:t>
            </a:r>
            <a:r>
              <a:rPr lang="en-US" altLang="ko-KR" sz="2400">
                <a:latin typeface="+mn-ea"/>
                <a:ea typeface="+mn-ea"/>
              </a:rPr>
              <a:t>(0 ~ 4.5m/s)</a:t>
            </a:r>
            <a:r>
              <a:rPr lang="ko-KR" altLang="en-US" sz="2400">
                <a:latin typeface="+mn-ea"/>
                <a:ea typeface="+mn-ea"/>
              </a:rPr>
              <a:t>별 각 </a:t>
            </a:r>
            <a:r>
              <a:rPr lang="en-US" altLang="ko-KR" sz="2400">
                <a:latin typeface="+mn-ea"/>
                <a:ea typeface="+mn-ea"/>
              </a:rPr>
              <a:t>2500</a:t>
            </a:r>
            <a:r>
              <a:rPr lang="ko-KR" altLang="en-US" sz="2400">
                <a:latin typeface="+mn-ea"/>
                <a:ea typeface="+mn-ea"/>
              </a:rPr>
              <a:t>개씩</a:t>
            </a:r>
            <a:r>
              <a:rPr lang="en-US" altLang="ko-KR" sz="2400">
                <a:latin typeface="+mn-ea"/>
                <a:ea typeface="+mn-ea"/>
              </a:rPr>
              <a:t>(0.01</a:t>
            </a:r>
            <a:r>
              <a:rPr lang="ko-KR" altLang="en-US" sz="2400">
                <a:latin typeface="+mn-ea"/>
                <a:ea typeface="+mn-ea"/>
              </a:rPr>
              <a:t>초</a:t>
            </a:r>
            <a:r>
              <a:rPr lang="en-US" altLang="ko-KR" sz="2400">
                <a:latin typeface="+mn-ea"/>
                <a:ea typeface="+mn-ea"/>
              </a:rPr>
              <a:t>) </a:t>
            </a:r>
            <a:r>
              <a:rPr lang="ko-KR" altLang="en-US" sz="2400">
                <a:latin typeface="+mn-ea"/>
                <a:ea typeface="+mn-ea"/>
              </a:rPr>
              <a:t>추출</a:t>
            </a:r>
            <a:endParaRPr lang="en-US" altLang="ko-KR" sz="240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>
                <a:latin typeface="+mn-ea"/>
                <a:ea typeface="+mn-ea"/>
              </a:rPr>
              <a:t>   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ㆍLabel</a:t>
            </a:r>
            <a:r>
              <a:rPr lang="ko-KR" altLang="en-US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기존 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PID </a:t>
            </a:r>
            <a:r>
              <a:rPr lang="ko-KR" altLang="en-US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제어기의 결과값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(Angle)</a:t>
            </a:r>
            <a:endParaRPr lang="en-US" altLang="ko-KR" sz="2400">
              <a:latin typeface="+mn-ea"/>
              <a:ea typeface="+mn-ea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2800" b="1">
                <a:latin typeface="+mn-ea"/>
                <a:ea typeface="+mn-ea"/>
              </a:rPr>
              <a:t>모델 적용 전</a:t>
            </a:r>
            <a:r>
              <a:rPr lang="en-US" altLang="ko-KR" sz="2800" b="1">
                <a:latin typeface="+mn-ea"/>
                <a:ea typeface="+mn-ea"/>
              </a:rPr>
              <a:t>/</a:t>
            </a:r>
            <a:r>
              <a:rPr lang="ko-KR" altLang="en-US" sz="2800" b="1">
                <a:latin typeface="+mn-ea"/>
                <a:ea typeface="+mn-ea"/>
              </a:rPr>
              <a:t>후 테스트 </a:t>
            </a:r>
            <a:r>
              <a:rPr lang="en-US" altLang="ko-KR" sz="2800" b="1">
                <a:latin typeface="+mn-ea"/>
                <a:ea typeface="+mn-ea"/>
              </a:rPr>
              <a:t>(3m/s), (Ratio</a:t>
            </a:r>
            <a:r>
              <a:rPr lang="ko-KR" altLang="en-US" sz="2800" b="1">
                <a:latin typeface="+mn-ea"/>
                <a:ea typeface="+mn-ea"/>
              </a:rPr>
              <a:t> </a:t>
            </a:r>
            <a:r>
              <a:rPr lang="en-US" altLang="ko-KR" sz="2800" b="1">
                <a:latin typeface="+mn-ea"/>
                <a:ea typeface="+mn-ea"/>
              </a:rPr>
              <a:t>=</a:t>
            </a:r>
            <a:r>
              <a:rPr lang="ko-KR" altLang="en-US" sz="2800" b="1">
                <a:latin typeface="+mn-ea"/>
                <a:ea typeface="+mn-ea"/>
              </a:rPr>
              <a:t> </a:t>
            </a:r>
            <a:r>
              <a:rPr lang="en-US" altLang="ko-KR" sz="2800" b="1">
                <a:latin typeface="+mn-ea"/>
                <a:ea typeface="+mn-ea"/>
              </a:rPr>
              <a:t>7:3)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</a:rPr>
              <a:t>  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97F589F-E678-4645-886C-FA30976E4E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56885" y="10259978"/>
            <a:ext cx="3566680" cy="295173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43799B32-7A29-4155-8FBF-93609A166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10510" y="10250910"/>
            <a:ext cx="3692928" cy="3025623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E0D7352-5F5D-47E3-BDC2-D2FD7CCA7003}"/>
              </a:ext>
            </a:extLst>
          </p:cNvPr>
          <p:cNvSpPr txBox="1"/>
          <p:nvPr/>
        </p:nvSpPr>
        <p:spPr>
          <a:xfrm>
            <a:off x="10975287" y="13163233"/>
            <a:ext cx="10217111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>
                <a:latin typeface="+mn-ea"/>
                <a:ea typeface="+mn-ea"/>
              </a:rPr>
              <a:t>전                                        후</a:t>
            </a:r>
            <a:endParaRPr lang="en-US" altLang="ko-KR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5552</TotalTime>
  <Words>365</Words>
  <Application>Microsoft Office PowerPoint</Application>
  <PresentationFormat>사용자 지정</PresentationFormat>
  <Paragraphs>97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11</dc:creator>
  <cp:lastModifiedBy>ChoiSeungchan</cp:lastModifiedBy>
  <cp:revision>273</cp:revision>
  <cp:lastPrinted>2019-05-29T12:36:57Z</cp:lastPrinted>
  <dcterms:created xsi:type="dcterms:W3CDTF">2012-10-29T00:52:45Z</dcterms:created>
  <dcterms:modified xsi:type="dcterms:W3CDTF">2021-05-28T01:17:44Z</dcterms:modified>
</cp:coreProperties>
</file>