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97" r:id="rId4"/>
    <p:sldId id="400" r:id="rId5"/>
    <p:sldId id="399" r:id="rId6"/>
    <p:sldId id="401" r:id="rId7"/>
    <p:sldId id="403" r:id="rId8"/>
    <p:sldId id="368" r:id="rId9"/>
    <p:sldId id="404" r:id="rId10"/>
    <p:sldId id="405" r:id="rId11"/>
    <p:sldId id="406" r:id="rId12"/>
    <p:sldId id="411" r:id="rId13"/>
    <p:sldId id="407" r:id="rId14"/>
    <p:sldId id="408" r:id="rId15"/>
    <p:sldId id="409" r:id="rId16"/>
    <p:sldId id="415" r:id="rId17"/>
    <p:sldId id="410" r:id="rId18"/>
    <p:sldId id="416" r:id="rId19"/>
    <p:sldId id="418" r:id="rId20"/>
    <p:sldId id="374" r:id="rId21"/>
    <p:sldId id="412" r:id="rId22"/>
    <p:sldId id="414" r:id="rId23"/>
    <p:sldId id="413" r:id="rId24"/>
    <p:sldId id="417" r:id="rId25"/>
    <p:sldId id="27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1"/>
    <a:srgbClr val="344C76"/>
    <a:srgbClr val="364C73"/>
    <a:srgbClr val="E1E1D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73349" autoAdjust="0"/>
  </p:normalViewPr>
  <p:slideViewPr>
    <p:cSldViewPr snapToGrid="0">
      <p:cViewPr varScale="1">
        <p:scale>
          <a:sx n="80" d="100"/>
          <a:sy n="80" d="100"/>
        </p:scale>
        <p:origin x="17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B4CEB-B9D8-4108-9F97-12B7BF844D3C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190C4-F5D2-4CE8-AF43-AE6909029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294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190C4-F5D2-4CE8-AF43-AE6909029CE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608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AI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분야의 본래 목적 중 하나는 바로 </a:t>
            </a:r>
            <a:r>
              <a:rPr lang="ko-KR" altLang="en-US" b="1" i="0">
                <a:solidFill>
                  <a:srgbClr val="666666"/>
                </a:solidFill>
                <a:effectLst/>
                <a:latin typeface="Noto Sans"/>
              </a:rPr>
              <a:t>가공되지 않은 고차원의 센서 데이터를 이용해 복잡한 문제를 푸는 것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이라고 할 수 있다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.</a:t>
            </a:r>
          </a:p>
          <a:p>
            <a:pPr algn="l"/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최근에는 센서데이터 처리를 위해 발전된 딥러닝 기술을 사용하기 시작했으며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, 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이것이 강화학습과 결합되어 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Deep Q-Network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가 탄생하게 되었다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. 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그러나 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DQN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은 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high-dimensional observation spaces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를 이용해 문제를 풀지만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, </a:t>
            </a:r>
            <a:r>
              <a:rPr lang="en-US" altLang="ko-KR" b="1" i="0">
                <a:solidFill>
                  <a:srgbClr val="666666"/>
                </a:solidFill>
                <a:effectLst/>
                <a:latin typeface="Noto Sans"/>
              </a:rPr>
              <a:t>discrete</a:t>
            </a:r>
            <a:r>
              <a:rPr lang="ko-KR" altLang="en-US" b="1" i="0">
                <a:solidFill>
                  <a:srgbClr val="666666"/>
                </a:solidFill>
                <a:effectLst/>
                <a:latin typeface="Noto Sans"/>
              </a:rPr>
              <a:t>하고 </a:t>
            </a:r>
            <a:r>
              <a:rPr lang="en-US" altLang="ko-KR" b="1" i="0">
                <a:solidFill>
                  <a:srgbClr val="666666"/>
                </a:solidFill>
                <a:effectLst/>
                <a:latin typeface="Noto Sans"/>
              </a:rPr>
              <a:t>low-dimensional action spaces</a:t>
            </a:r>
            <a:r>
              <a:rPr lang="ko-KR" altLang="en-US" b="1" i="0">
                <a:solidFill>
                  <a:srgbClr val="666666"/>
                </a:solidFill>
                <a:effectLst/>
                <a:latin typeface="Noto Sans"/>
              </a:rPr>
              <a:t>만을 다룰 수 있었다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. 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때문에 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DQN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에서는 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continuous domain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문제에 적용하기 위한 방법으로 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action space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를 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discrete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한 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action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으로 쪼개어 적용하였다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.</a:t>
            </a:r>
          </a:p>
          <a:p>
            <a:pPr algn="l"/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그러나 이러한 방법은 많은 </a:t>
            </a:r>
            <a:r>
              <a:rPr lang="ko-KR" altLang="en-US" b="1" i="0">
                <a:solidFill>
                  <a:srgbClr val="666666"/>
                </a:solidFill>
                <a:effectLst/>
                <a:latin typeface="Noto Sans"/>
              </a:rPr>
              <a:t>한계점</a:t>
            </a:r>
            <a:r>
              <a:rPr lang="en-US" altLang="ko-KR" b="1" i="0">
                <a:solidFill>
                  <a:srgbClr val="666666"/>
                </a:solidFill>
                <a:effectLst/>
                <a:latin typeface="Noto Sans"/>
              </a:rPr>
              <a:t>(limitations)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 을 지닌다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. 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바로 </a:t>
            </a:r>
            <a:r>
              <a:rPr lang="ko-KR" altLang="en-US" b="1" i="0">
                <a:solidFill>
                  <a:srgbClr val="666666"/>
                </a:solidFill>
                <a:effectLst/>
                <a:latin typeface="Noto Sans"/>
              </a:rPr>
              <a:t>차원의 저주</a:t>
            </a:r>
            <a:r>
              <a:rPr lang="en-US" altLang="ko-KR" b="1" i="0">
                <a:solidFill>
                  <a:srgbClr val="666666"/>
                </a:solidFill>
                <a:effectLst/>
                <a:latin typeface="Noto Sans"/>
              </a:rPr>
              <a:t>(the curse of dimensionality)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 때문이다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.</a:t>
            </a:r>
          </a:p>
          <a:p>
            <a:pPr algn="l"/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그래서 이번에는 </a:t>
            </a:r>
            <a:r>
              <a:rPr lang="en-US" altLang="ko-KR" b="1" i="0">
                <a:solidFill>
                  <a:srgbClr val="666666"/>
                </a:solidFill>
                <a:effectLst/>
                <a:latin typeface="Noto Sans"/>
              </a:rPr>
              <a:t>DQN</a:t>
            </a:r>
            <a:r>
              <a:rPr lang="ko-KR" altLang="en-US" b="1" i="0">
                <a:solidFill>
                  <a:srgbClr val="666666"/>
                </a:solidFill>
                <a:effectLst/>
                <a:latin typeface="Noto Sans"/>
              </a:rPr>
              <a:t>에 적용되었던 </a:t>
            </a:r>
            <a:r>
              <a:rPr lang="en-US" altLang="ko-KR" b="1" i="0">
                <a:solidFill>
                  <a:srgbClr val="666666"/>
                </a:solidFill>
                <a:effectLst/>
                <a:latin typeface="Noto Sans"/>
              </a:rPr>
              <a:t>Insights</a:t>
            </a:r>
            <a:r>
              <a:rPr lang="ko-KR" altLang="en-US" b="1" i="0">
                <a:solidFill>
                  <a:srgbClr val="666666"/>
                </a:solidFill>
                <a:effectLst/>
                <a:latin typeface="Noto Sans"/>
              </a:rPr>
              <a:t>들을 </a:t>
            </a:r>
            <a:r>
              <a:rPr lang="en-US" altLang="ko-KR" b="1" i="0">
                <a:solidFill>
                  <a:srgbClr val="666666"/>
                </a:solidFill>
                <a:effectLst/>
                <a:latin typeface="Noto Sans"/>
              </a:rPr>
              <a:t>actor-critic </a:t>
            </a:r>
            <a:r>
              <a:rPr lang="ko-KR" altLang="en-US" b="1" i="0">
                <a:solidFill>
                  <a:srgbClr val="666666"/>
                </a:solidFill>
                <a:effectLst/>
                <a:latin typeface="Noto Sans"/>
              </a:rPr>
              <a:t>방식에 적용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해 그 문제를 해결하였다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.</a:t>
            </a:r>
          </a:p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DQN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의 이전에는 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large, non-linear function approximator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가 어렵고 불안정하다는 사실이 일반적이었다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.</a:t>
            </a:r>
          </a:p>
          <a:p>
            <a:pPr algn="l"/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하지만 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DQN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은 </a:t>
            </a:r>
            <a:r>
              <a:rPr lang="ko-KR" altLang="en-US" b="1" i="0">
                <a:solidFill>
                  <a:srgbClr val="666666"/>
                </a:solidFill>
                <a:effectLst/>
                <a:latin typeface="Noto Sans"/>
              </a:rPr>
              <a:t>두 가지 </a:t>
            </a:r>
            <a:r>
              <a:rPr lang="en-US" altLang="ko-KR" b="1" i="0">
                <a:solidFill>
                  <a:srgbClr val="666666"/>
                </a:solidFill>
                <a:effectLst/>
                <a:latin typeface="Noto Sans"/>
              </a:rPr>
              <a:t>innovation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을 통해 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stable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하고 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robust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한 방법으로 이러한 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function approximator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를 이용하 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value function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을 학습시킬 수 있었다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첫번째는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, </a:t>
            </a:r>
            <a:r>
              <a:rPr lang="en-US" altLang="ko-KR" b="1" i="0">
                <a:solidFill>
                  <a:srgbClr val="666666"/>
                </a:solidFill>
                <a:effectLst/>
                <a:latin typeface="Noto Sans"/>
              </a:rPr>
              <a:t>replay buffer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를 이용해 관련성이 적은 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sample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들만을 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off-policy 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방법으로 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network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를 학습시킨다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두번째로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, </a:t>
            </a:r>
            <a:r>
              <a:rPr lang="en-US" altLang="ko-KR" b="1" i="0">
                <a:solidFill>
                  <a:srgbClr val="666666"/>
                </a:solidFill>
                <a:effectLst/>
                <a:latin typeface="Noto Sans"/>
              </a:rPr>
              <a:t>target Q network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를 이용해 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TD backup(update)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을 하는 동안에 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target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에 대한 일관성을 유지시켜준다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190C4-F5D2-4CE8-AF43-AE6909029CE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891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AI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분야의 본래 목적 중 하나는 바로 </a:t>
            </a:r>
            <a:r>
              <a:rPr lang="ko-KR" altLang="en-US" b="1" i="0">
                <a:solidFill>
                  <a:srgbClr val="666666"/>
                </a:solidFill>
                <a:effectLst/>
                <a:latin typeface="Noto Sans"/>
              </a:rPr>
              <a:t>가공되지 않은 고차원의 센서 데이터를 이용해 복잡한 문제를 푸는 것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이라고 할 수 있다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.</a:t>
            </a:r>
          </a:p>
          <a:p>
            <a:pPr algn="l"/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최근에는 센서데이터 처리를 위해 발전된 딥러닝 기술을 사용하기 시작했으며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, 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이것이 강화학습과 결합되어 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Deep Q-Network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가 탄생하게 되었다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. 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그러나 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DQN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은 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high-dimensional observation spaces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를 이용해 문제를 풀지만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, </a:t>
            </a:r>
            <a:r>
              <a:rPr lang="en-US" altLang="ko-KR" b="1" i="0">
                <a:solidFill>
                  <a:srgbClr val="666666"/>
                </a:solidFill>
                <a:effectLst/>
                <a:latin typeface="Noto Sans"/>
              </a:rPr>
              <a:t>discrete</a:t>
            </a:r>
            <a:r>
              <a:rPr lang="ko-KR" altLang="en-US" b="1" i="0">
                <a:solidFill>
                  <a:srgbClr val="666666"/>
                </a:solidFill>
                <a:effectLst/>
                <a:latin typeface="Noto Sans"/>
              </a:rPr>
              <a:t>하고 </a:t>
            </a:r>
            <a:r>
              <a:rPr lang="en-US" altLang="ko-KR" b="1" i="0">
                <a:solidFill>
                  <a:srgbClr val="666666"/>
                </a:solidFill>
                <a:effectLst/>
                <a:latin typeface="Noto Sans"/>
              </a:rPr>
              <a:t>low-dimensional action spaces</a:t>
            </a:r>
            <a:r>
              <a:rPr lang="ko-KR" altLang="en-US" b="1" i="0">
                <a:solidFill>
                  <a:srgbClr val="666666"/>
                </a:solidFill>
                <a:effectLst/>
                <a:latin typeface="Noto Sans"/>
              </a:rPr>
              <a:t>만을 다룰 수 있었다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. 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때문에 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DQN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에서는 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continuous domain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문제에 적용하기 위한 방법으로 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action space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를 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discrete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한 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action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으로 쪼개어 적용하였다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.</a:t>
            </a:r>
          </a:p>
          <a:p>
            <a:pPr algn="l"/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그러나 이러한 방법은 많은 </a:t>
            </a:r>
            <a:r>
              <a:rPr lang="ko-KR" altLang="en-US" b="1" i="0">
                <a:solidFill>
                  <a:srgbClr val="666666"/>
                </a:solidFill>
                <a:effectLst/>
                <a:latin typeface="Noto Sans"/>
              </a:rPr>
              <a:t>한계점</a:t>
            </a:r>
            <a:r>
              <a:rPr lang="en-US" altLang="ko-KR" b="1" i="0">
                <a:solidFill>
                  <a:srgbClr val="666666"/>
                </a:solidFill>
                <a:effectLst/>
                <a:latin typeface="Noto Sans"/>
              </a:rPr>
              <a:t>(limitations)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 을 지닌다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. 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바로 </a:t>
            </a:r>
            <a:r>
              <a:rPr lang="ko-KR" altLang="en-US" b="1" i="0">
                <a:solidFill>
                  <a:srgbClr val="666666"/>
                </a:solidFill>
                <a:effectLst/>
                <a:latin typeface="Noto Sans"/>
              </a:rPr>
              <a:t>차원의 저주</a:t>
            </a:r>
            <a:r>
              <a:rPr lang="en-US" altLang="ko-KR" b="1" i="0">
                <a:solidFill>
                  <a:srgbClr val="666666"/>
                </a:solidFill>
                <a:effectLst/>
                <a:latin typeface="Noto Sans"/>
              </a:rPr>
              <a:t>(the curse of dimensionality)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 때문이다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.</a:t>
            </a:r>
          </a:p>
          <a:p>
            <a:pPr algn="l"/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그래서 이번에는 </a:t>
            </a:r>
            <a:r>
              <a:rPr lang="en-US" altLang="ko-KR" b="1" i="0">
                <a:solidFill>
                  <a:srgbClr val="666666"/>
                </a:solidFill>
                <a:effectLst/>
                <a:latin typeface="Noto Sans"/>
              </a:rPr>
              <a:t>DQN</a:t>
            </a:r>
            <a:r>
              <a:rPr lang="ko-KR" altLang="en-US" b="1" i="0">
                <a:solidFill>
                  <a:srgbClr val="666666"/>
                </a:solidFill>
                <a:effectLst/>
                <a:latin typeface="Noto Sans"/>
              </a:rPr>
              <a:t>에 적용되었던 </a:t>
            </a:r>
            <a:r>
              <a:rPr lang="en-US" altLang="ko-KR" b="1" i="0">
                <a:solidFill>
                  <a:srgbClr val="666666"/>
                </a:solidFill>
                <a:effectLst/>
                <a:latin typeface="Noto Sans"/>
              </a:rPr>
              <a:t>Insights</a:t>
            </a:r>
            <a:r>
              <a:rPr lang="ko-KR" altLang="en-US" b="1" i="0">
                <a:solidFill>
                  <a:srgbClr val="666666"/>
                </a:solidFill>
                <a:effectLst/>
                <a:latin typeface="Noto Sans"/>
              </a:rPr>
              <a:t>들을 </a:t>
            </a:r>
            <a:r>
              <a:rPr lang="en-US" altLang="ko-KR" b="1" i="0">
                <a:solidFill>
                  <a:srgbClr val="666666"/>
                </a:solidFill>
                <a:effectLst/>
                <a:latin typeface="Noto Sans"/>
              </a:rPr>
              <a:t>actor-critic </a:t>
            </a:r>
            <a:r>
              <a:rPr lang="ko-KR" altLang="en-US" b="1" i="0">
                <a:solidFill>
                  <a:srgbClr val="666666"/>
                </a:solidFill>
                <a:effectLst/>
                <a:latin typeface="Noto Sans"/>
              </a:rPr>
              <a:t>방식에 적용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해 그 문제를 해결하였다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.</a:t>
            </a:r>
          </a:p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DQN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의 이전에는 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large, non-linear function approximator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가 어렵고 불안정하다는 사실이 일반적이었다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.</a:t>
            </a:r>
          </a:p>
          <a:p>
            <a:pPr algn="l"/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하지만 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DQN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은 </a:t>
            </a:r>
            <a:r>
              <a:rPr lang="ko-KR" altLang="en-US" b="1" i="0">
                <a:solidFill>
                  <a:srgbClr val="666666"/>
                </a:solidFill>
                <a:effectLst/>
                <a:latin typeface="Noto Sans"/>
              </a:rPr>
              <a:t>두 가지 </a:t>
            </a:r>
            <a:r>
              <a:rPr lang="en-US" altLang="ko-KR" b="1" i="0">
                <a:solidFill>
                  <a:srgbClr val="666666"/>
                </a:solidFill>
                <a:effectLst/>
                <a:latin typeface="Noto Sans"/>
              </a:rPr>
              <a:t>innovation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을 통해 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stable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하고 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robust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한 방법으로 이러한 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function approximator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를 이용하 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value function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을 학습시킬 수 있었다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첫번째는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, </a:t>
            </a:r>
            <a:r>
              <a:rPr lang="en-US" altLang="ko-KR" b="1" i="0">
                <a:solidFill>
                  <a:srgbClr val="666666"/>
                </a:solidFill>
                <a:effectLst/>
                <a:latin typeface="Noto Sans"/>
              </a:rPr>
              <a:t>replay buffer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를 이용해 관련성이 적은 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sample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들만을 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off-policy 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방법으로 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network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를 학습시킨다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두번째로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, </a:t>
            </a:r>
            <a:r>
              <a:rPr lang="en-US" altLang="ko-KR" b="1" i="0">
                <a:solidFill>
                  <a:srgbClr val="666666"/>
                </a:solidFill>
                <a:effectLst/>
                <a:latin typeface="Noto Sans"/>
              </a:rPr>
              <a:t>target Q network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를 이용해 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TD backup(update)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을 하는 동안에 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target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"/>
              </a:rPr>
              <a:t>에 대한 일관성을 유지시켜준다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190C4-F5D2-4CE8-AF43-AE6909029CE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36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190C4-F5D2-4CE8-AF43-AE6909029CE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22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190C4-F5D2-4CE8-AF43-AE6909029CE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10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190C4-F5D2-4CE8-AF43-AE6909029CE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0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190C4-F5D2-4CE8-AF43-AE6909029CE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59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190C4-F5D2-4CE8-AF43-AE6909029CE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226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190C4-F5D2-4CE8-AF43-AE6909029CE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628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190C4-F5D2-4CE8-AF43-AE6909029CE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048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190C4-F5D2-4CE8-AF43-AE6909029CE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958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190C4-F5D2-4CE8-AF43-AE6909029CE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412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190C4-F5D2-4CE8-AF43-AE6909029CE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98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190C4-F5D2-4CE8-AF43-AE6909029CE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5724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190C4-F5D2-4CE8-AF43-AE6909029CE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9136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190C4-F5D2-4CE8-AF43-AE6909029CE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640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190C4-F5D2-4CE8-AF43-AE6909029CE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440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190C4-F5D2-4CE8-AF43-AE6909029CE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159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190C4-F5D2-4CE8-AF43-AE6909029CE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74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190C4-F5D2-4CE8-AF43-AE6909029CE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347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190C4-F5D2-4CE8-AF43-AE6909029CE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795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190C4-F5D2-4CE8-AF43-AE6909029CE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929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190C4-F5D2-4CE8-AF43-AE6909029CE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565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5DA1EB5-3F06-475C-9348-67F38F289E4D}"/>
              </a:ext>
            </a:extLst>
          </p:cNvPr>
          <p:cNvGrpSpPr/>
          <p:nvPr/>
        </p:nvGrpSpPr>
        <p:grpSpPr>
          <a:xfrm>
            <a:off x="2547990" y="2449905"/>
            <a:ext cx="9247075" cy="1593472"/>
            <a:chOff x="2547990" y="2524122"/>
            <a:chExt cx="9247075" cy="1593472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3356861-86D9-489E-8471-54F48608F274}"/>
                </a:ext>
              </a:extLst>
            </p:cNvPr>
            <p:cNvCxnSpPr>
              <a:cxnSpLocks/>
            </p:cNvCxnSpPr>
            <p:nvPr/>
          </p:nvCxnSpPr>
          <p:spPr>
            <a:xfrm>
              <a:off x="3494756" y="4117594"/>
              <a:ext cx="4892983" cy="0"/>
            </a:xfrm>
            <a:prstGeom prst="line">
              <a:avLst/>
            </a:prstGeom>
            <a:ln w="635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3">
              <a:extLst>
                <a:ext uri="{FF2B5EF4-FFF2-40B4-BE49-F238E27FC236}">
                  <a16:creationId xmlns:a16="http://schemas.microsoft.com/office/drawing/2014/main" id="{DCB655F0-0AD3-488F-A7C0-F32D890E3905}"/>
                </a:ext>
              </a:extLst>
            </p:cNvPr>
            <p:cNvSpPr txBox="1"/>
            <p:nvPr/>
          </p:nvSpPr>
          <p:spPr>
            <a:xfrm>
              <a:off x="2547990" y="2524122"/>
              <a:ext cx="924707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altLang="ko-KR" sz="4500" b="1">
                <a:solidFill>
                  <a:schemeClr val="accent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8" name="TextBox 1">
            <a:extLst>
              <a:ext uri="{FF2B5EF4-FFF2-40B4-BE49-F238E27FC236}">
                <a16:creationId xmlns:a16="http://schemas.microsoft.com/office/drawing/2014/main" id="{410EE49E-9802-4DA0-8D1F-72C297EE1469}"/>
              </a:ext>
            </a:extLst>
          </p:cNvPr>
          <p:cNvSpPr txBox="1"/>
          <p:nvPr/>
        </p:nvSpPr>
        <p:spPr>
          <a:xfrm>
            <a:off x="3311874" y="4090453"/>
            <a:ext cx="6095068" cy="3774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en-US" altLang="ko-KR" sz="1600" b="1" spc="300">
                <a:solidFill>
                  <a:srgbClr val="203864"/>
                </a:solidFill>
                <a:latin typeface="+mn-ea"/>
                <a:cs typeface="Vrinda"/>
              </a:rPr>
              <a:t>[‘</a:t>
            </a:r>
            <a:r>
              <a:rPr lang="ko-KR" altLang="en-US" sz="1600" b="1" spc="300">
                <a:solidFill>
                  <a:srgbClr val="203864"/>
                </a:solidFill>
                <a:latin typeface="+mn-ea"/>
                <a:cs typeface="Vrinda"/>
              </a:rPr>
              <a:t>최강빈정</a:t>
            </a:r>
            <a:r>
              <a:rPr lang="en-US" altLang="ko-KR" sz="1600" b="1" spc="300">
                <a:solidFill>
                  <a:srgbClr val="203864"/>
                </a:solidFill>
                <a:latin typeface="+mn-ea"/>
                <a:cs typeface="Vrinda"/>
              </a:rPr>
              <a:t>’</a:t>
            </a:r>
            <a:r>
              <a:rPr lang="ko-KR" altLang="en-US" sz="1600" b="1" spc="300">
                <a:solidFill>
                  <a:srgbClr val="203864"/>
                </a:solidFill>
                <a:latin typeface="+mn-ea"/>
                <a:cs typeface="Vrinda"/>
              </a:rPr>
              <a:t>조</a:t>
            </a:r>
            <a:r>
              <a:rPr lang="en-US" altLang="ko-KR" sz="1600" b="1" spc="300" dirty="0">
                <a:solidFill>
                  <a:srgbClr val="203864"/>
                </a:solidFill>
                <a:latin typeface="+mn-ea"/>
                <a:cs typeface="Vrinda"/>
              </a:rPr>
              <a:t>] </a:t>
            </a:r>
            <a:r>
              <a:rPr lang="ko-KR" altLang="en-US" sz="1600" b="1" spc="300" dirty="0" err="1">
                <a:solidFill>
                  <a:srgbClr val="203864"/>
                </a:solidFill>
                <a:latin typeface="+mn-ea"/>
                <a:cs typeface="Vrinda"/>
              </a:rPr>
              <a:t>최여준</a:t>
            </a:r>
            <a:r>
              <a:rPr lang="ko-KR" altLang="en-US" sz="1600" b="1" spc="300" dirty="0">
                <a:solidFill>
                  <a:srgbClr val="203864"/>
                </a:solidFill>
                <a:latin typeface="+mn-ea"/>
                <a:cs typeface="Vrinda"/>
              </a:rPr>
              <a:t> 김용현 </a:t>
            </a:r>
            <a:r>
              <a:rPr lang="ko-KR" altLang="en-US" sz="1600" b="1" spc="300" dirty="0" err="1">
                <a:solidFill>
                  <a:srgbClr val="203864"/>
                </a:solidFill>
                <a:latin typeface="+mn-ea"/>
                <a:cs typeface="Vrinda"/>
              </a:rPr>
              <a:t>정의연</a:t>
            </a:r>
            <a:r>
              <a:rPr lang="en-US" altLang="ko-KR" sz="1600" b="1" spc="300" dirty="0">
                <a:solidFill>
                  <a:srgbClr val="203864"/>
                </a:solidFill>
                <a:latin typeface="+mn-ea"/>
                <a:cs typeface="Vrinda"/>
              </a:rPr>
              <a:t> </a:t>
            </a:r>
            <a:r>
              <a:rPr lang="ko-KR" altLang="en-US" sz="1600" b="1" spc="300" dirty="0" err="1">
                <a:solidFill>
                  <a:srgbClr val="203864"/>
                </a:solidFill>
                <a:latin typeface="+mn-ea"/>
                <a:cs typeface="Vrinda"/>
              </a:rPr>
              <a:t>강상엽</a:t>
            </a:r>
            <a:endParaRPr lang="en-US" altLang="ko-KR" sz="1600" b="1" spc="300" dirty="0">
              <a:solidFill>
                <a:srgbClr val="203864"/>
              </a:solidFill>
              <a:latin typeface="+mn-ea"/>
              <a:cs typeface="Vrinda" panose="020B0502040204020203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564EFF-E821-45B4-9E35-15D8CBE41147}"/>
              </a:ext>
            </a:extLst>
          </p:cNvPr>
          <p:cNvSpPr/>
          <p:nvPr/>
        </p:nvSpPr>
        <p:spPr>
          <a:xfrm>
            <a:off x="0" y="-41945"/>
            <a:ext cx="12192000" cy="526399"/>
          </a:xfrm>
          <a:prstGeom prst="rect">
            <a:avLst/>
          </a:prstGeom>
          <a:solidFill>
            <a:srgbClr val="20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2130C5-CCF0-43AC-909B-171CDAE51E93}"/>
              </a:ext>
            </a:extLst>
          </p:cNvPr>
          <p:cNvSpPr/>
          <p:nvPr/>
        </p:nvSpPr>
        <p:spPr>
          <a:xfrm>
            <a:off x="104623" y="2567225"/>
            <a:ext cx="11179190" cy="101566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ko-KR" altLang="en-US" sz="3000" b="1">
                <a:solidFill>
                  <a:srgbClr val="203864"/>
                </a:solidFill>
                <a:latin typeface="+mn-ea"/>
                <a:cs typeface="+mn-lt"/>
              </a:rPr>
              <a:t>회귀분석과 강화학습을 통한</a:t>
            </a:r>
            <a:endParaRPr lang="en-US" altLang="ko-KR" sz="3000" b="1">
              <a:solidFill>
                <a:srgbClr val="203864"/>
              </a:solidFill>
              <a:latin typeface="+mn-ea"/>
              <a:cs typeface="+mn-lt"/>
            </a:endParaRPr>
          </a:p>
          <a:p>
            <a:pPr lvl="1" algn="ctr"/>
            <a:r>
              <a:rPr lang="ko-KR" altLang="en-US" sz="3000" b="1">
                <a:solidFill>
                  <a:srgbClr val="203864"/>
                </a:solidFill>
                <a:latin typeface="+mn-ea"/>
                <a:cs typeface="+mn-lt"/>
              </a:rPr>
              <a:t>드론의 호버링 안전성 향상</a:t>
            </a:r>
            <a:endParaRPr lang="en-US" altLang="ko-KR" sz="3000" b="1" dirty="0">
              <a:solidFill>
                <a:srgbClr val="203864"/>
              </a:solidFill>
              <a:latin typeface="+mn-ea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54"/>
    </mc:Choice>
    <mc:Fallback>
      <p:transition spd="slow" advTm="595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F06FEA33-BFE6-4B97-9BAC-5CDB0A114BB2}"/>
              </a:ext>
            </a:extLst>
          </p:cNvPr>
          <p:cNvSpPr>
            <a:spLocks noGrp="1"/>
          </p:cNvSpPr>
          <p:nvPr/>
        </p:nvSpPr>
        <p:spPr>
          <a:xfrm>
            <a:off x="9225859" y="6355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0F46F0-BD0A-411D-8085-BDD3BCEC99C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65D0852-4E9A-4BBA-BE48-6822D596A11E}"/>
              </a:ext>
            </a:extLst>
          </p:cNvPr>
          <p:cNvSpPr/>
          <p:nvPr/>
        </p:nvSpPr>
        <p:spPr>
          <a:xfrm>
            <a:off x="224895" y="1046745"/>
            <a:ext cx="11730691" cy="5626259"/>
          </a:xfrm>
          <a:prstGeom prst="rect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n-ea"/>
              <a:cs typeface="Vrinda" panose="020B0502040204020203" pitchFamily="34" charset="0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4A9B891-7F0D-4A5B-96A1-361EBDF35AA2}"/>
              </a:ext>
            </a:extLst>
          </p:cNvPr>
          <p:cNvSpPr/>
          <p:nvPr/>
        </p:nvSpPr>
        <p:spPr>
          <a:xfrm>
            <a:off x="576851" y="803640"/>
            <a:ext cx="2314637" cy="417554"/>
          </a:xfrm>
          <a:prstGeom prst="rect">
            <a:avLst/>
          </a:prstGeom>
          <a:solidFill>
            <a:srgbClr val="BFBFB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>
                <a:solidFill>
                  <a:srgbClr val="364C73"/>
                </a:solidFill>
                <a:latin typeface="+mn-ea"/>
                <a:cs typeface="Vrinda"/>
              </a:rPr>
              <a:t>강화학습</a:t>
            </a:r>
            <a:endParaRPr lang="en-US" altLang="ko-KR" sz="1600" b="1" dirty="0">
              <a:solidFill>
                <a:schemeClr val="bg1"/>
              </a:solidFill>
              <a:latin typeface="+mn-ea"/>
              <a:cs typeface="Vrinda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403A9628-9B72-4454-AF70-BF2A505F8F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646258"/>
                  </p:ext>
                </p:extLst>
              </p:nvPr>
            </p:nvGraphicFramePr>
            <p:xfrm>
              <a:off x="2032000" y="1354217"/>
              <a:ext cx="8128003" cy="50072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68576">
                      <a:extLst>
                        <a:ext uri="{9D8B030D-6E8A-4147-A177-3AD203B41FA5}">
                          <a16:colId xmlns:a16="http://schemas.microsoft.com/office/drawing/2014/main" val="1605791203"/>
                        </a:ext>
                      </a:extLst>
                    </a:gridCol>
                    <a:gridCol w="5559427">
                      <a:extLst>
                        <a:ext uri="{9D8B030D-6E8A-4147-A177-3AD203B41FA5}">
                          <a16:colId xmlns:a16="http://schemas.microsoft.com/office/drawing/2014/main" val="2417960457"/>
                        </a:ext>
                      </a:extLst>
                    </a:gridCol>
                  </a:tblGrid>
                  <a:tr h="58092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/>
                            <a:t>Parameter</a:t>
                          </a:r>
                          <a:endParaRPr lang="ko-KR" altLang="en-US" sz="2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/>
                            <a:t>Feature</a:t>
                          </a:r>
                          <a:endParaRPr lang="ko-KR" altLang="en-US" sz="24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7454868"/>
                      </a:ext>
                    </a:extLst>
                  </a:tr>
                  <a:tr h="58092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Environment</a:t>
                          </a:r>
                          <a:endParaRPr lang="ko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/>
                            <a:t>Drone Simulation Model (Added Propeller Angle)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4767779"/>
                      </a:ext>
                    </a:extLst>
                  </a:tr>
                  <a:tr h="58092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State</a:t>
                          </a:r>
                          <a:endParaRPr lang="ko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/>
                            <a:t>X_position, Y_position, Angle by PID calculating(1,3)</a:t>
                          </a:r>
                        </a:p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/>
                            <a:t>Roll, Pitch, Yaw,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𝑅𝑜𝑙𝑙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60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𝑃𝑖𝑡𝑐h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𝑌𝑎𝑤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/>
                            <a:t>, 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/>
                            <a:t>Action output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/>
                            <a:t>(10 observations)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7828367"/>
                      </a:ext>
                    </a:extLst>
                  </a:tr>
                  <a:tr h="58092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Reward</a:t>
                          </a:r>
                          <a:endParaRPr lang="ko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45 - (Absolute value of Yaw),</a:t>
                          </a:r>
                        </a:p>
                        <a:p>
                          <a:pPr algn="ctr" latinLnBrk="1"/>
                          <a:r>
                            <a:rPr lang="en-US" altLang="ko-KR"/>
                            <a:t>(when occur Exceed Bound, -10000)</a:t>
                          </a:r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8745687"/>
                      </a:ext>
                    </a:extLst>
                  </a:tr>
                  <a:tr h="7513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Action</a:t>
                          </a:r>
                          <a:endParaRPr lang="ko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/>
                            <a:t>Propeller Angle(2,4)</a:t>
                          </a:r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65482242"/>
                      </a:ext>
                    </a:extLst>
                  </a:tr>
                  <a:tr h="58092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Agent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Drone</a:t>
                          </a:r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29172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403A9628-9B72-4454-AF70-BF2A505F8F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646258"/>
                  </p:ext>
                </p:extLst>
              </p:nvPr>
            </p:nvGraphicFramePr>
            <p:xfrm>
              <a:off x="2032000" y="1354217"/>
              <a:ext cx="8128003" cy="50072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68576">
                      <a:extLst>
                        <a:ext uri="{9D8B030D-6E8A-4147-A177-3AD203B41FA5}">
                          <a16:colId xmlns:a16="http://schemas.microsoft.com/office/drawing/2014/main" val="1605791203"/>
                        </a:ext>
                      </a:extLst>
                    </a:gridCol>
                    <a:gridCol w="5559427">
                      <a:extLst>
                        <a:ext uri="{9D8B030D-6E8A-4147-A177-3AD203B41FA5}">
                          <a16:colId xmlns:a16="http://schemas.microsoft.com/office/drawing/2014/main" val="2417960457"/>
                        </a:ext>
                      </a:extLst>
                    </a:gridCol>
                  </a:tblGrid>
                  <a:tr h="58092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/>
                            <a:t>Parameter</a:t>
                          </a:r>
                          <a:endParaRPr lang="ko-KR" altLang="en-US" sz="2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/>
                            <a:t>Feature</a:t>
                          </a:r>
                          <a:endParaRPr lang="ko-KR" altLang="en-US" sz="24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7454868"/>
                      </a:ext>
                    </a:extLst>
                  </a:tr>
                  <a:tr h="58092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Environment</a:t>
                          </a:r>
                          <a:endParaRPr lang="ko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/>
                            <a:t>Drone Simulation Model (Added Propeller Angle)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4767779"/>
                      </a:ext>
                    </a:extLst>
                  </a:tr>
                  <a:tr h="18730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State</a:t>
                          </a:r>
                          <a:endParaRPr lang="ko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6382" t="-62541" r="-439" b="-1061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782836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Reward</a:t>
                          </a:r>
                          <a:endParaRPr lang="ko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45 - (Absolute value of Yaw),</a:t>
                          </a:r>
                        </a:p>
                        <a:p>
                          <a:pPr algn="ctr" latinLnBrk="1"/>
                          <a:r>
                            <a:rPr lang="en-US" altLang="ko-KR"/>
                            <a:t>(when occur Exceed Bound, -10000)</a:t>
                          </a:r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8745687"/>
                      </a:ext>
                    </a:extLst>
                  </a:tr>
                  <a:tr h="7513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Action</a:t>
                          </a:r>
                          <a:endParaRPr lang="ko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/>
                            <a:t>Propeller Angle(2,4)</a:t>
                          </a:r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65482242"/>
                      </a:ext>
                    </a:extLst>
                  </a:tr>
                  <a:tr h="58092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Agent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Drone</a:t>
                          </a:r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291723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578175C3-35FE-4E74-AE2E-D614FB7C07AB}"/>
              </a:ext>
            </a:extLst>
          </p:cNvPr>
          <p:cNvGrpSpPr/>
          <p:nvPr/>
        </p:nvGrpSpPr>
        <p:grpSpPr>
          <a:xfrm>
            <a:off x="121578" y="103341"/>
            <a:ext cx="12019645" cy="514271"/>
            <a:chOff x="121578" y="103341"/>
            <a:chExt cx="12019645" cy="514271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DCB38B9-D2AC-469A-B4F6-BAD6161E5793}"/>
                </a:ext>
              </a:extLst>
            </p:cNvPr>
            <p:cNvGrpSpPr/>
            <p:nvPr/>
          </p:nvGrpSpPr>
          <p:grpSpPr>
            <a:xfrm>
              <a:off x="121578" y="103341"/>
              <a:ext cx="12019645" cy="514271"/>
              <a:chOff x="121578" y="103341"/>
              <a:chExt cx="12019645" cy="514271"/>
            </a:xfrm>
          </p:grpSpPr>
          <p:sp>
            <p:nvSpPr>
              <p:cNvPr id="22" name="화살표: 갈매기형 수장 21">
                <a:extLst>
                  <a:ext uri="{FF2B5EF4-FFF2-40B4-BE49-F238E27FC236}">
                    <a16:creationId xmlns:a16="http://schemas.microsoft.com/office/drawing/2014/main" id="{10B5D56F-3902-4627-8D99-829550EC4291}"/>
                  </a:ext>
                </a:extLst>
              </p:cNvPr>
              <p:cNvSpPr/>
              <p:nvPr/>
            </p:nvSpPr>
            <p:spPr>
              <a:xfrm>
                <a:off x="9005015" y="104504"/>
                <a:ext cx="3136208" cy="513108"/>
              </a:xfrm>
              <a:prstGeom prst="chevron">
                <a:avLst/>
              </a:pr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3" name="화살표: 오각형 22">
                <a:extLst>
                  <a:ext uri="{FF2B5EF4-FFF2-40B4-BE49-F238E27FC236}">
                    <a16:creationId xmlns:a16="http://schemas.microsoft.com/office/drawing/2014/main" id="{AD5E345F-9799-4F78-97DC-1E48C979C7BA}"/>
                  </a:ext>
                </a:extLst>
              </p:cNvPr>
              <p:cNvSpPr/>
              <p:nvPr/>
            </p:nvSpPr>
            <p:spPr>
              <a:xfrm>
                <a:off x="121578" y="103341"/>
                <a:ext cx="2996604" cy="513108"/>
              </a:xfrm>
              <a:prstGeom prst="homePlate">
                <a:avLst/>
              </a:prstGeom>
              <a:solidFill>
                <a:srgbClr val="E1E1E1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latin typeface="+mn-ea"/>
                </a:endParaRPr>
              </a:p>
            </p:txBody>
          </p:sp>
          <p:sp>
            <p:nvSpPr>
              <p:cNvPr id="24" name="화살표: 갈매기형 수장 23">
                <a:extLst>
                  <a:ext uri="{FF2B5EF4-FFF2-40B4-BE49-F238E27FC236}">
                    <a16:creationId xmlns:a16="http://schemas.microsoft.com/office/drawing/2014/main" id="{9741526A-3DBB-4C74-BC27-D50496343339}"/>
                  </a:ext>
                </a:extLst>
              </p:cNvPr>
              <p:cNvSpPr/>
              <p:nvPr/>
            </p:nvSpPr>
            <p:spPr>
              <a:xfrm>
                <a:off x="3015448" y="103341"/>
                <a:ext cx="3078039" cy="513108"/>
              </a:xfrm>
              <a:prstGeom prst="chevron">
                <a:avLst/>
              </a:prstGeom>
              <a:solidFill>
                <a:srgbClr val="364C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ED897660-6FFE-48B7-9CA9-E5E868D023A8}"/>
                  </a:ext>
                </a:extLst>
              </p:cNvPr>
              <p:cNvSpPr/>
              <p:nvPr/>
            </p:nvSpPr>
            <p:spPr>
              <a:xfrm>
                <a:off x="6014020" y="103341"/>
                <a:ext cx="3136208" cy="513108"/>
              </a:xfrm>
              <a:prstGeom prst="chevron">
                <a:avLst/>
              </a:pr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A13FC39-BE08-4A3B-9A2A-7853202A7D96}"/>
                </a:ext>
              </a:extLst>
            </p:cNvPr>
            <p:cNvSpPr/>
            <p:nvPr/>
          </p:nvSpPr>
          <p:spPr>
            <a:xfrm>
              <a:off x="1108125" y="192496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Vrinda" panose="020B0502040204020203" pitchFamily="34" charset="0"/>
                </a:rPr>
                <a:t>개요</a:t>
              </a:r>
              <a:endParaRPr lang="en-US" altLang="ko-KR" sz="1600" b="1" dirty="0">
                <a:solidFill>
                  <a:srgbClr val="364C73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051B1BE-687E-40CE-8C9C-74FD1D535EB2}"/>
                </a:ext>
              </a:extLst>
            </p:cNvPr>
            <p:cNvSpPr/>
            <p:nvPr/>
          </p:nvSpPr>
          <p:spPr>
            <a:xfrm>
              <a:off x="7197367" y="186679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결과</a:t>
              </a:r>
              <a:endParaRPr lang="en-US" altLang="ko-KR" sz="1600" b="1" dirty="0">
                <a:solidFill>
                  <a:schemeClr val="bg1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490EB00-B486-43EE-AF66-7C5EC72FA29B}"/>
                </a:ext>
              </a:extLst>
            </p:cNvPr>
            <p:cNvSpPr/>
            <p:nvPr/>
          </p:nvSpPr>
          <p:spPr>
            <a:xfrm>
              <a:off x="10188623" y="201667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고찰</a:t>
              </a:r>
              <a:endParaRPr lang="en-US" altLang="ko-KR" sz="1600" b="1" dirty="0">
                <a:solidFill>
                  <a:schemeClr val="bg1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8E7DD8F-2721-49BB-947D-24B75CF9D530}"/>
                </a:ext>
              </a:extLst>
            </p:cNvPr>
            <p:cNvSpPr/>
            <p:nvPr/>
          </p:nvSpPr>
          <p:spPr>
            <a:xfrm>
              <a:off x="3555424" y="187842"/>
              <a:ext cx="1808508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E1E1E1"/>
                  </a:solidFill>
                  <a:latin typeface="+mn-ea"/>
                  <a:cs typeface="+mn-lt"/>
                </a:rPr>
                <a:t>모델 구축 </a:t>
              </a:r>
              <a:r>
                <a:rPr lang="en-US" altLang="ko-KR" sz="1600" b="1">
                  <a:solidFill>
                    <a:srgbClr val="E1E1E1"/>
                  </a:solidFill>
                  <a:latin typeface="+mn-ea"/>
                  <a:cs typeface="+mn-lt"/>
                </a:rPr>
                <a:t>&amp; </a:t>
              </a:r>
              <a:r>
                <a:rPr lang="ko-KR" altLang="en-US" sz="1600" b="1">
                  <a:solidFill>
                    <a:srgbClr val="E1E1E1"/>
                  </a:solidFill>
                  <a:latin typeface="+mn-ea"/>
                  <a:cs typeface="+mn-lt"/>
                </a:rPr>
                <a:t>학습</a:t>
              </a:r>
              <a:endParaRPr lang="en-US" altLang="ko-KR" sz="1600" b="1" dirty="0">
                <a:solidFill>
                  <a:srgbClr val="E1E1E1"/>
                </a:solidFill>
                <a:latin typeface="+mn-ea"/>
                <a:cs typeface="Vrinda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3608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F06FEA33-BFE6-4B97-9BAC-5CDB0A114BB2}"/>
              </a:ext>
            </a:extLst>
          </p:cNvPr>
          <p:cNvSpPr>
            <a:spLocks noGrp="1"/>
          </p:cNvSpPr>
          <p:nvPr/>
        </p:nvSpPr>
        <p:spPr>
          <a:xfrm>
            <a:off x="9225859" y="6355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0F46F0-BD0A-411D-8085-BDD3BCEC99C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65D0852-4E9A-4BBA-BE48-6822D596A11E}"/>
              </a:ext>
            </a:extLst>
          </p:cNvPr>
          <p:cNvSpPr/>
          <p:nvPr/>
        </p:nvSpPr>
        <p:spPr>
          <a:xfrm>
            <a:off x="224895" y="1046745"/>
            <a:ext cx="11730691" cy="5626259"/>
          </a:xfrm>
          <a:prstGeom prst="rect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n-ea"/>
              <a:cs typeface="Vrinda" panose="020B0502040204020203" pitchFamily="34" charset="0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4A9B891-7F0D-4A5B-96A1-361EBDF35AA2}"/>
              </a:ext>
            </a:extLst>
          </p:cNvPr>
          <p:cNvSpPr/>
          <p:nvPr/>
        </p:nvSpPr>
        <p:spPr>
          <a:xfrm>
            <a:off x="576851" y="803640"/>
            <a:ext cx="2314637" cy="417554"/>
          </a:xfrm>
          <a:prstGeom prst="rect">
            <a:avLst/>
          </a:prstGeom>
          <a:solidFill>
            <a:srgbClr val="BFBFB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>
                <a:solidFill>
                  <a:srgbClr val="364C73"/>
                </a:solidFill>
                <a:latin typeface="+mn-ea"/>
                <a:cs typeface="Vrinda"/>
              </a:rPr>
              <a:t>강화학습</a:t>
            </a:r>
            <a:endParaRPr lang="en-US" altLang="ko-KR" sz="1600" b="1" dirty="0">
              <a:solidFill>
                <a:schemeClr val="bg1"/>
              </a:solidFill>
              <a:latin typeface="+mn-ea"/>
              <a:cs typeface="Vrinda" panose="020B0502040204020203" pitchFamily="34" charset="0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03A9628-9B72-4454-AF70-BF2A505F8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191828"/>
              </p:ext>
            </p:extLst>
          </p:nvPr>
        </p:nvGraphicFramePr>
        <p:xfrm>
          <a:off x="2032000" y="1354217"/>
          <a:ext cx="8128003" cy="4571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576">
                  <a:extLst>
                    <a:ext uri="{9D8B030D-6E8A-4147-A177-3AD203B41FA5}">
                      <a16:colId xmlns:a16="http://schemas.microsoft.com/office/drawing/2014/main" val="1605791203"/>
                    </a:ext>
                  </a:extLst>
                </a:gridCol>
                <a:gridCol w="5559427">
                  <a:extLst>
                    <a:ext uri="{9D8B030D-6E8A-4147-A177-3AD203B41FA5}">
                      <a16:colId xmlns:a16="http://schemas.microsoft.com/office/drawing/2014/main" val="2417960457"/>
                    </a:ext>
                  </a:extLst>
                </a:gridCol>
              </a:tblGrid>
              <a:tr h="6943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Environment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Content</a:t>
                      </a:r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7454868"/>
                  </a:ext>
                </a:extLst>
              </a:tr>
              <a:tr h="6943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Tool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Matlab and Simulink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4767779"/>
                  </a:ext>
                </a:extLst>
              </a:tr>
              <a:tr h="825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RL model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0"/>
                        <a:t>SAC (Soft Actor Critic)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7828367"/>
                  </a:ext>
                </a:extLst>
              </a:tr>
              <a:tr h="765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Exceed Bound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Drone has no Stability</a:t>
                      </a:r>
                    </a:p>
                    <a:p>
                      <a:pPr algn="ctr" latinLnBrk="1"/>
                      <a:r>
                        <a:rPr lang="en-US" altLang="ko-KR" sz="1800"/>
                        <a:t>(Roll, Pitch, Yam &gt; 45)</a:t>
                      </a:r>
                      <a:endParaRPr lang="ko-KR" alt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745687"/>
                  </a:ext>
                </a:extLst>
              </a:tr>
              <a:tr h="898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Max episode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5000</a:t>
                      </a:r>
                      <a:endParaRPr lang="ko-KR" alt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482242"/>
                  </a:ext>
                </a:extLst>
              </a:tr>
              <a:tr h="6943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Max step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1200 (per 0.01 second)</a:t>
                      </a:r>
                      <a:endParaRPr lang="ko-KR" alt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17239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578175C3-35FE-4E74-AE2E-D614FB7C07AB}"/>
              </a:ext>
            </a:extLst>
          </p:cNvPr>
          <p:cNvGrpSpPr/>
          <p:nvPr/>
        </p:nvGrpSpPr>
        <p:grpSpPr>
          <a:xfrm>
            <a:off x="121578" y="103341"/>
            <a:ext cx="12019645" cy="514271"/>
            <a:chOff x="121578" y="103341"/>
            <a:chExt cx="12019645" cy="514271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DCB38B9-D2AC-469A-B4F6-BAD6161E5793}"/>
                </a:ext>
              </a:extLst>
            </p:cNvPr>
            <p:cNvGrpSpPr/>
            <p:nvPr/>
          </p:nvGrpSpPr>
          <p:grpSpPr>
            <a:xfrm>
              <a:off x="121578" y="103341"/>
              <a:ext cx="12019645" cy="514271"/>
              <a:chOff x="121578" y="103341"/>
              <a:chExt cx="12019645" cy="514271"/>
            </a:xfrm>
          </p:grpSpPr>
          <p:sp>
            <p:nvSpPr>
              <p:cNvPr id="22" name="화살표: 갈매기형 수장 21">
                <a:extLst>
                  <a:ext uri="{FF2B5EF4-FFF2-40B4-BE49-F238E27FC236}">
                    <a16:creationId xmlns:a16="http://schemas.microsoft.com/office/drawing/2014/main" id="{10B5D56F-3902-4627-8D99-829550EC4291}"/>
                  </a:ext>
                </a:extLst>
              </p:cNvPr>
              <p:cNvSpPr/>
              <p:nvPr/>
            </p:nvSpPr>
            <p:spPr>
              <a:xfrm>
                <a:off x="9005015" y="104504"/>
                <a:ext cx="3136208" cy="513108"/>
              </a:xfrm>
              <a:prstGeom prst="chevron">
                <a:avLst/>
              </a:pr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3" name="화살표: 오각형 22">
                <a:extLst>
                  <a:ext uri="{FF2B5EF4-FFF2-40B4-BE49-F238E27FC236}">
                    <a16:creationId xmlns:a16="http://schemas.microsoft.com/office/drawing/2014/main" id="{AD5E345F-9799-4F78-97DC-1E48C979C7BA}"/>
                  </a:ext>
                </a:extLst>
              </p:cNvPr>
              <p:cNvSpPr/>
              <p:nvPr/>
            </p:nvSpPr>
            <p:spPr>
              <a:xfrm>
                <a:off x="121578" y="103341"/>
                <a:ext cx="2996604" cy="513108"/>
              </a:xfrm>
              <a:prstGeom prst="homePlate">
                <a:avLst/>
              </a:prstGeom>
              <a:solidFill>
                <a:srgbClr val="E1E1E1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latin typeface="+mn-ea"/>
                </a:endParaRPr>
              </a:p>
            </p:txBody>
          </p:sp>
          <p:sp>
            <p:nvSpPr>
              <p:cNvPr id="24" name="화살표: 갈매기형 수장 23">
                <a:extLst>
                  <a:ext uri="{FF2B5EF4-FFF2-40B4-BE49-F238E27FC236}">
                    <a16:creationId xmlns:a16="http://schemas.microsoft.com/office/drawing/2014/main" id="{9741526A-3DBB-4C74-BC27-D50496343339}"/>
                  </a:ext>
                </a:extLst>
              </p:cNvPr>
              <p:cNvSpPr/>
              <p:nvPr/>
            </p:nvSpPr>
            <p:spPr>
              <a:xfrm>
                <a:off x="3015448" y="103341"/>
                <a:ext cx="3078039" cy="513108"/>
              </a:xfrm>
              <a:prstGeom prst="chevron">
                <a:avLst/>
              </a:prstGeom>
              <a:solidFill>
                <a:srgbClr val="364C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ED897660-6FFE-48B7-9CA9-E5E868D023A8}"/>
                  </a:ext>
                </a:extLst>
              </p:cNvPr>
              <p:cNvSpPr/>
              <p:nvPr/>
            </p:nvSpPr>
            <p:spPr>
              <a:xfrm>
                <a:off x="6014020" y="103341"/>
                <a:ext cx="3136208" cy="513108"/>
              </a:xfrm>
              <a:prstGeom prst="chevron">
                <a:avLst/>
              </a:pr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A13FC39-BE08-4A3B-9A2A-7853202A7D96}"/>
                </a:ext>
              </a:extLst>
            </p:cNvPr>
            <p:cNvSpPr/>
            <p:nvPr/>
          </p:nvSpPr>
          <p:spPr>
            <a:xfrm>
              <a:off x="1108125" y="192496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Vrinda" panose="020B0502040204020203" pitchFamily="34" charset="0"/>
                </a:rPr>
                <a:t>개요</a:t>
              </a:r>
              <a:endParaRPr lang="en-US" altLang="ko-KR" sz="1600" b="1" dirty="0">
                <a:solidFill>
                  <a:srgbClr val="364C73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051B1BE-687E-40CE-8C9C-74FD1D535EB2}"/>
                </a:ext>
              </a:extLst>
            </p:cNvPr>
            <p:cNvSpPr/>
            <p:nvPr/>
          </p:nvSpPr>
          <p:spPr>
            <a:xfrm>
              <a:off x="7197367" y="186679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결과</a:t>
              </a:r>
              <a:endParaRPr lang="en-US" altLang="ko-KR" sz="1600" b="1" dirty="0">
                <a:solidFill>
                  <a:schemeClr val="bg1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490EB00-B486-43EE-AF66-7C5EC72FA29B}"/>
                </a:ext>
              </a:extLst>
            </p:cNvPr>
            <p:cNvSpPr/>
            <p:nvPr/>
          </p:nvSpPr>
          <p:spPr>
            <a:xfrm>
              <a:off x="10188623" y="201667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고찰</a:t>
              </a:r>
              <a:endParaRPr lang="en-US" altLang="ko-KR" sz="1600" b="1" dirty="0">
                <a:solidFill>
                  <a:schemeClr val="bg1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8E7DD8F-2721-49BB-947D-24B75CF9D530}"/>
                </a:ext>
              </a:extLst>
            </p:cNvPr>
            <p:cNvSpPr/>
            <p:nvPr/>
          </p:nvSpPr>
          <p:spPr>
            <a:xfrm>
              <a:off x="3555424" y="187842"/>
              <a:ext cx="1808508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E1E1E1"/>
                  </a:solidFill>
                  <a:latin typeface="+mn-ea"/>
                  <a:cs typeface="+mn-lt"/>
                </a:rPr>
                <a:t>모델 구축 </a:t>
              </a:r>
              <a:r>
                <a:rPr lang="en-US" altLang="ko-KR" sz="1600" b="1">
                  <a:solidFill>
                    <a:srgbClr val="E1E1E1"/>
                  </a:solidFill>
                  <a:latin typeface="+mn-ea"/>
                  <a:cs typeface="+mn-lt"/>
                </a:rPr>
                <a:t>&amp; </a:t>
              </a:r>
              <a:r>
                <a:rPr lang="ko-KR" altLang="en-US" sz="1600" b="1">
                  <a:solidFill>
                    <a:srgbClr val="E1E1E1"/>
                  </a:solidFill>
                  <a:latin typeface="+mn-ea"/>
                  <a:cs typeface="+mn-lt"/>
                </a:rPr>
                <a:t>학습</a:t>
              </a:r>
              <a:endParaRPr lang="en-US" altLang="ko-KR" sz="1600" b="1" dirty="0">
                <a:solidFill>
                  <a:srgbClr val="E1E1E1"/>
                </a:solidFill>
                <a:latin typeface="+mn-ea"/>
                <a:cs typeface="Vrinda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1717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F06FEA33-BFE6-4B97-9BAC-5CDB0A114BB2}"/>
              </a:ext>
            </a:extLst>
          </p:cNvPr>
          <p:cNvSpPr>
            <a:spLocks noGrp="1"/>
          </p:cNvSpPr>
          <p:nvPr/>
        </p:nvSpPr>
        <p:spPr>
          <a:xfrm>
            <a:off x="9225859" y="6355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0F46F0-BD0A-411D-8085-BDD3BCEC99C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65D0852-4E9A-4BBA-BE48-6822D596A11E}"/>
              </a:ext>
            </a:extLst>
          </p:cNvPr>
          <p:cNvSpPr/>
          <p:nvPr/>
        </p:nvSpPr>
        <p:spPr>
          <a:xfrm>
            <a:off x="224895" y="1046745"/>
            <a:ext cx="11730691" cy="5626259"/>
          </a:xfrm>
          <a:prstGeom prst="rect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n-ea"/>
              <a:cs typeface="Vrinda" panose="020B0502040204020203" pitchFamily="34" charset="0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4A9B891-7F0D-4A5B-96A1-361EBDF35AA2}"/>
              </a:ext>
            </a:extLst>
          </p:cNvPr>
          <p:cNvSpPr/>
          <p:nvPr/>
        </p:nvSpPr>
        <p:spPr>
          <a:xfrm>
            <a:off x="576851" y="803640"/>
            <a:ext cx="2314637" cy="417554"/>
          </a:xfrm>
          <a:prstGeom prst="rect">
            <a:avLst/>
          </a:prstGeom>
          <a:solidFill>
            <a:srgbClr val="BFBFB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>
                <a:solidFill>
                  <a:srgbClr val="364C73"/>
                </a:solidFill>
                <a:latin typeface="+mn-ea"/>
                <a:cs typeface="Vrinda"/>
              </a:rPr>
              <a:t>강화학습 </a:t>
            </a:r>
            <a:r>
              <a:rPr lang="en-US" altLang="ko-KR" sz="1600" b="1">
                <a:solidFill>
                  <a:srgbClr val="364C73"/>
                </a:solidFill>
                <a:latin typeface="+mn-ea"/>
                <a:cs typeface="Vrinda"/>
              </a:rPr>
              <a:t>(DNN)</a:t>
            </a:r>
            <a:endParaRPr lang="en-US" altLang="ko-KR" sz="1600" b="1" dirty="0">
              <a:solidFill>
                <a:schemeClr val="bg1"/>
              </a:solidFill>
              <a:latin typeface="+mn-ea"/>
              <a:cs typeface="Vrinda" panose="020B0502040204020203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78175C3-35FE-4E74-AE2E-D614FB7C07AB}"/>
              </a:ext>
            </a:extLst>
          </p:cNvPr>
          <p:cNvGrpSpPr/>
          <p:nvPr/>
        </p:nvGrpSpPr>
        <p:grpSpPr>
          <a:xfrm>
            <a:off x="121578" y="103341"/>
            <a:ext cx="12019645" cy="514271"/>
            <a:chOff x="121578" y="103341"/>
            <a:chExt cx="12019645" cy="514271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DCB38B9-D2AC-469A-B4F6-BAD6161E5793}"/>
                </a:ext>
              </a:extLst>
            </p:cNvPr>
            <p:cNvGrpSpPr/>
            <p:nvPr/>
          </p:nvGrpSpPr>
          <p:grpSpPr>
            <a:xfrm>
              <a:off x="121578" y="103341"/>
              <a:ext cx="12019645" cy="514271"/>
              <a:chOff x="121578" y="103341"/>
              <a:chExt cx="12019645" cy="514271"/>
            </a:xfrm>
          </p:grpSpPr>
          <p:sp>
            <p:nvSpPr>
              <p:cNvPr id="22" name="화살표: 갈매기형 수장 21">
                <a:extLst>
                  <a:ext uri="{FF2B5EF4-FFF2-40B4-BE49-F238E27FC236}">
                    <a16:creationId xmlns:a16="http://schemas.microsoft.com/office/drawing/2014/main" id="{10B5D56F-3902-4627-8D99-829550EC4291}"/>
                  </a:ext>
                </a:extLst>
              </p:cNvPr>
              <p:cNvSpPr/>
              <p:nvPr/>
            </p:nvSpPr>
            <p:spPr>
              <a:xfrm>
                <a:off x="9005015" y="104504"/>
                <a:ext cx="3136208" cy="513108"/>
              </a:xfrm>
              <a:prstGeom prst="chevron">
                <a:avLst/>
              </a:pr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3" name="화살표: 오각형 22">
                <a:extLst>
                  <a:ext uri="{FF2B5EF4-FFF2-40B4-BE49-F238E27FC236}">
                    <a16:creationId xmlns:a16="http://schemas.microsoft.com/office/drawing/2014/main" id="{AD5E345F-9799-4F78-97DC-1E48C979C7BA}"/>
                  </a:ext>
                </a:extLst>
              </p:cNvPr>
              <p:cNvSpPr/>
              <p:nvPr/>
            </p:nvSpPr>
            <p:spPr>
              <a:xfrm>
                <a:off x="121578" y="103341"/>
                <a:ext cx="2996604" cy="513108"/>
              </a:xfrm>
              <a:prstGeom prst="homePlate">
                <a:avLst/>
              </a:prstGeom>
              <a:solidFill>
                <a:srgbClr val="E1E1E1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latin typeface="+mn-ea"/>
                </a:endParaRPr>
              </a:p>
            </p:txBody>
          </p:sp>
          <p:sp>
            <p:nvSpPr>
              <p:cNvPr id="24" name="화살표: 갈매기형 수장 23">
                <a:extLst>
                  <a:ext uri="{FF2B5EF4-FFF2-40B4-BE49-F238E27FC236}">
                    <a16:creationId xmlns:a16="http://schemas.microsoft.com/office/drawing/2014/main" id="{9741526A-3DBB-4C74-BC27-D50496343339}"/>
                  </a:ext>
                </a:extLst>
              </p:cNvPr>
              <p:cNvSpPr/>
              <p:nvPr/>
            </p:nvSpPr>
            <p:spPr>
              <a:xfrm>
                <a:off x="3015448" y="103341"/>
                <a:ext cx="3078039" cy="513108"/>
              </a:xfrm>
              <a:prstGeom prst="chevron">
                <a:avLst/>
              </a:prstGeom>
              <a:solidFill>
                <a:srgbClr val="364C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ED897660-6FFE-48B7-9CA9-E5E868D023A8}"/>
                  </a:ext>
                </a:extLst>
              </p:cNvPr>
              <p:cNvSpPr/>
              <p:nvPr/>
            </p:nvSpPr>
            <p:spPr>
              <a:xfrm>
                <a:off x="6014020" y="103341"/>
                <a:ext cx="3136208" cy="513108"/>
              </a:xfrm>
              <a:prstGeom prst="chevron">
                <a:avLst/>
              </a:pr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A13FC39-BE08-4A3B-9A2A-7853202A7D96}"/>
                </a:ext>
              </a:extLst>
            </p:cNvPr>
            <p:cNvSpPr/>
            <p:nvPr/>
          </p:nvSpPr>
          <p:spPr>
            <a:xfrm>
              <a:off x="1108125" y="192496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Vrinda" panose="020B0502040204020203" pitchFamily="34" charset="0"/>
                </a:rPr>
                <a:t>개요</a:t>
              </a:r>
              <a:endParaRPr lang="en-US" altLang="ko-KR" sz="1600" b="1" dirty="0">
                <a:solidFill>
                  <a:srgbClr val="364C73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051B1BE-687E-40CE-8C9C-74FD1D535EB2}"/>
                </a:ext>
              </a:extLst>
            </p:cNvPr>
            <p:cNvSpPr/>
            <p:nvPr/>
          </p:nvSpPr>
          <p:spPr>
            <a:xfrm>
              <a:off x="7197367" y="186679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결과</a:t>
              </a:r>
              <a:endParaRPr lang="en-US" altLang="ko-KR" sz="1600" b="1" dirty="0">
                <a:solidFill>
                  <a:schemeClr val="bg1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490EB00-B486-43EE-AF66-7C5EC72FA29B}"/>
                </a:ext>
              </a:extLst>
            </p:cNvPr>
            <p:cNvSpPr/>
            <p:nvPr/>
          </p:nvSpPr>
          <p:spPr>
            <a:xfrm>
              <a:off x="10188623" y="201667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고찰</a:t>
              </a:r>
              <a:endParaRPr lang="en-US" altLang="ko-KR" sz="1600" b="1" dirty="0">
                <a:solidFill>
                  <a:schemeClr val="bg1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8E7DD8F-2721-49BB-947D-24B75CF9D530}"/>
                </a:ext>
              </a:extLst>
            </p:cNvPr>
            <p:cNvSpPr/>
            <p:nvPr/>
          </p:nvSpPr>
          <p:spPr>
            <a:xfrm>
              <a:off x="3555424" y="187842"/>
              <a:ext cx="1808508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E1E1E1"/>
                  </a:solidFill>
                  <a:latin typeface="+mn-ea"/>
                  <a:cs typeface="+mn-lt"/>
                </a:rPr>
                <a:t>모델 구축 </a:t>
              </a:r>
              <a:r>
                <a:rPr lang="en-US" altLang="ko-KR" sz="1600" b="1">
                  <a:solidFill>
                    <a:srgbClr val="E1E1E1"/>
                  </a:solidFill>
                  <a:latin typeface="+mn-ea"/>
                  <a:cs typeface="+mn-lt"/>
                </a:rPr>
                <a:t>&amp; </a:t>
              </a:r>
              <a:r>
                <a:rPr lang="ko-KR" altLang="en-US" sz="1600" b="1">
                  <a:solidFill>
                    <a:srgbClr val="E1E1E1"/>
                  </a:solidFill>
                  <a:latin typeface="+mn-ea"/>
                  <a:cs typeface="+mn-lt"/>
                </a:rPr>
                <a:t>학습</a:t>
              </a:r>
              <a:endParaRPr lang="en-US" altLang="ko-KR" sz="1600" b="1" dirty="0">
                <a:solidFill>
                  <a:srgbClr val="E1E1E1"/>
                </a:solidFill>
                <a:latin typeface="+mn-ea"/>
                <a:cs typeface="Vrinda" panose="020B0502040204020203" pitchFamily="34" charset="0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FCDC966-E0D0-451B-A9C2-4B69F1C03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07" y="2054886"/>
            <a:ext cx="4657725" cy="3609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CB40DED-E3DF-4A2F-9181-78377DDF5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265" y="2054886"/>
            <a:ext cx="4524838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92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F06FEA33-BFE6-4B97-9BAC-5CDB0A114BB2}"/>
              </a:ext>
            </a:extLst>
          </p:cNvPr>
          <p:cNvSpPr>
            <a:spLocks noGrp="1"/>
          </p:cNvSpPr>
          <p:nvPr/>
        </p:nvSpPr>
        <p:spPr>
          <a:xfrm>
            <a:off x="9225859" y="6355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0F46F0-BD0A-411D-8085-BDD3BCEC99C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65D0852-4E9A-4BBA-BE48-6822D596A11E}"/>
              </a:ext>
            </a:extLst>
          </p:cNvPr>
          <p:cNvSpPr/>
          <p:nvPr/>
        </p:nvSpPr>
        <p:spPr>
          <a:xfrm>
            <a:off x="224895" y="1046745"/>
            <a:ext cx="11730691" cy="5626259"/>
          </a:xfrm>
          <a:prstGeom prst="rect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n-ea"/>
              <a:cs typeface="Vrinda" panose="020B0502040204020203" pitchFamily="34" charset="0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4A9B891-7F0D-4A5B-96A1-361EBDF35AA2}"/>
              </a:ext>
            </a:extLst>
          </p:cNvPr>
          <p:cNvSpPr/>
          <p:nvPr/>
        </p:nvSpPr>
        <p:spPr>
          <a:xfrm>
            <a:off x="576851" y="803640"/>
            <a:ext cx="2314637" cy="417554"/>
          </a:xfrm>
          <a:prstGeom prst="rect">
            <a:avLst/>
          </a:prstGeom>
          <a:solidFill>
            <a:srgbClr val="BFBFB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>
                <a:solidFill>
                  <a:srgbClr val="364C73"/>
                </a:solidFill>
                <a:latin typeface="+mn-ea"/>
                <a:cs typeface="Vrinda"/>
              </a:rPr>
              <a:t>회귀분석</a:t>
            </a:r>
            <a:endParaRPr lang="en-US" altLang="ko-KR" sz="1600" b="1" dirty="0">
              <a:solidFill>
                <a:schemeClr val="bg1"/>
              </a:solidFill>
              <a:latin typeface="+mn-ea"/>
              <a:cs typeface="Vrinda" panose="020B0502040204020203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78175C3-35FE-4E74-AE2E-D614FB7C07AB}"/>
              </a:ext>
            </a:extLst>
          </p:cNvPr>
          <p:cNvGrpSpPr/>
          <p:nvPr/>
        </p:nvGrpSpPr>
        <p:grpSpPr>
          <a:xfrm>
            <a:off x="121578" y="103341"/>
            <a:ext cx="12019645" cy="514271"/>
            <a:chOff x="121578" y="103341"/>
            <a:chExt cx="12019645" cy="514271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DCB38B9-D2AC-469A-B4F6-BAD6161E5793}"/>
                </a:ext>
              </a:extLst>
            </p:cNvPr>
            <p:cNvGrpSpPr/>
            <p:nvPr/>
          </p:nvGrpSpPr>
          <p:grpSpPr>
            <a:xfrm>
              <a:off x="121578" y="103341"/>
              <a:ext cx="12019645" cy="514271"/>
              <a:chOff x="121578" y="103341"/>
              <a:chExt cx="12019645" cy="514271"/>
            </a:xfrm>
          </p:grpSpPr>
          <p:sp>
            <p:nvSpPr>
              <p:cNvPr id="22" name="화살표: 갈매기형 수장 21">
                <a:extLst>
                  <a:ext uri="{FF2B5EF4-FFF2-40B4-BE49-F238E27FC236}">
                    <a16:creationId xmlns:a16="http://schemas.microsoft.com/office/drawing/2014/main" id="{10B5D56F-3902-4627-8D99-829550EC4291}"/>
                  </a:ext>
                </a:extLst>
              </p:cNvPr>
              <p:cNvSpPr/>
              <p:nvPr/>
            </p:nvSpPr>
            <p:spPr>
              <a:xfrm>
                <a:off x="9005015" y="104504"/>
                <a:ext cx="3136208" cy="513108"/>
              </a:xfrm>
              <a:prstGeom prst="chevron">
                <a:avLst/>
              </a:pr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3" name="화살표: 오각형 22">
                <a:extLst>
                  <a:ext uri="{FF2B5EF4-FFF2-40B4-BE49-F238E27FC236}">
                    <a16:creationId xmlns:a16="http://schemas.microsoft.com/office/drawing/2014/main" id="{AD5E345F-9799-4F78-97DC-1E48C979C7BA}"/>
                  </a:ext>
                </a:extLst>
              </p:cNvPr>
              <p:cNvSpPr/>
              <p:nvPr/>
            </p:nvSpPr>
            <p:spPr>
              <a:xfrm>
                <a:off x="121578" y="103341"/>
                <a:ext cx="2996604" cy="513108"/>
              </a:xfrm>
              <a:prstGeom prst="homePlate">
                <a:avLst/>
              </a:prstGeom>
              <a:solidFill>
                <a:srgbClr val="E1E1E1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latin typeface="+mn-ea"/>
                </a:endParaRPr>
              </a:p>
            </p:txBody>
          </p:sp>
          <p:sp>
            <p:nvSpPr>
              <p:cNvPr id="24" name="화살표: 갈매기형 수장 23">
                <a:extLst>
                  <a:ext uri="{FF2B5EF4-FFF2-40B4-BE49-F238E27FC236}">
                    <a16:creationId xmlns:a16="http://schemas.microsoft.com/office/drawing/2014/main" id="{9741526A-3DBB-4C74-BC27-D50496343339}"/>
                  </a:ext>
                </a:extLst>
              </p:cNvPr>
              <p:cNvSpPr/>
              <p:nvPr/>
            </p:nvSpPr>
            <p:spPr>
              <a:xfrm>
                <a:off x="3015448" y="103341"/>
                <a:ext cx="3078039" cy="513108"/>
              </a:xfrm>
              <a:prstGeom prst="chevron">
                <a:avLst/>
              </a:prstGeom>
              <a:solidFill>
                <a:srgbClr val="E1E1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ED897660-6FFE-48B7-9CA9-E5E868D023A8}"/>
                  </a:ext>
                </a:extLst>
              </p:cNvPr>
              <p:cNvSpPr/>
              <p:nvPr/>
            </p:nvSpPr>
            <p:spPr>
              <a:xfrm>
                <a:off x="6014020" y="103341"/>
                <a:ext cx="3136208" cy="513108"/>
              </a:xfrm>
              <a:prstGeom prst="chevron">
                <a:avLst/>
              </a:prstGeom>
              <a:solidFill>
                <a:srgbClr val="364C7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A13FC39-BE08-4A3B-9A2A-7853202A7D96}"/>
                </a:ext>
              </a:extLst>
            </p:cNvPr>
            <p:cNvSpPr/>
            <p:nvPr/>
          </p:nvSpPr>
          <p:spPr>
            <a:xfrm>
              <a:off x="1108125" y="192496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Vrinda" panose="020B0502040204020203" pitchFamily="34" charset="0"/>
                </a:rPr>
                <a:t>개요</a:t>
              </a:r>
              <a:endParaRPr lang="en-US" altLang="ko-KR" sz="1600" b="1" dirty="0">
                <a:solidFill>
                  <a:srgbClr val="364C73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051B1BE-687E-40CE-8C9C-74FD1D535EB2}"/>
                </a:ext>
              </a:extLst>
            </p:cNvPr>
            <p:cNvSpPr/>
            <p:nvPr/>
          </p:nvSpPr>
          <p:spPr>
            <a:xfrm>
              <a:off x="7197367" y="186679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E1E1E1"/>
                  </a:solidFill>
                  <a:latin typeface="+mn-ea"/>
                  <a:cs typeface="+mn-lt"/>
                </a:rPr>
                <a:t>결과</a:t>
              </a:r>
              <a:endParaRPr lang="en-US" altLang="ko-KR" sz="1600" b="1" dirty="0">
                <a:solidFill>
                  <a:srgbClr val="E1E1E1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490EB00-B486-43EE-AF66-7C5EC72FA29B}"/>
                </a:ext>
              </a:extLst>
            </p:cNvPr>
            <p:cNvSpPr/>
            <p:nvPr/>
          </p:nvSpPr>
          <p:spPr>
            <a:xfrm>
              <a:off x="10188623" y="201667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고찰</a:t>
              </a:r>
              <a:endParaRPr lang="en-US" altLang="ko-KR" sz="1600" b="1" dirty="0">
                <a:solidFill>
                  <a:schemeClr val="bg1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8E7DD8F-2721-49BB-947D-24B75CF9D530}"/>
                </a:ext>
              </a:extLst>
            </p:cNvPr>
            <p:cNvSpPr/>
            <p:nvPr/>
          </p:nvSpPr>
          <p:spPr>
            <a:xfrm>
              <a:off x="3555424" y="187842"/>
              <a:ext cx="1808508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모델 구축 </a:t>
              </a:r>
              <a:r>
                <a:rPr lang="en-US" altLang="ko-KR" sz="1600" b="1">
                  <a:solidFill>
                    <a:srgbClr val="364C73"/>
                  </a:solidFill>
                  <a:latin typeface="+mn-ea"/>
                  <a:cs typeface="+mn-lt"/>
                </a:rPr>
                <a:t>&amp; </a:t>
              </a:r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학습</a:t>
              </a:r>
              <a:endParaRPr lang="en-US" altLang="ko-KR" sz="1600" b="1" dirty="0">
                <a:solidFill>
                  <a:srgbClr val="364C73"/>
                </a:solidFill>
                <a:latin typeface="+mn-ea"/>
                <a:cs typeface="Vrinda" panose="020B0502040204020203" pitchFamily="34" charset="0"/>
              </a:endParaRPr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546FA00-52AF-445D-8DE6-B4A04C53D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581458"/>
              </p:ext>
            </p:extLst>
          </p:nvPr>
        </p:nvGraphicFramePr>
        <p:xfrm>
          <a:off x="1299931" y="1434913"/>
          <a:ext cx="96609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0497">
                  <a:extLst>
                    <a:ext uri="{9D8B030D-6E8A-4147-A177-3AD203B41FA5}">
                      <a16:colId xmlns:a16="http://schemas.microsoft.com/office/drawing/2014/main" val="777759578"/>
                    </a:ext>
                  </a:extLst>
                </a:gridCol>
                <a:gridCol w="4830497">
                  <a:extLst>
                    <a:ext uri="{9D8B030D-6E8A-4147-A177-3AD203B41FA5}">
                      <a16:colId xmlns:a16="http://schemas.microsoft.com/office/drawing/2014/main" val="4166724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후 </a:t>
                      </a:r>
                      <a:r>
                        <a:rPr lang="en-US" altLang="ko-KR" b="1"/>
                        <a:t>(PID : LR = 0.7 : 0.3)</a:t>
                      </a:r>
                      <a:endParaRPr lang="ko-KR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446076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86FA7115-C278-41E2-8D0A-3C5C2AE91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691" y="1824172"/>
            <a:ext cx="4629150" cy="213448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51234DE-259D-4107-9713-4C5185D0A755}"/>
              </a:ext>
            </a:extLst>
          </p:cNvPr>
          <p:cNvGrpSpPr/>
          <p:nvPr/>
        </p:nvGrpSpPr>
        <p:grpSpPr>
          <a:xfrm>
            <a:off x="1337692" y="4201757"/>
            <a:ext cx="4629150" cy="2228085"/>
            <a:chOff x="1337692" y="4392081"/>
            <a:chExt cx="3107592" cy="2228085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8A90A134-1001-4ACE-BDF1-F3A42B0CA5FE}"/>
                </a:ext>
              </a:extLst>
            </p:cNvPr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337692" y="4392081"/>
              <a:ext cx="3107592" cy="222808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A614A1-876E-4D7F-96E6-B158D1A2303B}"/>
                </a:ext>
              </a:extLst>
            </p:cNvPr>
            <p:cNvSpPr txBox="1"/>
            <p:nvPr/>
          </p:nvSpPr>
          <p:spPr>
            <a:xfrm>
              <a:off x="3034526" y="4441935"/>
              <a:ext cx="1368184" cy="296986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ko-KR" altLang="en-US" b="1">
                  <a:solidFill>
                    <a:schemeClr val="lt1"/>
                  </a:solidFill>
                </a:rPr>
                <a:t>수평 변위</a:t>
              </a:r>
              <a:r>
                <a:rPr lang="en-US" altLang="ko-KR" b="1">
                  <a:solidFill>
                    <a:schemeClr val="lt1"/>
                  </a:solidFill>
                </a:rPr>
                <a:t> (m)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BF30BD79-3F39-4255-B53D-C39567FA4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160" y="1824173"/>
            <a:ext cx="4735765" cy="21344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4AA78D1-7F20-474F-8FE5-6C079BA5A6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5159" y="4212919"/>
            <a:ext cx="4735765" cy="222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86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F06FEA33-BFE6-4B97-9BAC-5CDB0A114BB2}"/>
              </a:ext>
            </a:extLst>
          </p:cNvPr>
          <p:cNvSpPr>
            <a:spLocks noGrp="1"/>
          </p:cNvSpPr>
          <p:nvPr/>
        </p:nvSpPr>
        <p:spPr>
          <a:xfrm>
            <a:off x="9225859" y="6355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0F46F0-BD0A-411D-8085-BDD3BCEC99C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65D0852-4E9A-4BBA-BE48-6822D596A11E}"/>
              </a:ext>
            </a:extLst>
          </p:cNvPr>
          <p:cNvSpPr/>
          <p:nvPr/>
        </p:nvSpPr>
        <p:spPr>
          <a:xfrm>
            <a:off x="224895" y="1046745"/>
            <a:ext cx="11730691" cy="5626259"/>
          </a:xfrm>
          <a:prstGeom prst="rect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n-ea"/>
              <a:cs typeface="Vrinda" panose="020B0502040204020203" pitchFamily="34" charset="0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4A9B891-7F0D-4A5B-96A1-361EBDF35AA2}"/>
              </a:ext>
            </a:extLst>
          </p:cNvPr>
          <p:cNvSpPr/>
          <p:nvPr/>
        </p:nvSpPr>
        <p:spPr>
          <a:xfrm>
            <a:off x="576851" y="803640"/>
            <a:ext cx="2314637" cy="417554"/>
          </a:xfrm>
          <a:prstGeom prst="rect">
            <a:avLst/>
          </a:prstGeom>
          <a:solidFill>
            <a:srgbClr val="BFBFB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>
                <a:solidFill>
                  <a:srgbClr val="364C73"/>
                </a:solidFill>
                <a:latin typeface="+mn-ea"/>
                <a:cs typeface="Vrinda"/>
              </a:rPr>
              <a:t>회귀분석</a:t>
            </a:r>
            <a:endParaRPr lang="en-US" altLang="ko-KR" sz="1600" b="1" dirty="0">
              <a:solidFill>
                <a:schemeClr val="bg1"/>
              </a:solidFill>
              <a:latin typeface="+mn-ea"/>
              <a:cs typeface="Vrinda" panose="020B0502040204020203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78175C3-35FE-4E74-AE2E-D614FB7C07AB}"/>
              </a:ext>
            </a:extLst>
          </p:cNvPr>
          <p:cNvGrpSpPr/>
          <p:nvPr/>
        </p:nvGrpSpPr>
        <p:grpSpPr>
          <a:xfrm>
            <a:off x="121578" y="103341"/>
            <a:ext cx="12019645" cy="514271"/>
            <a:chOff x="121578" y="103341"/>
            <a:chExt cx="12019645" cy="514271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DCB38B9-D2AC-469A-B4F6-BAD6161E5793}"/>
                </a:ext>
              </a:extLst>
            </p:cNvPr>
            <p:cNvGrpSpPr/>
            <p:nvPr/>
          </p:nvGrpSpPr>
          <p:grpSpPr>
            <a:xfrm>
              <a:off x="121578" y="103341"/>
              <a:ext cx="12019645" cy="514271"/>
              <a:chOff x="121578" y="103341"/>
              <a:chExt cx="12019645" cy="514271"/>
            </a:xfrm>
          </p:grpSpPr>
          <p:sp>
            <p:nvSpPr>
              <p:cNvPr id="22" name="화살표: 갈매기형 수장 21">
                <a:extLst>
                  <a:ext uri="{FF2B5EF4-FFF2-40B4-BE49-F238E27FC236}">
                    <a16:creationId xmlns:a16="http://schemas.microsoft.com/office/drawing/2014/main" id="{10B5D56F-3902-4627-8D99-829550EC4291}"/>
                  </a:ext>
                </a:extLst>
              </p:cNvPr>
              <p:cNvSpPr/>
              <p:nvPr/>
            </p:nvSpPr>
            <p:spPr>
              <a:xfrm>
                <a:off x="9005015" y="104504"/>
                <a:ext cx="3136208" cy="513108"/>
              </a:xfrm>
              <a:prstGeom prst="chevron">
                <a:avLst/>
              </a:pr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3" name="화살표: 오각형 22">
                <a:extLst>
                  <a:ext uri="{FF2B5EF4-FFF2-40B4-BE49-F238E27FC236}">
                    <a16:creationId xmlns:a16="http://schemas.microsoft.com/office/drawing/2014/main" id="{AD5E345F-9799-4F78-97DC-1E48C979C7BA}"/>
                  </a:ext>
                </a:extLst>
              </p:cNvPr>
              <p:cNvSpPr/>
              <p:nvPr/>
            </p:nvSpPr>
            <p:spPr>
              <a:xfrm>
                <a:off x="121578" y="103341"/>
                <a:ext cx="2996604" cy="513108"/>
              </a:xfrm>
              <a:prstGeom prst="homePlate">
                <a:avLst/>
              </a:prstGeom>
              <a:solidFill>
                <a:srgbClr val="E1E1E1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latin typeface="+mn-ea"/>
                </a:endParaRPr>
              </a:p>
            </p:txBody>
          </p:sp>
          <p:sp>
            <p:nvSpPr>
              <p:cNvPr id="24" name="화살표: 갈매기형 수장 23">
                <a:extLst>
                  <a:ext uri="{FF2B5EF4-FFF2-40B4-BE49-F238E27FC236}">
                    <a16:creationId xmlns:a16="http://schemas.microsoft.com/office/drawing/2014/main" id="{9741526A-3DBB-4C74-BC27-D50496343339}"/>
                  </a:ext>
                </a:extLst>
              </p:cNvPr>
              <p:cNvSpPr/>
              <p:nvPr/>
            </p:nvSpPr>
            <p:spPr>
              <a:xfrm>
                <a:off x="3015448" y="103341"/>
                <a:ext cx="3078039" cy="513108"/>
              </a:xfrm>
              <a:prstGeom prst="chevron">
                <a:avLst/>
              </a:prstGeom>
              <a:solidFill>
                <a:srgbClr val="E1E1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ED897660-6FFE-48B7-9CA9-E5E868D023A8}"/>
                  </a:ext>
                </a:extLst>
              </p:cNvPr>
              <p:cNvSpPr/>
              <p:nvPr/>
            </p:nvSpPr>
            <p:spPr>
              <a:xfrm>
                <a:off x="6014020" y="103341"/>
                <a:ext cx="3136208" cy="513108"/>
              </a:xfrm>
              <a:prstGeom prst="chevron">
                <a:avLst/>
              </a:prstGeom>
              <a:solidFill>
                <a:srgbClr val="364C7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A13FC39-BE08-4A3B-9A2A-7853202A7D96}"/>
                </a:ext>
              </a:extLst>
            </p:cNvPr>
            <p:cNvSpPr/>
            <p:nvPr/>
          </p:nvSpPr>
          <p:spPr>
            <a:xfrm>
              <a:off x="1108125" y="192496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Vrinda" panose="020B0502040204020203" pitchFamily="34" charset="0"/>
                </a:rPr>
                <a:t>개요</a:t>
              </a:r>
              <a:endParaRPr lang="en-US" altLang="ko-KR" sz="1600" b="1" dirty="0">
                <a:solidFill>
                  <a:srgbClr val="364C73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051B1BE-687E-40CE-8C9C-74FD1D535EB2}"/>
                </a:ext>
              </a:extLst>
            </p:cNvPr>
            <p:cNvSpPr/>
            <p:nvPr/>
          </p:nvSpPr>
          <p:spPr>
            <a:xfrm>
              <a:off x="7197367" y="186679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E1E1E1"/>
                  </a:solidFill>
                  <a:latin typeface="+mn-ea"/>
                  <a:cs typeface="+mn-lt"/>
                </a:rPr>
                <a:t>결과</a:t>
              </a:r>
              <a:endParaRPr lang="en-US" altLang="ko-KR" sz="1600" b="1" dirty="0">
                <a:solidFill>
                  <a:srgbClr val="E1E1E1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490EB00-B486-43EE-AF66-7C5EC72FA29B}"/>
                </a:ext>
              </a:extLst>
            </p:cNvPr>
            <p:cNvSpPr/>
            <p:nvPr/>
          </p:nvSpPr>
          <p:spPr>
            <a:xfrm>
              <a:off x="10188623" y="201667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고찰</a:t>
              </a:r>
              <a:endParaRPr lang="en-US" altLang="ko-KR" sz="1600" b="1" dirty="0">
                <a:solidFill>
                  <a:schemeClr val="bg1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8E7DD8F-2721-49BB-947D-24B75CF9D530}"/>
                </a:ext>
              </a:extLst>
            </p:cNvPr>
            <p:cNvSpPr/>
            <p:nvPr/>
          </p:nvSpPr>
          <p:spPr>
            <a:xfrm>
              <a:off x="3555424" y="187842"/>
              <a:ext cx="1808508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모델 구축 </a:t>
              </a:r>
              <a:r>
                <a:rPr lang="en-US" altLang="ko-KR" sz="1600" b="1">
                  <a:solidFill>
                    <a:srgbClr val="364C73"/>
                  </a:solidFill>
                  <a:latin typeface="+mn-ea"/>
                  <a:cs typeface="+mn-lt"/>
                </a:rPr>
                <a:t>&amp; </a:t>
              </a:r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학습</a:t>
              </a:r>
              <a:endParaRPr lang="en-US" altLang="ko-KR" sz="1600" b="1" dirty="0">
                <a:solidFill>
                  <a:srgbClr val="364C73"/>
                </a:solidFill>
                <a:latin typeface="+mn-ea"/>
                <a:cs typeface="Vrinda" panose="020B0502040204020203" pitchFamily="34" charset="0"/>
              </a:endParaRPr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546FA00-52AF-445D-8DE6-B4A04C53D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862446"/>
              </p:ext>
            </p:extLst>
          </p:nvPr>
        </p:nvGraphicFramePr>
        <p:xfrm>
          <a:off x="1299931" y="1434913"/>
          <a:ext cx="96609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0497">
                  <a:extLst>
                    <a:ext uri="{9D8B030D-6E8A-4147-A177-3AD203B41FA5}">
                      <a16:colId xmlns:a16="http://schemas.microsoft.com/office/drawing/2014/main" val="777759578"/>
                    </a:ext>
                  </a:extLst>
                </a:gridCol>
                <a:gridCol w="4830497">
                  <a:extLst>
                    <a:ext uri="{9D8B030D-6E8A-4147-A177-3AD203B41FA5}">
                      <a16:colId xmlns:a16="http://schemas.microsoft.com/office/drawing/2014/main" val="4166724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/>
                        <a:t>후 </a:t>
                      </a:r>
                      <a:r>
                        <a:rPr lang="en-US" altLang="ko-KR" b="1"/>
                        <a:t>(PID : LR = 0.7 : 0.3)</a:t>
                      </a:r>
                      <a:endParaRPr lang="ko-KR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446076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1E2D6B53-B4E7-4BA2-AC5C-2EF99952AEE4}"/>
              </a:ext>
            </a:extLst>
          </p:cNvPr>
          <p:cNvGrpSpPr/>
          <p:nvPr/>
        </p:nvGrpSpPr>
        <p:grpSpPr>
          <a:xfrm>
            <a:off x="1299931" y="1824173"/>
            <a:ext cx="4793556" cy="4616831"/>
            <a:chOff x="1299931" y="1824173"/>
            <a:chExt cx="3108979" cy="4667251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C8B7188-E26D-48EB-99DE-98524C45F6F9}"/>
                </a:ext>
              </a:extLst>
            </p:cNvPr>
            <p:cNvGrpSpPr/>
            <p:nvPr/>
          </p:nvGrpSpPr>
          <p:grpSpPr>
            <a:xfrm>
              <a:off x="1299931" y="1824173"/>
              <a:ext cx="3107592" cy="2228085"/>
              <a:chOff x="317788" y="1124712"/>
              <a:chExt cx="3816477" cy="2736342"/>
            </a:xfrm>
          </p:grpSpPr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182F4430-1003-43D9-88D6-B554BC1DF895}"/>
                  </a:ext>
                </a:extLst>
              </p:cNvPr>
              <p:cNvPicPr/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317788" y="1124712"/>
                <a:ext cx="3816477" cy="2736342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CEFFDEF-42D8-4DF1-A97E-1AC380815672}"/>
                  </a:ext>
                </a:extLst>
              </p:cNvPr>
              <p:cNvSpPr txBox="1"/>
              <p:nvPr/>
            </p:nvSpPr>
            <p:spPr>
              <a:xfrm>
                <a:off x="2780387" y="1185938"/>
                <a:ext cx="1319893" cy="364732"/>
              </a:xfrm>
              <a:prstGeom prst="rect">
                <a:avLst/>
              </a:prstGeom>
              <a:solidFill>
                <a:schemeClr val="tx1">
                  <a:alpha val="2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r">
                  <a:defRPr/>
                </a:pPr>
                <a:r>
                  <a:rPr lang="en-US" altLang="ko-KR" b="1">
                    <a:solidFill>
                      <a:schemeClr val="lt1"/>
                    </a:solidFill>
                  </a:rPr>
                  <a:t>Roll (</a:t>
                </a:r>
                <a:r>
                  <a:rPr lang="ko-KR" altLang="en-US" b="1">
                    <a:solidFill>
                      <a:schemeClr val="lt1"/>
                    </a:solidFill>
                  </a:rPr>
                  <a:t> ˚</a:t>
                </a:r>
                <a:r>
                  <a:rPr lang="en-US" altLang="ko-KR" b="1">
                    <a:solidFill>
                      <a:schemeClr val="lt1"/>
                    </a:solidFill>
                  </a:rPr>
                  <a:t>)</a:t>
                </a: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F853280-7C30-4F9E-8F8F-326A989BA4C7}"/>
                </a:ext>
              </a:extLst>
            </p:cNvPr>
            <p:cNvGrpSpPr/>
            <p:nvPr/>
          </p:nvGrpSpPr>
          <p:grpSpPr>
            <a:xfrm>
              <a:off x="1299931" y="4263339"/>
              <a:ext cx="3108979" cy="2228085"/>
              <a:chOff x="317277" y="4121658"/>
              <a:chExt cx="3818181" cy="2736342"/>
            </a:xfrm>
          </p:grpSpPr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88AE7377-9EB4-45B7-98BB-DAF7DA06A7EB}"/>
                  </a:ext>
                </a:extLst>
              </p:cNvPr>
              <p:cNvPicPr/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317277" y="4121658"/>
                <a:ext cx="3816477" cy="2736342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8C1512-1C4D-4405-95D4-FDD838084DBF}"/>
                  </a:ext>
                </a:extLst>
              </p:cNvPr>
              <p:cNvSpPr txBox="1"/>
              <p:nvPr/>
            </p:nvSpPr>
            <p:spPr>
              <a:xfrm>
                <a:off x="2815566" y="4189560"/>
                <a:ext cx="1319893" cy="367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/>
                </a:pPr>
                <a:r>
                  <a:rPr lang="en-US" altLang="ko-KR" b="1">
                    <a:solidFill>
                      <a:schemeClr val="lt1"/>
                    </a:solidFill>
                  </a:rPr>
                  <a:t>Pitch (</a:t>
                </a:r>
                <a:r>
                  <a:rPr lang="ko-KR" altLang="en-US" b="1">
                    <a:solidFill>
                      <a:schemeClr val="lt1"/>
                    </a:solidFill>
                  </a:rPr>
                  <a:t> ˚</a:t>
                </a:r>
                <a:r>
                  <a:rPr lang="en-US" altLang="ko-KR" b="1">
                    <a:solidFill>
                      <a:schemeClr val="lt1"/>
                    </a:solidFill>
                  </a:rPr>
                  <a:t>)</a:t>
                </a:r>
              </a:p>
            </p:txBody>
          </p:sp>
        </p:grp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364334F9-2302-4DEC-83EC-E0FE91271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1328" y="4240062"/>
            <a:ext cx="4689597" cy="22009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CCA6BC5-0630-4964-AC06-7268CC530B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9187" y="1816344"/>
            <a:ext cx="4622881" cy="220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79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>
            <a:extLst>
              <a:ext uri="{FF2B5EF4-FFF2-40B4-BE49-F238E27FC236}">
                <a16:creationId xmlns:a16="http://schemas.microsoft.com/office/drawing/2014/main" id="{865D0852-4E9A-4BBA-BE48-6822D596A11E}"/>
              </a:ext>
            </a:extLst>
          </p:cNvPr>
          <p:cNvSpPr/>
          <p:nvPr/>
        </p:nvSpPr>
        <p:spPr>
          <a:xfrm>
            <a:off x="224895" y="1046745"/>
            <a:ext cx="11730691" cy="5626259"/>
          </a:xfrm>
          <a:prstGeom prst="rect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n-ea"/>
              <a:cs typeface="Vrinda" panose="020B0502040204020203" pitchFamily="34" charset="0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4A9B891-7F0D-4A5B-96A1-361EBDF35AA2}"/>
              </a:ext>
            </a:extLst>
          </p:cNvPr>
          <p:cNvSpPr/>
          <p:nvPr/>
        </p:nvSpPr>
        <p:spPr>
          <a:xfrm>
            <a:off x="576851" y="803640"/>
            <a:ext cx="2314637" cy="417554"/>
          </a:xfrm>
          <a:prstGeom prst="rect">
            <a:avLst/>
          </a:prstGeom>
          <a:solidFill>
            <a:srgbClr val="BFBFB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>
                <a:solidFill>
                  <a:srgbClr val="364C73"/>
                </a:solidFill>
                <a:latin typeface="+mn-ea"/>
                <a:cs typeface="Vrinda"/>
              </a:rPr>
              <a:t>회귀분석</a:t>
            </a:r>
            <a:endParaRPr lang="en-US" altLang="ko-KR" sz="1600" b="1" dirty="0">
              <a:solidFill>
                <a:schemeClr val="bg1"/>
              </a:solidFill>
              <a:latin typeface="+mn-ea"/>
              <a:cs typeface="Vrinda" panose="020B0502040204020203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78175C3-35FE-4E74-AE2E-D614FB7C07AB}"/>
              </a:ext>
            </a:extLst>
          </p:cNvPr>
          <p:cNvGrpSpPr/>
          <p:nvPr/>
        </p:nvGrpSpPr>
        <p:grpSpPr>
          <a:xfrm>
            <a:off x="121578" y="103341"/>
            <a:ext cx="12019645" cy="514271"/>
            <a:chOff x="121578" y="103341"/>
            <a:chExt cx="12019645" cy="514271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DCB38B9-D2AC-469A-B4F6-BAD6161E5793}"/>
                </a:ext>
              </a:extLst>
            </p:cNvPr>
            <p:cNvGrpSpPr/>
            <p:nvPr/>
          </p:nvGrpSpPr>
          <p:grpSpPr>
            <a:xfrm>
              <a:off x="121578" y="103341"/>
              <a:ext cx="12019645" cy="514271"/>
              <a:chOff x="121578" y="103341"/>
              <a:chExt cx="12019645" cy="514271"/>
            </a:xfrm>
          </p:grpSpPr>
          <p:sp>
            <p:nvSpPr>
              <p:cNvPr id="22" name="화살표: 갈매기형 수장 21">
                <a:extLst>
                  <a:ext uri="{FF2B5EF4-FFF2-40B4-BE49-F238E27FC236}">
                    <a16:creationId xmlns:a16="http://schemas.microsoft.com/office/drawing/2014/main" id="{10B5D56F-3902-4627-8D99-829550EC4291}"/>
                  </a:ext>
                </a:extLst>
              </p:cNvPr>
              <p:cNvSpPr/>
              <p:nvPr/>
            </p:nvSpPr>
            <p:spPr>
              <a:xfrm>
                <a:off x="9005015" y="104504"/>
                <a:ext cx="3136208" cy="513108"/>
              </a:xfrm>
              <a:prstGeom prst="chevron">
                <a:avLst/>
              </a:pr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3" name="화살표: 오각형 22">
                <a:extLst>
                  <a:ext uri="{FF2B5EF4-FFF2-40B4-BE49-F238E27FC236}">
                    <a16:creationId xmlns:a16="http://schemas.microsoft.com/office/drawing/2014/main" id="{AD5E345F-9799-4F78-97DC-1E48C979C7BA}"/>
                  </a:ext>
                </a:extLst>
              </p:cNvPr>
              <p:cNvSpPr/>
              <p:nvPr/>
            </p:nvSpPr>
            <p:spPr>
              <a:xfrm>
                <a:off x="121578" y="103341"/>
                <a:ext cx="2996604" cy="513108"/>
              </a:xfrm>
              <a:prstGeom prst="homePlate">
                <a:avLst/>
              </a:prstGeom>
              <a:solidFill>
                <a:srgbClr val="E1E1E1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latin typeface="+mn-ea"/>
                </a:endParaRPr>
              </a:p>
            </p:txBody>
          </p:sp>
          <p:sp>
            <p:nvSpPr>
              <p:cNvPr id="24" name="화살표: 갈매기형 수장 23">
                <a:extLst>
                  <a:ext uri="{FF2B5EF4-FFF2-40B4-BE49-F238E27FC236}">
                    <a16:creationId xmlns:a16="http://schemas.microsoft.com/office/drawing/2014/main" id="{9741526A-3DBB-4C74-BC27-D50496343339}"/>
                  </a:ext>
                </a:extLst>
              </p:cNvPr>
              <p:cNvSpPr/>
              <p:nvPr/>
            </p:nvSpPr>
            <p:spPr>
              <a:xfrm>
                <a:off x="3015448" y="103341"/>
                <a:ext cx="3078039" cy="513108"/>
              </a:xfrm>
              <a:prstGeom prst="chevron">
                <a:avLst/>
              </a:prstGeom>
              <a:solidFill>
                <a:srgbClr val="E1E1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ED897660-6FFE-48B7-9CA9-E5E868D023A8}"/>
                  </a:ext>
                </a:extLst>
              </p:cNvPr>
              <p:cNvSpPr/>
              <p:nvPr/>
            </p:nvSpPr>
            <p:spPr>
              <a:xfrm>
                <a:off x="6014020" y="103341"/>
                <a:ext cx="3136208" cy="513108"/>
              </a:xfrm>
              <a:prstGeom prst="chevron">
                <a:avLst/>
              </a:prstGeom>
              <a:solidFill>
                <a:srgbClr val="364C7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A13FC39-BE08-4A3B-9A2A-7853202A7D96}"/>
                </a:ext>
              </a:extLst>
            </p:cNvPr>
            <p:cNvSpPr/>
            <p:nvPr/>
          </p:nvSpPr>
          <p:spPr>
            <a:xfrm>
              <a:off x="1108125" y="192496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Vrinda" panose="020B0502040204020203" pitchFamily="34" charset="0"/>
                </a:rPr>
                <a:t>개요</a:t>
              </a:r>
              <a:endParaRPr lang="en-US" altLang="ko-KR" sz="1600" b="1" dirty="0">
                <a:solidFill>
                  <a:srgbClr val="364C73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051B1BE-687E-40CE-8C9C-74FD1D535EB2}"/>
                </a:ext>
              </a:extLst>
            </p:cNvPr>
            <p:cNvSpPr/>
            <p:nvPr/>
          </p:nvSpPr>
          <p:spPr>
            <a:xfrm>
              <a:off x="7197367" y="186679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E1E1E1"/>
                  </a:solidFill>
                  <a:latin typeface="+mn-ea"/>
                  <a:cs typeface="+mn-lt"/>
                </a:rPr>
                <a:t>결과</a:t>
              </a:r>
              <a:endParaRPr lang="en-US" altLang="ko-KR" sz="1600" b="1" dirty="0">
                <a:solidFill>
                  <a:srgbClr val="E1E1E1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490EB00-B486-43EE-AF66-7C5EC72FA29B}"/>
                </a:ext>
              </a:extLst>
            </p:cNvPr>
            <p:cNvSpPr/>
            <p:nvPr/>
          </p:nvSpPr>
          <p:spPr>
            <a:xfrm>
              <a:off x="10188623" y="201667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고찰</a:t>
              </a:r>
              <a:endParaRPr lang="en-US" altLang="ko-KR" sz="1600" b="1" dirty="0">
                <a:solidFill>
                  <a:schemeClr val="bg1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8E7DD8F-2721-49BB-947D-24B75CF9D530}"/>
                </a:ext>
              </a:extLst>
            </p:cNvPr>
            <p:cNvSpPr/>
            <p:nvPr/>
          </p:nvSpPr>
          <p:spPr>
            <a:xfrm>
              <a:off x="3555424" y="187842"/>
              <a:ext cx="1808508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모델 구축 </a:t>
              </a:r>
              <a:r>
                <a:rPr lang="en-US" altLang="ko-KR" sz="1600" b="1">
                  <a:solidFill>
                    <a:srgbClr val="364C73"/>
                  </a:solidFill>
                  <a:latin typeface="+mn-ea"/>
                  <a:cs typeface="+mn-lt"/>
                </a:rPr>
                <a:t>&amp; </a:t>
              </a:r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학습</a:t>
              </a:r>
              <a:endParaRPr lang="en-US" altLang="ko-KR" sz="1600" b="1" dirty="0">
                <a:solidFill>
                  <a:srgbClr val="364C73"/>
                </a:solidFill>
                <a:latin typeface="+mn-ea"/>
                <a:cs typeface="Vrinda" panose="020B0502040204020203" pitchFamily="34" charset="0"/>
              </a:endParaRPr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546FA00-52AF-445D-8DE6-B4A04C53D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289100"/>
              </p:ext>
            </p:extLst>
          </p:nvPr>
        </p:nvGraphicFramePr>
        <p:xfrm>
          <a:off x="1299931" y="3091923"/>
          <a:ext cx="966099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806">
                  <a:extLst>
                    <a:ext uri="{9D8B030D-6E8A-4147-A177-3AD203B41FA5}">
                      <a16:colId xmlns:a16="http://schemas.microsoft.com/office/drawing/2014/main" val="3532212340"/>
                    </a:ext>
                  </a:extLst>
                </a:gridCol>
                <a:gridCol w="3970421">
                  <a:extLst>
                    <a:ext uri="{9D8B030D-6E8A-4147-A177-3AD203B41FA5}">
                      <a16:colId xmlns:a16="http://schemas.microsoft.com/office/drawing/2014/main" val="777759578"/>
                    </a:ext>
                  </a:extLst>
                </a:gridCol>
                <a:gridCol w="4042766">
                  <a:extLst>
                    <a:ext uri="{9D8B030D-6E8A-4147-A177-3AD203B41FA5}">
                      <a16:colId xmlns:a16="http://schemas.microsoft.com/office/drawing/2014/main" val="4166724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전</a:t>
                      </a:r>
                      <a:r>
                        <a:rPr lang="en-US" altLang="ko-KR" b="1"/>
                        <a:t>(Max)</a:t>
                      </a:r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후</a:t>
                      </a:r>
                      <a:r>
                        <a:rPr lang="en-US" altLang="ko-KR" b="1"/>
                        <a:t>(Max)</a:t>
                      </a:r>
                      <a:endParaRPr lang="ko-KR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446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Angle</a:t>
                      </a:r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0.06</a:t>
                      </a:r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0.05 (-0.01)</a:t>
                      </a:r>
                      <a:endParaRPr lang="ko-KR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858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X_position</a:t>
                      </a:r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0.023</a:t>
                      </a:r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0.019 (-0.004)</a:t>
                      </a:r>
                      <a:endParaRPr lang="ko-KR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135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Roll</a:t>
                      </a:r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0.56</a:t>
                      </a:r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0.41 (-0.15)</a:t>
                      </a:r>
                      <a:endParaRPr lang="ko-KR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880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Pitch</a:t>
                      </a:r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-0.12</a:t>
                      </a:r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-0.09 (-.03)</a:t>
                      </a:r>
                      <a:endParaRPr lang="ko-KR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032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Yaw</a:t>
                      </a:r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-4.25</a:t>
                      </a:r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-5.80 (+1.55)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460541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FA46694C-8E93-4652-8EEF-D52440188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460" y="1074253"/>
            <a:ext cx="2635066" cy="1940732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40C0D28B-18E2-4048-8900-94504C1ED4B1}"/>
              </a:ext>
            </a:extLst>
          </p:cNvPr>
          <p:cNvGrpSpPr/>
          <p:nvPr/>
        </p:nvGrpSpPr>
        <p:grpSpPr>
          <a:xfrm>
            <a:off x="3045474" y="1042906"/>
            <a:ext cx="2828407" cy="1972079"/>
            <a:chOff x="3642086" y="1537668"/>
            <a:chExt cx="5334744" cy="3772426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7DFFFB0A-6A7D-410B-9F73-4D58CD1572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642086" y="1537668"/>
              <a:ext cx="5334744" cy="3772426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0ABC90-07D6-4462-8885-2B2CEC3CB8FC}"/>
                </a:ext>
              </a:extLst>
            </p:cNvPr>
            <p:cNvSpPr txBox="1"/>
            <p:nvPr/>
          </p:nvSpPr>
          <p:spPr>
            <a:xfrm>
              <a:off x="7332274" y="1695891"/>
              <a:ext cx="1319893" cy="364732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altLang="ko-KR" b="1">
                  <a:solidFill>
                    <a:schemeClr val="lt1"/>
                  </a:solidFill>
                </a:rPr>
                <a:t>Yaw (</a:t>
              </a:r>
              <a:r>
                <a:rPr lang="ko-KR" altLang="en-US" b="1">
                  <a:solidFill>
                    <a:schemeClr val="lt1"/>
                  </a:solidFill>
                </a:rPr>
                <a:t> ˚</a:t>
              </a:r>
              <a:r>
                <a:rPr lang="en-US" altLang="ko-KR" b="1">
                  <a:solidFill>
                    <a:schemeClr val="lt1"/>
                  </a:solidFill>
                </a:rPr>
                <a:t>)</a:t>
              </a: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A756BD4-1999-4038-A079-19529571330A}"/>
              </a:ext>
            </a:extLst>
          </p:cNvPr>
          <p:cNvSpPr/>
          <p:nvPr/>
        </p:nvSpPr>
        <p:spPr>
          <a:xfrm>
            <a:off x="1054113" y="5363421"/>
            <a:ext cx="10072254" cy="1136184"/>
          </a:xfrm>
          <a:prstGeom prst="rect">
            <a:avLst/>
          </a:prstGeom>
          <a:solidFill>
            <a:srgbClr val="364C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b="1" i="0">
                <a:solidFill>
                  <a:schemeClr val="bg1"/>
                </a:solidFill>
                <a:effectLst/>
                <a:latin typeface="+mn-ea"/>
              </a:rPr>
              <a:t>전체적으로 안정성</a:t>
            </a:r>
            <a:r>
              <a:rPr lang="en-US" altLang="ko-KR" sz="2000" b="1" i="0">
                <a:solidFill>
                  <a:schemeClr val="bg1"/>
                </a:solidFill>
                <a:effectLst/>
                <a:latin typeface="+mn-ea"/>
              </a:rPr>
              <a:t>, </a:t>
            </a:r>
            <a:r>
              <a:rPr lang="ko-KR" altLang="en-US" sz="2000" b="1" i="0">
                <a:solidFill>
                  <a:schemeClr val="bg1"/>
                </a:solidFill>
                <a:effectLst/>
                <a:latin typeface="+mn-ea"/>
              </a:rPr>
              <a:t>성능을 나타내는 변수는 감소했으나</a:t>
            </a:r>
            <a:r>
              <a:rPr lang="en-US" altLang="ko-KR" sz="2000" b="1" i="0">
                <a:solidFill>
                  <a:schemeClr val="bg1"/>
                </a:solidFill>
                <a:effectLst/>
                <a:latin typeface="+mn-ea"/>
              </a:rPr>
              <a:t>, Yaw</a:t>
            </a:r>
            <a:r>
              <a:rPr lang="ko-KR" altLang="en-US" sz="2000" b="1" i="0">
                <a:solidFill>
                  <a:schemeClr val="bg1"/>
                </a:solidFill>
                <a:effectLst/>
                <a:latin typeface="+mn-ea"/>
              </a:rPr>
              <a:t>의 경우 증가</a:t>
            </a:r>
            <a:endParaRPr lang="en-US" altLang="ko-KR" sz="2000" b="1" i="0">
              <a:solidFill>
                <a:schemeClr val="bg1"/>
              </a:solidFill>
              <a:effectLst/>
              <a:latin typeface="+mn-ea"/>
            </a:endParaRPr>
          </a:p>
          <a:p>
            <a:pPr algn="just"/>
            <a:r>
              <a:rPr lang="en-US" altLang="ko-KR" sz="2000">
                <a:solidFill>
                  <a:schemeClr val="bg1"/>
                </a:solidFill>
                <a:latin typeface="+mn-ea"/>
              </a:rPr>
              <a:t> </a:t>
            </a:r>
          </a:p>
          <a:p>
            <a:pPr algn="just"/>
            <a:r>
              <a:rPr lang="en-US" altLang="ko-KR" sz="2000" i="0">
                <a:solidFill>
                  <a:schemeClr val="bg1"/>
                </a:solidFill>
                <a:effectLst/>
                <a:latin typeface="+mn-ea"/>
              </a:rPr>
              <a:t> =&gt; </a:t>
            </a:r>
            <a:r>
              <a:rPr lang="ko-KR" altLang="en-US" sz="2000" i="0">
                <a:solidFill>
                  <a:schemeClr val="bg1"/>
                </a:solidFill>
                <a:effectLst/>
                <a:latin typeface="+mn-ea"/>
              </a:rPr>
              <a:t>바람의 세기 등 외부 요인에 대해 성능 효율은 향상되었으나</a:t>
            </a:r>
            <a:r>
              <a:rPr lang="en-US" altLang="ko-KR" sz="2000" i="0">
                <a:solidFill>
                  <a:schemeClr val="bg1"/>
                </a:solidFill>
                <a:effectLst/>
                <a:latin typeface="+mn-ea"/>
              </a:rPr>
              <a:t>, </a:t>
            </a:r>
            <a:r>
              <a:rPr lang="ko-KR" altLang="en-US" sz="2000" i="0">
                <a:solidFill>
                  <a:schemeClr val="bg1"/>
                </a:solidFill>
                <a:effectLst/>
                <a:latin typeface="+mn-ea"/>
              </a:rPr>
              <a:t>지속성은 감소됨</a:t>
            </a:r>
            <a:endParaRPr lang="en-US" altLang="ko-KR" sz="2000" i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4572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F06FEA33-BFE6-4B97-9BAC-5CDB0A114BB2}"/>
              </a:ext>
            </a:extLst>
          </p:cNvPr>
          <p:cNvSpPr>
            <a:spLocks noGrp="1"/>
          </p:cNvSpPr>
          <p:nvPr/>
        </p:nvSpPr>
        <p:spPr>
          <a:xfrm>
            <a:off x="9225859" y="6355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0F46F0-BD0A-411D-8085-BDD3BCEC99C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65D0852-4E9A-4BBA-BE48-6822D596A11E}"/>
              </a:ext>
            </a:extLst>
          </p:cNvPr>
          <p:cNvSpPr/>
          <p:nvPr/>
        </p:nvSpPr>
        <p:spPr>
          <a:xfrm>
            <a:off x="224895" y="1046745"/>
            <a:ext cx="11730691" cy="5626259"/>
          </a:xfrm>
          <a:prstGeom prst="rect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n-ea"/>
              <a:cs typeface="Vrinda" panose="020B0502040204020203" pitchFamily="34" charset="0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4A9B891-7F0D-4A5B-96A1-361EBDF35AA2}"/>
              </a:ext>
            </a:extLst>
          </p:cNvPr>
          <p:cNvSpPr/>
          <p:nvPr/>
        </p:nvSpPr>
        <p:spPr>
          <a:xfrm>
            <a:off x="576851" y="803640"/>
            <a:ext cx="2314637" cy="417554"/>
          </a:xfrm>
          <a:prstGeom prst="rect">
            <a:avLst/>
          </a:prstGeom>
          <a:solidFill>
            <a:srgbClr val="BFBFB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>
                <a:solidFill>
                  <a:srgbClr val="364C73"/>
                </a:solidFill>
                <a:latin typeface="+mn-ea"/>
                <a:cs typeface="Vrinda"/>
              </a:rPr>
              <a:t>동영상</a:t>
            </a:r>
            <a:endParaRPr lang="en-US" altLang="ko-KR" sz="1600" b="1" dirty="0">
              <a:solidFill>
                <a:schemeClr val="bg1"/>
              </a:solidFill>
              <a:latin typeface="+mn-ea"/>
              <a:cs typeface="Vrinda" panose="020B0502040204020203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78175C3-35FE-4E74-AE2E-D614FB7C07AB}"/>
              </a:ext>
            </a:extLst>
          </p:cNvPr>
          <p:cNvGrpSpPr/>
          <p:nvPr/>
        </p:nvGrpSpPr>
        <p:grpSpPr>
          <a:xfrm>
            <a:off x="121578" y="103341"/>
            <a:ext cx="12019645" cy="514271"/>
            <a:chOff x="121578" y="103341"/>
            <a:chExt cx="12019645" cy="514271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DCB38B9-D2AC-469A-B4F6-BAD6161E5793}"/>
                </a:ext>
              </a:extLst>
            </p:cNvPr>
            <p:cNvGrpSpPr/>
            <p:nvPr/>
          </p:nvGrpSpPr>
          <p:grpSpPr>
            <a:xfrm>
              <a:off x="121578" y="103341"/>
              <a:ext cx="12019645" cy="514271"/>
              <a:chOff x="121578" y="103341"/>
              <a:chExt cx="12019645" cy="514271"/>
            </a:xfrm>
          </p:grpSpPr>
          <p:sp>
            <p:nvSpPr>
              <p:cNvPr id="22" name="화살표: 갈매기형 수장 21">
                <a:extLst>
                  <a:ext uri="{FF2B5EF4-FFF2-40B4-BE49-F238E27FC236}">
                    <a16:creationId xmlns:a16="http://schemas.microsoft.com/office/drawing/2014/main" id="{10B5D56F-3902-4627-8D99-829550EC4291}"/>
                  </a:ext>
                </a:extLst>
              </p:cNvPr>
              <p:cNvSpPr/>
              <p:nvPr/>
            </p:nvSpPr>
            <p:spPr>
              <a:xfrm>
                <a:off x="9005015" y="104504"/>
                <a:ext cx="3136208" cy="513108"/>
              </a:xfrm>
              <a:prstGeom prst="chevron">
                <a:avLst/>
              </a:pr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3" name="화살표: 오각형 22">
                <a:extLst>
                  <a:ext uri="{FF2B5EF4-FFF2-40B4-BE49-F238E27FC236}">
                    <a16:creationId xmlns:a16="http://schemas.microsoft.com/office/drawing/2014/main" id="{AD5E345F-9799-4F78-97DC-1E48C979C7BA}"/>
                  </a:ext>
                </a:extLst>
              </p:cNvPr>
              <p:cNvSpPr/>
              <p:nvPr/>
            </p:nvSpPr>
            <p:spPr>
              <a:xfrm>
                <a:off x="121578" y="103341"/>
                <a:ext cx="2996604" cy="513108"/>
              </a:xfrm>
              <a:prstGeom prst="homePlate">
                <a:avLst/>
              </a:prstGeom>
              <a:solidFill>
                <a:srgbClr val="E1E1E1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latin typeface="+mn-ea"/>
                </a:endParaRPr>
              </a:p>
            </p:txBody>
          </p:sp>
          <p:sp>
            <p:nvSpPr>
              <p:cNvPr id="24" name="화살표: 갈매기형 수장 23">
                <a:extLst>
                  <a:ext uri="{FF2B5EF4-FFF2-40B4-BE49-F238E27FC236}">
                    <a16:creationId xmlns:a16="http://schemas.microsoft.com/office/drawing/2014/main" id="{9741526A-3DBB-4C74-BC27-D50496343339}"/>
                  </a:ext>
                </a:extLst>
              </p:cNvPr>
              <p:cNvSpPr/>
              <p:nvPr/>
            </p:nvSpPr>
            <p:spPr>
              <a:xfrm>
                <a:off x="3015448" y="103341"/>
                <a:ext cx="3078039" cy="513108"/>
              </a:xfrm>
              <a:prstGeom prst="chevron">
                <a:avLst/>
              </a:prstGeom>
              <a:solidFill>
                <a:srgbClr val="E1E1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ED897660-6FFE-48B7-9CA9-E5E868D023A8}"/>
                  </a:ext>
                </a:extLst>
              </p:cNvPr>
              <p:cNvSpPr/>
              <p:nvPr/>
            </p:nvSpPr>
            <p:spPr>
              <a:xfrm>
                <a:off x="6014020" y="103341"/>
                <a:ext cx="3136208" cy="513108"/>
              </a:xfrm>
              <a:prstGeom prst="chevron">
                <a:avLst/>
              </a:prstGeom>
              <a:solidFill>
                <a:srgbClr val="364C7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A13FC39-BE08-4A3B-9A2A-7853202A7D96}"/>
                </a:ext>
              </a:extLst>
            </p:cNvPr>
            <p:cNvSpPr/>
            <p:nvPr/>
          </p:nvSpPr>
          <p:spPr>
            <a:xfrm>
              <a:off x="1108125" y="192496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Vrinda" panose="020B0502040204020203" pitchFamily="34" charset="0"/>
                </a:rPr>
                <a:t>개요</a:t>
              </a:r>
              <a:endParaRPr lang="en-US" altLang="ko-KR" sz="1600" b="1" dirty="0">
                <a:solidFill>
                  <a:srgbClr val="364C73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051B1BE-687E-40CE-8C9C-74FD1D535EB2}"/>
                </a:ext>
              </a:extLst>
            </p:cNvPr>
            <p:cNvSpPr/>
            <p:nvPr/>
          </p:nvSpPr>
          <p:spPr>
            <a:xfrm>
              <a:off x="7197367" y="186679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E1E1E1"/>
                  </a:solidFill>
                  <a:latin typeface="+mn-ea"/>
                  <a:cs typeface="+mn-lt"/>
                </a:rPr>
                <a:t>결과</a:t>
              </a:r>
              <a:endParaRPr lang="en-US" altLang="ko-KR" sz="1600" b="1" dirty="0">
                <a:solidFill>
                  <a:srgbClr val="E1E1E1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490EB00-B486-43EE-AF66-7C5EC72FA29B}"/>
                </a:ext>
              </a:extLst>
            </p:cNvPr>
            <p:cNvSpPr/>
            <p:nvPr/>
          </p:nvSpPr>
          <p:spPr>
            <a:xfrm>
              <a:off x="10188623" y="201667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고찰</a:t>
              </a:r>
              <a:endParaRPr lang="en-US" altLang="ko-KR" sz="1600" b="1" dirty="0">
                <a:solidFill>
                  <a:schemeClr val="bg1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8E7DD8F-2721-49BB-947D-24B75CF9D530}"/>
                </a:ext>
              </a:extLst>
            </p:cNvPr>
            <p:cNvSpPr/>
            <p:nvPr/>
          </p:nvSpPr>
          <p:spPr>
            <a:xfrm>
              <a:off x="3555424" y="187842"/>
              <a:ext cx="1808508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모델 구축 </a:t>
              </a:r>
              <a:r>
                <a:rPr lang="en-US" altLang="ko-KR" sz="1600" b="1">
                  <a:solidFill>
                    <a:srgbClr val="364C73"/>
                  </a:solidFill>
                  <a:latin typeface="+mn-ea"/>
                  <a:cs typeface="+mn-lt"/>
                </a:rPr>
                <a:t>&amp; </a:t>
              </a:r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학습</a:t>
              </a:r>
              <a:endParaRPr lang="en-US" altLang="ko-KR" sz="1600" b="1" dirty="0">
                <a:solidFill>
                  <a:srgbClr val="364C73"/>
                </a:solidFill>
                <a:latin typeface="+mn-ea"/>
                <a:cs typeface="Vrinda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694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F06FEA33-BFE6-4B97-9BAC-5CDB0A114BB2}"/>
              </a:ext>
            </a:extLst>
          </p:cNvPr>
          <p:cNvSpPr>
            <a:spLocks noGrp="1"/>
          </p:cNvSpPr>
          <p:nvPr/>
        </p:nvSpPr>
        <p:spPr>
          <a:xfrm>
            <a:off x="9225859" y="6355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0F46F0-BD0A-411D-8085-BDD3BCEC99C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65D0852-4E9A-4BBA-BE48-6822D596A11E}"/>
              </a:ext>
            </a:extLst>
          </p:cNvPr>
          <p:cNvSpPr/>
          <p:nvPr/>
        </p:nvSpPr>
        <p:spPr>
          <a:xfrm>
            <a:off x="224895" y="1046745"/>
            <a:ext cx="11730691" cy="5626259"/>
          </a:xfrm>
          <a:prstGeom prst="rect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n-ea"/>
              <a:cs typeface="Vrinda" panose="020B0502040204020203" pitchFamily="34" charset="0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4A9B891-7F0D-4A5B-96A1-361EBDF35AA2}"/>
              </a:ext>
            </a:extLst>
          </p:cNvPr>
          <p:cNvSpPr/>
          <p:nvPr/>
        </p:nvSpPr>
        <p:spPr>
          <a:xfrm>
            <a:off x="576851" y="803640"/>
            <a:ext cx="2314637" cy="417554"/>
          </a:xfrm>
          <a:prstGeom prst="rect">
            <a:avLst/>
          </a:prstGeom>
          <a:solidFill>
            <a:srgbClr val="BFBFB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>
                <a:solidFill>
                  <a:srgbClr val="364C73"/>
                </a:solidFill>
                <a:latin typeface="+mn-ea"/>
                <a:cs typeface="Vrinda"/>
              </a:rPr>
              <a:t>강화학습</a:t>
            </a:r>
            <a:endParaRPr lang="en-US" altLang="ko-KR" sz="1600" b="1" dirty="0">
              <a:solidFill>
                <a:schemeClr val="bg1"/>
              </a:solidFill>
              <a:latin typeface="+mn-ea"/>
              <a:cs typeface="Vrinda" panose="020B0502040204020203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78175C3-35FE-4E74-AE2E-D614FB7C07AB}"/>
              </a:ext>
            </a:extLst>
          </p:cNvPr>
          <p:cNvGrpSpPr/>
          <p:nvPr/>
        </p:nvGrpSpPr>
        <p:grpSpPr>
          <a:xfrm>
            <a:off x="121578" y="103341"/>
            <a:ext cx="12019645" cy="514271"/>
            <a:chOff x="121578" y="103341"/>
            <a:chExt cx="12019645" cy="514271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DCB38B9-D2AC-469A-B4F6-BAD6161E5793}"/>
                </a:ext>
              </a:extLst>
            </p:cNvPr>
            <p:cNvGrpSpPr/>
            <p:nvPr/>
          </p:nvGrpSpPr>
          <p:grpSpPr>
            <a:xfrm>
              <a:off x="121578" y="103341"/>
              <a:ext cx="12019645" cy="514271"/>
              <a:chOff x="121578" y="103341"/>
              <a:chExt cx="12019645" cy="514271"/>
            </a:xfrm>
          </p:grpSpPr>
          <p:sp>
            <p:nvSpPr>
              <p:cNvPr id="22" name="화살표: 갈매기형 수장 21">
                <a:extLst>
                  <a:ext uri="{FF2B5EF4-FFF2-40B4-BE49-F238E27FC236}">
                    <a16:creationId xmlns:a16="http://schemas.microsoft.com/office/drawing/2014/main" id="{10B5D56F-3902-4627-8D99-829550EC4291}"/>
                  </a:ext>
                </a:extLst>
              </p:cNvPr>
              <p:cNvSpPr/>
              <p:nvPr/>
            </p:nvSpPr>
            <p:spPr>
              <a:xfrm>
                <a:off x="9005015" y="104504"/>
                <a:ext cx="3136208" cy="513108"/>
              </a:xfrm>
              <a:prstGeom prst="chevron">
                <a:avLst/>
              </a:pr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3" name="화살표: 오각형 22">
                <a:extLst>
                  <a:ext uri="{FF2B5EF4-FFF2-40B4-BE49-F238E27FC236}">
                    <a16:creationId xmlns:a16="http://schemas.microsoft.com/office/drawing/2014/main" id="{AD5E345F-9799-4F78-97DC-1E48C979C7BA}"/>
                  </a:ext>
                </a:extLst>
              </p:cNvPr>
              <p:cNvSpPr/>
              <p:nvPr/>
            </p:nvSpPr>
            <p:spPr>
              <a:xfrm>
                <a:off x="121578" y="103341"/>
                <a:ext cx="2996604" cy="513108"/>
              </a:xfrm>
              <a:prstGeom prst="homePlate">
                <a:avLst/>
              </a:prstGeom>
              <a:solidFill>
                <a:srgbClr val="E1E1E1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latin typeface="+mn-ea"/>
                </a:endParaRPr>
              </a:p>
            </p:txBody>
          </p:sp>
          <p:sp>
            <p:nvSpPr>
              <p:cNvPr id="24" name="화살표: 갈매기형 수장 23">
                <a:extLst>
                  <a:ext uri="{FF2B5EF4-FFF2-40B4-BE49-F238E27FC236}">
                    <a16:creationId xmlns:a16="http://schemas.microsoft.com/office/drawing/2014/main" id="{9741526A-3DBB-4C74-BC27-D50496343339}"/>
                  </a:ext>
                </a:extLst>
              </p:cNvPr>
              <p:cNvSpPr/>
              <p:nvPr/>
            </p:nvSpPr>
            <p:spPr>
              <a:xfrm>
                <a:off x="3015448" y="103341"/>
                <a:ext cx="3078039" cy="513108"/>
              </a:xfrm>
              <a:prstGeom prst="chevron">
                <a:avLst/>
              </a:prstGeom>
              <a:solidFill>
                <a:srgbClr val="E1E1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ED897660-6FFE-48B7-9CA9-E5E868D023A8}"/>
                  </a:ext>
                </a:extLst>
              </p:cNvPr>
              <p:cNvSpPr/>
              <p:nvPr/>
            </p:nvSpPr>
            <p:spPr>
              <a:xfrm>
                <a:off x="6014020" y="103341"/>
                <a:ext cx="3136208" cy="513108"/>
              </a:xfrm>
              <a:prstGeom prst="chevron">
                <a:avLst/>
              </a:prstGeom>
              <a:solidFill>
                <a:srgbClr val="364C7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A13FC39-BE08-4A3B-9A2A-7853202A7D96}"/>
                </a:ext>
              </a:extLst>
            </p:cNvPr>
            <p:cNvSpPr/>
            <p:nvPr/>
          </p:nvSpPr>
          <p:spPr>
            <a:xfrm>
              <a:off x="1108125" y="192496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Vrinda" panose="020B0502040204020203" pitchFamily="34" charset="0"/>
                </a:rPr>
                <a:t>개요</a:t>
              </a:r>
              <a:endParaRPr lang="en-US" altLang="ko-KR" sz="1600" b="1" dirty="0">
                <a:solidFill>
                  <a:srgbClr val="364C73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051B1BE-687E-40CE-8C9C-74FD1D535EB2}"/>
                </a:ext>
              </a:extLst>
            </p:cNvPr>
            <p:cNvSpPr/>
            <p:nvPr/>
          </p:nvSpPr>
          <p:spPr>
            <a:xfrm>
              <a:off x="7197367" y="186679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E1E1E1"/>
                  </a:solidFill>
                  <a:latin typeface="+mn-ea"/>
                  <a:cs typeface="+mn-lt"/>
                </a:rPr>
                <a:t>결과</a:t>
              </a:r>
              <a:endParaRPr lang="en-US" altLang="ko-KR" sz="1600" b="1" dirty="0">
                <a:solidFill>
                  <a:srgbClr val="E1E1E1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490EB00-B486-43EE-AF66-7C5EC72FA29B}"/>
                </a:ext>
              </a:extLst>
            </p:cNvPr>
            <p:cNvSpPr/>
            <p:nvPr/>
          </p:nvSpPr>
          <p:spPr>
            <a:xfrm>
              <a:off x="10188623" y="201667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고찰</a:t>
              </a:r>
              <a:endParaRPr lang="en-US" altLang="ko-KR" sz="1600" b="1" dirty="0">
                <a:solidFill>
                  <a:schemeClr val="bg1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8E7DD8F-2721-49BB-947D-24B75CF9D530}"/>
                </a:ext>
              </a:extLst>
            </p:cNvPr>
            <p:cNvSpPr/>
            <p:nvPr/>
          </p:nvSpPr>
          <p:spPr>
            <a:xfrm>
              <a:off x="3555424" y="187842"/>
              <a:ext cx="1808508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모델 구축 </a:t>
              </a:r>
              <a:r>
                <a:rPr lang="en-US" altLang="ko-KR" sz="1600" b="1">
                  <a:solidFill>
                    <a:srgbClr val="364C73"/>
                  </a:solidFill>
                  <a:latin typeface="+mn-ea"/>
                  <a:cs typeface="+mn-lt"/>
                </a:rPr>
                <a:t>&amp; </a:t>
              </a:r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학습</a:t>
              </a:r>
              <a:endParaRPr lang="en-US" altLang="ko-KR" sz="1600" b="1" dirty="0">
                <a:solidFill>
                  <a:srgbClr val="364C73"/>
                </a:solidFill>
                <a:latin typeface="+mn-ea"/>
                <a:cs typeface="Vrinda" panose="020B0502040204020203" pitchFamily="34" charset="0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256C3BBB-0D64-494D-9C9A-62B338986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49" y="1464299"/>
            <a:ext cx="4795098" cy="4864154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00D517B1-EC78-49F7-B3CC-FAE5BAD5155C}"/>
              </a:ext>
            </a:extLst>
          </p:cNvPr>
          <p:cNvSpPr/>
          <p:nvPr/>
        </p:nvSpPr>
        <p:spPr>
          <a:xfrm>
            <a:off x="6370645" y="3143332"/>
            <a:ext cx="5268740" cy="1433083"/>
          </a:xfrm>
          <a:prstGeom prst="rect">
            <a:avLst/>
          </a:prstGeom>
          <a:solidFill>
            <a:srgbClr val="364C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0">
                <a:solidFill>
                  <a:schemeClr val="bg1"/>
                </a:solidFill>
                <a:effectLst/>
                <a:latin typeface="+mn-ea"/>
              </a:rPr>
              <a:t>5000 Episode </a:t>
            </a:r>
            <a:r>
              <a:rPr lang="ko-KR" altLang="en-US" sz="1400" i="0">
                <a:solidFill>
                  <a:schemeClr val="bg1"/>
                </a:solidFill>
                <a:effectLst/>
                <a:latin typeface="+mn-ea"/>
              </a:rPr>
              <a:t>진행 중</a:t>
            </a:r>
            <a:r>
              <a:rPr lang="en-US" altLang="ko-KR" sz="1400" i="0">
                <a:solidFill>
                  <a:schemeClr val="bg1"/>
                </a:solidFill>
                <a:effectLst/>
                <a:latin typeface="+mn-ea"/>
              </a:rPr>
              <a:t>, 4000 Episode</a:t>
            </a:r>
            <a:r>
              <a:rPr lang="ko-KR" altLang="en-US" sz="1400" i="0">
                <a:solidFill>
                  <a:schemeClr val="bg1"/>
                </a:solidFill>
                <a:effectLst/>
                <a:latin typeface="+mn-ea"/>
              </a:rPr>
              <a:t>에서 </a:t>
            </a:r>
            <a:r>
              <a:rPr lang="ko-KR" altLang="en-US" sz="1400">
                <a:solidFill>
                  <a:schemeClr val="bg1"/>
                </a:solidFill>
                <a:latin typeface="+mn-ea"/>
              </a:rPr>
              <a:t>에러</a:t>
            </a:r>
            <a:r>
              <a:rPr lang="en-US" altLang="ko-KR" sz="1400" i="0"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lang="ko-KR" altLang="en-US" sz="1400" i="0">
                <a:solidFill>
                  <a:schemeClr val="bg1"/>
                </a:solidFill>
                <a:effectLst/>
                <a:latin typeface="+mn-ea"/>
              </a:rPr>
              <a:t>발생</a:t>
            </a:r>
            <a:endParaRPr lang="en-US" altLang="ko-KR" sz="1400" i="0">
              <a:solidFill>
                <a:schemeClr val="bg1"/>
              </a:solidFill>
              <a:effectLst/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solidFill>
                <a:schemeClr val="bg1"/>
              </a:solidFill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i="0">
                <a:solidFill>
                  <a:schemeClr val="bg1"/>
                </a:solidFill>
                <a:effectLst/>
                <a:latin typeface="+mn-ea"/>
              </a:rPr>
              <a:t>컴퓨터 사양 문제로 인한 것으로 추정 </a:t>
            </a:r>
            <a:endParaRPr lang="en-US" altLang="ko-KR" sz="1400" i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8519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F06FEA33-BFE6-4B97-9BAC-5CDB0A114BB2}"/>
              </a:ext>
            </a:extLst>
          </p:cNvPr>
          <p:cNvSpPr>
            <a:spLocks noGrp="1"/>
          </p:cNvSpPr>
          <p:nvPr/>
        </p:nvSpPr>
        <p:spPr>
          <a:xfrm>
            <a:off x="9225859" y="6355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0F46F0-BD0A-411D-8085-BDD3BCEC99C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65D0852-4E9A-4BBA-BE48-6822D596A11E}"/>
              </a:ext>
            </a:extLst>
          </p:cNvPr>
          <p:cNvSpPr/>
          <p:nvPr/>
        </p:nvSpPr>
        <p:spPr>
          <a:xfrm>
            <a:off x="224895" y="1046745"/>
            <a:ext cx="11730691" cy="5626259"/>
          </a:xfrm>
          <a:prstGeom prst="rect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n-ea"/>
              <a:cs typeface="Vrinda" panose="020B0502040204020203" pitchFamily="34" charset="0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4A9B891-7F0D-4A5B-96A1-361EBDF35AA2}"/>
              </a:ext>
            </a:extLst>
          </p:cNvPr>
          <p:cNvSpPr/>
          <p:nvPr/>
        </p:nvSpPr>
        <p:spPr>
          <a:xfrm>
            <a:off x="576851" y="803640"/>
            <a:ext cx="2314637" cy="417554"/>
          </a:xfrm>
          <a:prstGeom prst="rect">
            <a:avLst/>
          </a:prstGeom>
          <a:solidFill>
            <a:srgbClr val="BFBFB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>
                <a:solidFill>
                  <a:srgbClr val="364C73"/>
                </a:solidFill>
                <a:latin typeface="+mn-ea"/>
                <a:cs typeface="Vrinda"/>
              </a:rPr>
              <a:t>강화학습</a:t>
            </a:r>
            <a:endParaRPr lang="en-US" altLang="ko-KR" sz="1600" b="1" dirty="0">
              <a:solidFill>
                <a:schemeClr val="bg1"/>
              </a:solidFill>
              <a:latin typeface="+mn-ea"/>
              <a:cs typeface="Vrinda" panose="020B0502040204020203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78175C3-35FE-4E74-AE2E-D614FB7C07AB}"/>
              </a:ext>
            </a:extLst>
          </p:cNvPr>
          <p:cNvGrpSpPr/>
          <p:nvPr/>
        </p:nvGrpSpPr>
        <p:grpSpPr>
          <a:xfrm>
            <a:off x="121578" y="103341"/>
            <a:ext cx="12019645" cy="514271"/>
            <a:chOff x="121578" y="103341"/>
            <a:chExt cx="12019645" cy="514271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DCB38B9-D2AC-469A-B4F6-BAD6161E5793}"/>
                </a:ext>
              </a:extLst>
            </p:cNvPr>
            <p:cNvGrpSpPr/>
            <p:nvPr/>
          </p:nvGrpSpPr>
          <p:grpSpPr>
            <a:xfrm>
              <a:off x="121578" y="103341"/>
              <a:ext cx="12019645" cy="514271"/>
              <a:chOff x="121578" y="103341"/>
              <a:chExt cx="12019645" cy="514271"/>
            </a:xfrm>
          </p:grpSpPr>
          <p:sp>
            <p:nvSpPr>
              <p:cNvPr id="22" name="화살표: 갈매기형 수장 21">
                <a:extLst>
                  <a:ext uri="{FF2B5EF4-FFF2-40B4-BE49-F238E27FC236}">
                    <a16:creationId xmlns:a16="http://schemas.microsoft.com/office/drawing/2014/main" id="{10B5D56F-3902-4627-8D99-829550EC4291}"/>
                  </a:ext>
                </a:extLst>
              </p:cNvPr>
              <p:cNvSpPr/>
              <p:nvPr/>
            </p:nvSpPr>
            <p:spPr>
              <a:xfrm>
                <a:off x="9005015" y="104504"/>
                <a:ext cx="3136208" cy="513108"/>
              </a:xfrm>
              <a:prstGeom prst="chevron">
                <a:avLst/>
              </a:pr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3" name="화살표: 오각형 22">
                <a:extLst>
                  <a:ext uri="{FF2B5EF4-FFF2-40B4-BE49-F238E27FC236}">
                    <a16:creationId xmlns:a16="http://schemas.microsoft.com/office/drawing/2014/main" id="{AD5E345F-9799-4F78-97DC-1E48C979C7BA}"/>
                  </a:ext>
                </a:extLst>
              </p:cNvPr>
              <p:cNvSpPr/>
              <p:nvPr/>
            </p:nvSpPr>
            <p:spPr>
              <a:xfrm>
                <a:off x="121578" y="103341"/>
                <a:ext cx="2996604" cy="513108"/>
              </a:xfrm>
              <a:prstGeom prst="homePlate">
                <a:avLst/>
              </a:prstGeom>
              <a:solidFill>
                <a:srgbClr val="E1E1E1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latin typeface="+mn-ea"/>
                </a:endParaRPr>
              </a:p>
            </p:txBody>
          </p:sp>
          <p:sp>
            <p:nvSpPr>
              <p:cNvPr id="24" name="화살표: 갈매기형 수장 23">
                <a:extLst>
                  <a:ext uri="{FF2B5EF4-FFF2-40B4-BE49-F238E27FC236}">
                    <a16:creationId xmlns:a16="http://schemas.microsoft.com/office/drawing/2014/main" id="{9741526A-3DBB-4C74-BC27-D50496343339}"/>
                  </a:ext>
                </a:extLst>
              </p:cNvPr>
              <p:cNvSpPr/>
              <p:nvPr/>
            </p:nvSpPr>
            <p:spPr>
              <a:xfrm>
                <a:off x="3015448" y="103341"/>
                <a:ext cx="3078039" cy="513108"/>
              </a:xfrm>
              <a:prstGeom prst="chevron">
                <a:avLst/>
              </a:prstGeom>
              <a:solidFill>
                <a:srgbClr val="E1E1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ED897660-6FFE-48B7-9CA9-E5E868D023A8}"/>
                  </a:ext>
                </a:extLst>
              </p:cNvPr>
              <p:cNvSpPr/>
              <p:nvPr/>
            </p:nvSpPr>
            <p:spPr>
              <a:xfrm>
                <a:off x="6014020" y="103341"/>
                <a:ext cx="3136208" cy="513108"/>
              </a:xfrm>
              <a:prstGeom prst="chevron">
                <a:avLst/>
              </a:prstGeom>
              <a:solidFill>
                <a:srgbClr val="364C7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A13FC39-BE08-4A3B-9A2A-7853202A7D96}"/>
                </a:ext>
              </a:extLst>
            </p:cNvPr>
            <p:cNvSpPr/>
            <p:nvPr/>
          </p:nvSpPr>
          <p:spPr>
            <a:xfrm>
              <a:off x="1108125" y="192496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Vrinda" panose="020B0502040204020203" pitchFamily="34" charset="0"/>
                </a:rPr>
                <a:t>개요</a:t>
              </a:r>
              <a:endParaRPr lang="en-US" altLang="ko-KR" sz="1600" b="1" dirty="0">
                <a:solidFill>
                  <a:srgbClr val="364C73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051B1BE-687E-40CE-8C9C-74FD1D535EB2}"/>
                </a:ext>
              </a:extLst>
            </p:cNvPr>
            <p:cNvSpPr/>
            <p:nvPr/>
          </p:nvSpPr>
          <p:spPr>
            <a:xfrm>
              <a:off x="7197367" y="186679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E1E1E1"/>
                  </a:solidFill>
                  <a:latin typeface="+mn-ea"/>
                  <a:cs typeface="+mn-lt"/>
                </a:rPr>
                <a:t>결과</a:t>
              </a:r>
              <a:endParaRPr lang="en-US" altLang="ko-KR" sz="1600" b="1" dirty="0">
                <a:solidFill>
                  <a:srgbClr val="E1E1E1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490EB00-B486-43EE-AF66-7C5EC72FA29B}"/>
                </a:ext>
              </a:extLst>
            </p:cNvPr>
            <p:cNvSpPr/>
            <p:nvPr/>
          </p:nvSpPr>
          <p:spPr>
            <a:xfrm>
              <a:off x="10188623" y="201667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고찰</a:t>
              </a:r>
              <a:endParaRPr lang="en-US" altLang="ko-KR" sz="1600" b="1" dirty="0">
                <a:solidFill>
                  <a:schemeClr val="bg1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8E7DD8F-2721-49BB-947D-24B75CF9D530}"/>
                </a:ext>
              </a:extLst>
            </p:cNvPr>
            <p:cNvSpPr/>
            <p:nvPr/>
          </p:nvSpPr>
          <p:spPr>
            <a:xfrm>
              <a:off x="3555424" y="187842"/>
              <a:ext cx="1808508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모델 구축 </a:t>
              </a:r>
              <a:r>
                <a:rPr lang="en-US" altLang="ko-KR" sz="1600" b="1">
                  <a:solidFill>
                    <a:srgbClr val="364C73"/>
                  </a:solidFill>
                  <a:latin typeface="+mn-ea"/>
                  <a:cs typeface="+mn-lt"/>
                </a:rPr>
                <a:t>&amp; </a:t>
              </a:r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학습</a:t>
              </a:r>
              <a:endParaRPr lang="en-US" altLang="ko-KR" sz="1600" b="1" dirty="0">
                <a:solidFill>
                  <a:srgbClr val="364C73"/>
                </a:solidFill>
                <a:latin typeface="+mn-ea"/>
                <a:cs typeface="Vrinda" panose="020B0502040204020203" pitchFamily="34" charset="0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0D517B1-EC78-49F7-B3CC-FAE5BAD5155C}"/>
              </a:ext>
            </a:extLst>
          </p:cNvPr>
          <p:cNvSpPr/>
          <p:nvPr/>
        </p:nvSpPr>
        <p:spPr>
          <a:xfrm>
            <a:off x="6370645" y="2506960"/>
            <a:ext cx="5268740" cy="2705823"/>
          </a:xfrm>
          <a:prstGeom prst="rect">
            <a:avLst/>
          </a:prstGeom>
          <a:solidFill>
            <a:srgbClr val="364C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i="0">
                <a:solidFill>
                  <a:schemeClr val="bg1"/>
                </a:solidFill>
                <a:effectLst/>
                <a:latin typeface="+mn-ea"/>
              </a:rPr>
              <a:t>본 그래프는 가장 좋은 </a:t>
            </a:r>
            <a:r>
              <a:rPr lang="en-US" altLang="ko-KR" sz="1400" i="0">
                <a:solidFill>
                  <a:schemeClr val="bg1"/>
                </a:solidFill>
                <a:effectLst/>
                <a:latin typeface="+mn-ea"/>
              </a:rPr>
              <a:t>Reward </a:t>
            </a:r>
            <a:r>
              <a:rPr lang="ko-KR" altLang="en-US" sz="1400" i="0">
                <a:solidFill>
                  <a:schemeClr val="bg1"/>
                </a:solidFill>
                <a:effectLst/>
                <a:latin typeface="+mn-ea"/>
              </a:rPr>
              <a:t>값을 도출한 </a:t>
            </a:r>
            <a:r>
              <a:rPr lang="en-US" altLang="ko-KR" sz="1400" i="0">
                <a:solidFill>
                  <a:schemeClr val="bg1"/>
                </a:solidFill>
                <a:effectLst/>
                <a:latin typeface="+mn-ea"/>
              </a:rPr>
              <a:t>Episode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i="0">
              <a:solidFill>
                <a:schemeClr val="bg1"/>
              </a:solidFill>
              <a:effectLst/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  <a:latin typeface="+mn-ea"/>
              </a:rPr>
              <a:t>Yaw</a:t>
            </a:r>
            <a:r>
              <a:rPr lang="ko-KR" altLang="en-US" sz="1400">
                <a:solidFill>
                  <a:schemeClr val="bg1"/>
                </a:solidFill>
                <a:latin typeface="+mn-ea"/>
              </a:rPr>
              <a:t>가 발산하지 않고 수렴하는 모습을 볼 수 있음</a:t>
            </a:r>
            <a:endParaRPr lang="en-US" altLang="ko-KR" sz="1400">
              <a:solidFill>
                <a:schemeClr val="bg1"/>
              </a:solidFill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solidFill>
                <a:schemeClr val="bg1"/>
              </a:solidFill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  <a:latin typeface="+mn-ea"/>
              </a:rPr>
              <a:t>비록 에러가 발생하였지만</a:t>
            </a:r>
            <a:r>
              <a:rPr lang="en-US" altLang="ko-KR" sz="140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+mn-ea"/>
              </a:rPr>
              <a:t>나타난 경향성으로 보아 학습이 잘 되고 있다는 것을 알 수 있음</a:t>
            </a:r>
            <a:endParaRPr lang="en-US" altLang="ko-KR" sz="140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A6115D5-B9BC-4B6B-97FF-6EBE88A849D4}"/>
              </a:ext>
            </a:extLst>
          </p:cNvPr>
          <p:cNvGrpSpPr/>
          <p:nvPr/>
        </p:nvGrpSpPr>
        <p:grpSpPr>
          <a:xfrm>
            <a:off x="654583" y="1969160"/>
            <a:ext cx="5286375" cy="3781425"/>
            <a:chOff x="654583" y="1787669"/>
            <a:chExt cx="5286375" cy="37814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31DC5A5-67E8-4CF4-A285-5CA5C50EC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583" y="1787669"/>
              <a:ext cx="5286375" cy="378142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54BF4B-93B6-4859-BECA-05BA1480DEA7}"/>
                </a:ext>
              </a:extLst>
            </p:cNvPr>
            <p:cNvSpPr txBox="1"/>
            <p:nvPr/>
          </p:nvSpPr>
          <p:spPr>
            <a:xfrm>
              <a:off x="4324215" y="1989440"/>
              <a:ext cx="1319893" cy="364732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altLang="ko-KR" b="1">
                  <a:solidFill>
                    <a:schemeClr val="lt1"/>
                  </a:solidFill>
                </a:rPr>
                <a:t>Yaw (</a:t>
              </a:r>
              <a:r>
                <a:rPr lang="ko-KR" altLang="en-US" b="1">
                  <a:solidFill>
                    <a:schemeClr val="lt1"/>
                  </a:solidFill>
                </a:rPr>
                <a:t> ˚</a:t>
              </a:r>
              <a:r>
                <a:rPr lang="en-US" altLang="ko-KR" b="1">
                  <a:solidFill>
                    <a:schemeClr val="lt1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9990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F06FEA33-BFE6-4B97-9BAC-5CDB0A114BB2}"/>
              </a:ext>
            </a:extLst>
          </p:cNvPr>
          <p:cNvSpPr>
            <a:spLocks noGrp="1"/>
          </p:cNvSpPr>
          <p:nvPr/>
        </p:nvSpPr>
        <p:spPr>
          <a:xfrm>
            <a:off x="9225859" y="6355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0F46F0-BD0A-411D-8085-BDD3BCEC99C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65D0852-4E9A-4BBA-BE48-6822D596A11E}"/>
              </a:ext>
            </a:extLst>
          </p:cNvPr>
          <p:cNvSpPr/>
          <p:nvPr/>
        </p:nvSpPr>
        <p:spPr>
          <a:xfrm>
            <a:off x="224895" y="1046745"/>
            <a:ext cx="11730691" cy="5626259"/>
          </a:xfrm>
          <a:prstGeom prst="rect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n-ea"/>
              <a:cs typeface="Vrinda" panose="020B0502040204020203" pitchFamily="34" charset="0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4A9B891-7F0D-4A5B-96A1-361EBDF35AA2}"/>
              </a:ext>
            </a:extLst>
          </p:cNvPr>
          <p:cNvSpPr/>
          <p:nvPr/>
        </p:nvSpPr>
        <p:spPr>
          <a:xfrm>
            <a:off x="576851" y="803640"/>
            <a:ext cx="2314637" cy="417554"/>
          </a:xfrm>
          <a:prstGeom prst="rect">
            <a:avLst/>
          </a:prstGeom>
          <a:solidFill>
            <a:srgbClr val="BFBFB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>
                <a:solidFill>
                  <a:srgbClr val="364C73"/>
                </a:solidFill>
                <a:latin typeface="+mn-ea"/>
                <a:cs typeface="Vrinda"/>
              </a:rPr>
              <a:t>동영상</a:t>
            </a:r>
            <a:endParaRPr lang="en-US" altLang="ko-KR" sz="1600" b="1" dirty="0">
              <a:solidFill>
                <a:schemeClr val="bg1"/>
              </a:solidFill>
              <a:latin typeface="+mn-ea"/>
              <a:cs typeface="Vrinda" panose="020B0502040204020203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78175C3-35FE-4E74-AE2E-D614FB7C07AB}"/>
              </a:ext>
            </a:extLst>
          </p:cNvPr>
          <p:cNvGrpSpPr/>
          <p:nvPr/>
        </p:nvGrpSpPr>
        <p:grpSpPr>
          <a:xfrm>
            <a:off x="121578" y="103341"/>
            <a:ext cx="12019645" cy="514271"/>
            <a:chOff x="121578" y="103341"/>
            <a:chExt cx="12019645" cy="514271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DCB38B9-D2AC-469A-B4F6-BAD6161E5793}"/>
                </a:ext>
              </a:extLst>
            </p:cNvPr>
            <p:cNvGrpSpPr/>
            <p:nvPr/>
          </p:nvGrpSpPr>
          <p:grpSpPr>
            <a:xfrm>
              <a:off x="121578" y="103341"/>
              <a:ext cx="12019645" cy="514271"/>
              <a:chOff x="121578" y="103341"/>
              <a:chExt cx="12019645" cy="514271"/>
            </a:xfrm>
          </p:grpSpPr>
          <p:sp>
            <p:nvSpPr>
              <p:cNvPr id="22" name="화살표: 갈매기형 수장 21">
                <a:extLst>
                  <a:ext uri="{FF2B5EF4-FFF2-40B4-BE49-F238E27FC236}">
                    <a16:creationId xmlns:a16="http://schemas.microsoft.com/office/drawing/2014/main" id="{10B5D56F-3902-4627-8D99-829550EC4291}"/>
                  </a:ext>
                </a:extLst>
              </p:cNvPr>
              <p:cNvSpPr/>
              <p:nvPr/>
            </p:nvSpPr>
            <p:spPr>
              <a:xfrm>
                <a:off x="9005015" y="104504"/>
                <a:ext cx="3136208" cy="513108"/>
              </a:xfrm>
              <a:prstGeom prst="chevron">
                <a:avLst/>
              </a:pr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3" name="화살표: 오각형 22">
                <a:extLst>
                  <a:ext uri="{FF2B5EF4-FFF2-40B4-BE49-F238E27FC236}">
                    <a16:creationId xmlns:a16="http://schemas.microsoft.com/office/drawing/2014/main" id="{AD5E345F-9799-4F78-97DC-1E48C979C7BA}"/>
                  </a:ext>
                </a:extLst>
              </p:cNvPr>
              <p:cNvSpPr/>
              <p:nvPr/>
            </p:nvSpPr>
            <p:spPr>
              <a:xfrm>
                <a:off x="121578" y="103341"/>
                <a:ext cx="2996604" cy="513108"/>
              </a:xfrm>
              <a:prstGeom prst="homePlate">
                <a:avLst/>
              </a:prstGeom>
              <a:solidFill>
                <a:srgbClr val="E1E1E1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latin typeface="+mn-ea"/>
                </a:endParaRPr>
              </a:p>
            </p:txBody>
          </p:sp>
          <p:sp>
            <p:nvSpPr>
              <p:cNvPr id="24" name="화살표: 갈매기형 수장 23">
                <a:extLst>
                  <a:ext uri="{FF2B5EF4-FFF2-40B4-BE49-F238E27FC236}">
                    <a16:creationId xmlns:a16="http://schemas.microsoft.com/office/drawing/2014/main" id="{9741526A-3DBB-4C74-BC27-D50496343339}"/>
                  </a:ext>
                </a:extLst>
              </p:cNvPr>
              <p:cNvSpPr/>
              <p:nvPr/>
            </p:nvSpPr>
            <p:spPr>
              <a:xfrm>
                <a:off x="3015448" y="103341"/>
                <a:ext cx="3078039" cy="513108"/>
              </a:xfrm>
              <a:prstGeom prst="chevron">
                <a:avLst/>
              </a:prstGeom>
              <a:solidFill>
                <a:srgbClr val="E1E1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ED897660-6FFE-48B7-9CA9-E5E868D023A8}"/>
                  </a:ext>
                </a:extLst>
              </p:cNvPr>
              <p:cNvSpPr/>
              <p:nvPr/>
            </p:nvSpPr>
            <p:spPr>
              <a:xfrm>
                <a:off x="6014020" y="103341"/>
                <a:ext cx="3136208" cy="513108"/>
              </a:xfrm>
              <a:prstGeom prst="chevron">
                <a:avLst/>
              </a:prstGeom>
              <a:solidFill>
                <a:srgbClr val="364C7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A13FC39-BE08-4A3B-9A2A-7853202A7D96}"/>
                </a:ext>
              </a:extLst>
            </p:cNvPr>
            <p:cNvSpPr/>
            <p:nvPr/>
          </p:nvSpPr>
          <p:spPr>
            <a:xfrm>
              <a:off x="1108125" y="192496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Vrinda" panose="020B0502040204020203" pitchFamily="34" charset="0"/>
                </a:rPr>
                <a:t>개요</a:t>
              </a:r>
              <a:endParaRPr lang="en-US" altLang="ko-KR" sz="1600" b="1" dirty="0">
                <a:solidFill>
                  <a:srgbClr val="364C73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051B1BE-687E-40CE-8C9C-74FD1D535EB2}"/>
                </a:ext>
              </a:extLst>
            </p:cNvPr>
            <p:cNvSpPr/>
            <p:nvPr/>
          </p:nvSpPr>
          <p:spPr>
            <a:xfrm>
              <a:off x="7197367" y="186679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E1E1E1"/>
                  </a:solidFill>
                  <a:latin typeface="+mn-ea"/>
                  <a:cs typeface="+mn-lt"/>
                </a:rPr>
                <a:t>결과</a:t>
              </a:r>
              <a:endParaRPr lang="en-US" altLang="ko-KR" sz="1600" b="1" dirty="0">
                <a:solidFill>
                  <a:srgbClr val="E1E1E1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490EB00-B486-43EE-AF66-7C5EC72FA29B}"/>
                </a:ext>
              </a:extLst>
            </p:cNvPr>
            <p:cNvSpPr/>
            <p:nvPr/>
          </p:nvSpPr>
          <p:spPr>
            <a:xfrm>
              <a:off x="10188623" y="201667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고찰</a:t>
              </a:r>
              <a:endParaRPr lang="en-US" altLang="ko-KR" sz="1600" b="1" dirty="0">
                <a:solidFill>
                  <a:schemeClr val="bg1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8E7DD8F-2721-49BB-947D-24B75CF9D530}"/>
                </a:ext>
              </a:extLst>
            </p:cNvPr>
            <p:cNvSpPr/>
            <p:nvPr/>
          </p:nvSpPr>
          <p:spPr>
            <a:xfrm>
              <a:off x="3555424" y="187842"/>
              <a:ext cx="1808508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모델 구축 </a:t>
              </a:r>
              <a:r>
                <a:rPr lang="en-US" altLang="ko-KR" sz="1600" b="1">
                  <a:solidFill>
                    <a:srgbClr val="364C73"/>
                  </a:solidFill>
                  <a:latin typeface="+mn-ea"/>
                  <a:cs typeface="+mn-lt"/>
                </a:rPr>
                <a:t>&amp; </a:t>
              </a:r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학습</a:t>
              </a:r>
              <a:endParaRPr lang="en-US" altLang="ko-KR" sz="1600" b="1" dirty="0">
                <a:solidFill>
                  <a:srgbClr val="364C73"/>
                </a:solidFill>
                <a:latin typeface="+mn-ea"/>
                <a:cs typeface="Vrinda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850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DC117A5-94E4-447A-855D-357E3AF386A6}"/>
              </a:ext>
            </a:extLst>
          </p:cNvPr>
          <p:cNvCxnSpPr>
            <a:cxnSpLocks/>
          </p:cNvCxnSpPr>
          <p:nvPr/>
        </p:nvCxnSpPr>
        <p:spPr>
          <a:xfrm>
            <a:off x="3603713" y="1345211"/>
            <a:ext cx="4833920" cy="0"/>
          </a:xfrm>
          <a:prstGeom prst="line">
            <a:avLst/>
          </a:prstGeom>
          <a:ln w="635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2">
            <a:extLst>
              <a:ext uri="{FF2B5EF4-FFF2-40B4-BE49-F238E27FC236}">
                <a16:creationId xmlns:a16="http://schemas.microsoft.com/office/drawing/2014/main" id="{865BD0E5-B653-439C-9D4A-4CFF66616C89}"/>
              </a:ext>
            </a:extLst>
          </p:cNvPr>
          <p:cNvSpPr txBox="1"/>
          <p:nvPr/>
        </p:nvSpPr>
        <p:spPr>
          <a:xfrm>
            <a:off x="3616413" y="629105"/>
            <a:ext cx="4833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000" b="1" dirty="0">
                <a:solidFill>
                  <a:srgbClr val="364C73"/>
                </a:solidFill>
                <a:latin typeface="+mn-ea"/>
              </a:rPr>
              <a:t>INDEX</a:t>
            </a:r>
            <a:endParaRPr lang="ko-KR" altLang="en-US" sz="3000" b="1" dirty="0">
              <a:solidFill>
                <a:srgbClr val="364C73"/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B40B906-C228-4319-AA0C-254E271603CA}"/>
              </a:ext>
            </a:extLst>
          </p:cNvPr>
          <p:cNvCxnSpPr>
            <a:cxnSpLocks/>
          </p:cNvCxnSpPr>
          <p:nvPr/>
        </p:nvCxnSpPr>
        <p:spPr>
          <a:xfrm>
            <a:off x="3629679" y="1326615"/>
            <a:ext cx="12134" cy="4445989"/>
          </a:xfrm>
          <a:prstGeom prst="line">
            <a:avLst/>
          </a:prstGeom>
          <a:ln w="635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9C7184-4071-4166-AEEF-101E6B01DA72}"/>
              </a:ext>
            </a:extLst>
          </p:cNvPr>
          <p:cNvCxnSpPr>
            <a:cxnSpLocks/>
          </p:cNvCxnSpPr>
          <p:nvPr/>
        </p:nvCxnSpPr>
        <p:spPr>
          <a:xfrm>
            <a:off x="8412799" y="1326615"/>
            <a:ext cx="12134" cy="4445989"/>
          </a:xfrm>
          <a:prstGeom prst="line">
            <a:avLst/>
          </a:prstGeom>
          <a:ln w="635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5835010-287E-4970-81BD-B68D861EB15C}"/>
              </a:ext>
            </a:extLst>
          </p:cNvPr>
          <p:cNvCxnSpPr>
            <a:cxnSpLocks/>
          </p:cNvCxnSpPr>
          <p:nvPr/>
        </p:nvCxnSpPr>
        <p:spPr>
          <a:xfrm>
            <a:off x="3616413" y="5772604"/>
            <a:ext cx="4833920" cy="0"/>
          </a:xfrm>
          <a:prstGeom prst="line">
            <a:avLst/>
          </a:prstGeom>
          <a:ln w="635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6">
            <a:extLst>
              <a:ext uri="{FF2B5EF4-FFF2-40B4-BE49-F238E27FC236}">
                <a16:creationId xmlns:a16="http://schemas.microsoft.com/office/drawing/2014/main" id="{E6C5AD95-82D3-4BEB-B220-F43C871033D9}"/>
              </a:ext>
            </a:extLst>
          </p:cNvPr>
          <p:cNvSpPr txBox="1"/>
          <p:nvPr/>
        </p:nvSpPr>
        <p:spPr>
          <a:xfrm>
            <a:off x="3884592" y="1808421"/>
            <a:ext cx="4274340" cy="36317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300" b="1">
                <a:solidFill>
                  <a:srgbClr val="364C73"/>
                </a:solidFill>
                <a:latin typeface="+mn-ea"/>
                <a:cs typeface="Vrinda"/>
              </a:rPr>
              <a:t>01 </a:t>
            </a:r>
            <a:r>
              <a:rPr lang="ko-KR" altLang="en-US" sz="2300" b="1">
                <a:solidFill>
                  <a:srgbClr val="364C73"/>
                </a:solidFill>
                <a:latin typeface="+mn-ea"/>
                <a:cs typeface="Vrinda"/>
              </a:rPr>
              <a:t>개요</a:t>
            </a:r>
            <a:endParaRPr lang="en-US" altLang="ko-KR" sz="2300" b="1" dirty="0">
              <a:solidFill>
                <a:srgbClr val="364C73"/>
              </a:solidFill>
              <a:latin typeface="+mn-ea"/>
              <a:cs typeface="Vrinda"/>
            </a:endParaRPr>
          </a:p>
          <a:p>
            <a:endParaRPr lang="en-US" altLang="ko-KR" sz="2300" b="1" dirty="0">
              <a:solidFill>
                <a:srgbClr val="364C73"/>
              </a:solidFill>
              <a:latin typeface="+mn-ea"/>
              <a:cs typeface="Vrinda"/>
            </a:endParaRPr>
          </a:p>
          <a:p>
            <a:endParaRPr lang="en-US" altLang="ko-KR" sz="2300" b="1" dirty="0">
              <a:solidFill>
                <a:srgbClr val="364C73"/>
              </a:solidFill>
              <a:latin typeface="+mn-ea"/>
              <a:cs typeface="Vrinda"/>
            </a:endParaRPr>
          </a:p>
          <a:p>
            <a:r>
              <a:rPr lang="en-US" altLang="ko-KR" sz="2300" b="1">
                <a:solidFill>
                  <a:srgbClr val="364C73"/>
                </a:solidFill>
                <a:latin typeface="+mn-ea"/>
                <a:cs typeface="Vrinda"/>
              </a:rPr>
              <a:t>02 </a:t>
            </a:r>
            <a:r>
              <a:rPr lang="ko-KR" altLang="en-US" sz="2300" b="1">
                <a:solidFill>
                  <a:srgbClr val="364C73"/>
                </a:solidFill>
                <a:latin typeface="+mn-ea"/>
                <a:cs typeface="Vrinda"/>
              </a:rPr>
              <a:t>모델 구축 </a:t>
            </a:r>
            <a:r>
              <a:rPr lang="en-US" altLang="ko-KR" sz="2300" b="1">
                <a:solidFill>
                  <a:srgbClr val="364C73"/>
                </a:solidFill>
                <a:latin typeface="+mn-ea"/>
                <a:cs typeface="Vrinda"/>
              </a:rPr>
              <a:t>&amp; </a:t>
            </a:r>
            <a:r>
              <a:rPr lang="ko-KR" altLang="en-US" sz="2300" b="1">
                <a:solidFill>
                  <a:srgbClr val="364C73"/>
                </a:solidFill>
                <a:latin typeface="+mn-ea"/>
                <a:cs typeface="Vrinda"/>
              </a:rPr>
              <a:t>학습</a:t>
            </a:r>
            <a:endParaRPr lang="en-US" altLang="ko-KR" sz="2300" b="1">
              <a:solidFill>
                <a:srgbClr val="364C73"/>
              </a:solidFill>
              <a:latin typeface="+mn-ea"/>
              <a:cs typeface="Vrinda"/>
            </a:endParaRPr>
          </a:p>
          <a:p>
            <a:endParaRPr lang="en-US" sz="2300" b="1">
              <a:solidFill>
                <a:srgbClr val="364C73"/>
              </a:solidFill>
              <a:latin typeface="+mn-ea"/>
              <a:cs typeface="Vrinda"/>
            </a:endParaRPr>
          </a:p>
          <a:p>
            <a:endParaRPr lang="en-US" sz="2300" b="1">
              <a:solidFill>
                <a:srgbClr val="364C73"/>
              </a:solidFill>
              <a:latin typeface="+mn-ea"/>
              <a:cs typeface="Vrinda"/>
            </a:endParaRPr>
          </a:p>
          <a:p>
            <a:r>
              <a:rPr lang="en-US" sz="2300" b="1">
                <a:solidFill>
                  <a:srgbClr val="364C73"/>
                </a:solidFill>
                <a:latin typeface="+mn-ea"/>
                <a:cs typeface="Vrinda"/>
              </a:rPr>
              <a:t>03 </a:t>
            </a:r>
            <a:r>
              <a:rPr lang="ko-KR" altLang="en-US" sz="2300" b="1">
                <a:solidFill>
                  <a:srgbClr val="364C73"/>
                </a:solidFill>
                <a:latin typeface="+mn-ea"/>
                <a:cs typeface="Vrinda"/>
              </a:rPr>
              <a:t>결과</a:t>
            </a:r>
            <a:endParaRPr lang="en-US" altLang="ko-KR" sz="2300" b="1">
              <a:solidFill>
                <a:srgbClr val="364C73"/>
              </a:solidFill>
              <a:latin typeface="+mn-ea"/>
              <a:cs typeface="Vrinda"/>
            </a:endParaRPr>
          </a:p>
          <a:p>
            <a:endParaRPr lang="en-US" sz="2300" b="1">
              <a:solidFill>
                <a:srgbClr val="364C73"/>
              </a:solidFill>
              <a:latin typeface="+mn-ea"/>
              <a:cs typeface="Vrinda"/>
            </a:endParaRPr>
          </a:p>
          <a:p>
            <a:endParaRPr lang="en-US" sz="2300" b="1">
              <a:solidFill>
                <a:srgbClr val="364C73"/>
              </a:solidFill>
              <a:latin typeface="+mn-ea"/>
              <a:cs typeface="Vrinda"/>
            </a:endParaRPr>
          </a:p>
          <a:p>
            <a:r>
              <a:rPr lang="en-US" sz="2300" b="1">
                <a:solidFill>
                  <a:srgbClr val="364C73"/>
                </a:solidFill>
                <a:latin typeface="+mn-ea"/>
                <a:cs typeface="Vrinda"/>
              </a:rPr>
              <a:t>04 </a:t>
            </a:r>
            <a:r>
              <a:rPr lang="ko-KR" altLang="en-US" sz="2300" b="1">
                <a:solidFill>
                  <a:srgbClr val="364C73"/>
                </a:solidFill>
                <a:latin typeface="+mn-ea"/>
                <a:cs typeface="Vrinda"/>
              </a:rPr>
              <a:t>고찰</a:t>
            </a:r>
            <a:endParaRPr lang="en-US" dirty="0">
              <a:solidFill>
                <a:srgbClr val="000000"/>
              </a:solidFill>
              <a:latin typeface="+mn-ea"/>
              <a:cs typeface="Vrinda"/>
            </a:endParaRPr>
          </a:p>
        </p:txBody>
      </p:sp>
    </p:spTree>
    <p:extLst>
      <p:ext uri="{BB962C8B-B14F-4D97-AF65-F5344CB8AC3E}">
        <p14:creationId xmlns:p14="http://schemas.microsoft.com/office/powerpoint/2010/main" val="3764589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F06FEA33-BFE6-4B97-9BAC-5CDB0A114BB2}"/>
              </a:ext>
            </a:extLst>
          </p:cNvPr>
          <p:cNvSpPr>
            <a:spLocks noGrp="1"/>
          </p:cNvSpPr>
          <p:nvPr/>
        </p:nvSpPr>
        <p:spPr>
          <a:xfrm>
            <a:off x="9225859" y="6355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0F46F0-BD0A-411D-8085-BDD3BCEC99C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65D0852-4E9A-4BBA-BE48-6822D596A11E}"/>
              </a:ext>
            </a:extLst>
          </p:cNvPr>
          <p:cNvSpPr/>
          <p:nvPr/>
        </p:nvSpPr>
        <p:spPr>
          <a:xfrm>
            <a:off x="224895" y="1046745"/>
            <a:ext cx="11730691" cy="5626259"/>
          </a:xfrm>
          <a:prstGeom prst="rect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n-ea"/>
              <a:cs typeface="Vrinda" panose="020B0502040204020203" pitchFamily="34" charset="0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4A9B891-7F0D-4A5B-96A1-361EBDF35AA2}"/>
              </a:ext>
            </a:extLst>
          </p:cNvPr>
          <p:cNvSpPr/>
          <p:nvPr/>
        </p:nvSpPr>
        <p:spPr>
          <a:xfrm>
            <a:off x="576851" y="803640"/>
            <a:ext cx="2314637" cy="417554"/>
          </a:xfrm>
          <a:prstGeom prst="rect">
            <a:avLst/>
          </a:prstGeom>
          <a:solidFill>
            <a:srgbClr val="BFBFB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>
                <a:solidFill>
                  <a:srgbClr val="364C73"/>
                </a:solidFill>
                <a:latin typeface="+mn-ea"/>
                <a:ea typeface="NanumBarunGothic" panose="020B0603020101020101" pitchFamily="34" charset="-127"/>
                <a:cs typeface="Vrinda" panose="020B0502040204020203" pitchFamily="34" charset="0"/>
              </a:rPr>
              <a:t>드론에 대하여</a:t>
            </a:r>
            <a:endParaRPr lang="en-US" altLang="ko-KR" sz="1600" b="1" dirty="0">
              <a:solidFill>
                <a:srgbClr val="364C73"/>
              </a:solidFill>
              <a:latin typeface="+mn-ea"/>
              <a:cs typeface="Vrinda" panose="020B0502040204020203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F69114-CDB1-4082-9217-AA68A8F2EC94}"/>
              </a:ext>
            </a:extLst>
          </p:cNvPr>
          <p:cNvSpPr/>
          <p:nvPr/>
        </p:nvSpPr>
        <p:spPr>
          <a:xfrm>
            <a:off x="959645" y="2720610"/>
            <a:ext cx="9824014" cy="2492749"/>
          </a:xfrm>
          <a:prstGeom prst="rect">
            <a:avLst/>
          </a:prstGeom>
          <a:solidFill>
            <a:srgbClr val="20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lnSpc>
                <a:spcPct val="130000"/>
              </a:lnSpc>
              <a:buAutoNum type="arabicPeriod"/>
            </a:pPr>
            <a:r>
              <a:rPr lang="ko-KR" altLang="en-US" sz="28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드론과 프로펠러</a:t>
            </a:r>
            <a:endParaRPr lang="en-US" altLang="ko-KR" sz="2800" b="1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just">
              <a:lnSpc>
                <a:spcPct val="130000"/>
              </a:lnSpc>
            </a:pPr>
            <a:endParaRPr lang="en-US" altLang="ko-KR" sz="2800" b="1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 : 1</a:t>
            </a: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축 제어시 </a:t>
            </a: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2</a:t>
            </a: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개의 프로펠러 각도를 조정하는데</a:t>
            </a: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이 때 작용</a:t>
            </a: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-</a:t>
            </a: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반작용 효과로 인한 관성 모멘트가 발생</a:t>
            </a:r>
            <a:endParaRPr lang="en-US" altLang="ko-KR" sz="1500" b="1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 : </a:t>
            </a: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그로 인해 </a:t>
            </a: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Yaw </a:t>
            </a: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각도가 계속해서 변동되고</a:t>
            </a: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시간이 지나면 드론의 </a:t>
            </a: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Flip</a:t>
            </a: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이 일어남</a:t>
            </a:r>
            <a:endParaRPr lang="en-US" altLang="ko-KR" sz="1500" b="1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1893CF8-BB6A-4352-A5DA-D6E4A7559DC7}"/>
              </a:ext>
            </a:extLst>
          </p:cNvPr>
          <p:cNvGrpSpPr/>
          <p:nvPr/>
        </p:nvGrpSpPr>
        <p:grpSpPr>
          <a:xfrm>
            <a:off x="121578" y="103341"/>
            <a:ext cx="12019645" cy="514271"/>
            <a:chOff x="121578" y="103341"/>
            <a:chExt cx="12019645" cy="514271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9B08B71-165B-4259-94A6-23217C6A8F6F}"/>
                </a:ext>
              </a:extLst>
            </p:cNvPr>
            <p:cNvGrpSpPr/>
            <p:nvPr/>
          </p:nvGrpSpPr>
          <p:grpSpPr>
            <a:xfrm>
              <a:off x="121578" y="103341"/>
              <a:ext cx="12019645" cy="514271"/>
              <a:chOff x="121578" y="103341"/>
              <a:chExt cx="12019645" cy="514271"/>
            </a:xfrm>
          </p:grpSpPr>
          <p:sp>
            <p:nvSpPr>
              <p:cNvPr id="33" name="화살표: 갈매기형 수장 32">
                <a:extLst>
                  <a:ext uri="{FF2B5EF4-FFF2-40B4-BE49-F238E27FC236}">
                    <a16:creationId xmlns:a16="http://schemas.microsoft.com/office/drawing/2014/main" id="{037FDB5B-9FEF-40AD-B6AF-054C87F26424}"/>
                  </a:ext>
                </a:extLst>
              </p:cNvPr>
              <p:cNvSpPr/>
              <p:nvPr/>
            </p:nvSpPr>
            <p:spPr>
              <a:xfrm>
                <a:off x="9005015" y="104504"/>
                <a:ext cx="3136208" cy="513108"/>
              </a:xfrm>
              <a:prstGeom prst="chevron">
                <a:avLst/>
              </a:prstGeom>
              <a:solidFill>
                <a:srgbClr val="344C76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4" name="화살표: 오각형 33">
                <a:extLst>
                  <a:ext uri="{FF2B5EF4-FFF2-40B4-BE49-F238E27FC236}">
                    <a16:creationId xmlns:a16="http://schemas.microsoft.com/office/drawing/2014/main" id="{39858F84-E9B5-4AF5-864E-1526AAC7F90A}"/>
                  </a:ext>
                </a:extLst>
              </p:cNvPr>
              <p:cNvSpPr/>
              <p:nvPr/>
            </p:nvSpPr>
            <p:spPr>
              <a:xfrm>
                <a:off x="121578" y="103341"/>
                <a:ext cx="2996604" cy="513108"/>
              </a:xfrm>
              <a:prstGeom prst="homePlate">
                <a:avLst/>
              </a:prstGeom>
              <a:solidFill>
                <a:srgbClr val="E1E1E1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latin typeface="+mn-ea"/>
                </a:endParaRPr>
              </a:p>
            </p:txBody>
          </p:sp>
          <p:sp>
            <p:nvSpPr>
              <p:cNvPr id="35" name="화살표: 갈매기형 수장 34">
                <a:extLst>
                  <a:ext uri="{FF2B5EF4-FFF2-40B4-BE49-F238E27FC236}">
                    <a16:creationId xmlns:a16="http://schemas.microsoft.com/office/drawing/2014/main" id="{227FF7DF-DFD7-4FB6-8280-324D715EAE29}"/>
                  </a:ext>
                </a:extLst>
              </p:cNvPr>
              <p:cNvSpPr/>
              <p:nvPr/>
            </p:nvSpPr>
            <p:spPr>
              <a:xfrm>
                <a:off x="3015448" y="103341"/>
                <a:ext cx="3078039" cy="513108"/>
              </a:xfrm>
              <a:prstGeom prst="chevron">
                <a:avLst/>
              </a:prstGeom>
              <a:solidFill>
                <a:srgbClr val="E1E1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6" name="화살표: 갈매기형 수장 35">
                <a:extLst>
                  <a:ext uri="{FF2B5EF4-FFF2-40B4-BE49-F238E27FC236}">
                    <a16:creationId xmlns:a16="http://schemas.microsoft.com/office/drawing/2014/main" id="{A3F2866E-EF4B-46F0-9F7F-A880F92A90FE}"/>
                  </a:ext>
                </a:extLst>
              </p:cNvPr>
              <p:cNvSpPr/>
              <p:nvPr/>
            </p:nvSpPr>
            <p:spPr>
              <a:xfrm>
                <a:off x="6014020" y="103341"/>
                <a:ext cx="3136208" cy="513108"/>
              </a:xfrm>
              <a:prstGeom prst="chevron">
                <a:avLst/>
              </a:prstGeom>
              <a:solidFill>
                <a:srgbClr val="E1E1E1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A7ECFBC-8A6E-40A7-8AD4-A8AAF9EFC6FE}"/>
                </a:ext>
              </a:extLst>
            </p:cNvPr>
            <p:cNvSpPr/>
            <p:nvPr/>
          </p:nvSpPr>
          <p:spPr>
            <a:xfrm>
              <a:off x="1108125" y="192496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Vrinda" panose="020B0502040204020203" pitchFamily="34" charset="0"/>
                </a:rPr>
                <a:t>개요</a:t>
              </a:r>
              <a:endParaRPr lang="en-US" altLang="ko-KR" sz="1600" b="1" dirty="0">
                <a:solidFill>
                  <a:srgbClr val="364C73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C281DFE-DCB0-409D-9444-E10490CDCFDE}"/>
                </a:ext>
              </a:extLst>
            </p:cNvPr>
            <p:cNvSpPr/>
            <p:nvPr/>
          </p:nvSpPr>
          <p:spPr>
            <a:xfrm>
              <a:off x="7197367" y="186679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결과</a:t>
              </a:r>
              <a:endParaRPr lang="en-US" altLang="ko-KR" sz="1600" b="1" dirty="0">
                <a:solidFill>
                  <a:srgbClr val="364C73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AB04F79-5E2C-4EC9-9967-C5FB85007903}"/>
                </a:ext>
              </a:extLst>
            </p:cNvPr>
            <p:cNvSpPr/>
            <p:nvPr/>
          </p:nvSpPr>
          <p:spPr>
            <a:xfrm>
              <a:off x="10188623" y="201667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E1E1E1"/>
                  </a:solidFill>
                  <a:latin typeface="+mn-ea"/>
                  <a:cs typeface="+mn-lt"/>
                </a:rPr>
                <a:t>고찰</a:t>
              </a:r>
              <a:endParaRPr lang="en-US" altLang="ko-KR" sz="1600" b="1" dirty="0">
                <a:solidFill>
                  <a:srgbClr val="E1E1E1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C25F747-9D06-4CF3-99B0-D0587E71BE23}"/>
                </a:ext>
              </a:extLst>
            </p:cNvPr>
            <p:cNvSpPr/>
            <p:nvPr/>
          </p:nvSpPr>
          <p:spPr>
            <a:xfrm>
              <a:off x="3555424" y="187842"/>
              <a:ext cx="1808508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모델 구축 </a:t>
              </a:r>
              <a:r>
                <a:rPr lang="en-US" altLang="ko-KR" sz="1600" b="1">
                  <a:solidFill>
                    <a:srgbClr val="364C73"/>
                  </a:solidFill>
                  <a:latin typeface="+mn-ea"/>
                  <a:cs typeface="+mn-lt"/>
                </a:rPr>
                <a:t>&amp; </a:t>
              </a:r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학습</a:t>
              </a:r>
              <a:endParaRPr lang="en-US" altLang="ko-KR" sz="1600" b="1" dirty="0">
                <a:solidFill>
                  <a:srgbClr val="364C73"/>
                </a:solidFill>
                <a:latin typeface="+mn-ea"/>
                <a:cs typeface="Vrinda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9958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F06FEA33-BFE6-4B97-9BAC-5CDB0A114BB2}"/>
              </a:ext>
            </a:extLst>
          </p:cNvPr>
          <p:cNvSpPr>
            <a:spLocks noGrp="1"/>
          </p:cNvSpPr>
          <p:nvPr/>
        </p:nvSpPr>
        <p:spPr>
          <a:xfrm>
            <a:off x="9225859" y="6355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0F46F0-BD0A-411D-8085-BDD3BCEC99C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65D0852-4E9A-4BBA-BE48-6822D596A11E}"/>
              </a:ext>
            </a:extLst>
          </p:cNvPr>
          <p:cNvSpPr/>
          <p:nvPr/>
        </p:nvSpPr>
        <p:spPr>
          <a:xfrm>
            <a:off x="224895" y="1046745"/>
            <a:ext cx="11730691" cy="5626259"/>
          </a:xfrm>
          <a:prstGeom prst="rect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n-ea"/>
              <a:cs typeface="Vrinda" panose="020B0502040204020203" pitchFamily="34" charset="0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4A9B891-7F0D-4A5B-96A1-361EBDF35AA2}"/>
              </a:ext>
            </a:extLst>
          </p:cNvPr>
          <p:cNvSpPr/>
          <p:nvPr/>
        </p:nvSpPr>
        <p:spPr>
          <a:xfrm>
            <a:off x="576851" y="803640"/>
            <a:ext cx="2314637" cy="417554"/>
          </a:xfrm>
          <a:prstGeom prst="rect">
            <a:avLst/>
          </a:prstGeom>
          <a:solidFill>
            <a:srgbClr val="BFBFB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>
                <a:solidFill>
                  <a:srgbClr val="364C73"/>
                </a:solidFill>
                <a:latin typeface="+mn-ea"/>
                <a:ea typeface="NanumBarunGothic" panose="020B0603020101020101" pitchFamily="34" charset="-127"/>
                <a:cs typeface="Vrinda" panose="020B0502040204020203" pitchFamily="34" charset="0"/>
              </a:rPr>
              <a:t>회귀분석</a:t>
            </a:r>
            <a:endParaRPr lang="en-US" altLang="ko-KR" sz="1600" b="1" dirty="0">
              <a:solidFill>
                <a:srgbClr val="364C73"/>
              </a:solidFill>
              <a:latin typeface="+mn-ea"/>
              <a:cs typeface="Vrinda" panose="020B0502040204020203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F69114-CDB1-4082-9217-AA68A8F2EC94}"/>
              </a:ext>
            </a:extLst>
          </p:cNvPr>
          <p:cNvSpPr/>
          <p:nvPr/>
        </p:nvSpPr>
        <p:spPr>
          <a:xfrm>
            <a:off x="970671" y="1405483"/>
            <a:ext cx="9824014" cy="4839739"/>
          </a:xfrm>
          <a:prstGeom prst="rect">
            <a:avLst/>
          </a:prstGeom>
          <a:solidFill>
            <a:srgbClr val="20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lnSpc>
                <a:spcPct val="130000"/>
              </a:lnSpc>
              <a:buAutoNum type="arabicPeriod" startAt="2"/>
            </a:pPr>
            <a:r>
              <a:rPr lang="ko-KR" altLang="en-US" sz="28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회귀분석 결과 고찰</a:t>
            </a:r>
            <a:endParaRPr lang="en-US" altLang="ko-KR" sz="2800" b="1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just">
              <a:lnSpc>
                <a:spcPct val="130000"/>
              </a:lnSpc>
            </a:pPr>
            <a:endParaRPr lang="en-US" altLang="ko-KR" sz="2800" b="1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 : </a:t>
            </a: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본 모델의 경우</a:t>
            </a: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바람에 대한 영향을 </a:t>
            </a: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(N) </a:t>
            </a: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단위로 계산하여 시뮬레이션 드론에 직접 적용함</a:t>
            </a: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 : </a:t>
            </a: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따라서</a:t>
            </a: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드론이 수평적으로 이동하여 </a:t>
            </a: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X_position</a:t>
            </a: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에 대한 값</a:t>
            </a: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(Input)</a:t>
            </a: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은 필수적이기에 </a:t>
            </a: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(7:3)</a:t>
            </a: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의 비율로 설정</a:t>
            </a:r>
            <a:endParaRPr lang="en-US" altLang="ko-KR" sz="1500" b="1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500" b="1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 : </a:t>
            </a: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드론의 상태정보를 입력하고 회귀분석을 진행했기 때문에</a:t>
            </a:r>
            <a:endParaRPr lang="en-US" altLang="ko-KR" sz="1500" b="1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  </a:t>
            </a: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실제 다각도로 부는 바람에 대한 안정성을 유지할 수 있음이 기대됨</a:t>
            </a: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 (Robust)</a:t>
            </a:r>
          </a:p>
          <a:p>
            <a:pPr algn="just">
              <a:lnSpc>
                <a:spcPct val="150000"/>
              </a:lnSpc>
            </a:pPr>
            <a:endParaRPr lang="en-US" altLang="ko-KR" sz="1500" b="1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결과적으로</a:t>
            </a: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기존 모델에 비해 더 빠르게 드론이 안정화된 위치</a:t>
            </a: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초기 </a:t>
            </a: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X, Y, Z Position)</a:t>
            </a: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에 접근할 수 있음</a:t>
            </a:r>
            <a:endParaRPr lang="en-US" altLang="ko-KR" sz="1500" b="1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42900" indent="-342900" algn="just">
              <a:lnSpc>
                <a:spcPct val="150000"/>
              </a:lnSpc>
              <a:buFontTx/>
              <a:buAutoNum type="arabicPeriod"/>
            </a:pP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실제 환경에 적용할 수 있도록 개선되었다는 점에서 소기의 목적을 달성</a:t>
            </a:r>
            <a:endParaRPr lang="en-US" altLang="ko-KR" sz="1500" b="1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1893CF8-BB6A-4352-A5DA-D6E4A7559DC7}"/>
              </a:ext>
            </a:extLst>
          </p:cNvPr>
          <p:cNvGrpSpPr/>
          <p:nvPr/>
        </p:nvGrpSpPr>
        <p:grpSpPr>
          <a:xfrm>
            <a:off x="121578" y="103341"/>
            <a:ext cx="12019645" cy="514271"/>
            <a:chOff x="121578" y="103341"/>
            <a:chExt cx="12019645" cy="514271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9B08B71-165B-4259-94A6-23217C6A8F6F}"/>
                </a:ext>
              </a:extLst>
            </p:cNvPr>
            <p:cNvGrpSpPr/>
            <p:nvPr/>
          </p:nvGrpSpPr>
          <p:grpSpPr>
            <a:xfrm>
              <a:off x="121578" y="103341"/>
              <a:ext cx="12019645" cy="514271"/>
              <a:chOff x="121578" y="103341"/>
              <a:chExt cx="12019645" cy="514271"/>
            </a:xfrm>
          </p:grpSpPr>
          <p:sp>
            <p:nvSpPr>
              <p:cNvPr id="33" name="화살표: 갈매기형 수장 32">
                <a:extLst>
                  <a:ext uri="{FF2B5EF4-FFF2-40B4-BE49-F238E27FC236}">
                    <a16:creationId xmlns:a16="http://schemas.microsoft.com/office/drawing/2014/main" id="{037FDB5B-9FEF-40AD-B6AF-054C87F26424}"/>
                  </a:ext>
                </a:extLst>
              </p:cNvPr>
              <p:cNvSpPr/>
              <p:nvPr/>
            </p:nvSpPr>
            <p:spPr>
              <a:xfrm>
                <a:off x="9005015" y="104504"/>
                <a:ext cx="3136208" cy="513108"/>
              </a:xfrm>
              <a:prstGeom prst="chevron">
                <a:avLst/>
              </a:prstGeom>
              <a:solidFill>
                <a:srgbClr val="344C76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4" name="화살표: 오각형 33">
                <a:extLst>
                  <a:ext uri="{FF2B5EF4-FFF2-40B4-BE49-F238E27FC236}">
                    <a16:creationId xmlns:a16="http://schemas.microsoft.com/office/drawing/2014/main" id="{39858F84-E9B5-4AF5-864E-1526AAC7F90A}"/>
                  </a:ext>
                </a:extLst>
              </p:cNvPr>
              <p:cNvSpPr/>
              <p:nvPr/>
            </p:nvSpPr>
            <p:spPr>
              <a:xfrm>
                <a:off x="121578" y="103341"/>
                <a:ext cx="2996604" cy="513108"/>
              </a:xfrm>
              <a:prstGeom prst="homePlate">
                <a:avLst/>
              </a:prstGeom>
              <a:solidFill>
                <a:srgbClr val="E1E1E1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latin typeface="+mn-ea"/>
                </a:endParaRPr>
              </a:p>
            </p:txBody>
          </p:sp>
          <p:sp>
            <p:nvSpPr>
              <p:cNvPr id="35" name="화살표: 갈매기형 수장 34">
                <a:extLst>
                  <a:ext uri="{FF2B5EF4-FFF2-40B4-BE49-F238E27FC236}">
                    <a16:creationId xmlns:a16="http://schemas.microsoft.com/office/drawing/2014/main" id="{227FF7DF-DFD7-4FB6-8280-324D715EAE29}"/>
                  </a:ext>
                </a:extLst>
              </p:cNvPr>
              <p:cNvSpPr/>
              <p:nvPr/>
            </p:nvSpPr>
            <p:spPr>
              <a:xfrm>
                <a:off x="3015448" y="103341"/>
                <a:ext cx="3078039" cy="513108"/>
              </a:xfrm>
              <a:prstGeom prst="chevron">
                <a:avLst/>
              </a:prstGeom>
              <a:solidFill>
                <a:srgbClr val="E1E1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6" name="화살표: 갈매기형 수장 35">
                <a:extLst>
                  <a:ext uri="{FF2B5EF4-FFF2-40B4-BE49-F238E27FC236}">
                    <a16:creationId xmlns:a16="http://schemas.microsoft.com/office/drawing/2014/main" id="{A3F2866E-EF4B-46F0-9F7F-A880F92A90FE}"/>
                  </a:ext>
                </a:extLst>
              </p:cNvPr>
              <p:cNvSpPr/>
              <p:nvPr/>
            </p:nvSpPr>
            <p:spPr>
              <a:xfrm>
                <a:off x="6014020" y="103341"/>
                <a:ext cx="3136208" cy="513108"/>
              </a:xfrm>
              <a:prstGeom prst="chevron">
                <a:avLst/>
              </a:prstGeom>
              <a:solidFill>
                <a:srgbClr val="E1E1E1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A7ECFBC-8A6E-40A7-8AD4-A8AAF9EFC6FE}"/>
                </a:ext>
              </a:extLst>
            </p:cNvPr>
            <p:cNvSpPr/>
            <p:nvPr/>
          </p:nvSpPr>
          <p:spPr>
            <a:xfrm>
              <a:off x="1108125" y="192496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Vrinda" panose="020B0502040204020203" pitchFamily="34" charset="0"/>
                </a:rPr>
                <a:t>개요</a:t>
              </a:r>
              <a:endParaRPr lang="en-US" altLang="ko-KR" sz="1600" b="1" dirty="0">
                <a:solidFill>
                  <a:srgbClr val="364C73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C281DFE-DCB0-409D-9444-E10490CDCFDE}"/>
                </a:ext>
              </a:extLst>
            </p:cNvPr>
            <p:cNvSpPr/>
            <p:nvPr/>
          </p:nvSpPr>
          <p:spPr>
            <a:xfrm>
              <a:off x="7197367" y="186679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결과</a:t>
              </a:r>
              <a:endParaRPr lang="en-US" altLang="ko-KR" sz="1600" b="1" dirty="0">
                <a:solidFill>
                  <a:srgbClr val="364C73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AB04F79-5E2C-4EC9-9967-C5FB85007903}"/>
                </a:ext>
              </a:extLst>
            </p:cNvPr>
            <p:cNvSpPr/>
            <p:nvPr/>
          </p:nvSpPr>
          <p:spPr>
            <a:xfrm>
              <a:off x="10188623" y="201667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E1E1E1"/>
                  </a:solidFill>
                  <a:latin typeface="+mn-ea"/>
                  <a:cs typeface="+mn-lt"/>
                </a:rPr>
                <a:t>고찰</a:t>
              </a:r>
              <a:endParaRPr lang="en-US" altLang="ko-KR" sz="1600" b="1" dirty="0">
                <a:solidFill>
                  <a:srgbClr val="E1E1E1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C25F747-9D06-4CF3-99B0-D0587E71BE23}"/>
                </a:ext>
              </a:extLst>
            </p:cNvPr>
            <p:cNvSpPr/>
            <p:nvPr/>
          </p:nvSpPr>
          <p:spPr>
            <a:xfrm>
              <a:off x="3555424" y="187842"/>
              <a:ext cx="1808508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모델 구축 </a:t>
              </a:r>
              <a:r>
                <a:rPr lang="en-US" altLang="ko-KR" sz="1600" b="1">
                  <a:solidFill>
                    <a:srgbClr val="364C73"/>
                  </a:solidFill>
                  <a:latin typeface="+mn-ea"/>
                  <a:cs typeface="+mn-lt"/>
                </a:rPr>
                <a:t>&amp; </a:t>
              </a:r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학습</a:t>
              </a:r>
              <a:endParaRPr lang="en-US" altLang="ko-KR" sz="1600" b="1" dirty="0">
                <a:solidFill>
                  <a:srgbClr val="364C73"/>
                </a:solidFill>
                <a:latin typeface="+mn-ea"/>
                <a:cs typeface="Vrinda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5762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F06FEA33-BFE6-4B97-9BAC-5CDB0A114BB2}"/>
              </a:ext>
            </a:extLst>
          </p:cNvPr>
          <p:cNvSpPr>
            <a:spLocks noGrp="1"/>
          </p:cNvSpPr>
          <p:nvPr/>
        </p:nvSpPr>
        <p:spPr>
          <a:xfrm>
            <a:off x="9225859" y="6355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0F46F0-BD0A-411D-8085-BDD3BCEC99C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65D0852-4E9A-4BBA-BE48-6822D596A11E}"/>
              </a:ext>
            </a:extLst>
          </p:cNvPr>
          <p:cNvSpPr/>
          <p:nvPr/>
        </p:nvSpPr>
        <p:spPr>
          <a:xfrm>
            <a:off x="224895" y="1046745"/>
            <a:ext cx="11730691" cy="5626259"/>
          </a:xfrm>
          <a:prstGeom prst="rect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n-ea"/>
              <a:cs typeface="Vrinda" panose="020B0502040204020203" pitchFamily="34" charset="0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4A9B891-7F0D-4A5B-96A1-361EBDF35AA2}"/>
              </a:ext>
            </a:extLst>
          </p:cNvPr>
          <p:cNvSpPr/>
          <p:nvPr/>
        </p:nvSpPr>
        <p:spPr>
          <a:xfrm>
            <a:off x="576851" y="803640"/>
            <a:ext cx="2314637" cy="417554"/>
          </a:xfrm>
          <a:prstGeom prst="rect">
            <a:avLst/>
          </a:prstGeom>
          <a:solidFill>
            <a:srgbClr val="BFBFB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>
                <a:solidFill>
                  <a:srgbClr val="364C73"/>
                </a:solidFill>
                <a:latin typeface="+mn-ea"/>
                <a:cs typeface="Vrinda" panose="020B0502040204020203" pitchFamily="34" charset="0"/>
              </a:rPr>
              <a:t>강화학습</a:t>
            </a:r>
            <a:endParaRPr lang="en-US" altLang="ko-KR" sz="1600" b="1" dirty="0">
              <a:solidFill>
                <a:srgbClr val="364C73"/>
              </a:solidFill>
              <a:latin typeface="+mn-ea"/>
              <a:cs typeface="Vrinda" panose="020B0502040204020203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F69114-CDB1-4082-9217-AA68A8F2EC94}"/>
              </a:ext>
            </a:extLst>
          </p:cNvPr>
          <p:cNvSpPr/>
          <p:nvPr/>
        </p:nvSpPr>
        <p:spPr>
          <a:xfrm>
            <a:off x="970671" y="1405483"/>
            <a:ext cx="9824014" cy="4839739"/>
          </a:xfrm>
          <a:prstGeom prst="rect">
            <a:avLst/>
          </a:prstGeom>
          <a:solidFill>
            <a:srgbClr val="20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lnSpc>
                <a:spcPct val="130000"/>
              </a:lnSpc>
              <a:buAutoNum type="arabicPeriod" startAt="3"/>
            </a:pPr>
            <a:r>
              <a:rPr lang="ko-KR" altLang="en-US" sz="28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강화학습 결과 고찰</a:t>
            </a:r>
            <a:endParaRPr lang="en-US" altLang="ko-KR" sz="2800" b="1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514350" indent="-514350" algn="just">
              <a:lnSpc>
                <a:spcPct val="130000"/>
              </a:lnSpc>
              <a:buAutoNum type="arabicPeriod" startAt="3"/>
            </a:pPr>
            <a:endParaRPr lang="en-US" altLang="ko-KR" sz="2800" b="1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 : </a:t>
            </a: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학습이 되지 않는 강화학습 모델의 문제점은 크게 세 가지</a:t>
            </a:r>
            <a:endParaRPr lang="en-US" altLang="ko-KR" sz="1500" b="1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	 1. </a:t>
            </a: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설정한 </a:t>
            </a: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State</a:t>
            </a: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가 </a:t>
            </a:r>
            <a:r>
              <a:rPr lang="ko-KR" altLang="en-US" sz="1500" b="1">
                <a:solidFill>
                  <a:srgbClr val="FF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모델의 상태를 제대로 설명하지 못함</a:t>
            </a:r>
            <a:endParaRPr lang="en-US" altLang="ko-KR" sz="1500" b="1">
              <a:solidFill>
                <a:srgbClr val="FF0000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	 2. </a:t>
            </a:r>
            <a:r>
              <a:rPr lang="en-US" altLang="ko-KR" sz="1500" b="1">
                <a:solidFill>
                  <a:srgbClr val="FF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Reward</a:t>
            </a: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설정의 문제</a:t>
            </a:r>
            <a:endParaRPr lang="en-US" altLang="ko-KR" sz="1500" b="1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	 3. </a:t>
            </a: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신경망 </a:t>
            </a: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Depth</a:t>
            </a: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 등 </a:t>
            </a:r>
            <a:r>
              <a:rPr lang="ko-KR" altLang="en-US" sz="1500" b="1">
                <a:solidFill>
                  <a:srgbClr val="FF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성능 설정의 </a:t>
            </a: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문제</a:t>
            </a:r>
            <a:endParaRPr lang="en-US" altLang="ko-KR" sz="1500" b="1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500" b="1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 (1) State</a:t>
            </a:r>
          </a:p>
          <a:p>
            <a:pPr algn="just">
              <a:lnSpc>
                <a:spcPct val="150000"/>
              </a:lnSpc>
            </a:pP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 : Agent</a:t>
            </a: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의 </a:t>
            </a: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Output</a:t>
            </a: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은 </a:t>
            </a: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(2, 4)</a:t>
            </a: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프로펠러의 각도인데</a:t>
            </a: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이러한 각도는 방향성을 가진 </a:t>
            </a: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Vector</a:t>
            </a:r>
          </a:p>
          <a:p>
            <a:pPr algn="just">
              <a:lnSpc>
                <a:spcPct val="150000"/>
              </a:lnSpc>
            </a:pP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 : </a:t>
            </a: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그러나 본 모델의 </a:t>
            </a: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5</a:t>
            </a: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가지 </a:t>
            </a: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Input</a:t>
            </a: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값은 </a:t>
            </a: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Scalar </a:t>
            </a: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값</a:t>
            </a:r>
            <a:endParaRPr lang="en-US" altLang="ko-KR" sz="1500" b="1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 : </a:t>
            </a: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따라서</a:t>
            </a: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모델의 상태를 완전히 설명하지 못한다고 판단됨</a:t>
            </a:r>
            <a:endParaRPr lang="en-US" altLang="ko-KR" sz="1500" b="1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1893CF8-BB6A-4352-A5DA-D6E4A7559DC7}"/>
              </a:ext>
            </a:extLst>
          </p:cNvPr>
          <p:cNvGrpSpPr/>
          <p:nvPr/>
        </p:nvGrpSpPr>
        <p:grpSpPr>
          <a:xfrm>
            <a:off x="121578" y="103341"/>
            <a:ext cx="12019645" cy="514271"/>
            <a:chOff x="121578" y="103341"/>
            <a:chExt cx="12019645" cy="514271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9B08B71-165B-4259-94A6-23217C6A8F6F}"/>
                </a:ext>
              </a:extLst>
            </p:cNvPr>
            <p:cNvGrpSpPr/>
            <p:nvPr/>
          </p:nvGrpSpPr>
          <p:grpSpPr>
            <a:xfrm>
              <a:off x="121578" y="103341"/>
              <a:ext cx="12019645" cy="514271"/>
              <a:chOff x="121578" y="103341"/>
              <a:chExt cx="12019645" cy="514271"/>
            </a:xfrm>
          </p:grpSpPr>
          <p:sp>
            <p:nvSpPr>
              <p:cNvPr id="33" name="화살표: 갈매기형 수장 32">
                <a:extLst>
                  <a:ext uri="{FF2B5EF4-FFF2-40B4-BE49-F238E27FC236}">
                    <a16:creationId xmlns:a16="http://schemas.microsoft.com/office/drawing/2014/main" id="{037FDB5B-9FEF-40AD-B6AF-054C87F26424}"/>
                  </a:ext>
                </a:extLst>
              </p:cNvPr>
              <p:cNvSpPr/>
              <p:nvPr/>
            </p:nvSpPr>
            <p:spPr>
              <a:xfrm>
                <a:off x="9005015" y="104504"/>
                <a:ext cx="3136208" cy="513108"/>
              </a:xfrm>
              <a:prstGeom prst="chevron">
                <a:avLst/>
              </a:prstGeom>
              <a:solidFill>
                <a:srgbClr val="344C76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4" name="화살표: 오각형 33">
                <a:extLst>
                  <a:ext uri="{FF2B5EF4-FFF2-40B4-BE49-F238E27FC236}">
                    <a16:creationId xmlns:a16="http://schemas.microsoft.com/office/drawing/2014/main" id="{39858F84-E9B5-4AF5-864E-1526AAC7F90A}"/>
                  </a:ext>
                </a:extLst>
              </p:cNvPr>
              <p:cNvSpPr/>
              <p:nvPr/>
            </p:nvSpPr>
            <p:spPr>
              <a:xfrm>
                <a:off x="121578" y="103341"/>
                <a:ext cx="2996604" cy="513108"/>
              </a:xfrm>
              <a:prstGeom prst="homePlate">
                <a:avLst/>
              </a:prstGeom>
              <a:solidFill>
                <a:srgbClr val="E1E1E1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latin typeface="+mn-ea"/>
                </a:endParaRPr>
              </a:p>
            </p:txBody>
          </p:sp>
          <p:sp>
            <p:nvSpPr>
              <p:cNvPr id="35" name="화살표: 갈매기형 수장 34">
                <a:extLst>
                  <a:ext uri="{FF2B5EF4-FFF2-40B4-BE49-F238E27FC236}">
                    <a16:creationId xmlns:a16="http://schemas.microsoft.com/office/drawing/2014/main" id="{227FF7DF-DFD7-4FB6-8280-324D715EAE29}"/>
                  </a:ext>
                </a:extLst>
              </p:cNvPr>
              <p:cNvSpPr/>
              <p:nvPr/>
            </p:nvSpPr>
            <p:spPr>
              <a:xfrm>
                <a:off x="3015448" y="103341"/>
                <a:ext cx="3078039" cy="513108"/>
              </a:xfrm>
              <a:prstGeom prst="chevron">
                <a:avLst/>
              </a:prstGeom>
              <a:solidFill>
                <a:srgbClr val="E1E1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6" name="화살표: 갈매기형 수장 35">
                <a:extLst>
                  <a:ext uri="{FF2B5EF4-FFF2-40B4-BE49-F238E27FC236}">
                    <a16:creationId xmlns:a16="http://schemas.microsoft.com/office/drawing/2014/main" id="{A3F2866E-EF4B-46F0-9F7F-A880F92A90FE}"/>
                  </a:ext>
                </a:extLst>
              </p:cNvPr>
              <p:cNvSpPr/>
              <p:nvPr/>
            </p:nvSpPr>
            <p:spPr>
              <a:xfrm>
                <a:off x="6014020" y="103341"/>
                <a:ext cx="3136208" cy="513108"/>
              </a:xfrm>
              <a:prstGeom prst="chevron">
                <a:avLst/>
              </a:prstGeom>
              <a:solidFill>
                <a:srgbClr val="E1E1E1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A7ECFBC-8A6E-40A7-8AD4-A8AAF9EFC6FE}"/>
                </a:ext>
              </a:extLst>
            </p:cNvPr>
            <p:cNvSpPr/>
            <p:nvPr/>
          </p:nvSpPr>
          <p:spPr>
            <a:xfrm>
              <a:off x="1108125" y="192496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Vrinda" panose="020B0502040204020203" pitchFamily="34" charset="0"/>
                </a:rPr>
                <a:t>개요</a:t>
              </a:r>
              <a:endParaRPr lang="en-US" altLang="ko-KR" sz="1600" b="1" dirty="0">
                <a:solidFill>
                  <a:srgbClr val="364C73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C281DFE-DCB0-409D-9444-E10490CDCFDE}"/>
                </a:ext>
              </a:extLst>
            </p:cNvPr>
            <p:cNvSpPr/>
            <p:nvPr/>
          </p:nvSpPr>
          <p:spPr>
            <a:xfrm>
              <a:off x="7197367" y="186679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결과</a:t>
              </a:r>
              <a:endParaRPr lang="en-US" altLang="ko-KR" sz="1600" b="1" dirty="0">
                <a:solidFill>
                  <a:srgbClr val="364C73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AB04F79-5E2C-4EC9-9967-C5FB85007903}"/>
                </a:ext>
              </a:extLst>
            </p:cNvPr>
            <p:cNvSpPr/>
            <p:nvPr/>
          </p:nvSpPr>
          <p:spPr>
            <a:xfrm>
              <a:off x="10188623" y="201667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E1E1E1"/>
                  </a:solidFill>
                  <a:latin typeface="+mn-ea"/>
                  <a:cs typeface="+mn-lt"/>
                </a:rPr>
                <a:t>고찰</a:t>
              </a:r>
              <a:endParaRPr lang="en-US" altLang="ko-KR" sz="1600" b="1" dirty="0">
                <a:solidFill>
                  <a:srgbClr val="E1E1E1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C25F747-9D06-4CF3-99B0-D0587E71BE23}"/>
                </a:ext>
              </a:extLst>
            </p:cNvPr>
            <p:cNvSpPr/>
            <p:nvPr/>
          </p:nvSpPr>
          <p:spPr>
            <a:xfrm>
              <a:off x="3555424" y="187842"/>
              <a:ext cx="1808508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모델 구축 </a:t>
              </a:r>
              <a:r>
                <a:rPr lang="en-US" altLang="ko-KR" sz="1600" b="1">
                  <a:solidFill>
                    <a:srgbClr val="364C73"/>
                  </a:solidFill>
                  <a:latin typeface="+mn-ea"/>
                  <a:cs typeface="+mn-lt"/>
                </a:rPr>
                <a:t>&amp; </a:t>
              </a:r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학습</a:t>
              </a:r>
              <a:endParaRPr lang="en-US" altLang="ko-KR" sz="1600" b="1" dirty="0">
                <a:solidFill>
                  <a:srgbClr val="364C73"/>
                </a:solidFill>
                <a:latin typeface="+mn-ea"/>
                <a:cs typeface="Vrinda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5977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F06FEA33-BFE6-4B97-9BAC-5CDB0A114BB2}"/>
              </a:ext>
            </a:extLst>
          </p:cNvPr>
          <p:cNvSpPr>
            <a:spLocks noGrp="1"/>
          </p:cNvSpPr>
          <p:nvPr/>
        </p:nvSpPr>
        <p:spPr>
          <a:xfrm>
            <a:off x="9225859" y="6355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0F46F0-BD0A-411D-8085-BDD3BCEC99C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65D0852-4E9A-4BBA-BE48-6822D596A11E}"/>
              </a:ext>
            </a:extLst>
          </p:cNvPr>
          <p:cNvSpPr/>
          <p:nvPr/>
        </p:nvSpPr>
        <p:spPr>
          <a:xfrm>
            <a:off x="224895" y="1046745"/>
            <a:ext cx="11730691" cy="5626259"/>
          </a:xfrm>
          <a:prstGeom prst="rect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n-ea"/>
              <a:cs typeface="Vrinda" panose="020B0502040204020203" pitchFamily="34" charset="0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4A9B891-7F0D-4A5B-96A1-361EBDF35AA2}"/>
              </a:ext>
            </a:extLst>
          </p:cNvPr>
          <p:cNvSpPr/>
          <p:nvPr/>
        </p:nvSpPr>
        <p:spPr>
          <a:xfrm>
            <a:off x="576851" y="803640"/>
            <a:ext cx="2314637" cy="417554"/>
          </a:xfrm>
          <a:prstGeom prst="rect">
            <a:avLst/>
          </a:prstGeom>
          <a:solidFill>
            <a:srgbClr val="BFBFB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>
                <a:solidFill>
                  <a:srgbClr val="364C73"/>
                </a:solidFill>
                <a:latin typeface="+mn-ea"/>
                <a:cs typeface="Vrinda" panose="020B0502040204020203" pitchFamily="34" charset="0"/>
              </a:rPr>
              <a:t>강화학습</a:t>
            </a:r>
            <a:endParaRPr lang="en-US" altLang="ko-KR" sz="1600" b="1" dirty="0">
              <a:solidFill>
                <a:srgbClr val="364C73"/>
              </a:solidFill>
              <a:latin typeface="+mn-ea"/>
              <a:cs typeface="Vrinda" panose="020B0502040204020203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F69114-CDB1-4082-9217-AA68A8F2EC94}"/>
              </a:ext>
            </a:extLst>
          </p:cNvPr>
          <p:cNvSpPr/>
          <p:nvPr/>
        </p:nvSpPr>
        <p:spPr>
          <a:xfrm>
            <a:off x="970671" y="1405483"/>
            <a:ext cx="9824014" cy="4839739"/>
          </a:xfrm>
          <a:prstGeom prst="rect">
            <a:avLst/>
          </a:prstGeom>
          <a:solidFill>
            <a:srgbClr val="20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20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 (2) </a:t>
            </a:r>
            <a:r>
              <a:rPr lang="ko-KR" altLang="en-US" sz="20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높은 </a:t>
            </a:r>
            <a:r>
              <a:rPr lang="en-US" altLang="ko-KR" sz="20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Episode Step</a:t>
            </a:r>
            <a:endParaRPr lang="en-US" altLang="ko-KR" b="1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 :</a:t>
            </a: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 상대적으로</a:t>
            </a: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, 1200</a:t>
            </a: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Step</a:t>
            </a: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은 일반적인 강화학습 실험보다 높음</a:t>
            </a:r>
            <a:endParaRPr lang="en-US" altLang="ko-KR" sz="1500" b="1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 : </a:t>
            </a: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모든 경우를 탐색하는 </a:t>
            </a: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RL </a:t>
            </a: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특성은</a:t>
            </a: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, Step</a:t>
            </a: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이 길어지면 길어질수록 잘못된 것 또한 학습할 수 있음</a:t>
            </a:r>
            <a:endParaRPr lang="en-US" altLang="ko-KR" sz="1500" b="1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500" b="1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500" b="1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 (3) </a:t>
            </a:r>
            <a:r>
              <a:rPr lang="ko-KR" altLang="en-US" sz="20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낮은 신경망 </a:t>
            </a:r>
            <a:r>
              <a:rPr lang="en-US" altLang="ko-KR" sz="20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Depth</a:t>
            </a:r>
          </a:p>
          <a:p>
            <a:pPr algn="just">
              <a:lnSpc>
                <a:spcPct val="150000"/>
              </a:lnSpc>
            </a:pP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 : </a:t>
            </a: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실험 구성에 요구된 하이퍼 파라미터 값은 </a:t>
            </a: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Default ( 1 ~ 2 )</a:t>
            </a:r>
          </a:p>
          <a:p>
            <a:pPr algn="just">
              <a:lnSpc>
                <a:spcPct val="150000"/>
              </a:lnSpc>
            </a:pP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 : </a:t>
            </a:r>
            <a:r>
              <a:rPr lang="ko-KR" altLang="en-US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각 신경망을 조금씩 깊게 하여 모델의 학습률을 높이는 방법이 필요</a:t>
            </a:r>
            <a:r>
              <a:rPr lang="en-US" altLang="ko-KR" sz="15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1893CF8-BB6A-4352-A5DA-D6E4A7559DC7}"/>
              </a:ext>
            </a:extLst>
          </p:cNvPr>
          <p:cNvGrpSpPr/>
          <p:nvPr/>
        </p:nvGrpSpPr>
        <p:grpSpPr>
          <a:xfrm>
            <a:off x="121578" y="103341"/>
            <a:ext cx="12019645" cy="514271"/>
            <a:chOff x="121578" y="103341"/>
            <a:chExt cx="12019645" cy="514271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9B08B71-165B-4259-94A6-23217C6A8F6F}"/>
                </a:ext>
              </a:extLst>
            </p:cNvPr>
            <p:cNvGrpSpPr/>
            <p:nvPr/>
          </p:nvGrpSpPr>
          <p:grpSpPr>
            <a:xfrm>
              <a:off x="121578" y="103341"/>
              <a:ext cx="12019645" cy="514271"/>
              <a:chOff x="121578" y="103341"/>
              <a:chExt cx="12019645" cy="514271"/>
            </a:xfrm>
          </p:grpSpPr>
          <p:sp>
            <p:nvSpPr>
              <p:cNvPr id="33" name="화살표: 갈매기형 수장 32">
                <a:extLst>
                  <a:ext uri="{FF2B5EF4-FFF2-40B4-BE49-F238E27FC236}">
                    <a16:creationId xmlns:a16="http://schemas.microsoft.com/office/drawing/2014/main" id="{037FDB5B-9FEF-40AD-B6AF-054C87F26424}"/>
                  </a:ext>
                </a:extLst>
              </p:cNvPr>
              <p:cNvSpPr/>
              <p:nvPr/>
            </p:nvSpPr>
            <p:spPr>
              <a:xfrm>
                <a:off x="9005015" y="104504"/>
                <a:ext cx="3136208" cy="513108"/>
              </a:xfrm>
              <a:prstGeom prst="chevron">
                <a:avLst/>
              </a:prstGeom>
              <a:solidFill>
                <a:srgbClr val="344C76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4" name="화살표: 오각형 33">
                <a:extLst>
                  <a:ext uri="{FF2B5EF4-FFF2-40B4-BE49-F238E27FC236}">
                    <a16:creationId xmlns:a16="http://schemas.microsoft.com/office/drawing/2014/main" id="{39858F84-E9B5-4AF5-864E-1526AAC7F90A}"/>
                  </a:ext>
                </a:extLst>
              </p:cNvPr>
              <p:cNvSpPr/>
              <p:nvPr/>
            </p:nvSpPr>
            <p:spPr>
              <a:xfrm>
                <a:off x="121578" y="103341"/>
                <a:ext cx="2996604" cy="513108"/>
              </a:xfrm>
              <a:prstGeom prst="homePlate">
                <a:avLst/>
              </a:prstGeom>
              <a:solidFill>
                <a:srgbClr val="E1E1E1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latin typeface="+mn-ea"/>
                </a:endParaRPr>
              </a:p>
            </p:txBody>
          </p:sp>
          <p:sp>
            <p:nvSpPr>
              <p:cNvPr id="35" name="화살표: 갈매기형 수장 34">
                <a:extLst>
                  <a:ext uri="{FF2B5EF4-FFF2-40B4-BE49-F238E27FC236}">
                    <a16:creationId xmlns:a16="http://schemas.microsoft.com/office/drawing/2014/main" id="{227FF7DF-DFD7-4FB6-8280-324D715EAE29}"/>
                  </a:ext>
                </a:extLst>
              </p:cNvPr>
              <p:cNvSpPr/>
              <p:nvPr/>
            </p:nvSpPr>
            <p:spPr>
              <a:xfrm>
                <a:off x="3015448" y="103341"/>
                <a:ext cx="3078039" cy="513108"/>
              </a:xfrm>
              <a:prstGeom prst="chevron">
                <a:avLst/>
              </a:prstGeom>
              <a:solidFill>
                <a:srgbClr val="E1E1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6" name="화살표: 갈매기형 수장 35">
                <a:extLst>
                  <a:ext uri="{FF2B5EF4-FFF2-40B4-BE49-F238E27FC236}">
                    <a16:creationId xmlns:a16="http://schemas.microsoft.com/office/drawing/2014/main" id="{A3F2866E-EF4B-46F0-9F7F-A880F92A90FE}"/>
                  </a:ext>
                </a:extLst>
              </p:cNvPr>
              <p:cNvSpPr/>
              <p:nvPr/>
            </p:nvSpPr>
            <p:spPr>
              <a:xfrm>
                <a:off x="6014020" y="103341"/>
                <a:ext cx="3136208" cy="513108"/>
              </a:xfrm>
              <a:prstGeom prst="chevron">
                <a:avLst/>
              </a:prstGeom>
              <a:solidFill>
                <a:srgbClr val="E1E1E1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A7ECFBC-8A6E-40A7-8AD4-A8AAF9EFC6FE}"/>
                </a:ext>
              </a:extLst>
            </p:cNvPr>
            <p:cNvSpPr/>
            <p:nvPr/>
          </p:nvSpPr>
          <p:spPr>
            <a:xfrm>
              <a:off x="1108125" y="192496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Vrinda" panose="020B0502040204020203" pitchFamily="34" charset="0"/>
                </a:rPr>
                <a:t>개요</a:t>
              </a:r>
              <a:endParaRPr lang="en-US" altLang="ko-KR" sz="1600" b="1" dirty="0">
                <a:solidFill>
                  <a:srgbClr val="364C73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C281DFE-DCB0-409D-9444-E10490CDCFDE}"/>
                </a:ext>
              </a:extLst>
            </p:cNvPr>
            <p:cNvSpPr/>
            <p:nvPr/>
          </p:nvSpPr>
          <p:spPr>
            <a:xfrm>
              <a:off x="7197367" y="186679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결과</a:t>
              </a:r>
              <a:endParaRPr lang="en-US" altLang="ko-KR" sz="1600" b="1" dirty="0">
                <a:solidFill>
                  <a:srgbClr val="364C73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AB04F79-5E2C-4EC9-9967-C5FB85007903}"/>
                </a:ext>
              </a:extLst>
            </p:cNvPr>
            <p:cNvSpPr/>
            <p:nvPr/>
          </p:nvSpPr>
          <p:spPr>
            <a:xfrm>
              <a:off x="10188623" y="201667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E1E1E1"/>
                  </a:solidFill>
                  <a:latin typeface="+mn-ea"/>
                  <a:cs typeface="+mn-lt"/>
                </a:rPr>
                <a:t>고찰</a:t>
              </a:r>
              <a:endParaRPr lang="en-US" altLang="ko-KR" sz="1600" b="1" dirty="0">
                <a:solidFill>
                  <a:srgbClr val="E1E1E1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C25F747-9D06-4CF3-99B0-D0587E71BE23}"/>
                </a:ext>
              </a:extLst>
            </p:cNvPr>
            <p:cNvSpPr/>
            <p:nvPr/>
          </p:nvSpPr>
          <p:spPr>
            <a:xfrm>
              <a:off x="3555424" y="187842"/>
              <a:ext cx="1808508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모델 구축 </a:t>
              </a:r>
              <a:r>
                <a:rPr lang="en-US" altLang="ko-KR" sz="1600" b="1">
                  <a:solidFill>
                    <a:srgbClr val="364C73"/>
                  </a:solidFill>
                  <a:latin typeface="+mn-ea"/>
                  <a:cs typeface="+mn-lt"/>
                </a:rPr>
                <a:t>&amp; </a:t>
              </a:r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학습</a:t>
              </a:r>
              <a:endParaRPr lang="en-US" altLang="ko-KR" sz="1600" b="1" dirty="0">
                <a:solidFill>
                  <a:srgbClr val="364C73"/>
                </a:solidFill>
                <a:latin typeface="+mn-ea"/>
                <a:cs typeface="Vrinda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2474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F06FEA33-BFE6-4B97-9BAC-5CDB0A114BB2}"/>
              </a:ext>
            </a:extLst>
          </p:cNvPr>
          <p:cNvSpPr>
            <a:spLocks noGrp="1"/>
          </p:cNvSpPr>
          <p:nvPr/>
        </p:nvSpPr>
        <p:spPr>
          <a:xfrm>
            <a:off x="9225859" y="6355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0F46F0-BD0A-411D-8085-BDD3BCEC99C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65D0852-4E9A-4BBA-BE48-6822D596A11E}"/>
              </a:ext>
            </a:extLst>
          </p:cNvPr>
          <p:cNvSpPr/>
          <p:nvPr/>
        </p:nvSpPr>
        <p:spPr>
          <a:xfrm>
            <a:off x="224895" y="1046745"/>
            <a:ext cx="11730691" cy="5626259"/>
          </a:xfrm>
          <a:prstGeom prst="rect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n-ea"/>
              <a:cs typeface="Vrinda" panose="020B0502040204020203" pitchFamily="34" charset="0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4A9B891-7F0D-4A5B-96A1-361EBDF35AA2}"/>
              </a:ext>
            </a:extLst>
          </p:cNvPr>
          <p:cNvSpPr/>
          <p:nvPr/>
        </p:nvSpPr>
        <p:spPr>
          <a:xfrm>
            <a:off x="576851" y="803640"/>
            <a:ext cx="2314637" cy="417554"/>
          </a:xfrm>
          <a:prstGeom prst="rect">
            <a:avLst/>
          </a:prstGeom>
          <a:solidFill>
            <a:srgbClr val="BFBFB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>
                <a:solidFill>
                  <a:srgbClr val="364C73"/>
                </a:solidFill>
                <a:latin typeface="+mn-ea"/>
                <a:cs typeface="Vrinda" panose="020B0502040204020203" pitchFamily="34" charset="0"/>
              </a:rPr>
              <a:t>강화학습</a:t>
            </a:r>
            <a:endParaRPr lang="en-US" altLang="ko-KR" sz="1600" b="1" dirty="0">
              <a:solidFill>
                <a:srgbClr val="364C73"/>
              </a:solidFill>
              <a:latin typeface="+mn-ea"/>
              <a:cs typeface="Vrinda" panose="020B0502040204020203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F69114-CDB1-4082-9217-AA68A8F2EC94}"/>
              </a:ext>
            </a:extLst>
          </p:cNvPr>
          <p:cNvSpPr/>
          <p:nvPr/>
        </p:nvSpPr>
        <p:spPr>
          <a:xfrm>
            <a:off x="970671" y="1405483"/>
            <a:ext cx="9824014" cy="4839739"/>
          </a:xfrm>
          <a:prstGeom prst="rect">
            <a:avLst/>
          </a:prstGeom>
          <a:solidFill>
            <a:srgbClr val="20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결론</a:t>
            </a:r>
            <a:endParaRPr lang="en-US" altLang="ko-KR" sz="2000" b="1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20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 1. </a:t>
            </a:r>
            <a:r>
              <a:rPr lang="ko-KR" altLang="en-US" sz="20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강화학습을 통한 프로펠러 각도 제어는 드론 안정성 향상의 방법이 될 수 있음</a:t>
            </a:r>
            <a:endParaRPr lang="en-US" altLang="ko-KR" sz="2000" b="1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20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 2. </a:t>
            </a:r>
            <a:r>
              <a:rPr lang="ko-KR" altLang="en-US" sz="20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이를 통해 </a:t>
            </a:r>
            <a:r>
              <a:rPr lang="en-US" altLang="ko-KR" sz="20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PID </a:t>
            </a:r>
            <a:r>
              <a:rPr lang="ko-KR" altLang="en-US" sz="20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제어를 완전히 강화학습으로 대체한다면 바람에 더 잘 저항하는 드론 모델을 구축할 수 있음</a:t>
            </a:r>
            <a:endParaRPr lang="en-US" altLang="ko-KR" sz="2000" b="1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1893CF8-BB6A-4352-A5DA-D6E4A7559DC7}"/>
              </a:ext>
            </a:extLst>
          </p:cNvPr>
          <p:cNvGrpSpPr/>
          <p:nvPr/>
        </p:nvGrpSpPr>
        <p:grpSpPr>
          <a:xfrm>
            <a:off x="121578" y="103341"/>
            <a:ext cx="12019645" cy="514271"/>
            <a:chOff x="121578" y="103341"/>
            <a:chExt cx="12019645" cy="514271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9B08B71-165B-4259-94A6-23217C6A8F6F}"/>
                </a:ext>
              </a:extLst>
            </p:cNvPr>
            <p:cNvGrpSpPr/>
            <p:nvPr/>
          </p:nvGrpSpPr>
          <p:grpSpPr>
            <a:xfrm>
              <a:off x="121578" y="103341"/>
              <a:ext cx="12019645" cy="514271"/>
              <a:chOff x="121578" y="103341"/>
              <a:chExt cx="12019645" cy="514271"/>
            </a:xfrm>
          </p:grpSpPr>
          <p:sp>
            <p:nvSpPr>
              <p:cNvPr id="33" name="화살표: 갈매기형 수장 32">
                <a:extLst>
                  <a:ext uri="{FF2B5EF4-FFF2-40B4-BE49-F238E27FC236}">
                    <a16:creationId xmlns:a16="http://schemas.microsoft.com/office/drawing/2014/main" id="{037FDB5B-9FEF-40AD-B6AF-054C87F26424}"/>
                  </a:ext>
                </a:extLst>
              </p:cNvPr>
              <p:cNvSpPr/>
              <p:nvPr/>
            </p:nvSpPr>
            <p:spPr>
              <a:xfrm>
                <a:off x="9005015" y="104504"/>
                <a:ext cx="3136208" cy="513108"/>
              </a:xfrm>
              <a:prstGeom prst="chevron">
                <a:avLst/>
              </a:prstGeom>
              <a:solidFill>
                <a:srgbClr val="344C76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4" name="화살표: 오각형 33">
                <a:extLst>
                  <a:ext uri="{FF2B5EF4-FFF2-40B4-BE49-F238E27FC236}">
                    <a16:creationId xmlns:a16="http://schemas.microsoft.com/office/drawing/2014/main" id="{39858F84-E9B5-4AF5-864E-1526AAC7F90A}"/>
                  </a:ext>
                </a:extLst>
              </p:cNvPr>
              <p:cNvSpPr/>
              <p:nvPr/>
            </p:nvSpPr>
            <p:spPr>
              <a:xfrm>
                <a:off x="121578" y="103341"/>
                <a:ext cx="2996604" cy="513108"/>
              </a:xfrm>
              <a:prstGeom prst="homePlate">
                <a:avLst/>
              </a:prstGeom>
              <a:solidFill>
                <a:srgbClr val="E1E1E1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latin typeface="+mn-ea"/>
                </a:endParaRPr>
              </a:p>
            </p:txBody>
          </p:sp>
          <p:sp>
            <p:nvSpPr>
              <p:cNvPr id="35" name="화살표: 갈매기형 수장 34">
                <a:extLst>
                  <a:ext uri="{FF2B5EF4-FFF2-40B4-BE49-F238E27FC236}">
                    <a16:creationId xmlns:a16="http://schemas.microsoft.com/office/drawing/2014/main" id="{227FF7DF-DFD7-4FB6-8280-324D715EAE29}"/>
                  </a:ext>
                </a:extLst>
              </p:cNvPr>
              <p:cNvSpPr/>
              <p:nvPr/>
            </p:nvSpPr>
            <p:spPr>
              <a:xfrm>
                <a:off x="3015448" y="103341"/>
                <a:ext cx="3078039" cy="513108"/>
              </a:xfrm>
              <a:prstGeom prst="chevron">
                <a:avLst/>
              </a:prstGeom>
              <a:solidFill>
                <a:srgbClr val="E1E1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6" name="화살표: 갈매기형 수장 35">
                <a:extLst>
                  <a:ext uri="{FF2B5EF4-FFF2-40B4-BE49-F238E27FC236}">
                    <a16:creationId xmlns:a16="http://schemas.microsoft.com/office/drawing/2014/main" id="{A3F2866E-EF4B-46F0-9F7F-A880F92A90FE}"/>
                  </a:ext>
                </a:extLst>
              </p:cNvPr>
              <p:cNvSpPr/>
              <p:nvPr/>
            </p:nvSpPr>
            <p:spPr>
              <a:xfrm>
                <a:off x="6014020" y="103341"/>
                <a:ext cx="3136208" cy="513108"/>
              </a:xfrm>
              <a:prstGeom prst="chevron">
                <a:avLst/>
              </a:prstGeom>
              <a:solidFill>
                <a:srgbClr val="E1E1E1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A7ECFBC-8A6E-40A7-8AD4-A8AAF9EFC6FE}"/>
                </a:ext>
              </a:extLst>
            </p:cNvPr>
            <p:cNvSpPr/>
            <p:nvPr/>
          </p:nvSpPr>
          <p:spPr>
            <a:xfrm>
              <a:off x="1108125" y="192496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Vrinda" panose="020B0502040204020203" pitchFamily="34" charset="0"/>
                </a:rPr>
                <a:t>개요</a:t>
              </a:r>
              <a:endParaRPr lang="en-US" altLang="ko-KR" sz="1600" b="1" dirty="0">
                <a:solidFill>
                  <a:srgbClr val="364C73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C281DFE-DCB0-409D-9444-E10490CDCFDE}"/>
                </a:ext>
              </a:extLst>
            </p:cNvPr>
            <p:cNvSpPr/>
            <p:nvPr/>
          </p:nvSpPr>
          <p:spPr>
            <a:xfrm>
              <a:off x="7197367" y="186679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결과</a:t>
              </a:r>
              <a:endParaRPr lang="en-US" altLang="ko-KR" sz="1600" b="1" dirty="0">
                <a:solidFill>
                  <a:srgbClr val="364C73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AB04F79-5E2C-4EC9-9967-C5FB85007903}"/>
                </a:ext>
              </a:extLst>
            </p:cNvPr>
            <p:cNvSpPr/>
            <p:nvPr/>
          </p:nvSpPr>
          <p:spPr>
            <a:xfrm>
              <a:off x="10188623" y="201667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E1E1E1"/>
                  </a:solidFill>
                  <a:latin typeface="+mn-ea"/>
                  <a:cs typeface="+mn-lt"/>
                </a:rPr>
                <a:t>고찰</a:t>
              </a:r>
              <a:endParaRPr lang="en-US" altLang="ko-KR" sz="1600" b="1" dirty="0">
                <a:solidFill>
                  <a:srgbClr val="E1E1E1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C25F747-9D06-4CF3-99B0-D0587E71BE23}"/>
                </a:ext>
              </a:extLst>
            </p:cNvPr>
            <p:cNvSpPr/>
            <p:nvPr/>
          </p:nvSpPr>
          <p:spPr>
            <a:xfrm>
              <a:off x="3555424" y="187842"/>
              <a:ext cx="1808508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모델 구축 </a:t>
              </a:r>
              <a:r>
                <a:rPr lang="en-US" altLang="ko-KR" sz="1600" b="1">
                  <a:solidFill>
                    <a:srgbClr val="364C73"/>
                  </a:solidFill>
                  <a:latin typeface="+mn-ea"/>
                  <a:cs typeface="+mn-lt"/>
                </a:rPr>
                <a:t>&amp; </a:t>
              </a:r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학습</a:t>
              </a:r>
              <a:endParaRPr lang="en-US" altLang="ko-KR" sz="1600" b="1" dirty="0">
                <a:solidFill>
                  <a:srgbClr val="364C73"/>
                </a:solidFill>
                <a:latin typeface="+mn-ea"/>
                <a:cs typeface="Vrinda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4094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693D41-6BA5-48FC-94FC-5D79BF89B08F}"/>
              </a:ext>
            </a:extLst>
          </p:cNvPr>
          <p:cNvSpPr/>
          <p:nvPr/>
        </p:nvSpPr>
        <p:spPr>
          <a:xfrm>
            <a:off x="0" y="2118977"/>
            <a:ext cx="12192000" cy="2620045"/>
          </a:xfrm>
          <a:prstGeom prst="rect">
            <a:avLst/>
          </a:prstGeom>
          <a:solidFill>
            <a:srgbClr val="20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000" b="1"/>
              <a:t>THANK YOU</a:t>
            </a:r>
            <a:endParaRPr lang="ko-KR" altLang="en-US" sz="3000" b="1"/>
          </a:p>
        </p:txBody>
      </p:sp>
    </p:spTree>
    <p:extLst>
      <p:ext uri="{BB962C8B-B14F-4D97-AF65-F5344CB8AC3E}">
        <p14:creationId xmlns:p14="http://schemas.microsoft.com/office/powerpoint/2010/main" val="73948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F06FEA33-BFE6-4B97-9BAC-5CDB0A114BB2}"/>
              </a:ext>
            </a:extLst>
          </p:cNvPr>
          <p:cNvSpPr>
            <a:spLocks noGrp="1"/>
          </p:cNvSpPr>
          <p:nvPr/>
        </p:nvSpPr>
        <p:spPr>
          <a:xfrm>
            <a:off x="9225859" y="6355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0F46F0-BD0A-411D-8085-BDD3BCEC99C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65D0852-4E9A-4BBA-BE48-6822D596A11E}"/>
              </a:ext>
            </a:extLst>
          </p:cNvPr>
          <p:cNvSpPr/>
          <p:nvPr/>
        </p:nvSpPr>
        <p:spPr>
          <a:xfrm>
            <a:off x="224895" y="1046745"/>
            <a:ext cx="11730691" cy="5626259"/>
          </a:xfrm>
          <a:prstGeom prst="rect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n-ea"/>
              <a:cs typeface="Vrinda" panose="020B0502040204020203" pitchFamily="34" charset="0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4A9B891-7F0D-4A5B-96A1-361EBDF35AA2}"/>
              </a:ext>
            </a:extLst>
          </p:cNvPr>
          <p:cNvSpPr/>
          <p:nvPr/>
        </p:nvSpPr>
        <p:spPr>
          <a:xfrm>
            <a:off x="576851" y="803640"/>
            <a:ext cx="2314637" cy="417554"/>
          </a:xfrm>
          <a:prstGeom prst="rect">
            <a:avLst/>
          </a:prstGeom>
          <a:solidFill>
            <a:srgbClr val="BFBFB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>
                <a:solidFill>
                  <a:srgbClr val="364C73"/>
                </a:solidFill>
                <a:latin typeface="+mn-ea"/>
                <a:cs typeface="Vrinda"/>
              </a:rPr>
              <a:t>이전 연구</a:t>
            </a:r>
            <a:endParaRPr lang="en-US" altLang="ko-KR" sz="1600" b="1" dirty="0">
              <a:solidFill>
                <a:schemeClr val="bg1"/>
              </a:solidFill>
              <a:latin typeface="+mn-ea"/>
              <a:cs typeface="Vrinda" panose="020B0502040204020203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517665-0E1C-4C12-93A5-785703FAC427}"/>
              </a:ext>
            </a:extLst>
          </p:cNvPr>
          <p:cNvSpPr/>
          <p:nvPr/>
        </p:nvSpPr>
        <p:spPr>
          <a:xfrm>
            <a:off x="1054113" y="4840477"/>
            <a:ext cx="10072254" cy="1136184"/>
          </a:xfrm>
          <a:prstGeom prst="rect">
            <a:avLst/>
          </a:prstGeom>
          <a:solidFill>
            <a:srgbClr val="364C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>
                <a:solidFill>
                  <a:schemeClr val="bg1"/>
                </a:solidFill>
                <a:latin typeface="+mn-ea"/>
              </a:rPr>
              <a:t>Open</a:t>
            </a:r>
            <a:r>
              <a:rPr lang="ko-KR" altLang="en-US" b="1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b="1">
                <a:solidFill>
                  <a:schemeClr val="bg1"/>
                </a:solidFill>
                <a:latin typeface="+mn-ea"/>
              </a:rPr>
              <a:t>Source </a:t>
            </a:r>
            <a:r>
              <a:rPr lang="ko-KR" altLang="en-US" b="1">
                <a:solidFill>
                  <a:schemeClr val="bg1"/>
                </a:solidFill>
                <a:latin typeface="+mn-ea"/>
              </a:rPr>
              <a:t>드론 시뮬레이션 모델에 프로펠러 고정부가 회전하도록</a:t>
            </a:r>
            <a:r>
              <a:rPr lang="en-US" altLang="ko-KR" b="1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b="1">
                <a:solidFill>
                  <a:schemeClr val="bg1"/>
                </a:solidFill>
                <a:latin typeface="+mn-ea"/>
              </a:rPr>
              <a:t>추가 설계</a:t>
            </a:r>
            <a:r>
              <a:rPr lang="en-US" altLang="ko-KR" b="1">
                <a:solidFill>
                  <a:schemeClr val="bg1"/>
                </a:solidFill>
                <a:latin typeface="+mn-ea"/>
              </a:rPr>
              <a:t>*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i="0">
                <a:solidFill>
                  <a:schemeClr val="bg1"/>
                </a:solidFill>
                <a:effectLst/>
                <a:latin typeface="+mn-ea"/>
              </a:rPr>
              <a:t>드론의 </a:t>
            </a:r>
            <a:r>
              <a:rPr lang="en-US" altLang="ko-KR" b="1" i="0">
                <a:solidFill>
                  <a:schemeClr val="bg1"/>
                </a:solidFill>
                <a:effectLst/>
                <a:latin typeface="+mn-ea"/>
              </a:rPr>
              <a:t>X</a:t>
            </a:r>
            <a:r>
              <a:rPr lang="ko-KR" altLang="en-US" b="1" i="0">
                <a:solidFill>
                  <a:schemeClr val="bg1"/>
                </a:solidFill>
                <a:effectLst/>
                <a:latin typeface="+mn-ea"/>
              </a:rPr>
              <a:t>축 이동을 제어할 수 있는 </a:t>
            </a:r>
            <a:r>
              <a:rPr lang="en-US" altLang="ko-KR" b="1" i="0">
                <a:solidFill>
                  <a:schemeClr val="bg1"/>
                </a:solidFill>
                <a:effectLst/>
                <a:latin typeface="+mn-ea"/>
              </a:rPr>
              <a:t>(1, 3)</a:t>
            </a:r>
            <a:r>
              <a:rPr lang="ko-KR" altLang="en-US" b="1" i="0">
                <a:solidFill>
                  <a:schemeClr val="bg1"/>
                </a:solidFill>
                <a:effectLst/>
                <a:latin typeface="+mn-ea"/>
              </a:rPr>
              <a:t>번 프로펠러의 고정부를 회전시킴</a:t>
            </a:r>
            <a:endParaRPr lang="en-US" altLang="ko-KR" b="1" i="0">
              <a:solidFill>
                <a:schemeClr val="bg1"/>
              </a:solidFill>
              <a:effectLst/>
              <a:latin typeface="+mn-ea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i="0">
                <a:solidFill>
                  <a:schemeClr val="bg1"/>
                </a:solidFill>
                <a:effectLst/>
                <a:latin typeface="+mn-ea"/>
              </a:rPr>
              <a:t>고정부의 회전량은 </a:t>
            </a:r>
            <a:r>
              <a:rPr lang="en-US" altLang="ko-KR" b="1" i="0">
                <a:solidFill>
                  <a:schemeClr val="bg1"/>
                </a:solidFill>
                <a:effectLst/>
                <a:latin typeface="+mn-ea"/>
              </a:rPr>
              <a:t>PID</a:t>
            </a:r>
            <a:r>
              <a:rPr lang="ko-KR" altLang="en-US" b="1" i="0">
                <a:solidFill>
                  <a:schemeClr val="bg1"/>
                </a:solidFill>
                <a:effectLst/>
                <a:latin typeface="+mn-ea"/>
              </a:rPr>
              <a:t>제어를 통해 결정</a:t>
            </a:r>
            <a:endParaRPr lang="en-US" altLang="ko-KR" b="1" i="0" dirty="0">
              <a:solidFill>
                <a:schemeClr val="bg1"/>
              </a:solidFill>
              <a:effectLst/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6D2B55C-E2AE-488C-A4B1-6536B4B47712}"/>
              </a:ext>
            </a:extLst>
          </p:cNvPr>
          <p:cNvGrpSpPr/>
          <p:nvPr/>
        </p:nvGrpSpPr>
        <p:grpSpPr>
          <a:xfrm>
            <a:off x="121578" y="103341"/>
            <a:ext cx="12019645" cy="514271"/>
            <a:chOff x="121578" y="103341"/>
            <a:chExt cx="12019645" cy="51427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9D0E20BE-32EC-429C-8DAD-71BC191C4EF4}"/>
                </a:ext>
              </a:extLst>
            </p:cNvPr>
            <p:cNvGrpSpPr/>
            <p:nvPr/>
          </p:nvGrpSpPr>
          <p:grpSpPr>
            <a:xfrm>
              <a:off x="121578" y="103341"/>
              <a:ext cx="12019645" cy="514271"/>
              <a:chOff x="121578" y="103341"/>
              <a:chExt cx="12019645" cy="514271"/>
            </a:xfrm>
          </p:grpSpPr>
          <p:sp>
            <p:nvSpPr>
              <p:cNvPr id="29" name="화살표: 갈매기형 수장 28">
                <a:extLst>
                  <a:ext uri="{FF2B5EF4-FFF2-40B4-BE49-F238E27FC236}">
                    <a16:creationId xmlns:a16="http://schemas.microsoft.com/office/drawing/2014/main" id="{416E1990-C145-4ED8-8E35-4EF0EC80662B}"/>
                  </a:ext>
                </a:extLst>
              </p:cNvPr>
              <p:cNvSpPr/>
              <p:nvPr/>
            </p:nvSpPr>
            <p:spPr>
              <a:xfrm>
                <a:off x="9005015" y="104504"/>
                <a:ext cx="3136208" cy="513108"/>
              </a:xfrm>
              <a:prstGeom prst="chevron">
                <a:avLst/>
              </a:pr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0" name="화살표: 오각형 29">
                <a:extLst>
                  <a:ext uri="{FF2B5EF4-FFF2-40B4-BE49-F238E27FC236}">
                    <a16:creationId xmlns:a16="http://schemas.microsoft.com/office/drawing/2014/main" id="{1689FE5B-F065-427E-ACBA-5F364B610055}"/>
                  </a:ext>
                </a:extLst>
              </p:cNvPr>
              <p:cNvSpPr/>
              <p:nvPr/>
            </p:nvSpPr>
            <p:spPr>
              <a:xfrm>
                <a:off x="121578" y="103341"/>
                <a:ext cx="2996604" cy="513108"/>
              </a:xfrm>
              <a:prstGeom prst="homePlate">
                <a:avLst/>
              </a:prstGeom>
              <a:solidFill>
                <a:srgbClr val="203864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latin typeface="+mn-ea"/>
                </a:endParaRPr>
              </a:p>
            </p:txBody>
          </p:sp>
          <p:sp>
            <p:nvSpPr>
              <p:cNvPr id="31" name="화살표: 갈매기형 수장 30">
                <a:extLst>
                  <a:ext uri="{FF2B5EF4-FFF2-40B4-BE49-F238E27FC236}">
                    <a16:creationId xmlns:a16="http://schemas.microsoft.com/office/drawing/2014/main" id="{578183FF-0D54-4C6A-999E-383D5326D855}"/>
                  </a:ext>
                </a:extLst>
              </p:cNvPr>
              <p:cNvSpPr/>
              <p:nvPr/>
            </p:nvSpPr>
            <p:spPr>
              <a:xfrm>
                <a:off x="3015448" y="103341"/>
                <a:ext cx="3078039" cy="513108"/>
              </a:xfrm>
              <a:prstGeom prst="chevron">
                <a:avLst/>
              </a:pr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2" name="화살표: 갈매기형 수장 31">
                <a:extLst>
                  <a:ext uri="{FF2B5EF4-FFF2-40B4-BE49-F238E27FC236}">
                    <a16:creationId xmlns:a16="http://schemas.microsoft.com/office/drawing/2014/main" id="{F4C47792-877B-4D4C-83BA-3717636F4162}"/>
                  </a:ext>
                </a:extLst>
              </p:cNvPr>
              <p:cNvSpPr/>
              <p:nvPr/>
            </p:nvSpPr>
            <p:spPr>
              <a:xfrm>
                <a:off x="6014020" y="103341"/>
                <a:ext cx="3136208" cy="513108"/>
              </a:xfrm>
              <a:prstGeom prst="chevron">
                <a:avLst/>
              </a:pr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1ADA0A6-717C-42AD-B7BE-3E6111488B64}"/>
                </a:ext>
              </a:extLst>
            </p:cNvPr>
            <p:cNvSpPr/>
            <p:nvPr/>
          </p:nvSpPr>
          <p:spPr>
            <a:xfrm>
              <a:off x="1108125" y="192496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E1E1E1"/>
                  </a:solidFill>
                  <a:latin typeface="+mn-ea"/>
                  <a:cs typeface="Vrinda" panose="020B0502040204020203" pitchFamily="34" charset="0"/>
                </a:rPr>
                <a:t>개요</a:t>
              </a:r>
              <a:endParaRPr lang="en-US" altLang="ko-KR" sz="1600" b="1" dirty="0">
                <a:solidFill>
                  <a:srgbClr val="E1E1E1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800CA49-E825-48E7-B3EC-22CFA9746BD0}"/>
                </a:ext>
              </a:extLst>
            </p:cNvPr>
            <p:cNvSpPr/>
            <p:nvPr/>
          </p:nvSpPr>
          <p:spPr>
            <a:xfrm>
              <a:off x="7197367" y="186679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결과</a:t>
              </a:r>
              <a:endParaRPr lang="en-US" altLang="ko-KR" sz="1600" b="1" dirty="0">
                <a:solidFill>
                  <a:schemeClr val="bg1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74EDF28-7FE3-48FC-9C24-C3BCEC68E898}"/>
                </a:ext>
              </a:extLst>
            </p:cNvPr>
            <p:cNvSpPr/>
            <p:nvPr/>
          </p:nvSpPr>
          <p:spPr>
            <a:xfrm>
              <a:off x="10188623" y="201667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고찰</a:t>
              </a:r>
              <a:endParaRPr lang="en-US" altLang="ko-KR" sz="1600" b="1" dirty="0">
                <a:solidFill>
                  <a:schemeClr val="bg1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644EC3D-86DC-4ABB-974B-19E5DA5FE35A}"/>
                </a:ext>
              </a:extLst>
            </p:cNvPr>
            <p:cNvSpPr/>
            <p:nvPr/>
          </p:nvSpPr>
          <p:spPr>
            <a:xfrm>
              <a:off x="3555424" y="187842"/>
              <a:ext cx="1808508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모델 구축 </a:t>
              </a:r>
              <a:r>
                <a:rPr lang="en-US" altLang="ko-KR" sz="1600" b="1">
                  <a:solidFill>
                    <a:srgbClr val="364C73"/>
                  </a:solidFill>
                  <a:latin typeface="+mn-ea"/>
                  <a:cs typeface="+mn-lt"/>
                </a:rPr>
                <a:t>&amp; </a:t>
              </a:r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학습</a:t>
              </a:r>
              <a:endParaRPr lang="en-US" altLang="ko-KR" sz="1600" b="1" dirty="0">
                <a:solidFill>
                  <a:schemeClr val="bg1"/>
                </a:solidFill>
                <a:latin typeface="+mn-ea"/>
                <a:cs typeface="Vrinda" panose="020B0502040204020203" pitchFamily="34" charset="0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F641C17-C3BD-4D27-8D2A-BB1012DD4A96}"/>
              </a:ext>
            </a:extLst>
          </p:cNvPr>
          <p:cNvGrpSpPr/>
          <p:nvPr/>
        </p:nvGrpSpPr>
        <p:grpSpPr>
          <a:xfrm>
            <a:off x="2130577" y="1308404"/>
            <a:ext cx="7766885" cy="3458436"/>
            <a:chOff x="630025" y="1260630"/>
            <a:chExt cx="10690617" cy="5467451"/>
          </a:xfrm>
        </p:grpSpPr>
        <p:pic>
          <p:nvPicPr>
            <p:cNvPr id="42" name="그림 31">
              <a:extLst>
                <a:ext uri="{FF2B5EF4-FFF2-40B4-BE49-F238E27FC236}">
                  <a16:creationId xmlns:a16="http://schemas.microsoft.com/office/drawing/2014/main" id="{1977BAF6-F653-4F17-B670-FEEF7DD960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30025" y="1260630"/>
              <a:ext cx="5465974" cy="2251091"/>
            </a:xfrm>
            <a:prstGeom prst="rect">
              <a:avLst/>
            </a:prstGeom>
          </p:spPr>
        </p:pic>
        <p:pic>
          <p:nvPicPr>
            <p:cNvPr id="43" name="그림 3">
              <a:extLst>
                <a:ext uri="{FF2B5EF4-FFF2-40B4-BE49-F238E27FC236}">
                  <a16:creationId xmlns:a16="http://schemas.microsoft.com/office/drawing/2014/main" id="{ED018E8D-4AAB-43EF-ACC9-6982BFF76A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477154" y="3906792"/>
              <a:ext cx="3713970" cy="907147"/>
            </a:xfrm>
            <a:prstGeom prst="rect">
              <a:avLst/>
            </a:prstGeom>
          </p:spPr>
        </p:pic>
        <p:pic>
          <p:nvPicPr>
            <p:cNvPr id="44" name="그림 33">
              <a:extLst>
                <a:ext uri="{FF2B5EF4-FFF2-40B4-BE49-F238E27FC236}">
                  <a16:creationId xmlns:a16="http://schemas.microsoft.com/office/drawing/2014/main" id="{E14DA48F-73A8-493B-BF69-E0B4176AA0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4310" b="10730"/>
            <a:stretch>
              <a:fillRect/>
            </a:stretch>
          </p:blipFill>
          <p:spPr>
            <a:xfrm>
              <a:off x="2243054" y="4931884"/>
              <a:ext cx="2180927" cy="1796197"/>
            </a:xfrm>
            <a:prstGeom prst="rect">
              <a:avLst/>
            </a:prstGeom>
            <a:ln w="12700">
              <a:solidFill>
                <a:schemeClr val="lt1"/>
              </a:solidFill>
            </a:ln>
          </p:spPr>
        </p:pic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11F9494-1EB8-478E-883D-7EB0AFE18564}"/>
                </a:ext>
              </a:extLst>
            </p:cNvPr>
            <p:cNvSpPr/>
            <p:nvPr/>
          </p:nvSpPr>
          <p:spPr>
            <a:xfrm>
              <a:off x="4341813" y="1654968"/>
              <a:ext cx="674687" cy="65087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1005B2C-092F-40A5-AC33-21FDF9505273}"/>
                </a:ext>
              </a:extLst>
            </p:cNvPr>
            <p:cNvCxnSpPr/>
            <p:nvPr/>
          </p:nvCxnSpPr>
          <p:spPr>
            <a:xfrm>
              <a:off x="5014632" y="2302809"/>
              <a:ext cx="1967926" cy="127639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D29EE59-55DA-47B3-88EE-28248ED922F6}"/>
                </a:ext>
              </a:extLst>
            </p:cNvPr>
            <p:cNvCxnSpPr/>
            <p:nvPr/>
          </p:nvCxnSpPr>
          <p:spPr>
            <a:xfrm flipV="1">
              <a:off x="5014632" y="1278547"/>
              <a:ext cx="1967926" cy="3687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3013B9C-5278-4114-AEA0-7A15DF0B1B0B}"/>
                </a:ext>
              </a:extLst>
            </p:cNvPr>
            <p:cNvSpPr txBox="1"/>
            <p:nvPr/>
          </p:nvSpPr>
          <p:spPr>
            <a:xfrm>
              <a:off x="637443" y="3520586"/>
              <a:ext cx="5458558" cy="4379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/>
                <a:t>↳ </a:t>
              </a:r>
              <a:r>
                <a:rPr lang="en-US" altLang="ko-KR" sz="1200" b="1"/>
                <a:t>Open Source by Mathworks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BAD106B-8BEC-41E5-A067-AB8993B95CE7}"/>
                </a:ext>
              </a:extLst>
            </p:cNvPr>
            <p:cNvSpPr txBox="1"/>
            <p:nvPr/>
          </p:nvSpPr>
          <p:spPr>
            <a:xfrm>
              <a:off x="5978842" y="3248977"/>
              <a:ext cx="237172" cy="360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zh-CN" altLang="ko-KR"/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DF1D0FAE-5DBB-4C47-849A-9804A83208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6989885" y="1276625"/>
              <a:ext cx="4330757" cy="2290937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</p:pic>
        <p:pic>
          <p:nvPicPr>
            <p:cNvPr id="51" name="그림 4">
              <a:extLst>
                <a:ext uri="{FF2B5EF4-FFF2-40B4-BE49-F238E27FC236}">
                  <a16:creationId xmlns:a16="http://schemas.microsoft.com/office/drawing/2014/main" id="{3B678A2B-3579-4955-ADEB-470BD9D54432}"/>
                </a:ext>
              </a:extLst>
            </p:cNvPr>
            <p:cNvPicPr/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6999288" y="3774178"/>
              <a:ext cx="4298937" cy="2952369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B8C0F9-9C6A-4AC4-9222-8FF49993BF75}"/>
              </a:ext>
            </a:extLst>
          </p:cNvPr>
          <p:cNvSpPr txBox="1"/>
          <p:nvPr/>
        </p:nvSpPr>
        <p:spPr>
          <a:xfrm>
            <a:off x="1054113" y="6159500"/>
            <a:ext cx="9931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*</a:t>
            </a:r>
            <a:r>
              <a:rPr lang="ko-KR" altLang="en-US" sz="1050"/>
              <a:t>성진모</a:t>
            </a:r>
            <a:r>
              <a:rPr lang="en-US" altLang="ko-KR" sz="1050"/>
              <a:t>, </a:t>
            </a:r>
            <a:r>
              <a:rPr lang="ko-KR" altLang="en-US" sz="1050"/>
              <a:t>강영우</a:t>
            </a:r>
            <a:r>
              <a:rPr lang="en-US" altLang="ko-KR" sz="1050"/>
              <a:t>, </a:t>
            </a:r>
            <a:r>
              <a:rPr lang="ko-KR" altLang="en-US" sz="1050"/>
              <a:t>이신우</a:t>
            </a:r>
            <a:r>
              <a:rPr lang="en-US" altLang="ko-KR" sz="1050"/>
              <a:t>, </a:t>
            </a:r>
            <a:r>
              <a:rPr lang="ko-KR" altLang="en-US" sz="1050"/>
              <a:t>이상준</a:t>
            </a:r>
            <a:r>
              <a:rPr lang="en-US" altLang="ko-KR" sz="1050"/>
              <a:t>, </a:t>
            </a:r>
            <a:r>
              <a:rPr lang="ko-KR" altLang="en-US" sz="1050"/>
              <a:t>강산해</a:t>
            </a:r>
            <a:r>
              <a:rPr lang="en-US" altLang="ko-KR" sz="1050"/>
              <a:t>, </a:t>
            </a:r>
            <a:r>
              <a:rPr lang="ko-KR" altLang="en-US" sz="1050"/>
              <a:t>오유근</a:t>
            </a:r>
            <a:r>
              <a:rPr lang="en-US" altLang="ko-KR" sz="1050"/>
              <a:t>. “</a:t>
            </a:r>
            <a:r>
              <a:rPr lang="ko-KR" altLang="en-US" sz="1050"/>
              <a:t>고정부가 회전하는 프로펠러를 이용해 바람에 저항하는 드론의 호버링</a:t>
            </a:r>
            <a:r>
              <a:rPr lang="en-US" altLang="ko-KR" sz="1050"/>
              <a:t>“ </a:t>
            </a:r>
            <a:r>
              <a:rPr lang="ko-KR" altLang="en-US" sz="1050"/>
              <a:t>대한기계학회논문집 </a:t>
            </a:r>
            <a:r>
              <a:rPr lang="en-US" altLang="ko-KR" sz="1050"/>
              <a:t>C(2020)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42515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F06FEA33-BFE6-4B97-9BAC-5CDB0A114BB2}"/>
              </a:ext>
            </a:extLst>
          </p:cNvPr>
          <p:cNvSpPr>
            <a:spLocks noGrp="1"/>
          </p:cNvSpPr>
          <p:nvPr/>
        </p:nvSpPr>
        <p:spPr>
          <a:xfrm>
            <a:off x="9225859" y="6355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0F46F0-BD0A-411D-8085-BDD3BCEC99C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65D0852-4E9A-4BBA-BE48-6822D596A11E}"/>
              </a:ext>
            </a:extLst>
          </p:cNvPr>
          <p:cNvSpPr/>
          <p:nvPr/>
        </p:nvSpPr>
        <p:spPr>
          <a:xfrm>
            <a:off x="224895" y="1046745"/>
            <a:ext cx="11730691" cy="5626259"/>
          </a:xfrm>
          <a:prstGeom prst="rect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n-ea"/>
              <a:cs typeface="Vrinda" panose="020B0502040204020203" pitchFamily="34" charset="0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4A9B891-7F0D-4A5B-96A1-361EBDF35AA2}"/>
              </a:ext>
            </a:extLst>
          </p:cNvPr>
          <p:cNvSpPr/>
          <p:nvPr/>
        </p:nvSpPr>
        <p:spPr>
          <a:xfrm>
            <a:off x="576851" y="803640"/>
            <a:ext cx="2314637" cy="417554"/>
          </a:xfrm>
          <a:prstGeom prst="rect">
            <a:avLst/>
          </a:prstGeom>
          <a:solidFill>
            <a:srgbClr val="BFBFB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>
                <a:solidFill>
                  <a:srgbClr val="364C73"/>
                </a:solidFill>
                <a:latin typeface="+mn-ea"/>
                <a:cs typeface="Vrinda"/>
              </a:rPr>
              <a:t>이전 연구</a:t>
            </a:r>
            <a:endParaRPr lang="en-US" altLang="ko-KR" sz="1600" b="1" dirty="0">
              <a:solidFill>
                <a:schemeClr val="bg1"/>
              </a:solidFill>
              <a:latin typeface="+mn-ea"/>
              <a:cs typeface="Vrinda" panose="020B0502040204020203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6D2B55C-E2AE-488C-A4B1-6536B4B47712}"/>
              </a:ext>
            </a:extLst>
          </p:cNvPr>
          <p:cNvGrpSpPr/>
          <p:nvPr/>
        </p:nvGrpSpPr>
        <p:grpSpPr>
          <a:xfrm>
            <a:off x="121578" y="103341"/>
            <a:ext cx="12019645" cy="514271"/>
            <a:chOff x="121578" y="103341"/>
            <a:chExt cx="12019645" cy="51427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9D0E20BE-32EC-429C-8DAD-71BC191C4EF4}"/>
                </a:ext>
              </a:extLst>
            </p:cNvPr>
            <p:cNvGrpSpPr/>
            <p:nvPr/>
          </p:nvGrpSpPr>
          <p:grpSpPr>
            <a:xfrm>
              <a:off x="121578" y="103341"/>
              <a:ext cx="12019645" cy="514271"/>
              <a:chOff x="121578" y="103341"/>
              <a:chExt cx="12019645" cy="514271"/>
            </a:xfrm>
          </p:grpSpPr>
          <p:sp>
            <p:nvSpPr>
              <p:cNvPr id="29" name="화살표: 갈매기형 수장 28">
                <a:extLst>
                  <a:ext uri="{FF2B5EF4-FFF2-40B4-BE49-F238E27FC236}">
                    <a16:creationId xmlns:a16="http://schemas.microsoft.com/office/drawing/2014/main" id="{416E1990-C145-4ED8-8E35-4EF0EC80662B}"/>
                  </a:ext>
                </a:extLst>
              </p:cNvPr>
              <p:cNvSpPr/>
              <p:nvPr/>
            </p:nvSpPr>
            <p:spPr>
              <a:xfrm>
                <a:off x="9005015" y="104504"/>
                <a:ext cx="3136208" cy="513108"/>
              </a:xfrm>
              <a:prstGeom prst="chevron">
                <a:avLst/>
              </a:pr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0" name="화살표: 오각형 29">
                <a:extLst>
                  <a:ext uri="{FF2B5EF4-FFF2-40B4-BE49-F238E27FC236}">
                    <a16:creationId xmlns:a16="http://schemas.microsoft.com/office/drawing/2014/main" id="{1689FE5B-F065-427E-ACBA-5F364B610055}"/>
                  </a:ext>
                </a:extLst>
              </p:cNvPr>
              <p:cNvSpPr/>
              <p:nvPr/>
            </p:nvSpPr>
            <p:spPr>
              <a:xfrm>
                <a:off x="121578" y="103341"/>
                <a:ext cx="2996604" cy="513108"/>
              </a:xfrm>
              <a:prstGeom prst="homePlate">
                <a:avLst/>
              </a:prstGeom>
              <a:solidFill>
                <a:srgbClr val="203864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latin typeface="+mn-ea"/>
                </a:endParaRPr>
              </a:p>
            </p:txBody>
          </p:sp>
          <p:sp>
            <p:nvSpPr>
              <p:cNvPr id="31" name="화살표: 갈매기형 수장 30">
                <a:extLst>
                  <a:ext uri="{FF2B5EF4-FFF2-40B4-BE49-F238E27FC236}">
                    <a16:creationId xmlns:a16="http://schemas.microsoft.com/office/drawing/2014/main" id="{578183FF-0D54-4C6A-999E-383D5326D855}"/>
                  </a:ext>
                </a:extLst>
              </p:cNvPr>
              <p:cNvSpPr/>
              <p:nvPr/>
            </p:nvSpPr>
            <p:spPr>
              <a:xfrm>
                <a:off x="3015448" y="103341"/>
                <a:ext cx="3078039" cy="513108"/>
              </a:xfrm>
              <a:prstGeom prst="chevron">
                <a:avLst/>
              </a:pr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2" name="화살표: 갈매기형 수장 31">
                <a:extLst>
                  <a:ext uri="{FF2B5EF4-FFF2-40B4-BE49-F238E27FC236}">
                    <a16:creationId xmlns:a16="http://schemas.microsoft.com/office/drawing/2014/main" id="{F4C47792-877B-4D4C-83BA-3717636F4162}"/>
                  </a:ext>
                </a:extLst>
              </p:cNvPr>
              <p:cNvSpPr/>
              <p:nvPr/>
            </p:nvSpPr>
            <p:spPr>
              <a:xfrm>
                <a:off x="6014020" y="103341"/>
                <a:ext cx="3136208" cy="513108"/>
              </a:xfrm>
              <a:prstGeom prst="chevron">
                <a:avLst/>
              </a:pr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1ADA0A6-717C-42AD-B7BE-3E6111488B64}"/>
                </a:ext>
              </a:extLst>
            </p:cNvPr>
            <p:cNvSpPr/>
            <p:nvPr/>
          </p:nvSpPr>
          <p:spPr>
            <a:xfrm>
              <a:off x="1108125" y="192496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E1E1E1"/>
                  </a:solidFill>
                  <a:latin typeface="+mn-ea"/>
                  <a:cs typeface="Vrinda" panose="020B0502040204020203" pitchFamily="34" charset="0"/>
                </a:rPr>
                <a:t>개요</a:t>
              </a:r>
              <a:endParaRPr lang="en-US" altLang="ko-KR" sz="1600" b="1" dirty="0">
                <a:solidFill>
                  <a:srgbClr val="E1E1E1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800CA49-E825-48E7-B3EC-22CFA9746BD0}"/>
                </a:ext>
              </a:extLst>
            </p:cNvPr>
            <p:cNvSpPr/>
            <p:nvPr/>
          </p:nvSpPr>
          <p:spPr>
            <a:xfrm>
              <a:off x="7197367" y="186679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결과</a:t>
              </a:r>
              <a:endParaRPr lang="en-US" altLang="ko-KR" sz="1600" b="1" dirty="0">
                <a:solidFill>
                  <a:schemeClr val="bg1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74EDF28-7FE3-48FC-9C24-C3BCEC68E898}"/>
                </a:ext>
              </a:extLst>
            </p:cNvPr>
            <p:cNvSpPr/>
            <p:nvPr/>
          </p:nvSpPr>
          <p:spPr>
            <a:xfrm>
              <a:off x="10188623" y="201667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고찰</a:t>
              </a:r>
              <a:endParaRPr lang="en-US" altLang="ko-KR" sz="1600" b="1" dirty="0">
                <a:solidFill>
                  <a:schemeClr val="bg1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644EC3D-86DC-4ABB-974B-19E5DA5FE35A}"/>
                </a:ext>
              </a:extLst>
            </p:cNvPr>
            <p:cNvSpPr/>
            <p:nvPr/>
          </p:nvSpPr>
          <p:spPr>
            <a:xfrm>
              <a:off x="3555424" y="187842"/>
              <a:ext cx="1808508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모델 구축 </a:t>
              </a:r>
              <a:r>
                <a:rPr lang="en-US" altLang="ko-KR" sz="1600" b="1">
                  <a:solidFill>
                    <a:srgbClr val="364C73"/>
                  </a:solidFill>
                  <a:latin typeface="+mn-ea"/>
                  <a:cs typeface="+mn-lt"/>
                </a:rPr>
                <a:t>&amp; </a:t>
              </a:r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학습</a:t>
              </a:r>
              <a:endParaRPr lang="en-US" altLang="ko-KR" sz="1600" b="1" dirty="0">
                <a:solidFill>
                  <a:schemeClr val="bg1"/>
                </a:solidFill>
                <a:latin typeface="+mn-ea"/>
                <a:cs typeface="Vrinda" panose="020B0502040204020203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3B5D51D-B313-4DEC-9074-106F5932A1E8}"/>
              </a:ext>
            </a:extLst>
          </p:cNvPr>
          <p:cNvGrpSpPr/>
          <p:nvPr/>
        </p:nvGrpSpPr>
        <p:grpSpPr>
          <a:xfrm>
            <a:off x="2269582" y="1650327"/>
            <a:ext cx="6880646" cy="4705283"/>
            <a:chOff x="2603491" y="1245865"/>
            <a:chExt cx="4888207" cy="2461004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B0DEB92-6579-42B2-8952-0C0ABE8F4770}"/>
                </a:ext>
              </a:extLst>
            </p:cNvPr>
            <p:cNvGrpSpPr/>
            <p:nvPr/>
          </p:nvGrpSpPr>
          <p:grpSpPr>
            <a:xfrm>
              <a:off x="2603491" y="1245865"/>
              <a:ext cx="4888207" cy="1905266"/>
              <a:chOff x="2803518" y="7248392"/>
              <a:chExt cx="4888207" cy="1905266"/>
            </a:xfrm>
          </p:grpSpPr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0259D584-0238-4707-AC87-56768B26EC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3566824" y="7248392"/>
                <a:ext cx="4124901" cy="1905266"/>
              </a:xfrm>
              <a:prstGeom prst="rect">
                <a:avLst/>
              </a:prstGeom>
            </p:spPr>
          </p:pic>
          <p:sp>
            <p:nvSpPr>
              <p:cNvPr id="35" name="화살표: 아래쪽 34">
                <a:extLst>
                  <a:ext uri="{FF2B5EF4-FFF2-40B4-BE49-F238E27FC236}">
                    <a16:creationId xmlns:a16="http://schemas.microsoft.com/office/drawing/2014/main" id="{4453EC30-5089-474C-862F-D4BDD8312257}"/>
                  </a:ext>
                </a:extLst>
              </p:cNvPr>
              <p:cNvSpPr/>
              <p:nvPr/>
            </p:nvSpPr>
            <p:spPr>
              <a:xfrm rot="16197728">
                <a:off x="3044889" y="7664178"/>
                <a:ext cx="600094" cy="1082835"/>
              </a:xfrm>
              <a:prstGeom prst="downArrow">
                <a:avLst>
                  <a:gd name="adj1" fmla="val 50000"/>
                  <a:gd name="adj2" fmla="val 50000"/>
                </a:avLst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</p:grpSp>
        <p:sp>
          <p:nvSpPr>
            <p:cNvPr id="36" name="화살표: 아래쪽 35">
              <a:extLst>
                <a:ext uri="{FF2B5EF4-FFF2-40B4-BE49-F238E27FC236}">
                  <a16:creationId xmlns:a16="http://schemas.microsoft.com/office/drawing/2014/main" id="{B5E0F4BE-5DE6-4166-9346-0B45ABB1FF88}"/>
                </a:ext>
              </a:extLst>
            </p:cNvPr>
            <p:cNvSpPr/>
            <p:nvPr/>
          </p:nvSpPr>
          <p:spPr>
            <a:xfrm rot="10800000">
              <a:off x="5224452" y="2822376"/>
              <a:ext cx="600094" cy="884493"/>
            </a:xfrm>
            <a:prstGeom prst="down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64448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F06FEA33-BFE6-4B97-9BAC-5CDB0A114BB2}"/>
              </a:ext>
            </a:extLst>
          </p:cNvPr>
          <p:cNvSpPr>
            <a:spLocks noGrp="1"/>
          </p:cNvSpPr>
          <p:nvPr/>
        </p:nvSpPr>
        <p:spPr>
          <a:xfrm>
            <a:off x="9225859" y="6355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0F46F0-BD0A-411D-8085-BDD3BCEC99C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65D0852-4E9A-4BBA-BE48-6822D596A11E}"/>
              </a:ext>
            </a:extLst>
          </p:cNvPr>
          <p:cNvSpPr/>
          <p:nvPr/>
        </p:nvSpPr>
        <p:spPr>
          <a:xfrm>
            <a:off x="224895" y="1046745"/>
            <a:ext cx="11730691" cy="5626259"/>
          </a:xfrm>
          <a:prstGeom prst="rect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n-ea"/>
              <a:cs typeface="Vrinda" panose="020B0502040204020203" pitchFamily="34" charset="0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4A9B891-7F0D-4A5B-96A1-361EBDF35AA2}"/>
              </a:ext>
            </a:extLst>
          </p:cNvPr>
          <p:cNvSpPr/>
          <p:nvPr/>
        </p:nvSpPr>
        <p:spPr>
          <a:xfrm>
            <a:off x="576851" y="803640"/>
            <a:ext cx="2314637" cy="417554"/>
          </a:xfrm>
          <a:prstGeom prst="rect">
            <a:avLst/>
          </a:prstGeom>
          <a:solidFill>
            <a:srgbClr val="BFBFB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>
                <a:solidFill>
                  <a:srgbClr val="364C73"/>
                </a:solidFill>
                <a:latin typeface="+mn-ea"/>
                <a:cs typeface="Vrinda"/>
              </a:rPr>
              <a:t>이전 연구</a:t>
            </a:r>
            <a:endParaRPr lang="en-US" altLang="ko-KR" sz="1600" b="1" dirty="0">
              <a:solidFill>
                <a:schemeClr val="bg1"/>
              </a:solidFill>
              <a:latin typeface="+mn-ea"/>
              <a:cs typeface="Vrinda" panose="020B0502040204020203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6D2B55C-E2AE-488C-A4B1-6536B4B47712}"/>
              </a:ext>
            </a:extLst>
          </p:cNvPr>
          <p:cNvGrpSpPr/>
          <p:nvPr/>
        </p:nvGrpSpPr>
        <p:grpSpPr>
          <a:xfrm>
            <a:off x="121578" y="103341"/>
            <a:ext cx="12019645" cy="514271"/>
            <a:chOff x="121578" y="103341"/>
            <a:chExt cx="12019645" cy="51427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9D0E20BE-32EC-429C-8DAD-71BC191C4EF4}"/>
                </a:ext>
              </a:extLst>
            </p:cNvPr>
            <p:cNvGrpSpPr/>
            <p:nvPr/>
          </p:nvGrpSpPr>
          <p:grpSpPr>
            <a:xfrm>
              <a:off x="121578" y="103341"/>
              <a:ext cx="12019645" cy="514271"/>
              <a:chOff x="121578" y="103341"/>
              <a:chExt cx="12019645" cy="514271"/>
            </a:xfrm>
          </p:grpSpPr>
          <p:sp>
            <p:nvSpPr>
              <p:cNvPr id="29" name="화살표: 갈매기형 수장 28">
                <a:extLst>
                  <a:ext uri="{FF2B5EF4-FFF2-40B4-BE49-F238E27FC236}">
                    <a16:creationId xmlns:a16="http://schemas.microsoft.com/office/drawing/2014/main" id="{416E1990-C145-4ED8-8E35-4EF0EC80662B}"/>
                  </a:ext>
                </a:extLst>
              </p:cNvPr>
              <p:cNvSpPr/>
              <p:nvPr/>
            </p:nvSpPr>
            <p:spPr>
              <a:xfrm>
                <a:off x="9005015" y="104504"/>
                <a:ext cx="3136208" cy="513108"/>
              </a:xfrm>
              <a:prstGeom prst="chevron">
                <a:avLst/>
              </a:pr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0" name="화살표: 오각형 29">
                <a:extLst>
                  <a:ext uri="{FF2B5EF4-FFF2-40B4-BE49-F238E27FC236}">
                    <a16:creationId xmlns:a16="http://schemas.microsoft.com/office/drawing/2014/main" id="{1689FE5B-F065-427E-ACBA-5F364B610055}"/>
                  </a:ext>
                </a:extLst>
              </p:cNvPr>
              <p:cNvSpPr/>
              <p:nvPr/>
            </p:nvSpPr>
            <p:spPr>
              <a:xfrm>
                <a:off x="121578" y="103341"/>
                <a:ext cx="2996604" cy="513108"/>
              </a:xfrm>
              <a:prstGeom prst="homePlate">
                <a:avLst/>
              </a:prstGeom>
              <a:solidFill>
                <a:srgbClr val="203864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latin typeface="+mn-ea"/>
                </a:endParaRPr>
              </a:p>
            </p:txBody>
          </p:sp>
          <p:sp>
            <p:nvSpPr>
              <p:cNvPr id="31" name="화살표: 갈매기형 수장 30">
                <a:extLst>
                  <a:ext uri="{FF2B5EF4-FFF2-40B4-BE49-F238E27FC236}">
                    <a16:creationId xmlns:a16="http://schemas.microsoft.com/office/drawing/2014/main" id="{578183FF-0D54-4C6A-999E-383D5326D855}"/>
                  </a:ext>
                </a:extLst>
              </p:cNvPr>
              <p:cNvSpPr/>
              <p:nvPr/>
            </p:nvSpPr>
            <p:spPr>
              <a:xfrm>
                <a:off x="3015448" y="103341"/>
                <a:ext cx="3078039" cy="513108"/>
              </a:xfrm>
              <a:prstGeom prst="chevron">
                <a:avLst/>
              </a:pr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2" name="화살표: 갈매기형 수장 31">
                <a:extLst>
                  <a:ext uri="{FF2B5EF4-FFF2-40B4-BE49-F238E27FC236}">
                    <a16:creationId xmlns:a16="http://schemas.microsoft.com/office/drawing/2014/main" id="{F4C47792-877B-4D4C-83BA-3717636F4162}"/>
                  </a:ext>
                </a:extLst>
              </p:cNvPr>
              <p:cNvSpPr/>
              <p:nvPr/>
            </p:nvSpPr>
            <p:spPr>
              <a:xfrm>
                <a:off x="6014020" y="103341"/>
                <a:ext cx="3136208" cy="513108"/>
              </a:xfrm>
              <a:prstGeom prst="chevron">
                <a:avLst/>
              </a:pr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1ADA0A6-717C-42AD-B7BE-3E6111488B64}"/>
                </a:ext>
              </a:extLst>
            </p:cNvPr>
            <p:cNvSpPr/>
            <p:nvPr/>
          </p:nvSpPr>
          <p:spPr>
            <a:xfrm>
              <a:off x="1108125" y="192496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E1E1E1"/>
                  </a:solidFill>
                  <a:latin typeface="+mn-ea"/>
                  <a:cs typeface="Vrinda" panose="020B0502040204020203" pitchFamily="34" charset="0"/>
                </a:rPr>
                <a:t>개요</a:t>
              </a:r>
              <a:endParaRPr lang="en-US" altLang="ko-KR" sz="1600" b="1" dirty="0">
                <a:solidFill>
                  <a:srgbClr val="E1E1E1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800CA49-E825-48E7-B3EC-22CFA9746BD0}"/>
                </a:ext>
              </a:extLst>
            </p:cNvPr>
            <p:cNvSpPr/>
            <p:nvPr/>
          </p:nvSpPr>
          <p:spPr>
            <a:xfrm>
              <a:off x="7197367" y="186679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결과</a:t>
              </a:r>
              <a:endParaRPr lang="en-US" altLang="ko-KR" sz="1600" b="1" dirty="0">
                <a:solidFill>
                  <a:schemeClr val="bg1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74EDF28-7FE3-48FC-9C24-C3BCEC68E898}"/>
                </a:ext>
              </a:extLst>
            </p:cNvPr>
            <p:cNvSpPr/>
            <p:nvPr/>
          </p:nvSpPr>
          <p:spPr>
            <a:xfrm>
              <a:off x="10188623" y="201667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고찰</a:t>
              </a:r>
              <a:endParaRPr lang="en-US" altLang="ko-KR" sz="1600" b="1" dirty="0">
                <a:solidFill>
                  <a:schemeClr val="bg1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644EC3D-86DC-4ABB-974B-19E5DA5FE35A}"/>
                </a:ext>
              </a:extLst>
            </p:cNvPr>
            <p:cNvSpPr/>
            <p:nvPr/>
          </p:nvSpPr>
          <p:spPr>
            <a:xfrm>
              <a:off x="3555424" y="187842"/>
              <a:ext cx="1808508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모델 구축 </a:t>
              </a:r>
              <a:r>
                <a:rPr lang="en-US" altLang="ko-KR" sz="1600" b="1">
                  <a:solidFill>
                    <a:srgbClr val="364C73"/>
                  </a:solidFill>
                  <a:latin typeface="+mn-ea"/>
                  <a:cs typeface="+mn-lt"/>
                </a:rPr>
                <a:t>&amp; </a:t>
              </a:r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학습</a:t>
              </a:r>
              <a:endParaRPr lang="en-US" altLang="ko-KR" sz="1600" b="1" dirty="0">
                <a:solidFill>
                  <a:schemeClr val="bg1"/>
                </a:solidFill>
                <a:latin typeface="+mn-ea"/>
                <a:cs typeface="Vrinda" panose="020B0502040204020203" pitchFamily="34" charset="0"/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3070C35-27ED-4F6E-9627-3C4158C19E98}"/>
              </a:ext>
            </a:extLst>
          </p:cNvPr>
          <p:cNvCxnSpPr/>
          <p:nvPr/>
        </p:nvCxnSpPr>
        <p:spPr>
          <a:xfrm flipV="1">
            <a:off x="8499070" y="4982352"/>
            <a:ext cx="1183316" cy="1183315"/>
          </a:xfrm>
          <a:prstGeom prst="line">
            <a:avLst/>
          </a:prstGeom>
          <a:ln w="3175">
            <a:gradFill>
              <a:gsLst>
                <a:gs pos="0">
                  <a:srgbClr val="E9A83E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873475A-C8E2-492F-ABC2-C390C098F522}"/>
              </a:ext>
            </a:extLst>
          </p:cNvPr>
          <p:cNvCxnSpPr/>
          <p:nvPr/>
        </p:nvCxnSpPr>
        <p:spPr>
          <a:xfrm flipV="1">
            <a:off x="8435263" y="4573144"/>
            <a:ext cx="1592525" cy="1592523"/>
          </a:xfrm>
          <a:prstGeom prst="line">
            <a:avLst/>
          </a:prstGeom>
          <a:ln w="3175">
            <a:gradFill>
              <a:gsLst>
                <a:gs pos="31000">
                  <a:srgbClr val="E9A83E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8">
            <a:extLst>
              <a:ext uri="{FF2B5EF4-FFF2-40B4-BE49-F238E27FC236}">
                <a16:creationId xmlns:a16="http://schemas.microsoft.com/office/drawing/2014/main" id="{0C63863A-1B30-407C-A34A-8750F6A3D953}"/>
              </a:ext>
            </a:extLst>
          </p:cNvPr>
          <p:cNvCxnSpPr/>
          <p:nvPr/>
        </p:nvCxnSpPr>
        <p:spPr>
          <a:xfrm>
            <a:off x="1623036" y="1341663"/>
            <a:ext cx="1004869" cy="496"/>
          </a:xfrm>
          <a:prstGeom prst="line">
            <a:avLst/>
          </a:prstGeom>
          <a:ln w="3175">
            <a:gradFill flip="none" rotWithShape="1">
              <a:gsLst>
                <a:gs pos="0">
                  <a:srgbClr val="E9A83E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B448D66-728F-42FF-BDE9-9AF43986E96C}"/>
              </a:ext>
            </a:extLst>
          </p:cNvPr>
          <p:cNvGrpSpPr/>
          <p:nvPr/>
        </p:nvGrpSpPr>
        <p:grpSpPr>
          <a:xfrm>
            <a:off x="1376854" y="1497299"/>
            <a:ext cx="3107592" cy="2228085"/>
            <a:chOff x="8076247" y="1124712"/>
            <a:chExt cx="3816477" cy="2736342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610D8E5F-9CFB-4C97-8414-1D1A00299779}"/>
                </a:ext>
              </a:extLst>
            </p:cNvPr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076247" y="1124712"/>
              <a:ext cx="3816477" cy="2736342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BD50F9B-FF4E-45A9-AF58-D46880FAD482}"/>
                </a:ext>
              </a:extLst>
            </p:cNvPr>
            <p:cNvSpPr txBox="1"/>
            <p:nvPr/>
          </p:nvSpPr>
          <p:spPr>
            <a:xfrm>
              <a:off x="9894373" y="1185938"/>
              <a:ext cx="1939018" cy="793768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altLang="ko-KR" b="1">
                  <a:solidFill>
                    <a:schemeClr val="lt1"/>
                  </a:solidFill>
                </a:rPr>
                <a:t>Wind Force (N), (3m/s)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58F726F-D22A-4D4B-A6E7-49DBFD00EFD9}"/>
              </a:ext>
            </a:extLst>
          </p:cNvPr>
          <p:cNvGrpSpPr/>
          <p:nvPr/>
        </p:nvGrpSpPr>
        <p:grpSpPr>
          <a:xfrm>
            <a:off x="1376854" y="3936465"/>
            <a:ext cx="3107591" cy="2228085"/>
            <a:chOff x="8076247" y="4121658"/>
            <a:chExt cx="3816476" cy="2736342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2B2F6A13-05A2-4B5E-92DB-8D12CC8B2EBD}"/>
                </a:ext>
              </a:extLst>
            </p:cNvPr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076247" y="4121658"/>
              <a:ext cx="3816477" cy="2736342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638EB0A-7469-48D6-B7CE-B47DF670FC4D}"/>
                </a:ext>
              </a:extLst>
            </p:cNvPr>
            <p:cNvSpPr txBox="1"/>
            <p:nvPr/>
          </p:nvSpPr>
          <p:spPr>
            <a:xfrm>
              <a:off x="9429488" y="4189559"/>
              <a:ext cx="2439081" cy="3628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altLang="ko-KR" b="1">
                  <a:solidFill>
                    <a:schemeClr val="lt1"/>
                  </a:solidFill>
                </a:rPr>
                <a:t>Propeller Angle (rad)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03150D4-E98C-4089-9427-B9AAABA8094A}"/>
              </a:ext>
            </a:extLst>
          </p:cNvPr>
          <p:cNvGrpSpPr/>
          <p:nvPr/>
        </p:nvGrpSpPr>
        <p:grpSpPr>
          <a:xfrm>
            <a:off x="4528421" y="1497299"/>
            <a:ext cx="3107592" cy="2228085"/>
            <a:chOff x="4187761" y="1124712"/>
            <a:chExt cx="3816477" cy="2736342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6608F0C5-0996-4789-92E3-1CDFF68AFF76}"/>
                </a:ext>
              </a:extLst>
            </p:cNvPr>
            <p:cNvPicPr/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187761" y="1124712"/>
              <a:ext cx="3816477" cy="2736342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77137-90E6-4520-A21A-6A530BD06AF0}"/>
                </a:ext>
              </a:extLst>
            </p:cNvPr>
            <p:cNvSpPr txBox="1"/>
            <p:nvPr/>
          </p:nvSpPr>
          <p:spPr>
            <a:xfrm>
              <a:off x="6271666" y="1185938"/>
              <a:ext cx="1680286" cy="364732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ko-KR" altLang="en-US" b="1">
                  <a:solidFill>
                    <a:schemeClr val="lt1"/>
                  </a:solidFill>
                </a:rPr>
                <a:t>수평 변위</a:t>
              </a:r>
              <a:r>
                <a:rPr lang="en-US" altLang="ko-KR" b="1">
                  <a:solidFill>
                    <a:schemeClr val="lt1"/>
                  </a:solidFill>
                </a:rPr>
                <a:t> (m)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8CAC6A0-FD4E-44DD-AC44-98348C000B2D}"/>
              </a:ext>
            </a:extLst>
          </p:cNvPr>
          <p:cNvGrpSpPr/>
          <p:nvPr/>
        </p:nvGrpSpPr>
        <p:grpSpPr>
          <a:xfrm>
            <a:off x="4528421" y="3937582"/>
            <a:ext cx="3107592" cy="2228085"/>
            <a:chOff x="4187761" y="4121658"/>
            <a:chExt cx="3816477" cy="2736342"/>
          </a:xfrm>
        </p:grpSpPr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61BAD04D-6794-4146-B56A-16D0D43C165C}"/>
                </a:ext>
              </a:extLst>
            </p:cNvPr>
            <p:cNvPicPr/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187761" y="4121658"/>
              <a:ext cx="3816477" cy="2736342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D77C68E-62FD-46B7-8E91-C3D6A60E121A}"/>
                </a:ext>
              </a:extLst>
            </p:cNvPr>
            <p:cNvSpPr txBox="1"/>
            <p:nvPr/>
          </p:nvSpPr>
          <p:spPr>
            <a:xfrm>
              <a:off x="6274332" y="4189560"/>
              <a:ext cx="1712799" cy="3614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ko-KR" altLang="en-US" b="1">
                  <a:solidFill>
                    <a:schemeClr val="lt1"/>
                  </a:solidFill>
                </a:rPr>
                <a:t>수직 변위</a:t>
              </a:r>
              <a:r>
                <a:rPr lang="en-US" altLang="ko-KR" b="1">
                  <a:solidFill>
                    <a:schemeClr val="lt1"/>
                  </a:solidFill>
                </a:rPr>
                <a:t> (m)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EAEEAFA-A666-4EDF-B5E7-F2C2D1791498}"/>
              </a:ext>
            </a:extLst>
          </p:cNvPr>
          <p:cNvGrpSpPr/>
          <p:nvPr/>
        </p:nvGrpSpPr>
        <p:grpSpPr>
          <a:xfrm>
            <a:off x="7694647" y="1497299"/>
            <a:ext cx="3107592" cy="2228085"/>
            <a:chOff x="317788" y="1124712"/>
            <a:chExt cx="3816477" cy="2736342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6CBCFA73-6C00-4CD6-B9ED-6C075EC5FDF1}"/>
                </a:ext>
              </a:extLst>
            </p:cNvPr>
            <p:cNvPicPr/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317788" y="1124712"/>
              <a:ext cx="3816477" cy="2736342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EC4464D-6D24-4FEB-905C-770C0C6013F2}"/>
                </a:ext>
              </a:extLst>
            </p:cNvPr>
            <p:cNvSpPr txBox="1"/>
            <p:nvPr/>
          </p:nvSpPr>
          <p:spPr>
            <a:xfrm>
              <a:off x="2780387" y="1185938"/>
              <a:ext cx="1319893" cy="364732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altLang="ko-KR" b="1">
                  <a:solidFill>
                    <a:schemeClr val="lt1"/>
                  </a:solidFill>
                </a:rPr>
                <a:t>Roll (</a:t>
              </a:r>
              <a:r>
                <a:rPr lang="ko-KR" altLang="en-US" b="1">
                  <a:solidFill>
                    <a:schemeClr val="lt1"/>
                  </a:solidFill>
                </a:rPr>
                <a:t> ˚</a:t>
              </a:r>
              <a:r>
                <a:rPr lang="en-US" altLang="ko-KR" b="1">
                  <a:solidFill>
                    <a:schemeClr val="lt1"/>
                  </a:solidFill>
                </a:rPr>
                <a:t>)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F98A4EBE-475C-419F-A5FB-67589300E0E2}"/>
              </a:ext>
            </a:extLst>
          </p:cNvPr>
          <p:cNvGrpSpPr/>
          <p:nvPr/>
        </p:nvGrpSpPr>
        <p:grpSpPr>
          <a:xfrm>
            <a:off x="7694647" y="3936465"/>
            <a:ext cx="3108979" cy="2228085"/>
            <a:chOff x="317277" y="4121658"/>
            <a:chExt cx="3818181" cy="2736342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43E3C81C-63E0-4696-AE0D-9AD341734711}"/>
                </a:ext>
              </a:extLst>
            </p:cNvPr>
            <p:cNvPicPr/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317277" y="4121658"/>
              <a:ext cx="3816477" cy="2736342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C210397-F6A3-4D3C-888B-1A20F2998CF6}"/>
                </a:ext>
              </a:extLst>
            </p:cNvPr>
            <p:cNvSpPr txBox="1"/>
            <p:nvPr/>
          </p:nvSpPr>
          <p:spPr>
            <a:xfrm>
              <a:off x="2815566" y="4189560"/>
              <a:ext cx="1319893" cy="367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altLang="ko-KR" b="1">
                  <a:solidFill>
                    <a:schemeClr val="lt1"/>
                  </a:solidFill>
                </a:rPr>
                <a:t>Pitch (</a:t>
              </a:r>
              <a:r>
                <a:rPr lang="ko-KR" altLang="en-US" b="1">
                  <a:solidFill>
                    <a:schemeClr val="lt1"/>
                  </a:solidFill>
                </a:rPr>
                <a:t> ˚</a:t>
              </a:r>
              <a:r>
                <a:rPr lang="en-US" altLang="ko-KR" b="1">
                  <a:solidFill>
                    <a:schemeClr val="lt1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153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F06FEA33-BFE6-4B97-9BAC-5CDB0A114BB2}"/>
              </a:ext>
            </a:extLst>
          </p:cNvPr>
          <p:cNvSpPr>
            <a:spLocks noGrp="1"/>
          </p:cNvSpPr>
          <p:nvPr/>
        </p:nvSpPr>
        <p:spPr>
          <a:xfrm>
            <a:off x="9225859" y="6355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0F46F0-BD0A-411D-8085-BDD3BCEC99C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65D0852-4E9A-4BBA-BE48-6822D596A11E}"/>
              </a:ext>
            </a:extLst>
          </p:cNvPr>
          <p:cNvSpPr/>
          <p:nvPr/>
        </p:nvSpPr>
        <p:spPr>
          <a:xfrm>
            <a:off x="224895" y="1046745"/>
            <a:ext cx="11730691" cy="5626259"/>
          </a:xfrm>
          <a:prstGeom prst="rect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n-ea"/>
              <a:cs typeface="Vrinda" panose="020B0502040204020203" pitchFamily="34" charset="0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4A9B891-7F0D-4A5B-96A1-361EBDF35AA2}"/>
              </a:ext>
            </a:extLst>
          </p:cNvPr>
          <p:cNvSpPr/>
          <p:nvPr/>
        </p:nvSpPr>
        <p:spPr>
          <a:xfrm>
            <a:off x="576851" y="803640"/>
            <a:ext cx="2314637" cy="417554"/>
          </a:xfrm>
          <a:prstGeom prst="rect">
            <a:avLst/>
          </a:prstGeom>
          <a:solidFill>
            <a:srgbClr val="BFBFB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>
                <a:solidFill>
                  <a:srgbClr val="364C73"/>
                </a:solidFill>
                <a:latin typeface="+mn-ea"/>
                <a:cs typeface="Vrinda"/>
              </a:rPr>
              <a:t>이전 연구 </a:t>
            </a:r>
            <a:r>
              <a:rPr lang="en-US" altLang="ko-KR" sz="1600" b="1">
                <a:solidFill>
                  <a:srgbClr val="364C73"/>
                </a:solidFill>
                <a:latin typeface="+mn-ea"/>
                <a:cs typeface="Vrinda"/>
              </a:rPr>
              <a:t>(</a:t>
            </a:r>
            <a:r>
              <a:rPr lang="ko-KR" altLang="en-US" sz="1600" b="1">
                <a:solidFill>
                  <a:srgbClr val="364C73"/>
                </a:solidFill>
                <a:latin typeface="+mn-ea"/>
                <a:cs typeface="Vrinda"/>
              </a:rPr>
              <a:t>문제점</a:t>
            </a:r>
            <a:r>
              <a:rPr lang="en-US" altLang="ko-KR" sz="1600" b="1">
                <a:solidFill>
                  <a:srgbClr val="364C73"/>
                </a:solidFill>
                <a:latin typeface="+mn-ea"/>
                <a:cs typeface="Vrinda"/>
              </a:rPr>
              <a:t>)</a:t>
            </a:r>
            <a:endParaRPr lang="en-US" altLang="ko-KR" sz="1600" b="1" dirty="0">
              <a:solidFill>
                <a:schemeClr val="bg1"/>
              </a:solidFill>
              <a:latin typeface="+mn-ea"/>
              <a:cs typeface="Vrinda" panose="020B0502040204020203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6D2B55C-E2AE-488C-A4B1-6536B4B47712}"/>
              </a:ext>
            </a:extLst>
          </p:cNvPr>
          <p:cNvGrpSpPr/>
          <p:nvPr/>
        </p:nvGrpSpPr>
        <p:grpSpPr>
          <a:xfrm>
            <a:off x="121578" y="103341"/>
            <a:ext cx="12019645" cy="514271"/>
            <a:chOff x="121578" y="103341"/>
            <a:chExt cx="12019645" cy="51427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9D0E20BE-32EC-429C-8DAD-71BC191C4EF4}"/>
                </a:ext>
              </a:extLst>
            </p:cNvPr>
            <p:cNvGrpSpPr/>
            <p:nvPr/>
          </p:nvGrpSpPr>
          <p:grpSpPr>
            <a:xfrm>
              <a:off x="121578" y="103341"/>
              <a:ext cx="12019645" cy="514271"/>
              <a:chOff x="121578" y="103341"/>
              <a:chExt cx="12019645" cy="514271"/>
            </a:xfrm>
          </p:grpSpPr>
          <p:sp>
            <p:nvSpPr>
              <p:cNvPr id="29" name="화살표: 갈매기형 수장 28">
                <a:extLst>
                  <a:ext uri="{FF2B5EF4-FFF2-40B4-BE49-F238E27FC236}">
                    <a16:creationId xmlns:a16="http://schemas.microsoft.com/office/drawing/2014/main" id="{416E1990-C145-4ED8-8E35-4EF0EC80662B}"/>
                  </a:ext>
                </a:extLst>
              </p:cNvPr>
              <p:cNvSpPr/>
              <p:nvPr/>
            </p:nvSpPr>
            <p:spPr>
              <a:xfrm>
                <a:off x="9005015" y="104504"/>
                <a:ext cx="3136208" cy="513108"/>
              </a:xfrm>
              <a:prstGeom prst="chevron">
                <a:avLst/>
              </a:pr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0" name="화살표: 오각형 29">
                <a:extLst>
                  <a:ext uri="{FF2B5EF4-FFF2-40B4-BE49-F238E27FC236}">
                    <a16:creationId xmlns:a16="http://schemas.microsoft.com/office/drawing/2014/main" id="{1689FE5B-F065-427E-ACBA-5F364B610055}"/>
                  </a:ext>
                </a:extLst>
              </p:cNvPr>
              <p:cNvSpPr/>
              <p:nvPr/>
            </p:nvSpPr>
            <p:spPr>
              <a:xfrm>
                <a:off x="121578" y="103341"/>
                <a:ext cx="2996604" cy="513108"/>
              </a:xfrm>
              <a:prstGeom prst="homePlate">
                <a:avLst/>
              </a:prstGeom>
              <a:solidFill>
                <a:srgbClr val="203864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latin typeface="+mn-ea"/>
                </a:endParaRPr>
              </a:p>
            </p:txBody>
          </p:sp>
          <p:sp>
            <p:nvSpPr>
              <p:cNvPr id="31" name="화살표: 갈매기형 수장 30">
                <a:extLst>
                  <a:ext uri="{FF2B5EF4-FFF2-40B4-BE49-F238E27FC236}">
                    <a16:creationId xmlns:a16="http://schemas.microsoft.com/office/drawing/2014/main" id="{578183FF-0D54-4C6A-999E-383D5326D855}"/>
                  </a:ext>
                </a:extLst>
              </p:cNvPr>
              <p:cNvSpPr/>
              <p:nvPr/>
            </p:nvSpPr>
            <p:spPr>
              <a:xfrm>
                <a:off x="3015448" y="103341"/>
                <a:ext cx="3078039" cy="513108"/>
              </a:xfrm>
              <a:prstGeom prst="chevron">
                <a:avLst/>
              </a:pr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2" name="화살표: 갈매기형 수장 31">
                <a:extLst>
                  <a:ext uri="{FF2B5EF4-FFF2-40B4-BE49-F238E27FC236}">
                    <a16:creationId xmlns:a16="http://schemas.microsoft.com/office/drawing/2014/main" id="{F4C47792-877B-4D4C-83BA-3717636F4162}"/>
                  </a:ext>
                </a:extLst>
              </p:cNvPr>
              <p:cNvSpPr/>
              <p:nvPr/>
            </p:nvSpPr>
            <p:spPr>
              <a:xfrm>
                <a:off x="6014020" y="103341"/>
                <a:ext cx="3136208" cy="513108"/>
              </a:xfrm>
              <a:prstGeom prst="chevron">
                <a:avLst/>
              </a:pr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1ADA0A6-717C-42AD-B7BE-3E6111488B64}"/>
                </a:ext>
              </a:extLst>
            </p:cNvPr>
            <p:cNvSpPr/>
            <p:nvPr/>
          </p:nvSpPr>
          <p:spPr>
            <a:xfrm>
              <a:off x="1108125" y="192496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E1E1E1"/>
                  </a:solidFill>
                  <a:latin typeface="+mn-ea"/>
                  <a:cs typeface="Vrinda" panose="020B0502040204020203" pitchFamily="34" charset="0"/>
                </a:rPr>
                <a:t>개요</a:t>
              </a:r>
              <a:endParaRPr lang="en-US" altLang="ko-KR" sz="1600" b="1" dirty="0">
                <a:solidFill>
                  <a:srgbClr val="E1E1E1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800CA49-E825-48E7-B3EC-22CFA9746BD0}"/>
                </a:ext>
              </a:extLst>
            </p:cNvPr>
            <p:cNvSpPr/>
            <p:nvPr/>
          </p:nvSpPr>
          <p:spPr>
            <a:xfrm>
              <a:off x="7197367" y="186679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결과</a:t>
              </a:r>
              <a:endParaRPr lang="en-US" altLang="ko-KR" sz="1600" b="1" dirty="0">
                <a:solidFill>
                  <a:schemeClr val="bg1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74EDF28-7FE3-48FC-9C24-C3BCEC68E898}"/>
                </a:ext>
              </a:extLst>
            </p:cNvPr>
            <p:cNvSpPr/>
            <p:nvPr/>
          </p:nvSpPr>
          <p:spPr>
            <a:xfrm>
              <a:off x="10188623" y="201667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고찰</a:t>
              </a:r>
              <a:endParaRPr lang="en-US" altLang="ko-KR" sz="1600" b="1" dirty="0">
                <a:solidFill>
                  <a:schemeClr val="bg1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644EC3D-86DC-4ABB-974B-19E5DA5FE35A}"/>
                </a:ext>
              </a:extLst>
            </p:cNvPr>
            <p:cNvSpPr/>
            <p:nvPr/>
          </p:nvSpPr>
          <p:spPr>
            <a:xfrm>
              <a:off x="3555424" y="187842"/>
              <a:ext cx="1808508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모델 구축 </a:t>
              </a:r>
              <a:r>
                <a:rPr lang="en-US" altLang="ko-KR" sz="1600" b="1">
                  <a:solidFill>
                    <a:srgbClr val="364C73"/>
                  </a:solidFill>
                  <a:latin typeface="+mn-ea"/>
                  <a:cs typeface="+mn-lt"/>
                </a:rPr>
                <a:t>&amp; </a:t>
              </a:r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학습</a:t>
              </a:r>
              <a:endParaRPr lang="en-US" altLang="ko-KR" sz="1600" b="1" dirty="0">
                <a:solidFill>
                  <a:schemeClr val="bg1"/>
                </a:solidFill>
                <a:latin typeface="+mn-ea"/>
                <a:cs typeface="Vrinda" panose="020B0502040204020203" pitchFamily="34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3D65F6A-4EC4-4BA3-A773-7D65B5396EB9}"/>
              </a:ext>
            </a:extLst>
          </p:cNvPr>
          <p:cNvGrpSpPr/>
          <p:nvPr/>
        </p:nvGrpSpPr>
        <p:grpSpPr>
          <a:xfrm>
            <a:off x="3346648" y="1221194"/>
            <a:ext cx="5334744" cy="3772426"/>
            <a:chOff x="3428627" y="1542787"/>
            <a:chExt cx="5334744" cy="3772426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F7DF2FF2-6A7E-444E-B06C-0F23D0A85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428627" y="1542787"/>
              <a:ext cx="5334744" cy="3772426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AA1E809-7D5E-4BF0-B6BC-479F9DB7245D}"/>
                </a:ext>
              </a:extLst>
            </p:cNvPr>
            <p:cNvSpPr txBox="1"/>
            <p:nvPr/>
          </p:nvSpPr>
          <p:spPr>
            <a:xfrm>
              <a:off x="7332274" y="1695891"/>
              <a:ext cx="1319893" cy="364732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altLang="ko-KR" b="1">
                  <a:solidFill>
                    <a:schemeClr val="lt1"/>
                  </a:solidFill>
                </a:rPr>
                <a:t>Yaw (</a:t>
              </a:r>
              <a:r>
                <a:rPr lang="ko-KR" altLang="en-US" b="1">
                  <a:solidFill>
                    <a:schemeClr val="lt1"/>
                  </a:solidFill>
                </a:rPr>
                <a:t> ˚</a:t>
              </a:r>
              <a:r>
                <a:rPr lang="en-US" altLang="ko-KR" b="1">
                  <a:solidFill>
                    <a:schemeClr val="lt1"/>
                  </a:solidFill>
                </a:rPr>
                <a:t>)</a:t>
              </a: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FDFAD99-9826-4569-BC37-A14301F546C4}"/>
              </a:ext>
            </a:extLst>
          </p:cNvPr>
          <p:cNvSpPr/>
          <p:nvPr/>
        </p:nvSpPr>
        <p:spPr>
          <a:xfrm>
            <a:off x="1054113" y="5183289"/>
            <a:ext cx="10072254" cy="1136184"/>
          </a:xfrm>
          <a:prstGeom prst="rect">
            <a:avLst/>
          </a:prstGeom>
          <a:solidFill>
            <a:srgbClr val="364C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b="1" i="0">
                <a:solidFill>
                  <a:schemeClr val="bg1"/>
                </a:solidFill>
                <a:effectLst/>
                <a:latin typeface="+mn-ea"/>
              </a:rPr>
              <a:t>드론의 </a:t>
            </a:r>
            <a:r>
              <a:rPr lang="en-US" altLang="ko-KR" sz="2000" b="1" i="0">
                <a:solidFill>
                  <a:schemeClr val="bg1"/>
                </a:solidFill>
                <a:effectLst/>
                <a:latin typeface="+mn-ea"/>
              </a:rPr>
              <a:t>3</a:t>
            </a:r>
            <a:r>
              <a:rPr lang="ko-KR" altLang="en-US" sz="2000" b="1" i="0">
                <a:solidFill>
                  <a:schemeClr val="bg1"/>
                </a:solidFill>
                <a:effectLst/>
                <a:latin typeface="+mn-ea"/>
              </a:rPr>
              <a:t>가지 축 중 </a:t>
            </a:r>
            <a:r>
              <a:rPr lang="ko-KR" altLang="en-US" sz="2000" b="1">
                <a:solidFill>
                  <a:schemeClr val="bg1"/>
                </a:solidFill>
                <a:latin typeface="+mn-ea"/>
              </a:rPr>
              <a:t>하나인 </a:t>
            </a:r>
            <a:r>
              <a:rPr lang="en-US" altLang="ko-KR" sz="2000" b="1">
                <a:solidFill>
                  <a:schemeClr val="bg1"/>
                </a:solidFill>
                <a:latin typeface="+mn-ea"/>
              </a:rPr>
              <a:t>‘Yaw’</a:t>
            </a:r>
            <a:r>
              <a:rPr lang="ko-KR" altLang="en-US" sz="2000" b="1">
                <a:solidFill>
                  <a:schemeClr val="bg1"/>
                </a:solidFill>
                <a:latin typeface="+mn-ea"/>
              </a:rPr>
              <a:t>가 수렴하지 않음</a:t>
            </a:r>
            <a:endParaRPr lang="en-US" altLang="ko-KR" sz="2000" b="1">
              <a:solidFill>
                <a:schemeClr val="bg1"/>
              </a:solidFill>
              <a:latin typeface="+mn-ea"/>
            </a:endParaRPr>
          </a:p>
          <a:p>
            <a:pPr algn="just"/>
            <a:r>
              <a:rPr lang="en-US" altLang="ko-KR" sz="1600" b="1">
                <a:solidFill>
                  <a:schemeClr val="bg1"/>
                </a:solidFill>
                <a:latin typeface="+mn-ea"/>
              </a:rPr>
              <a:t>=&gt; </a:t>
            </a:r>
            <a:r>
              <a:rPr lang="ko-KR" altLang="en-US" sz="1600" b="1">
                <a:solidFill>
                  <a:schemeClr val="bg1"/>
                </a:solidFill>
                <a:latin typeface="+mn-ea"/>
              </a:rPr>
              <a:t>결국 드론의 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Flip </a:t>
            </a:r>
            <a:r>
              <a:rPr lang="ko-KR" altLang="en-US" sz="1600" b="1">
                <a:solidFill>
                  <a:schemeClr val="bg1"/>
                </a:solidFill>
                <a:latin typeface="+mn-ea"/>
              </a:rPr>
              <a:t>현상이 일어남</a:t>
            </a:r>
            <a:endParaRPr lang="en-US" altLang="ko-KR" sz="1600" b="1" i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9747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F06FEA33-BFE6-4B97-9BAC-5CDB0A114BB2}"/>
              </a:ext>
            </a:extLst>
          </p:cNvPr>
          <p:cNvSpPr>
            <a:spLocks noGrp="1"/>
          </p:cNvSpPr>
          <p:nvPr/>
        </p:nvSpPr>
        <p:spPr>
          <a:xfrm>
            <a:off x="9225859" y="6355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0F46F0-BD0A-411D-8085-BDD3BCEC99C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65D0852-4E9A-4BBA-BE48-6822D596A11E}"/>
              </a:ext>
            </a:extLst>
          </p:cNvPr>
          <p:cNvSpPr/>
          <p:nvPr/>
        </p:nvSpPr>
        <p:spPr>
          <a:xfrm>
            <a:off x="224895" y="1046745"/>
            <a:ext cx="11730691" cy="5626259"/>
          </a:xfrm>
          <a:prstGeom prst="rect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n-ea"/>
              <a:cs typeface="Vrinda" panose="020B0502040204020203" pitchFamily="34" charset="0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4A9B891-7F0D-4A5B-96A1-361EBDF35AA2}"/>
              </a:ext>
            </a:extLst>
          </p:cNvPr>
          <p:cNvSpPr/>
          <p:nvPr/>
        </p:nvSpPr>
        <p:spPr>
          <a:xfrm>
            <a:off x="576851" y="803640"/>
            <a:ext cx="2314637" cy="417554"/>
          </a:xfrm>
          <a:prstGeom prst="rect">
            <a:avLst/>
          </a:prstGeom>
          <a:solidFill>
            <a:srgbClr val="BFBFB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>
                <a:solidFill>
                  <a:srgbClr val="364C73"/>
                </a:solidFill>
                <a:latin typeface="+mn-ea"/>
                <a:cs typeface="Vrinda"/>
              </a:rPr>
              <a:t>본 연구</a:t>
            </a:r>
            <a:endParaRPr lang="en-US" altLang="ko-KR" sz="1600" b="1" dirty="0">
              <a:solidFill>
                <a:schemeClr val="bg1"/>
              </a:solidFill>
              <a:latin typeface="+mn-ea"/>
              <a:cs typeface="Vrinda" panose="020B0502040204020203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6D2B55C-E2AE-488C-A4B1-6536B4B47712}"/>
              </a:ext>
            </a:extLst>
          </p:cNvPr>
          <p:cNvGrpSpPr/>
          <p:nvPr/>
        </p:nvGrpSpPr>
        <p:grpSpPr>
          <a:xfrm>
            <a:off x="121578" y="103341"/>
            <a:ext cx="12019645" cy="514271"/>
            <a:chOff x="121578" y="103341"/>
            <a:chExt cx="12019645" cy="51427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9D0E20BE-32EC-429C-8DAD-71BC191C4EF4}"/>
                </a:ext>
              </a:extLst>
            </p:cNvPr>
            <p:cNvGrpSpPr/>
            <p:nvPr/>
          </p:nvGrpSpPr>
          <p:grpSpPr>
            <a:xfrm>
              <a:off x="121578" y="103341"/>
              <a:ext cx="12019645" cy="514271"/>
              <a:chOff x="121578" y="103341"/>
              <a:chExt cx="12019645" cy="514271"/>
            </a:xfrm>
          </p:grpSpPr>
          <p:sp>
            <p:nvSpPr>
              <p:cNvPr id="29" name="화살표: 갈매기형 수장 28">
                <a:extLst>
                  <a:ext uri="{FF2B5EF4-FFF2-40B4-BE49-F238E27FC236}">
                    <a16:creationId xmlns:a16="http://schemas.microsoft.com/office/drawing/2014/main" id="{416E1990-C145-4ED8-8E35-4EF0EC80662B}"/>
                  </a:ext>
                </a:extLst>
              </p:cNvPr>
              <p:cNvSpPr/>
              <p:nvPr/>
            </p:nvSpPr>
            <p:spPr>
              <a:xfrm>
                <a:off x="9005015" y="104504"/>
                <a:ext cx="3136208" cy="513108"/>
              </a:xfrm>
              <a:prstGeom prst="chevron">
                <a:avLst/>
              </a:pr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0" name="화살표: 오각형 29">
                <a:extLst>
                  <a:ext uri="{FF2B5EF4-FFF2-40B4-BE49-F238E27FC236}">
                    <a16:creationId xmlns:a16="http://schemas.microsoft.com/office/drawing/2014/main" id="{1689FE5B-F065-427E-ACBA-5F364B610055}"/>
                  </a:ext>
                </a:extLst>
              </p:cNvPr>
              <p:cNvSpPr/>
              <p:nvPr/>
            </p:nvSpPr>
            <p:spPr>
              <a:xfrm>
                <a:off x="121578" y="103341"/>
                <a:ext cx="2996604" cy="513108"/>
              </a:xfrm>
              <a:prstGeom prst="homePlate">
                <a:avLst/>
              </a:prstGeom>
              <a:solidFill>
                <a:srgbClr val="E1E1E1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latin typeface="+mn-ea"/>
                </a:endParaRPr>
              </a:p>
            </p:txBody>
          </p:sp>
          <p:sp>
            <p:nvSpPr>
              <p:cNvPr id="31" name="화살표: 갈매기형 수장 30">
                <a:extLst>
                  <a:ext uri="{FF2B5EF4-FFF2-40B4-BE49-F238E27FC236}">
                    <a16:creationId xmlns:a16="http://schemas.microsoft.com/office/drawing/2014/main" id="{578183FF-0D54-4C6A-999E-383D5326D855}"/>
                  </a:ext>
                </a:extLst>
              </p:cNvPr>
              <p:cNvSpPr/>
              <p:nvPr/>
            </p:nvSpPr>
            <p:spPr>
              <a:xfrm>
                <a:off x="3015448" y="103341"/>
                <a:ext cx="3078039" cy="513108"/>
              </a:xfrm>
              <a:prstGeom prst="chevron">
                <a:avLst/>
              </a:prstGeom>
              <a:solidFill>
                <a:srgbClr val="364C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2" name="화살표: 갈매기형 수장 31">
                <a:extLst>
                  <a:ext uri="{FF2B5EF4-FFF2-40B4-BE49-F238E27FC236}">
                    <a16:creationId xmlns:a16="http://schemas.microsoft.com/office/drawing/2014/main" id="{F4C47792-877B-4D4C-83BA-3717636F4162}"/>
                  </a:ext>
                </a:extLst>
              </p:cNvPr>
              <p:cNvSpPr/>
              <p:nvPr/>
            </p:nvSpPr>
            <p:spPr>
              <a:xfrm>
                <a:off x="6014020" y="103341"/>
                <a:ext cx="3136208" cy="513108"/>
              </a:xfrm>
              <a:prstGeom prst="chevron">
                <a:avLst/>
              </a:pr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1ADA0A6-717C-42AD-B7BE-3E6111488B64}"/>
                </a:ext>
              </a:extLst>
            </p:cNvPr>
            <p:cNvSpPr/>
            <p:nvPr/>
          </p:nvSpPr>
          <p:spPr>
            <a:xfrm>
              <a:off x="1108125" y="192496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Vrinda" panose="020B0502040204020203" pitchFamily="34" charset="0"/>
                </a:rPr>
                <a:t>개요</a:t>
              </a:r>
              <a:endParaRPr lang="en-US" altLang="ko-KR" sz="1600" b="1" dirty="0">
                <a:solidFill>
                  <a:srgbClr val="364C73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800CA49-E825-48E7-B3EC-22CFA9746BD0}"/>
                </a:ext>
              </a:extLst>
            </p:cNvPr>
            <p:cNvSpPr/>
            <p:nvPr/>
          </p:nvSpPr>
          <p:spPr>
            <a:xfrm>
              <a:off x="7197367" y="186679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결과</a:t>
              </a:r>
              <a:endParaRPr lang="en-US" altLang="ko-KR" sz="1600" b="1" dirty="0">
                <a:solidFill>
                  <a:schemeClr val="bg1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74EDF28-7FE3-48FC-9C24-C3BCEC68E898}"/>
                </a:ext>
              </a:extLst>
            </p:cNvPr>
            <p:cNvSpPr/>
            <p:nvPr/>
          </p:nvSpPr>
          <p:spPr>
            <a:xfrm>
              <a:off x="10188623" y="201667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고찰</a:t>
              </a:r>
              <a:endParaRPr lang="en-US" altLang="ko-KR" sz="1600" b="1" dirty="0">
                <a:solidFill>
                  <a:schemeClr val="bg1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644EC3D-86DC-4ABB-974B-19E5DA5FE35A}"/>
                </a:ext>
              </a:extLst>
            </p:cNvPr>
            <p:cNvSpPr/>
            <p:nvPr/>
          </p:nvSpPr>
          <p:spPr>
            <a:xfrm>
              <a:off x="3555424" y="187842"/>
              <a:ext cx="1808508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E1E1E1"/>
                  </a:solidFill>
                  <a:latin typeface="+mn-ea"/>
                  <a:cs typeface="+mn-lt"/>
                </a:rPr>
                <a:t>모델 구축 </a:t>
              </a:r>
              <a:r>
                <a:rPr lang="en-US" altLang="ko-KR" sz="1600" b="1">
                  <a:solidFill>
                    <a:srgbClr val="E1E1E1"/>
                  </a:solidFill>
                  <a:latin typeface="+mn-ea"/>
                  <a:cs typeface="+mn-lt"/>
                </a:rPr>
                <a:t>&amp; </a:t>
              </a:r>
              <a:r>
                <a:rPr lang="ko-KR" altLang="en-US" sz="1600" b="1">
                  <a:solidFill>
                    <a:srgbClr val="E1E1E1"/>
                  </a:solidFill>
                  <a:latin typeface="+mn-ea"/>
                  <a:cs typeface="+mn-lt"/>
                </a:rPr>
                <a:t>학습</a:t>
              </a:r>
              <a:endParaRPr lang="en-US" altLang="ko-KR" sz="1600" b="1" dirty="0">
                <a:solidFill>
                  <a:srgbClr val="E1E1E1"/>
                </a:solidFill>
                <a:latin typeface="+mn-ea"/>
                <a:cs typeface="Vrinda" panose="020B0502040204020203" pitchFamily="34" charset="0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FDFAD99-9826-4569-BC37-A14301F546C4}"/>
              </a:ext>
            </a:extLst>
          </p:cNvPr>
          <p:cNvSpPr/>
          <p:nvPr/>
        </p:nvSpPr>
        <p:spPr>
          <a:xfrm>
            <a:off x="1054113" y="4490822"/>
            <a:ext cx="10072254" cy="1828651"/>
          </a:xfrm>
          <a:prstGeom prst="rect">
            <a:avLst/>
          </a:prstGeom>
          <a:solidFill>
            <a:srgbClr val="364C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b="1" i="0">
                <a:solidFill>
                  <a:schemeClr val="bg1"/>
                </a:solidFill>
                <a:effectLst/>
                <a:latin typeface="+mn-ea"/>
              </a:rPr>
              <a:t>회귀분석</a:t>
            </a:r>
            <a:endParaRPr lang="en-US" altLang="ko-KR" sz="2400" b="1" i="0">
              <a:solidFill>
                <a:schemeClr val="bg1"/>
              </a:solidFill>
              <a:effectLst/>
              <a:latin typeface="+mn-ea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1600" b="1" i="0">
                <a:solidFill>
                  <a:schemeClr val="bg1"/>
                </a:solidFill>
                <a:effectLst/>
                <a:latin typeface="+mn-ea"/>
              </a:rPr>
              <a:t>  : </a:t>
            </a:r>
            <a:r>
              <a:rPr lang="ko-KR" altLang="en-US" sz="1600" b="1" i="0">
                <a:solidFill>
                  <a:schemeClr val="bg1"/>
                </a:solidFill>
                <a:effectLst/>
                <a:latin typeface="+mn-ea"/>
              </a:rPr>
              <a:t>기존 </a:t>
            </a:r>
            <a:r>
              <a:rPr lang="en-US" altLang="ko-KR" sz="1600" b="1" i="0">
                <a:solidFill>
                  <a:schemeClr val="bg1"/>
                </a:solidFill>
                <a:effectLst/>
                <a:latin typeface="+mn-ea"/>
              </a:rPr>
              <a:t>PID </a:t>
            </a:r>
            <a:r>
              <a:rPr lang="ko-KR" altLang="en-US" sz="1600" b="1" i="0">
                <a:solidFill>
                  <a:schemeClr val="bg1"/>
                </a:solidFill>
                <a:effectLst/>
                <a:latin typeface="+mn-ea"/>
              </a:rPr>
              <a:t>제어와 더불어 회귀분석으로 </a:t>
            </a:r>
            <a:r>
              <a:rPr lang="en-US" altLang="ko-KR" sz="1600" b="1">
                <a:solidFill>
                  <a:srgbClr val="FF0000"/>
                </a:solidFill>
                <a:latin typeface="+mn-ea"/>
              </a:rPr>
              <a:t>PID </a:t>
            </a:r>
            <a:r>
              <a:rPr lang="ko-KR" altLang="en-US" sz="1600" b="1">
                <a:solidFill>
                  <a:srgbClr val="FF0000"/>
                </a:solidFill>
                <a:latin typeface="+mn-ea"/>
              </a:rPr>
              <a:t>대체 가능성 확인 및 성능 개선</a:t>
            </a:r>
            <a:endParaRPr lang="en-US" altLang="ko-KR" sz="1600" b="1">
              <a:solidFill>
                <a:srgbClr val="FF0000"/>
              </a:solidFill>
              <a:latin typeface="+mn-ea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b="1" i="0">
                <a:solidFill>
                  <a:schemeClr val="bg1"/>
                </a:solidFill>
                <a:effectLst/>
                <a:latin typeface="+mn-ea"/>
              </a:rPr>
              <a:t>강화학습</a:t>
            </a:r>
            <a:endParaRPr lang="en-US" altLang="ko-KR" sz="2400" b="1" i="0">
              <a:solidFill>
                <a:schemeClr val="bg1"/>
              </a:solidFill>
              <a:effectLst/>
              <a:latin typeface="+mn-ea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1600" b="1">
                <a:solidFill>
                  <a:schemeClr val="bg1"/>
                </a:solidFill>
                <a:latin typeface="+mn-ea"/>
              </a:rPr>
              <a:t>  : </a:t>
            </a:r>
            <a:r>
              <a:rPr lang="ko-KR" altLang="en-US" sz="1600" b="1">
                <a:solidFill>
                  <a:schemeClr val="bg1"/>
                </a:solidFill>
                <a:latin typeface="+mn-ea"/>
              </a:rPr>
              <a:t>사용하지 않던 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Y</a:t>
            </a:r>
            <a:r>
              <a:rPr lang="ko-KR" altLang="en-US" sz="1600" b="1">
                <a:solidFill>
                  <a:schemeClr val="bg1"/>
                </a:solidFill>
                <a:latin typeface="+mn-ea"/>
              </a:rPr>
              <a:t>축 프로펠러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(2, 4)</a:t>
            </a:r>
            <a:r>
              <a:rPr lang="ko-KR" altLang="en-US" sz="1600" b="1">
                <a:solidFill>
                  <a:schemeClr val="bg1"/>
                </a:solidFill>
                <a:latin typeface="+mn-ea"/>
              </a:rPr>
              <a:t>를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b="1">
                <a:solidFill>
                  <a:schemeClr val="bg1"/>
                </a:solidFill>
                <a:latin typeface="+mn-ea"/>
              </a:rPr>
              <a:t>이용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ko-KR" sz="1600" b="1">
                <a:solidFill>
                  <a:srgbClr val="FF0000"/>
                </a:solidFill>
                <a:latin typeface="+mn-ea"/>
              </a:rPr>
              <a:t>Yaw </a:t>
            </a:r>
            <a:r>
              <a:rPr lang="ko-KR" altLang="en-US" sz="1600" b="1">
                <a:solidFill>
                  <a:srgbClr val="FF0000"/>
                </a:solidFill>
                <a:latin typeface="+mn-ea"/>
              </a:rPr>
              <a:t>제어 실시</a:t>
            </a:r>
            <a:endParaRPr lang="en-US" altLang="ko-KR" sz="1600" b="1" i="0" dirty="0">
              <a:solidFill>
                <a:srgbClr val="FF0000"/>
              </a:solidFill>
              <a:effectLst/>
              <a:latin typeface="+mn-ea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893BE3A-B30E-4263-9728-9A6086CBBE61}"/>
              </a:ext>
            </a:extLst>
          </p:cNvPr>
          <p:cNvGrpSpPr/>
          <p:nvPr/>
        </p:nvGrpSpPr>
        <p:grpSpPr>
          <a:xfrm>
            <a:off x="6369063" y="1565800"/>
            <a:ext cx="4604749" cy="2709874"/>
            <a:chOff x="2948940" y="1256772"/>
            <a:chExt cx="5644515" cy="3321772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872C7FD3-648B-4DF6-AB06-9C56F6F4E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40" y="1256772"/>
              <a:ext cx="5644515" cy="3321772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FDF252E-30AE-43E8-A0AA-DB425E96D5C2}"/>
                </a:ext>
              </a:extLst>
            </p:cNvPr>
            <p:cNvSpPr/>
            <p:nvPr/>
          </p:nvSpPr>
          <p:spPr>
            <a:xfrm>
              <a:off x="7118310" y="1417320"/>
              <a:ext cx="674093" cy="5181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4665B5D-5AE3-408F-BB21-99600402C8C6}"/>
                </a:ext>
              </a:extLst>
            </p:cNvPr>
            <p:cNvSpPr/>
            <p:nvPr/>
          </p:nvSpPr>
          <p:spPr>
            <a:xfrm>
              <a:off x="7118309" y="3086100"/>
              <a:ext cx="674093" cy="5181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10">
                <a:extLst>
                  <a:ext uri="{FF2B5EF4-FFF2-40B4-BE49-F238E27FC236}">
                    <a16:creationId xmlns:a16="http://schemas.microsoft.com/office/drawing/2014/main" id="{AA800E12-2B6C-4E45-94E2-491B84102A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9043858"/>
                  </p:ext>
                </p:extLst>
              </p:nvPr>
            </p:nvGraphicFramePr>
            <p:xfrm>
              <a:off x="1054113" y="1580972"/>
              <a:ext cx="4905626" cy="27098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52813">
                      <a:extLst>
                        <a:ext uri="{9D8B030D-6E8A-4147-A177-3AD203B41FA5}">
                          <a16:colId xmlns:a16="http://schemas.microsoft.com/office/drawing/2014/main" val="910295399"/>
                        </a:ext>
                      </a:extLst>
                    </a:gridCol>
                    <a:gridCol w="2452813">
                      <a:extLst>
                        <a:ext uri="{9D8B030D-6E8A-4147-A177-3AD203B41FA5}">
                          <a16:colId xmlns:a16="http://schemas.microsoft.com/office/drawing/2014/main" val="3962077029"/>
                        </a:ext>
                      </a:extLst>
                    </a:gridCol>
                  </a:tblGrid>
                  <a:tr h="903291">
                    <a:tc>
                      <a:txBody>
                        <a:bodyPr/>
                        <a:lstStyle/>
                        <a:p>
                          <a:pPr lvl="0" algn="ctr" latinLnBrk="1"/>
                          <a:r>
                            <a:rPr lang="ko-KR" altLang="en-US" sz="2600"/>
                            <a:t>제어기</a:t>
                          </a:r>
                        </a:p>
                      </a:txBody>
                      <a:tcPr marL="133691" marR="133691" marT="66845" marB="66845" anchor="ctr"/>
                    </a:tc>
                    <a:tc>
                      <a:txBody>
                        <a:bodyPr/>
                        <a:lstStyle/>
                        <a:p>
                          <a:pPr lvl="0" algn="ctr" latinLnBrk="1"/>
                          <a:r>
                            <a:rPr lang="en-US" altLang="ko-KR" sz="2600"/>
                            <a:t>Input</a:t>
                          </a:r>
                          <a:endParaRPr lang="ko-KR" altLang="en-US" sz="2600"/>
                        </a:p>
                      </a:txBody>
                      <a:tcPr marL="133691" marR="133691" marT="66845" marB="66845" anchor="ctr"/>
                    </a:tc>
                    <a:extLst>
                      <a:ext uri="{0D108BD9-81ED-4DB2-BD59-A6C34878D82A}">
                        <a16:rowId xmlns:a16="http://schemas.microsoft.com/office/drawing/2014/main" val="3418090845"/>
                      </a:ext>
                    </a:extLst>
                  </a:tr>
                  <a:tr h="903291">
                    <a:tc>
                      <a:txBody>
                        <a:bodyPr/>
                        <a:lstStyle/>
                        <a:p>
                          <a:pPr lvl="0" algn="ctr" latinLnBrk="1"/>
                          <a:r>
                            <a:rPr lang="en-US" altLang="ko-KR" sz="2600"/>
                            <a:t>PID</a:t>
                          </a:r>
                          <a:endParaRPr lang="ko-KR" altLang="en-US" sz="2600"/>
                        </a:p>
                      </a:txBody>
                      <a:tcPr marL="133691" marR="133691" marT="66845" marB="66845" anchor="ctr"/>
                    </a:tc>
                    <a:tc>
                      <a:txBody>
                        <a:bodyPr/>
                        <a:lstStyle/>
                        <a:p>
                          <a:pPr lvl="0" algn="ctr" latinLnBrk="1"/>
                          <a:r>
                            <a:rPr lang="en-US" altLang="ko-KR" sz="2000"/>
                            <a:t>X_position</a:t>
                          </a:r>
                          <a:endParaRPr lang="ko-KR" altLang="en-US" sz="2000"/>
                        </a:p>
                      </a:txBody>
                      <a:tcPr marL="133691" marR="133691" marT="66845" marB="66845" anchor="ctr"/>
                    </a:tc>
                    <a:extLst>
                      <a:ext uri="{0D108BD9-81ED-4DB2-BD59-A6C34878D82A}">
                        <a16:rowId xmlns:a16="http://schemas.microsoft.com/office/drawing/2014/main" val="865066930"/>
                      </a:ext>
                    </a:extLst>
                  </a:tr>
                  <a:tr h="903291">
                    <a:tc>
                      <a:txBody>
                        <a:bodyPr/>
                        <a:lstStyle/>
                        <a:p>
                          <a:pPr lvl="0" algn="ctr" latinLnBrk="1"/>
                          <a:r>
                            <a:rPr lang="ko-KR" altLang="en-US" sz="2600"/>
                            <a:t>회귀분석</a:t>
                          </a:r>
                        </a:p>
                      </a:txBody>
                      <a:tcPr marL="133691" marR="133691" marT="66845" marB="66845" anchor="ctr"/>
                    </a:tc>
                    <a:tc>
                      <a:txBody>
                        <a:bodyPr/>
                        <a:lstStyle/>
                        <a:p>
                          <a:pPr lvl="0"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𝑅𝑜𝑙𝑙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200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𝑃𝑖𝑡𝑐h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00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𝑌𝑎𝑤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000"/>
                            <a:t>, </a:t>
                          </a:r>
                        </a:p>
                        <a:p>
                          <a:pPr lvl="0" algn="ctr" latinLnBrk="1"/>
                          <a:r>
                            <a:rPr lang="en-US" altLang="ko-KR" sz="2000"/>
                            <a:t>Angle</a:t>
                          </a:r>
                          <a:endParaRPr lang="ko-KR" altLang="en-US" sz="2000"/>
                        </a:p>
                      </a:txBody>
                      <a:tcPr marL="133691" marR="133691" marT="66845" marB="66845" anchor="ctr"/>
                    </a:tc>
                    <a:extLst>
                      <a:ext uri="{0D108BD9-81ED-4DB2-BD59-A6C34878D82A}">
                        <a16:rowId xmlns:a16="http://schemas.microsoft.com/office/drawing/2014/main" val="1643241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10">
                <a:extLst>
                  <a:ext uri="{FF2B5EF4-FFF2-40B4-BE49-F238E27FC236}">
                    <a16:creationId xmlns:a16="http://schemas.microsoft.com/office/drawing/2014/main" id="{AA800E12-2B6C-4E45-94E2-491B84102A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9043858"/>
                  </p:ext>
                </p:extLst>
              </p:nvPr>
            </p:nvGraphicFramePr>
            <p:xfrm>
              <a:off x="1054113" y="1580972"/>
              <a:ext cx="4905626" cy="27098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52813">
                      <a:extLst>
                        <a:ext uri="{9D8B030D-6E8A-4147-A177-3AD203B41FA5}">
                          <a16:colId xmlns:a16="http://schemas.microsoft.com/office/drawing/2014/main" val="910295399"/>
                        </a:ext>
                      </a:extLst>
                    </a:gridCol>
                    <a:gridCol w="2452813">
                      <a:extLst>
                        <a:ext uri="{9D8B030D-6E8A-4147-A177-3AD203B41FA5}">
                          <a16:colId xmlns:a16="http://schemas.microsoft.com/office/drawing/2014/main" val="3962077029"/>
                        </a:ext>
                      </a:extLst>
                    </a:gridCol>
                  </a:tblGrid>
                  <a:tr h="903291">
                    <a:tc>
                      <a:txBody>
                        <a:bodyPr/>
                        <a:lstStyle/>
                        <a:p>
                          <a:pPr lvl="0" algn="ctr" latinLnBrk="1"/>
                          <a:r>
                            <a:rPr lang="ko-KR" altLang="en-US" sz="2600"/>
                            <a:t>제어기</a:t>
                          </a:r>
                        </a:p>
                      </a:txBody>
                      <a:tcPr marL="133691" marR="133691" marT="66845" marB="66845" anchor="ctr"/>
                    </a:tc>
                    <a:tc>
                      <a:txBody>
                        <a:bodyPr/>
                        <a:lstStyle/>
                        <a:p>
                          <a:pPr lvl="0" algn="ctr" latinLnBrk="1"/>
                          <a:r>
                            <a:rPr lang="en-US" altLang="ko-KR" sz="2600"/>
                            <a:t>Input</a:t>
                          </a:r>
                          <a:endParaRPr lang="ko-KR" altLang="en-US" sz="2600"/>
                        </a:p>
                      </a:txBody>
                      <a:tcPr marL="133691" marR="133691" marT="66845" marB="66845" anchor="ctr"/>
                    </a:tc>
                    <a:extLst>
                      <a:ext uri="{0D108BD9-81ED-4DB2-BD59-A6C34878D82A}">
                        <a16:rowId xmlns:a16="http://schemas.microsoft.com/office/drawing/2014/main" val="3418090845"/>
                      </a:ext>
                    </a:extLst>
                  </a:tr>
                  <a:tr h="903291">
                    <a:tc>
                      <a:txBody>
                        <a:bodyPr/>
                        <a:lstStyle/>
                        <a:p>
                          <a:pPr lvl="0" algn="ctr" latinLnBrk="1"/>
                          <a:r>
                            <a:rPr lang="en-US" altLang="ko-KR" sz="2600"/>
                            <a:t>PID</a:t>
                          </a:r>
                          <a:endParaRPr lang="ko-KR" altLang="en-US" sz="2600"/>
                        </a:p>
                      </a:txBody>
                      <a:tcPr marL="133691" marR="133691" marT="66845" marB="66845" anchor="ctr"/>
                    </a:tc>
                    <a:tc>
                      <a:txBody>
                        <a:bodyPr/>
                        <a:lstStyle/>
                        <a:p>
                          <a:pPr lvl="0" algn="ctr" latinLnBrk="1"/>
                          <a:r>
                            <a:rPr lang="en-US" altLang="ko-KR" sz="2000"/>
                            <a:t>X_position</a:t>
                          </a:r>
                          <a:endParaRPr lang="ko-KR" altLang="en-US" sz="2000"/>
                        </a:p>
                      </a:txBody>
                      <a:tcPr marL="133691" marR="133691" marT="66845" marB="66845" anchor="ctr"/>
                    </a:tc>
                    <a:extLst>
                      <a:ext uri="{0D108BD9-81ED-4DB2-BD59-A6C34878D82A}">
                        <a16:rowId xmlns:a16="http://schemas.microsoft.com/office/drawing/2014/main" val="865066930"/>
                      </a:ext>
                    </a:extLst>
                  </a:tr>
                  <a:tr h="903291">
                    <a:tc>
                      <a:txBody>
                        <a:bodyPr/>
                        <a:lstStyle/>
                        <a:p>
                          <a:pPr lvl="0" algn="ctr" latinLnBrk="1"/>
                          <a:r>
                            <a:rPr lang="ko-KR" altLang="en-US" sz="2600"/>
                            <a:t>회귀분석</a:t>
                          </a:r>
                        </a:p>
                      </a:txBody>
                      <a:tcPr marL="133691" marR="133691" marT="66845" marB="66845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33691" marR="133691" marT="66845" marB="66845" anchor="ctr">
                        <a:blipFill>
                          <a:blip r:embed="rId4"/>
                          <a:stretch>
                            <a:fillRect l="-100248" t="-201351" r="-993" b="-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324168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087E0167-9ABC-4059-A81C-D06F7738AB1A}"/>
              </a:ext>
            </a:extLst>
          </p:cNvPr>
          <p:cNvSpPr txBox="1"/>
          <p:nvPr/>
        </p:nvSpPr>
        <p:spPr>
          <a:xfrm>
            <a:off x="194017" y="1265333"/>
            <a:ext cx="3018288" cy="342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500" b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회귀분석</a:t>
            </a:r>
            <a:endParaRPr lang="ko-KR" altLang="en-US" sz="1500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E95A66-491B-4C96-A9D7-46B33CE0689A}"/>
              </a:ext>
            </a:extLst>
          </p:cNvPr>
          <p:cNvSpPr txBox="1"/>
          <p:nvPr/>
        </p:nvSpPr>
        <p:spPr>
          <a:xfrm>
            <a:off x="5653149" y="1254138"/>
            <a:ext cx="3018288" cy="342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500" b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강화학습</a:t>
            </a:r>
            <a:endParaRPr lang="ko-KR" altLang="en-US" sz="1500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59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F06FEA33-BFE6-4B97-9BAC-5CDB0A114BB2}"/>
              </a:ext>
            </a:extLst>
          </p:cNvPr>
          <p:cNvSpPr>
            <a:spLocks noGrp="1"/>
          </p:cNvSpPr>
          <p:nvPr/>
        </p:nvSpPr>
        <p:spPr>
          <a:xfrm>
            <a:off x="9225859" y="6355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0F46F0-BD0A-411D-8085-BDD3BCEC99C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65D0852-4E9A-4BBA-BE48-6822D596A11E}"/>
              </a:ext>
            </a:extLst>
          </p:cNvPr>
          <p:cNvSpPr/>
          <p:nvPr/>
        </p:nvSpPr>
        <p:spPr>
          <a:xfrm>
            <a:off x="224895" y="1046745"/>
            <a:ext cx="11730691" cy="5626259"/>
          </a:xfrm>
          <a:prstGeom prst="rect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n-ea"/>
              <a:cs typeface="Vrinda" panose="020B0502040204020203" pitchFamily="34" charset="0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4A9B891-7F0D-4A5B-96A1-361EBDF35AA2}"/>
              </a:ext>
            </a:extLst>
          </p:cNvPr>
          <p:cNvSpPr/>
          <p:nvPr/>
        </p:nvSpPr>
        <p:spPr>
          <a:xfrm>
            <a:off x="576851" y="803640"/>
            <a:ext cx="2314637" cy="417554"/>
          </a:xfrm>
          <a:prstGeom prst="rect">
            <a:avLst/>
          </a:prstGeom>
          <a:solidFill>
            <a:srgbClr val="BFBFB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>
                <a:solidFill>
                  <a:srgbClr val="364C73"/>
                </a:solidFill>
                <a:latin typeface="+mn-ea"/>
                <a:cs typeface="Vrinda"/>
              </a:rPr>
              <a:t>회귀분석</a:t>
            </a:r>
            <a:endParaRPr lang="en-US" altLang="ko-KR" sz="1600" b="1" dirty="0">
              <a:solidFill>
                <a:schemeClr val="bg1"/>
              </a:solidFill>
              <a:latin typeface="+mn-ea"/>
              <a:cs typeface="Vrinda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403A9628-9B72-4454-AF70-BF2A505F8F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7639172"/>
                  </p:ext>
                </p:extLst>
              </p:nvPr>
            </p:nvGraphicFramePr>
            <p:xfrm>
              <a:off x="2032000" y="1354216"/>
              <a:ext cx="8128001" cy="49565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68575">
                      <a:extLst>
                        <a:ext uri="{9D8B030D-6E8A-4147-A177-3AD203B41FA5}">
                          <a16:colId xmlns:a16="http://schemas.microsoft.com/office/drawing/2014/main" val="1605791203"/>
                        </a:ext>
                      </a:extLst>
                    </a:gridCol>
                    <a:gridCol w="1266825">
                      <a:extLst>
                        <a:ext uri="{9D8B030D-6E8A-4147-A177-3AD203B41FA5}">
                          <a16:colId xmlns:a16="http://schemas.microsoft.com/office/drawing/2014/main" val="2417960457"/>
                        </a:ext>
                      </a:extLst>
                    </a:gridCol>
                    <a:gridCol w="4292601">
                      <a:extLst>
                        <a:ext uri="{9D8B030D-6E8A-4147-A177-3AD203B41FA5}">
                          <a16:colId xmlns:a16="http://schemas.microsoft.com/office/drawing/2014/main" val="1411483996"/>
                        </a:ext>
                      </a:extLst>
                    </a:gridCol>
                  </a:tblGrid>
                  <a:tr h="76818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/>
                            <a:t>과정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/>
                            <a:t>방법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7454868"/>
                      </a:ext>
                    </a:extLst>
                  </a:tr>
                  <a:tr h="76818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/>
                            <a:t>데이터 확보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/>
                            <a:t>기존 </a:t>
                          </a:r>
                          <a:r>
                            <a:rPr lang="en-US" altLang="ko-KR" sz="1400"/>
                            <a:t>PID</a:t>
                          </a:r>
                          <a:r>
                            <a:rPr lang="ko-KR" altLang="en-US" sz="1400"/>
                            <a:t>제어의 결과를 </a:t>
                          </a:r>
                          <a:r>
                            <a:rPr lang="en-US" altLang="ko-KR" sz="1400"/>
                            <a:t>Label</a:t>
                          </a:r>
                          <a:r>
                            <a:rPr lang="ko-KR" altLang="en-US" sz="1400"/>
                            <a:t>값</a:t>
                          </a:r>
                          <a:r>
                            <a:rPr lang="en-US" altLang="ko-KR" sz="1400"/>
                            <a:t>,</a:t>
                          </a:r>
                        </a:p>
                        <a:p>
                          <a:pPr algn="ctr" latinLnBrk="1"/>
                          <a:r>
                            <a:rPr lang="en-US" altLang="ko-KR" sz="1400"/>
                            <a:t>Roll, Pitch, Yaw </a:t>
                          </a:r>
                          <a:r>
                            <a:rPr lang="ko-KR" altLang="en-US" sz="1400"/>
                            <a:t>각속도 추출</a:t>
                          </a:r>
                          <a:endParaRPr lang="en-US" altLang="ko-KR" sz="1400"/>
                        </a:p>
                        <a:p>
                          <a:pPr algn="ctr" latinLnBrk="1"/>
                          <a:r>
                            <a:rPr lang="en-US" altLang="ko-KR" sz="1400"/>
                            <a:t>Label </a:t>
                          </a:r>
                          <a:r>
                            <a:rPr lang="ko-KR" altLang="en-US" sz="1400"/>
                            <a:t>값의 이전</a:t>
                          </a:r>
                          <a:r>
                            <a:rPr lang="en-US" altLang="ko-KR" sz="1400"/>
                            <a:t>(0.01</a:t>
                          </a:r>
                          <a:r>
                            <a:rPr lang="ko-KR" altLang="en-US" sz="1400"/>
                            <a:t>초 전</a:t>
                          </a:r>
                          <a:r>
                            <a:rPr lang="en-US" altLang="ko-KR" sz="1400"/>
                            <a:t>) Label</a:t>
                          </a:r>
                          <a:r>
                            <a:rPr lang="ko-KR" altLang="en-US" sz="1400"/>
                            <a:t>값을 </a:t>
                          </a:r>
                          <a:r>
                            <a:rPr lang="en-US" altLang="ko-KR" sz="1400"/>
                            <a:t>Input</a:t>
                          </a:r>
                          <a:r>
                            <a:rPr lang="ko-KR" altLang="en-US" sz="1400"/>
                            <a:t>으로 설정</a:t>
                          </a:r>
                          <a:endParaRPr lang="en-US" altLang="ko-KR" sz="140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8367"/>
                      </a:ext>
                    </a:extLst>
                  </a:tr>
                  <a:tr h="76818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/>
                            <a:t>모델 학습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OLS (ordinary least square)</a:t>
                          </a:r>
                          <a:endParaRPr lang="ko-KR" altLang="en-US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8745687"/>
                      </a:ext>
                    </a:extLst>
                  </a:tr>
                  <a:tr h="384093">
                    <a:tc row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Coefficient</a:t>
                          </a:r>
                          <a:endParaRPr lang="ko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Intercept</a:t>
                          </a:r>
                          <a:endParaRPr lang="ko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-0.1221</a:t>
                          </a:r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65482242"/>
                      </a:ext>
                    </a:extLst>
                  </a:tr>
                  <a:tr h="38409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𝑅𝑜𝑙𝑙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-0.0859</a:t>
                          </a:r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59000142"/>
                      </a:ext>
                    </a:extLst>
                  </a:tr>
                  <a:tr h="384093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𝑃𝑖𝑡𝑐h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0.0928</a:t>
                          </a:r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00241195"/>
                      </a:ext>
                    </a:extLst>
                  </a:tr>
                  <a:tr h="19204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𝑌𝑎𝑤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-0.0013</a:t>
                          </a:r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7137186"/>
                      </a:ext>
                    </a:extLst>
                  </a:tr>
                  <a:tr h="19204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privious</a:t>
                          </a:r>
                          <a:endParaRPr lang="ko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3.5579</a:t>
                          </a:r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8705976"/>
                      </a:ext>
                    </a:extLst>
                  </a:tr>
                  <a:tr h="384093">
                    <a:tc row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/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𝐴𝑑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0.992</a:t>
                          </a:r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2917239"/>
                      </a:ext>
                    </a:extLst>
                  </a:tr>
                  <a:tr h="38409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𝐴𝑑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0.992</a:t>
                          </a:r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0621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403A9628-9B72-4454-AF70-BF2A505F8F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7639172"/>
                  </p:ext>
                </p:extLst>
              </p:nvPr>
            </p:nvGraphicFramePr>
            <p:xfrm>
              <a:off x="2032000" y="1354216"/>
              <a:ext cx="8128001" cy="49565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68575">
                      <a:extLst>
                        <a:ext uri="{9D8B030D-6E8A-4147-A177-3AD203B41FA5}">
                          <a16:colId xmlns:a16="http://schemas.microsoft.com/office/drawing/2014/main" val="1605791203"/>
                        </a:ext>
                      </a:extLst>
                    </a:gridCol>
                    <a:gridCol w="1266825">
                      <a:extLst>
                        <a:ext uri="{9D8B030D-6E8A-4147-A177-3AD203B41FA5}">
                          <a16:colId xmlns:a16="http://schemas.microsoft.com/office/drawing/2014/main" val="2417960457"/>
                        </a:ext>
                      </a:extLst>
                    </a:gridCol>
                    <a:gridCol w="4292601">
                      <a:extLst>
                        <a:ext uri="{9D8B030D-6E8A-4147-A177-3AD203B41FA5}">
                          <a16:colId xmlns:a16="http://schemas.microsoft.com/office/drawing/2014/main" val="1411483996"/>
                        </a:ext>
                      </a:extLst>
                    </a:gridCol>
                  </a:tblGrid>
                  <a:tr h="76818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/>
                            <a:t>과정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/>
                            <a:t>방법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7454868"/>
                      </a:ext>
                    </a:extLst>
                  </a:tr>
                  <a:tr h="76818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/>
                            <a:t>데이터 확보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/>
                            <a:t>기존 </a:t>
                          </a:r>
                          <a:r>
                            <a:rPr lang="en-US" altLang="ko-KR" sz="1400"/>
                            <a:t>PID</a:t>
                          </a:r>
                          <a:r>
                            <a:rPr lang="ko-KR" altLang="en-US" sz="1400"/>
                            <a:t>제어의 결과를 </a:t>
                          </a:r>
                          <a:r>
                            <a:rPr lang="en-US" altLang="ko-KR" sz="1400"/>
                            <a:t>Label</a:t>
                          </a:r>
                          <a:r>
                            <a:rPr lang="ko-KR" altLang="en-US" sz="1400"/>
                            <a:t>값</a:t>
                          </a:r>
                          <a:r>
                            <a:rPr lang="en-US" altLang="ko-KR" sz="1400"/>
                            <a:t>,</a:t>
                          </a:r>
                        </a:p>
                        <a:p>
                          <a:pPr algn="ctr" latinLnBrk="1"/>
                          <a:r>
                            <a:rPr lang="en-US" altLang="ko-KR" sz="1400"/>
                            <a:t>Roll, Pitch, Yaw </a:t>
                          </a:r>
                          <a:r>
                            <a:rPr lang="ko-KR" altLang="en-US" sz="1400"/>
                            <a:t>각속도 추출</a:t>
                          </a:r>
                          <a:endParaRPr lang="en-US" altLang="ko-KR" sz="1400"/>
                        </a:p>
                        <a:p>
                          <a:pPr algn="ctr" latinLnBrk="1"/>
                          <a:r>
                            <a:rPr lang="en-US" altLang="ko-KR" sz="1400"/>
                            <a:t>Label </a:t>
                          </a:r>
                          <a:r>
                            <a:rPr lang="ko-KR" altLang="en-US" sz="1400"/>
                            <a:t>값의 이전</a:t>
                          </a:r>
                          <a:r>
                            <a:rPr lang="en-US" altLang="ko-KR" sz="1400"/>
                            <a:t>(0.01</a:t>
                          </a:r>
                          <a:r>
                            <a:rPr lang="ko-KR" altLang="en-US" sz="1400"/>
                            <a:t>초 전</a:t>
                          </a:r>
                          <a:r>
                            <a:rPr lang="en-US" altLang="ko-KR" sz="1400"/>
                            <a:t>) Label</a:t>
                          </a:r>
                          <a:r>
                            <a:rPr lang="ko-KR" altLang="en-US" sz="1400"/>
                            <a:t>값을 </a:t>
                          </a:r>
                          <a:r>
                            <a:rPr lang="en-US" altLang="ko-KR" sz="1400"/>
                            <a:t>Input</a:t>
                          </a:r>
                          <a:r>
                            <a:rPr lang="ko-KR" altLang="en-US" sz="1400"/>
                            <a:t>으로 설정</a:t>
                          </a:r>
                          <a:endParaRPr lang="en-US" altLang="ko-KR" sz="140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8367"/>
                      </a:ext>
                    </a:extLst>
                  </a:tr>
                  <a:tr h="76818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/>
                            <a:t>모델 학습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OLS (ordinary least square)</a:t>
                          </a:r>
                          <a:endParaRPr lang="ko-KR" altLang="en-US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8745687"/>
                      </a:ext>
                    </a:extLst>
                  </a:tr>
                  <a:tr h="384093">
                    <a:tc row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Coefficient</a:t>
                          </a:r>
                          <a:endParaRPr lang="ko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Intercept</a:t>
                          </a:r>
                          <a:endParaRPr lang="ko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-0.1221</a:t>
                          </a:r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65482242"/>
                      </a:ext>
                    </a:extLst>
                  </a:tr>
                  <a:tr h="38409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4348" t="-703175" r="-342512" b="-5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-0.0859</a:t>
                          </a:r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59000142"/>
                      </a:ext>
                    </a:extLst>
                  </a:tr>
                  <a:tr h="384093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4348" t="-803175" r="-342512" b="-4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0.0928</a:t>
                          </a:r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0024119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4348" t="-948333" r="-342512" b="-3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-0.0013</a:t>
                          </a:r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7137186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privious</a:t>
                          </a:r>
                          <a:endParaRPr lang="ko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3.5579</a:t>
                          </a:r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8705976"/>
                      </a:ext>
                    </a:extLst>
                  </a:tr>
                  <a:tr h="384093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7" t="-546825" r="-217062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4348" t="-1093651" r="-342512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0.992</a:t>
                          </a:r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2917239"/>
                      </a:ext>
                    </a:extLst>
                  </a:tr>
                  <a:tr h="38409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4348" t="-1193651" r="-342512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0.992</a:t>
                          </a:r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062161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0" name="그룹 59">
            <a:extLst>
              <a:ext uri="{FF2B5EF4-FFF2-40B4-BE49-F238E27FC236}">
                <a16:creationId xmlns:a16="http://schemas.microsoft.com/office/drawing/2014/main" id="{5507CA73-A278-419B-B5A3-1AE607CD0FD2}"/>
              </a:ext>
            </a:extLst>
          </p:cNvPr>
          <p:cNvGrpSpPr/>
          <p:nvPr/>
        </p:nvGrpSpPr>
        <p:grpSpPr>
          <a:xfrm>
            <a:off x="121578" y="103341"/>
            <a:ext cx="12019645" cy="514271"/>
            <a:chOff x="121578" y="103341"/>
            <a:chExt cx="12019645" cy="514271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945ECAF6-EB86-4402-9FF7-B6F56BF758DC}"/>
                </a:ext>
              </a:extLst>
            </p:cNvPr>
            <p:cNvGrpSpPr/>
            <p:nvPr/>
          </p:nvGrpSpPr>
          <p:grpSpPr>
            <a:xfrm>
              <a:off x="121578" y="103341"/>
              <a:ext cx="12019645" cy="514271"/>
              <a:chOff x="121578" y="103341"/>
              <a:chExt cx="12019645" cy="514271"/>
            </a:xfrm>
          </p:grpSpPr>
          <p:sp>
            <p:nvSpPr>
              <p:cNvPr id="68" name="화살표: 갈매기형 수장 67">
                <a:extLst>
                  <a:ext uri="{FF2B5EF4-FFF2-40B4-BE49-F238E27FC236}">
                    <a16:creationId xmlns:a16="http://schemas.microsoft.com/office/drawing/2014/main" id="{19BC9949-8617-4260-A49F-625D860F69F7}"/>
                  </a:ext>
                </a:extLst>
              </p:cNvPr>
              <p:cNvSpPr/>
              <p:nvPr/>
            </p:nvSpPr>
            <p:spPr>
              <a:xfrm>
                <a:off x="9005015" y="104504"/>
                <a:ext cx="3136208" cy="513108"/>
              </a:xfrm>
              <a:prstGeom prst="chevron">
                <a:avLst/>
              </a:pr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9" name="화살표: 오각형 68">
                <a:extLst>
                  <a:ext uri="{FF2B5EF4-FFF2-40B4-BE49-F238E27FC236}">
                    <a16:creationId xmlns:a16="http://schemas.microsoft.com/office/drawing/2014/main" id="{9F91659E-D187-4D33-820B-50772E4E3857}"/>
                  </a:ext>
                </a:extLst>
              </p:cNvPr>
              <p:cNvSpPr/>
              <p:nvPr/>
            </p:nvSpPr>
            <p:spPr>
              <a:xfrm>
                <a:off x="121578" y="103341"/>
                <a:ext cx="2996604" cy="513108"/>
              </a:xfrm>
              <a:prstGeom prst="homePlate">
                <a:avLst/>
              </a:prstGeom>
              <a:solidFill>
                <a:srgbClr val="E1E1E1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latin typeface="+mn-ea"/>
                </a:endParaRPr>
              </a:p>
            </p:txBody>
          </p:sp>
          <p:sp>
            <p:nvSpPr>
              <p:cNvPr id="70" name="화살표: 갈매기형 수장 69">
                <a:extLst>
                  <a:ext uri="{FF2B5EF4-FFF2-40B4-BE49-F238E27FC236}">
                    <a16:creationId xmlns:a16="http://schemas.microsoft.com/office/drawing/2014/main" id="{89B7A8B8-7E2E-4C89-9B8A-ECC684FF4219}"/>
                  </a:ext>
                </a:extLst>
              </p:cNvPr>
              <p:cNvSpPr/>
              <p:nvPr/>
            </p:nvSpPr>
            <p:spPr>
              <a:xfrm>
                <a:off x="3015448" y="103341"/>
                <a:ext cx="3078039" cy="513108"/>
              </a:xfrm>
              <a:prstGeom prst="chevron">
                <a:avLst/>
              </a:prstGeom>
              <a:solidFill>
                <a:srgbClr val="364C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71" name="화살표: 갈매기형 수장 70">
                <a:extLst>
                  <a:ext uri="{FF2B5EF4-FFF2-40B4-BE49-F238E27FC236}">
                    <a16:creationId xmlns:a16="http://schemas.microsoft.com/office/drawing/2014/main" id="{4964EBF5-2E96-43E3-AFDF-C0FFA5295083}"/>
                  </a:ext>
                </a:extLst>
              </p:cNvPr>
              <p:cNvSpPr/>
              <p:nvPr/>
            </p:nvSpPr>
            <p:spPr>
              <a:xfrm>
                <a:off x="6014020" y="103341"/>
                <a:ext cx="3136208" cy="513108"/>
              </a:xfrm>
              <a:prstGeom prst="chevron">
                <a:avLst/>
              </a:pr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4ECB759-ECE1-48A0-90EB-91003B39BD30}"/>
                </a:ext>
              </a:extLst>
            </p:cNvPr>
            <p:cNvSpPr/>
            <p:nvPr/>
          </p:nvSpPr>
          <p:spPr>
            <a:xfrm>
              <a:off x="1108125" y="192496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Vrinda" panose="020B0502040204020203" pitchFamily="34" charset="0"/>
                </a:rPr>
                <a:t>개요</a:t>
              </a:r>
              <a:endParaRPr lang="en-US" altLang="ko-KR" sz="1600" b="1" dirty="0">
                <a:solidFill>
                  <a:srgbClr val="364C73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7EDD17F-C531-49F9-8A7B-48CAA3C46C03}"/>
                </a:ext>
              </a:extLst>
            </p:cNvPr>
            <p:cNvSpPr/>
            <p:nvPr/>
          </p:nvSpPr>
          <p:spPr>
            <a:xfrm>
              <a:off x="7197367" y="186679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결과</a:t>
              </a:r>
              <a:endParaRPr lang="en-US" altLang="ko-KR" sz="1600" b="1" dirty="0">
                <a:solidFill>
                  <a:schemeClr val="bg1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C5EF869-6F97-4A6C-B14E-B4495C9205B6}"/>
                </a:ext>
              </a:extLst>
            </p:cNvPr>
            <p:cNvSpPr/>
            <p:nvPr/>
          </p:nvSpPr>
          <p:spPr>
            <a:xfrm>
              <a:off x="10188623" y="201667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고찰</a:t>
              </a:r>
              <a:endParaRPr lang="en-US" altLang="ko-KR" sz="1600" b="1" dirty="0">
                <a:solidFill>
                  <a:schemeClr val="bg1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CDA967A-253C-478A-B37C-87CEBCBFF2D6}"/>
                </a:ext>
              </a:extLst>
            </p:cNvPr>
            <p:cNvSpPr/>
            <p:nvPr/>
          </p:nvSpPr>
          <p:spPr>
            <a:xfrm>
              <a:off x="3555424" y="187842"/>
              <a:ext cx="1808508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E1E1E1"/>
                  </a:solidFill>
                  <a:latin typeface="+mn-ea"/>
                  <a:cs typeface="+mn-lt"/>
                </a:rPr>
                <a:t>모델 구축 </a:t>
              </a:r>
              <a:r>
                <a:rPr lang="en-US" altLang="ko-KR" sz="1600" b="1">
                  <a:solidFill>
                    <a:srgbClr val="E1E1E1"/>
                  </a:solidFill>
                  <a:latin typeface="+mn-ea"/>
                  <a:cs typeface="+mn-lt"/>
                </a:rPr>
                <a:t>&amp; </a:t>
              </a:r>
              <a:r>
                <a:rPr lang="ko-KR" altLang="en-US" sz="1600" b="1">
                  <a:solidFill>
                    <a:srgbClr val="E1E1E1"/>
                  </a:solidFill>
                  <a:latin typeface="+mn-ea"/>
                  <a:cs typeface="+mn-lt"/>
                </a:rPr>
                <a:t>학습</a:t>
              </a:r>
              <a:endParaRPr lang="en-US" altLang="ko-KR" sz="1600" b="1" dirty="0">
                <a:solidFill>
                  <a:srgbClr val="E1E1E1"/>
                </a:solidFill>
                <a:latin typeface="+mn-ea"/>
                <a:cs typeface="Vrinda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96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F06FEA33-BFE6-4B97-9BAC-5CDB0A114BB2}"/>
              </a:ext>
            </a:extLst>
          </p:cNvPr>
          <p:cNvSpPr>
            <a:spLocks noGrp="1"/>
          </p:cNvSpPr>
          <p:nvPr/>
        </p:nvSpPr>
        <p:spPr>
          <a:xfrm>
            <a:off x="9225859" y="6355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0F46F0-BD0A-411D-8085-BDD3BCEC99C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65D0852-4E9A-4BBA-BE48-6822D596A11E}"/>
              </a:ext>
            </a:extLst>
          </p:cNvPr>
          <p:cNvSpPr/>
          <p:nvPr/>
        </p:nvSpPr>
        <p:spPr>
          <a:xfrm>
            <a:off x="224895" y="1046745"/>
            <a:ext cx="11730691" cy="5626259"/>
          </a:xfrm>
          <a:prstGeom prst="rect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n-ea"/>
              <a:cs typeface="Vrinda" panose="020B0502040204020203" pitchFamily="34" charset="0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4A9B891-7F0D-4A5B-96A1-361EBDF35AA2}"/>
              </a:ext>
            </a:extLst>
          </p:cNvPr>
          <p:cNvSpPr/>
          <p:nvPr/>
        </p:nvSpPr>
        <p:spPr>
          <a:xfrm>
            <a:off x="576851" y="803640"/>
            <a:ext cx="2314637" cy="417554"/>
          </a:xfrm>
          <a:prstGeom prst="rect">
            <a:avLst/>
          </a:prstGeom>
          <a:solidFill>
            <a:srgbClr val="BFBFB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>
                <a:solidFill>
                  <a:srgbClr val="364C73"/>
                </a:solidFill>
                <a:latin typeface="+mn-ea"/>
                <a:cs typeface="Vrinda"/>
              </a:rPr>
              <a:t>회귀분석</a:t>
            </a:r>
            <a:endParaRPr lang="en-US" altLang="ko-KR" sz="1600" b="1" dirty="0">
              <a:solidFill>
                <a:schemeClr val="bg1"/>
              </a:solidFill>
              <a:latin typeface="+mn-ea"/>
              <a:cs typeface="Vrinda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2CD2B3-F473-4331-8EA4-1DBB0635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75" y="1281321"/>
            <a:ext cx="5174324" cy="5157105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04B006CB-39DF-4E99-BA56-6A0DF3451115}"/>
              </a:ext>
            </a:extLst>
          </p:cNvPr>
          <p:cNvGrpSpPr/>
          <p:nvPr/>
        </p:nvGrpSpPr>
        <p:grpSpPr>
          <a:xfrm>
            <a:off x="121578" y="103341"/>
            <a:ext cx="12019645" cy="514271"/>
            <a:chOff x="121578" y="103341"/>
            <a:chExt cx="12019645" cy="514271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23F9060-09C1-4AF4-8FA0-140CD9AF06F5}"/>
                </a:ext>
              </a:extLst>
            </p:cNvPr>
            <p:cNvGrpSpPr/>
            <p:nvPr/>
          </p:nvGrpSpPr>
          <p:grpSpPr>
            <a:xfrm>
              <a:off x="121578" y="103341"/>
              <a:ext cx="12019645" cy="514271"/>
              <a:chOff x="121578" y="103341"/>
              <a:chExt cx="12019645" cy="514271"/>
            </a:xfrm>
          </p:grpSpPr>
          <p:sp>
            <p:nvSpPr>
              <p:cNvPr id="24" name="화살표: 갈매기형 수장 23">
                <a:extLst>
                  <a:ext uri="{FF2B5EF4-FFF2-40B4-BE49-F238E27FC236}">
                    <a16:creationId xmlns:a16="http://schemas.microsoft.com/office/drawing/2014/main" id="{8CED8443-845A-4E99-963D-E2312CCCCDD2}"/>
                  </a:ext>
                </a:extLst>
              </p:cNvPr>
              <p:cNvSpPr/>
              <p:nvPr/>
            </p:nvSpPr>
            <p:spPr>
              <a:xfrm>
                <a:off x="9005015" y="104504"/>
                <a:ext cx="3136208" cy="513108"/>
              </a:xfrm>
              <a:prstGeom prst="chevron">
                <a:avLst/>
              </a:pr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5" name="화살표: 오각형 24">
                <a:extLst>
                  <a:ext uri="{FF2B5EF4-FFF2-40B4-BE49-F238E27FC236}">
                    <a16:creationId xmlns:a16="http://schemas.microsoft.com/office/drawing/2014/main" id="{36346238-6DC6-44BC-B1F8-4201490770A1}"/>
                  </a:ext>
                </a:extLst>
              </p:cNvPr>
              <p:cNvSpPr/>
              <p:nvPr/>
            </p:nvSpPr>
            <p:spPr>
              <a:xfrm>
                <a:off x="121578" y="103341"/>
                <a:ext cx="2996604" cy="513108"/>
              </a:xfrm>
              <a:prstGeom prst="homePlate">
                <a:avLst/>
              </a:prstGeom>
              <a:solidFill>
                <a:srgbClr val="E1E1E1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latin typeface="+mn-ea"/>
                </a:endParaRPr>
              </a:p>
            </p:txBody>
          </p:sp>
          <p:sp>
            <p:nvSpPr>
              <p:cNvPr id="26" name="화살표: 갈매기형 수장 25">
                <a:extLst>
                  <a:ext uri="{FF2B5EF4-FFF2-40B4-BE49-F238E27FC236}">
                    <a16:creationId xmlns:a16="http://schemas.microsoft.com/office/drawing/2014/main" id="{C6A959C3-C1C1-4BF3-9464-08A6E1BABEC7}"/>
                  </a:ext>
                </a:extLst>
              </p:cNvPr>
              <p:cNvSpPr/>
              <p:nvPr/>
            </p:nvSpPr>
            <p:spPr>
              <a:xfrm>
                <a:off x="3015448" y="103341"/>
                <a:ext cx="3078039" cy="513108"/>
              </a:xfrm>
              <a:prstGeom prst="chevron">
                <a:avLst/>
              </a:prstGeom>
              <a:solidFill>
                <a:srgbClr val="364C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7" name="화살표: 갈매기형 수장 26">
                <a:extLst>
                  <a:ext uri="{FF2B5EF4-FFF2-40B4-BE49-F238E27FC236}">
                    <a16:creationId xmlns:a16="http://schemas.microsoft.com/office/drawing/2014/main" id="{9B74CA7F-9E3B-4A07-9701-10C5D412E01E}"/>
                  </a:ext>
                </a:extLst>
              </p:cNvPr>
              <p:cNvSpPr/>
              <p:nvPr/>
            </p:nvSpPr>
            <p:spPr>
              <a:xfrm>
                <a:off x="6014020" y="103341"/>
                <a:ext cx="3136208" cy="513108"/>
              </a:xfrm>
              <a:prstGeom prst="chevron">
                <a:avLst/>
              </a:pr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7DB9A3D-6F80-4688-8B28-1AA6C9E505D5}"/>
                </a:ext>
              </a:extLst>
            </p:cNvPr>
            <p:cNvSpPr/>
            <p:nvPr/>
          </p:nvSpPr>
          <p:spPr>
            <a:xfrm>
              <a:off x="1108125" y="192496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Vrinda" panose="020B0502040204020203" pitchFamily="34" charset="0"/>
                </a:rPr>
                <a:t>개요</a:t>
              </a:r>
              <a:endParaRPr lang="en-US" altLang="ko-KR" sz="1600" b="1" dirty="0">
                <a:solidFill>
                  <a:srgbClr val="364C73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1C8A89E-064C-4038-9B8B-173A0A5400ED}"/>
                </a:ext>
              </a:extLst>
            </p:cNvPr>
            <p:cNvSpPr/>
            <p:nvPr/>
          </p:nvSpPr>
          <p:spPr>
            <a:xfrm>
              <a:off x="7197367" y="186679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결과</a:t>
              </a:r>
              <a:endParaRPr lang="en-US" altLang="ko-KR" sz="1600" b="1" dirty="0">
                <a:solidFill>
                  <a:schemeClr val="bg1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C7C4D64-00FD-48B2-B970-55547AFA1559}"/>
                </a:ext>
              </a:extLst>
            </p:cNvPr>
            <p:cNvSpPr/>
            <p:nvPr/>
          </p:nvSpPr>
          <p:spPr>
            <a:xfrm>
              <a:off x="10188623" y="201667"/>
              <a:ext cx="595036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364C73"/>
                  </a:solidFill>
                  <a:latin typeface="+mn-ea"/>
                  <a:cs typeface="+mn-lt"/>
                </a:rPr>
                <a:t>고찰</a:t>
              </a:r>
              <a:endParaRPr lang="en-US" altLang="ko-KR" sz="1600" b="1" dirty="0">
                <a:solidFill>
                  <a:schemeClr val="bg1"/>
                </a:solidFill>
                <a:latin typeface="+mn-ea"/>
                <a:cs typeface="Vrinda" panose="020B0502040204020203" pitchFamily="34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0A4D273-0087-4AFD-ADAD-A611F0B1EBDA}"/>
                </a:ext>
              </a:extLst>
            </p:cNvPr>
            <p:cNvSpPr/>
            <p:nvPr/>
          </p:nvSpPr>
          <p:spPr>
            <a:xfrm>
              <a:off x="3555424" y="187842"/>
              <a:ext cx="1808508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>
                  <a:solidFill>
                    <a:srgbClr val="E1E1E1"/>
                  </a:solidFill>
                  <a:latin typeface="+mn-ea"/>
                  <a:cs typeface="+mn-lt"/>
                </a:rPr>
                <a:t>모델 구축 </a:t>
              </a:r>
              <a:r>
                <a:rPr lang="en-US" altLang="ko-KR" sz="1600" b="1">
                  <a:solidFill>
                    <a:srgbClr val="E1E1E1"/>
                  </a:solidFill>
                  <a:latin typeface="+mn-ea"/>
                  <a:cs typeface="+mn-lt"/>
                </a:rPr>
                <a:t>&amp; </a:t>
              </a:r>
              <a:r>
                <a:rPr lang="ko-KR" altLang="en-US" sz="1600" b="1">
                  <a:solidFill>
                    <a:srgbClr val="E1E1E1"/>
                  </a:solidFill>
                  <a:latin typeface="+mn-ea"/>
                  <a:cs typeface="+mn-lt"/>
                </a:rPr>
                <a:t>학습</a:t>
              </a:r>
              <a:endParaRPr lang="en-US" altLang="ko-KR" sz="1600" b="1" dirty="0">
                <a:solidFill>
                  <a:srgbClr val="E1E1E1"/>
                </a:solidFill>
                <a:latin typeface="+mn-ea"/>
                <a:cs typeface="Vrinda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2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</TotalTime>
  <Words>1481</Words>
  <Application>Microsoft Office PowerPoint</Application>
  <PresentationFormat>와이드스크린</PresentationFormat>
  <Paragraphs>341</Paragraphs>
  <Slides>25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NanumBarunGothic</vt:lpstr>
      <vt:lpstr>Noto Sans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용갈</dc:creator>
  <cp:lastModifiedBy>ChoiSeungchan</cp:lastModifiedBy>
  <cp:revision>106</cp:revision>
  <dcterms:created xsi:type="dcterms:W3CDTF">2020-11-13T13:45:55Z</dcterms:created>
  <dcterms:modified xsi:type="dcterms:W3CDTF">2021-05-27T15:46:42Z</dcterms:modified>
</cp:coreProperties>
</file>