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4" r:id="rId3"/>
    <p:sldId id="282" r:id="rId4"/>
    <p:sldId id="283" r:id="rId5"/>
    <p:sldId id="270" r:id="rId6"/>
    <p:sldId id="272" r:id="rId7"/>
    <p:sldId id="273" r:id="rId8"/>
    <p:sldId id="276" r:id="rId9"/>
    <p:sldId id="279" r:id="rId10"/>
    <p:sldId id="280" r:id="rId11"/>
    <p:sldId id="284" r:id="rId12"/>
    <p:sldId id="281" r:id="rId13"/>
    <p:sldId id="28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ter" initials="c" lastIdx="1" clrIdx="0">
    <p:extLst>
      <p:ext uri="{19B8F6BF-5375-455C-9EA6-DF929625EA0E}">
        <p15:presenceInfo xmlns:p15="http://schemas.microsoft.com/office/powerpoint/2012/main" userId="compu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 autoAdjust="0"/>
    <p:restoredTop sz="94637"/>
  </p:normalViewPr>
  <p:slideViewPr>
    <p:cSldViewPr>
      <p:cViewPr varScale="1">
        <p:scale>
          <a:sx n="108" d="100"/>
          <a:sy n="108" d="100"/>
        </p:scale>
        <p:origin x="17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05D1-4B81-4900-9D32-1CBB403CEBA2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58D39-1F81-4B3A-93D6-9FA3C8ED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8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58D39-1F81-4B3A-93D6-9FA3C8EDA8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5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450" y="1844780"/>
            <a:ext cx="8007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latin typeface="Noto Sans CJK SC Thin" pitchFamily="34" charset="-127"/>
                <a:ea typeface="문체부 제목 돋음체" panose="020B0609000101010101" pitchFamily="49" charset="-127"/>
              </a:rPr>
              <a:t>On-board Diagnostics(OBD)</a:t>
            </a:r>
          </a:p>
          <a:p>
            <a:pPr algn="ctr"/>
            <a:r>
              <a:rPr lang="ko-KR" altLang="en-US" sz="4800" b="1" dirty="0">
                <a:latin typeface="Noto Sans CJK SC Thin" pitchFamily="34" charset="-127"/>
                <a:ea typeface="문체부 제목 돋음체" panose="020B0609000101010101" pitchFamily="49" charset="-127"/>
              </a:rPr>
              <a:t>데이터 분석</a:t>
            </a:r>
            <a:endParaRPr lang="en-US" altLang="ko-KR" sz="4800" b="1" dirty="0">
              <a:latin typeface="Noto Sans CJK SC Thin" pitchFamily="34" charset="-127"/>
              <a:ea typeface="문체부 제목 돋음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4360" y="4077090"/>
            <a:ext cx="15842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Noto Sans CJK SC Thin" pitchFamily="34" charset="-127"/>
                <a:ea typeface="문체부 제목 돋음체" panose="020B0609000101010101" pitchFamily="49" charset="-127"/>
              </a:rPr>
              <a:t>김기덕</a:t>
            </a:r>
            <a:endParaRPr lang="en-US" altLang="ko-KR" sz="2400" b="1" dirty="0">
              <a:latin typeface="Noto Sans CJK SC Thin" pitchFamily="34" charset="-127"/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400" b="1" dirty="0">
                <a:latin typeface="Noto Sans CJK SC Thin" pitchFamily="34" charset="-127"/>
                <a:ea typeface="문체부 제목 돋음체" panose="020B0609000101010101" pitchFamily="49" charset="-127"/>
              </a:rPr>
              <a:t>김준범</a:t>
            </a:r>
            <a:endParaRPr lang="en-US" altLang="ko-KR" sz="2400" b="1" dirty="0">
              <a:latin typeface="Noto Sans CJK SC Thin" pitchFamily="34" charset="-127"/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400" b="1" dirty="0" err="1">
                <a:latin typeface="Noto Sans CJK SC Thin" pitchFamily="34" charset="-127"/>
                <a:ea typeface="문체부 제목 돋음체" panose="020B0609000101010101" pitchFamily="49" charset="-127"/>
              </a:rPr>
              <a:t>나여영</a:t>
            </a:r>
            <a:endParaRPr lang="en-US" altLang="ko-KR" sz="2400" b="1" dirty="0">
              <a:latin typeface="Noto Sans CJK SC Thin" pitchFamily="34" charset="-127"/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400" b="1" dirty="0" err="1">
                <a:latin typeface="Noto Sans CJK SC Thin" pitchFamily="34" charset="-127"/>
                <a:ea typeface="문체부 제목 돋음체" panose="020B0609000101010101" pitchFamily="49" charset="-127"/>
              </a:rPr>
              <a:t>원용설</a:t>
            </a:r>
            <a:endParaRPr lang="en-US" altLang="ko-KR" sz="2400" b="1" dirty="0">
              <a:latin typeface="Noto Sans CJK SC Thin" pitchFamily="34" charset="-127"/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400" b="1" dirty="0" err="1">
                <a:latin typeface="Noto Sans CJK SC Thin" pitchFamily="34" charset="-127"/>
                <a:ea typeface="문체부 제목 돋음체" panose="020B0609000101010101" pitchFamily="49" charset="-127"/>
              </a:rPr>
              <a:t>이새은</a:t>
            </a:r>
            <a:endParaRPr lang="en-US" altLang="ko-KR" sz="2400" b="1" dirty="0">
              <a:latin typeface="Noto Sans CJK SC Thin" pitchFamily="34" charset="-127"/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400" b="1" dirty="0" err="1">
                <a:latin typeface="Noto Sans CJK SC Thin" pitchFamily="34" charset="-127"/>
                <a:ea typeface="문체부 제목 돋음체" panose="020B0609000101010101" pitchFamily="49" charset="-127"/>
              </a:rPr>
              <a:t>차인성</a:t>
            </a:r>
            <a:endParaRPr lang="en-US" altLang="ko-KR" sz="2400" b="1" dirty="0">
              <a:latin typeface="Noto Sans CJK SC Thin" pitchFamily="34" charset="-127"/>
              <a:ea typeface="문체부 제목 돋음체" panose="020B0609000101010101" pitchFamily="49" charset="-127"/>
            </a:endParaRPr>
          </a:p>
          <a:p>
            <a:pPr algn="ctr"/>
            <a:endParaRPr lang="en-US" altLang="ko-KR" sz="2400" b="1" dirty="0">
              <a:latin typeface="Noto Sans CJK SC Thin" pitchFamily="34" charset="-127"/>
              <a:ea typeface="문체부 제목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771" y="5517290"/>
            <a:ext cx="6122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Noto Sans CJK SC Thin" pitchFamily="34" charset="-127"/>
                <a:ea typeface="문체부 제목 돋음체" panose="020B0609000101010101" pitchFamily="49" charset="-127"/>
              </a:rPr>
              <a:t>2018</a:t>
            </a:r>
            <a:r>
              <a:rPr lang="ko-KR" altLang="en-US" sz="2400" b="1" dirty="0">
                <a:latin typeface="Noto Sans CJK SC Thin" pitchFamily="34" charset="-127"/>
                <a:ea typeface="문체부 제목 돋음체" panose="020B0609000101010101" pitchFamily="49" charset="-127"/>
              </a:rPr>
              <a:t>년 </a:t>
            </a:r>
            <a:r>
              <a:rPr lang="en-US" altLang="ko-KR" sz="2400" b="1" dirty="0">
                <a:latin typeface="Noto Sans CJK SC Thin" pitchFamily="34" charset="-127"/>
                <a:ea typeface="문체부 제목 돋음체" panose="020B0609000101010101" pitchFamily="49" charset="-127"/>
              </a:rPr>
              <a:t>8</a:t>
            </a:r>
            <a:r>
              <a:rPr lang="ko-KR" altLang="en-US" sz="2400" b="1" dirty="0">
                <a:latin typeface="Noto Sans CJK SC Thin" pitchFamily="34" charset="-127"/>
                <a:ea typeface="문체부 제목 돋음체" panose="020B0609000101010101" pitchFamily="49" charset="-127"/>
              </a:rPr>
              <a:t>월 </a:t>
            </a:r>
            <a:r>
              <a:rPr lang="en-US" altLang="ko-KR" sz="2400" b="1" dirty="0">
                <a:latin typeface="Noto Sans CJK SC Thin" pitchFamily="34" charset="-127"/>
                <a:ea typeface="문체부 제목 돋음체" panose="020B0609000101010101" pitchFamily="49" charset="-127"/>
              </a:rPr>
              <a:t>24</a:t>
            </a:r>
            <a:r>
              <a:rPr lang="ko-KR" altLang="en-US" sz="2400" b="1" dirty="0">
                <a:latin typeface="Noto Sans CJK SC Thin" pitchFamily="34" charset="-127"/>
                <a:ea typeface="문체부 제목 돋음체" panose="020B0609000101010101" pitchFamily="49" charset="-127"/>
              </a:rPr>
              <a:t>일 데이터</a:t>
            </a:r>
            <a:endParaRPr lang="en-US" altLang="ko-KR" sz="2400" b="1" dirty="0">
              <a:latin typeface="Noto Sans CJK SC Thin" pitchFamily="34" charset="-127"/>
              <a:ea typeface="문체부 제목 돋음체" panose="020B0609000101010101" pitchFamily="49" charset="-127"/>
            </a:endParaRPr>
          </a:p>
          <a:p>
            <a:pPr algn="ctr"/>
            <a:r>
              <a:rPr lang="en-US" altLang="ko-KR" sz="2400" b="1" dirty="0">
                <a:latin typeface="Noto Sans CJK SC Thin" pitchFamily="34" charset="-127"/>
                <a:ea typeface="문체부 제목 돋음체" panose="020B0609000101010101" pitchFamily="49" charset="-127"/>
              </a:rPr>
              <a:t>NIMS </a:t>
            </a:r>
            <a:r>
              <a:rPr lang="ko-KR" altLang="en-US" sz="2400" b="1" dirty="0">
                <a:latin typeface="Noto Sans CJK SC Thin" pitchFamily="34" charset="-127"/>
                <a:ea typeface="문체부 제목 돋음체" panose="020B0609000101010101" pitchFamily="49" charset="-127"/>
              </a:rPr>
              <a:t>산업 수학 후속 세대 양성 프로그램</a:t>
            </a:r>
            <a:endParaRPr lang="en-US" altLang="ko-KR" sz="2400" b="1" dirty="0">
              <a:latin typeface="Noto Sans CJK SC Thin" pitchFamily="34" charset="-127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49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09" y="1490679"/>
            <a:ext cx="4579741" cy="40296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30"/>
            <a:ext cx="4572000" cy="40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9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28880"/>
              </p:ext>
            </p:extLst>
          </p:nvPr>
        </p:nvGraphicFramePr>
        <p:xfrm>
          <a:off x="683460" y="476590"/>
          <a:ext cx="7921101" cy="280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67">
                  <a:extLst>
                    <a:ext uri="{9D8B030D-6E8A-4147-A177-3AD203B41FA5}">
                      <a16:colId xmlns:a16="http://schemas.microsoft.com/office/drawing/2014/main" val="824971604"/>
                    </a:ext>
                  </a:extLst>
                </a:gridCol>
                <a:gridCol w="2640367">
                  <a:extLst>
                    <a:ext uri="{9D8B030D-6E8A-4147-A177-3AD203B41FA5}">
                      <a16:colId xmlns:a16="http://schemas.microsoft.com/office/drawing/2014/main" val="2844599933"/>
                    </a:ext>
                  </a:extLst>
                </a:gridCol>
                <a:gridCol w="2640367">
                  <a:extLst>
                    <a:ext uri="{9D8B030D-6E8A-4147-A177-3AD203B41FA5}">
                      <a16:colId xmlns:a16="http://schemas.microsoft.com/office/drawing/2014/main" val="410804808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Data 1 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차종 미상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,35L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가정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구간 연비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 연비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0875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Section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10.96939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(383*x)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11.02561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96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Section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15.73765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(550*x)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19819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Section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10.40808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(364*x)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2794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Section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6.987344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(244*x)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2823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5999"/>
              </p:ext>
            </p:extLst>
          </p:nvPr>
        </p:nvGraphicFramePr>
        <p:xfrm>
          <a:off x="683460" y="3861060"/>
          <a:ext cx="7921101" cy="226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67">
                  <a:extLst>
                    <a:ext uri="{9D8B030D-6E8A-4147-A177-3AD203B41FA5}">
                      <a16:colId xmlns:a16="http://schemas.microsoft.com/office/drawing/2014/main" val="3018467407"/>
                    </a:ext>
                  </a:extLst>
                </a:gridCol>
                <a:gridCol w="2640367">
                  <a:extLst>
                    <a:ext uri="{9D8B030D-6E8A-4147-A177-3AD203B41FA5}">
                      <a16:colId xmlns:a16="http://schemas.microsoft.com/office/drawing/2014/main" val="4195249074"/>
                    </a:ext>
                  </a:extLst>
                </a:gridCol>
                <a:gridCol w="2640367">
                  <a:extLst>
                    <a:ext uri="{9D8B030D-6E8A-4147-A177-3AD203B41FA5}">
                      <a16:colId xmlns:a16="http://schemas.microsoft.com/office/drawing/2014/main" val="34480250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Data 2 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모닝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년형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35L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가정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구간 연비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 연비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039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Section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12.57015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11.96328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4881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Section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11.11718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043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Section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12.20249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361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7070102" y="6165380"/>
                <a:ext cx="15344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dirty="0">
                    <a:latin typeface="Aharoni" panose="02010803020104030203" pitchFamily="2" charset="-79"/>
                    <a:ea typeface="문체부 제목 돋음체" panose="020B0609000101010101" pitchFamily="49" charset="-127"/>
                    <a:cs typeface="Aharoni" panose="02010803020104030203" pitchFamily="2" charset="-79"/>
                  </a:rPr>
                  <a:t>단위</a:t>
                </a:r>
                <a14:m>
                  <m:oMath xmlns:m="http://schemas.openxmlformats.org/officeDocument/2006/math">
                    <m:r>
                      <a:rPr lang="en-US" altLang="ko-KR" sz="2000" b="1" i="0" dirty="0" smtClean="0">
                        <a:latin typeface="Cambria Math" panose="02040503050406030204" pitchFamily="18" charset="0"/>
                      </a:rPr>
                      <m:t> : </m:t>
                    </m:r>
                    <m:f>
                      <m:fPr>
                        <m:type m:val="lin"/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𝒌𝒎</m:t>
                        </m:r>
                      </m:num>
                      <m:den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ko-KR" altLang="en-US" sz="2000" b="1" dirty="0">
                  <a:latin typeface="Aharoni" panose="02010803020104030203" pitchFamily="2" charset="-79"/>
                  <a:ea typeface="문체부 제목 돋음체" panose="020B0609000101010101" pitchFamily="49" charset="-127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02" y="6165380"/>
                <a:ext cx="1534459" cy="400110"/>
              </a:xfrm>
              <a:prstGeom prst="rect">
                <a:avLst/>
              </a:prstGeom>
              <a:blipFill>
                <a:blip r:embed="rId2"/>
                <a:stretch>
                  <a:fillRect l="-4365" t="-116667" r="-38889" b="-17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45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3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3760" y="285292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latin typeface="Noto Sans CJK SC Thin" pitchFamily="34" charset="-127"/>
                <a:ea typeface="문체부 제목 돋음체" panose="020B0609000101010101" pitchFamily="49" charset="-127"/>
              </a:rPr>
              <a:t>감사합니다</a:t>
            </a:r>
            <a:endParaRPr lang="en-US" altLang="ko-KR" sz="4800" b="1" dirty="0">
              <a:latin typeface="Noto Sans CJK SC Thin" pitchFamily="34" charset="-127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09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25" y="260560"/>
            <a:ext cx="913247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400" b="1" i="1" dirty="0"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Goal : </a:t>
            </a:r>
            <a:r>
              <a:rPr lang="ko-KR" altLang="en-US" sz="4400" b="1" i="1" dirty="0">
                <a:latin typeface="함초롬돋움" panose="020B0604000101010101" pitchFamily="50" charset="-127"/>
                <a:ea typeface="문체부 돋음체" panose="020B0609000101010101" pitchFamily="49" charset="-127"/>
                <a:cs typeface="함초롬돋움" panose="020B0604000101010101" pitchFamily="50" charset="-127"/>
              </a:rPr>
              <a:t>구간 연비 추정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410" y="1121681"/>
            <a:ext cx="487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CJK SC Bold" pitchFamily="34" charset="-127"/>
                <a:ea typeface="Noto Sans CJK SC Bold" pitchFamily="34" charset="-127"/>
              </a:rPr>
              <a:t>1. </a:t>
            </a:r>
            <a:r>
              <a:rPr lang="ko-KR" altLang="en-US" sz="3200" dirty="0">
                <a:latin typeface="Noto Sans CJK SC Bold" pitchFamily="34" charset="-127"/>
                <a:ea typeface="Noto Sans CJK SC Bold" pitchFamily="34" charset="-127"/>
              </a:rPr>
              <a:t>데이터 전 처리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26716" r="52865" b="38318"/>
          <a:stretch/>
        </p:blipFill>
        <p:spPr>
          <a:xfrm>
            <a:off x="0" y="2312087"/>
            <a:ext cx="9143999" cy="22729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47135" t="26716" r="1055" b="38318"/>
          <a:stretch/>
        </p:blipFill>
        <p:spPr>
          <a:xfrm>
            <a:off x="7210" y="4574398"/>
            <a:ext cx="9132475" cy="227295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2986" y="2492126"/>
            <a:ext cx="3907719" cy="4357370"/>
            <a:chOff x="12986" y="2492126"/>
            <a:chExt cx="3907719" cy="4357370"/>
          </a:xfrm>
        </p:grpSpPr>
        <p:sp>
          <p:nvSpPr>
            <p:cNvPr id="11" name="직사각형 10"/>
            <p:cNvSpPr/>
            <p:nvPr/>
          </p:nvSpPr>
          <p:spPr>
            <a:xfrm>
              <a:off x="12986" y="4775538"/>
              <a:ext cx="792332" cy="2073958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6841" y="4775538"/>
              <a:ext cx="802749" cy="2073958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14673" y="2492126"/>
              <a:ext cx="3506032" cy="2120624"/>
              <a:chOff x="414673" y="2492126"/>
              <a:chExt cx="3506032" cy="2120624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007581" y="2492126"/>
                <a:ext cx="913124" cy="21206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14673" y="2492126"/>
                <a:ext cx="864668" cy="212062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297241" y="2498606"/>
                <a:ext cx="859192" cy="2110176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51594" y="2492126"/>
                <a:ext cx="859192" cy="2110177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4684" y="2466085"/>
            <a:ext cx="3012699" cy="4405008"/>
            <a:chOff x="4684" y="2466085"/>
            <a:chExt cx="3012699" cy="440500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152714" y="2466085"/>
              <a:ext cx="864669" cy="212758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684" y="4743505"/>
              <a:ext cx="828175" cy="212758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19782" y="4743505"/>
              <a:ext cx="799808" cy="212758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9440" y="1706456"/>
            <a:ext cx="43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(1)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데이터 항목 선택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0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980660"/>
            <a:ext cx="9036620" cy="5949350"/>
            <a:chOff x="18344" y="1052670"/>
            <a:chExt cx="5921846" cy="58053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25756" r="69500" b="6465"/>
            <a:stretch/>
          </p:blipFill>
          <p:spPr>
            <a:xfrm>
              <a:off x="18344" y="1052670"/>
              <a:ext cx="5921846" cy="5805330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2195670" y="1556740"/>
              <a:ext cx="2592360" cy="2880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195670" y="2780910"/>
              <a:ext cx="2592360" cy="2880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195670" y="5085230"/>
              <a:ext cx="2592360" cy="2880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400" y="332570"/>
            <a:ext cx="69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(2)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추출할 데이터 기준 선택 </a:t>
            </a:r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-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속도</a:t>
            </a:r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52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5883" r="70882" b="6536"/>
          <a:stretch/>
        </p:blipFill>
        <p:spPr>
          <a:xfrm>
            <a:off x="14760" y="1052670"/>
            <a:ext cx="9144000" cy="580533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419840" y="2636890"/>
            <a:ext cx="4320600" cy="4320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400" y="332570"/>
            <a:ext cx="69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(3)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추출할 데이터 기준 선택 </a:t>
            </a:r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–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엔진 가동 시간</a:t>
            </a:r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48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20" y="374975"/>
            <a:ext cx="487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CJK SC Bold" pitchFamily="34" charset="-127"/>
                <a:ea typeface="Noto Sans CJK SC Bold" pitchFamily="34" charset="-127"/>
              </a:rPr>
              <a:t>2. </a:t>
            </a:r>
            <a:r>
              <a:rPr lang="ko-KR" altLang="en-US" sz="3200" dirty="0">
                <a:latin typeface="Noto Sans CJK SC Bold" pitchFamily="34" charset="-127"/>
                <a:ea typeface="Noto Sans CJK SC Bold" pitchFamily="34" charset="-127"/>
              </a:rPr>
              <a:t>데이터 분석 </a:t>
            </a:r>
            <a:r>
              <a:rPr lang="en-US" altLang="ko-KR" sz="3200" dirty="0">
                <a:latin typeface="Noto Sans CJK SC Bold" pitchFamily="34" charset="-127"/>
                <a:ea typeface="Noto Sans CJK SC Bold" pitchFamily="34" charset="-127"/>
              </a:rPr>
              <a:t>idea</a:t>
            </a:r>
            <a:endParaRPr lang="ko-KR" altLang="en-US" sz="3200" dirty="0">
              <a:latin typeface="Noto Sans CJK SC Bold" pitchFamily="34" charset="-127"/>
              <a:ea typeface="Noto Sans CJK SC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011232" y="1391787"/>
                <a:ext cx="7067210" cy="11087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b="1" dirty="0" smtClean="0">
                        <a:latin typeface="Cambria Math" panose="02040503050406030204" pitchFamily="18" charset="0"/>
                        <a:ea typeface="+mj-ea"/>
                      </a:rPr>
                      <m:t>연</m:t>
                    </m:r>
                    <m:r>
                      <a:rPr lang="ko-KR" altLang="en-US" b="1" i="1" dirty="0" smtClean="0">
                        <a:latin typeface="Cambria Math" panose="02040503050406030204" pitchFamily="18" charset="0"/>
                        <a:ea typeface="+mj-ea"/>
                      </a:rPr>
                      <m:t>비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𝒌𝒎</m:t>
                        </m:r>
                      </m:num>
                      <m:den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𝒍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    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  <a:ea typeface="+mj-ea"/>
                          </a:rPr>
                          <m:t>총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  <a:ea typeface="+mj-ea"/>
                          </a:rPr>
                          <m:t>주</m:t>
                        </m:r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+mj-ea"/>
                          </a:rPr>
                          <m:t>행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  <a:ea typeface="+mj-ea"/>
                          </a:rPr>
                          <m:t>거</m:t>
                        </m:r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+mj-ea"/>
                          </a:rPr>
                          <m:t>리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𝒌𝒎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) 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     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  <a:ea typeface="+mj-ea"/>
                          </a:rPr>
                          <m:t>총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  <a:ea typeface="+mj-ea"/>
                          </a:rPr>
                          <m:t>연</m:t>
                        </m:r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+mj-ea"/>
                          </a:rPr>
                          <m:t>료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  <a:ea typeface="+mj-ea"/>
                          </a:rPr>
                          <m:t>소</m:t>
                        </m:r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+mj-ea"/>
                          </a:rPr>
                          <m:t>비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  <a:ea typeface="+mj-ea"/>
                          </a:rPr>
                          <m:t>량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𝒍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3600" b="1" dirty="0">
                    <a:ea typeface="문체부 제목 돋음체" panose="020B0609000101010101" pitchFamily="49" charset="-127"/>
                  </a:rPr>
                  <a:t>  </a:t>
                </a:r>
                <a:endParaRPr lang="ko-KR" altLang="en-US" sz="3600" b="1" dirty="0">
                  <a:ea typeface="문체부 제목 돋음체" panose="020B0609000101010101" pitchFamily="49" charset="-127"/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32" y="1391787"/>
                <a:ext cx="7067210" cy="1108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5420" y="2932525"/>
            <a:ext cx="295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(1) 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총 이동 거리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cxnSp>
        <p:nvCxnSpPr>
          <p:cNvPr id="18" name="직선 화살표 연결선 17"/>
          <p:cNvCxnSpPr>
            <a:stCxn id="28" idx="6"/>
            <a:endCxn id="55" idx="2"/>
          </p:cNvCxnSpPr>
          <p:nvPr/>
        </p:nvCxnSpPr>
        <p:spPr>
          <a:xfrm>
            <a:off x="5274526" y="4969801"/>
            <a:ext cx="25967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084912" y="4001377"/>
            <a:ext cx="2736380" cy="4658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j-lt"/>
              </a:rPr>
              <a:t>Trapezoidal rule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112485" y="4374139"/>
            <a:ext cx="1162041" cy="11913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lt"/>
              </a:rPr>
              <a:t>시간</a:t>
            </a:r>
            <a:r>
              <a:rPr lang="en-US" altLang="ko-KR" sz="2000" b="1" dirty="0">
                <a:solidFill>
                  <a:schemeClr val="tx1"/>
                </a:solidFill>
                <a:latin typeface="+mj-lt"/>
              </a:rPr>
              <a:t>-</a:t>
            </a:r>
            <a:r>
              <a:rPr lang="ko-KR" altLang="en-US" sz="2000" b="1" dirty="0">
                <a:solidFill>
                  <a:schemeClr val="tx1"/>
                </a:solidFill>
                <a:latin typeface="+mj-lt"/>
              </a:rPr>
              <a:t>속도</a:t>
            </a:r>
            <a:endParaRPr lang="en-US" altLang="ko-KR" sz="200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</a:rPr>
              <a:t>graph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직선 화살표 연결선 32"/>
          <p:cNvCxnSpPr>
            <a:stCxn id="48" idx="6"/>
            <a:endCxn id="28" idx="2"/>
          </p:cNvCxnSpPr>
          <p:nvPr/>
        </p:nvCxnSpPr>
        <p:spPr>
          <a:xfrm flipV="1">
            <a:off x="1250697" y="4969801"/>
            <a:ext cx="2861788" cy="13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236553" y="4001377"/>
            <a:ext cx="2736380" cy="4658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j-lt"/>
              </a:rPr>
              <a:t>3</a:t>
            </a:r>
            <a:r>
              <a:rPr lang="ko-KR" altLang="en-US" sz="2400" b="1" dirty="0">
                <a:latin typeface="+mj-lt"/>
              </a:rPr>
              <a:t>차 </a:t>
            </a:r>
            <a:r>
              <a:rPr lang="en-US" altLang="ko-KR" sz="2400" b="1" dirty="0">
                <a:latin typeface="+mj-lt"/>
              </a:rPr>
              <a:t>spline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084912" y="5613096"/>
            <a:ext cx="2736380" cy="77682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j-lt"/>
              </a:rPr>
              <a:t>Richardson method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06889" y="4387671"/>
            <a:ext cx="1143808" cy="11913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속도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71267" y="4374139"/>
            <a:ext cx="1143808" cy="11913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lt"/>
              </a:rPr>
              <a:t>주행거리</a:t>
            </a:r>
          </a:p>
        </p:txBody>
      </p:sp>
    </p:spTree>
    <p:extLst>
      <p:ext uri="{BB962C8B-B14F-4D97-AF65-F5344CB8AC3E}">
        <p14:creationId xmlns:p14="http://schemas.microsoft.com/office/powerpoint/2010/main" val="178579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" y="0"/>
            <a:ext cx="9129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5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8950"/>
          <a:stretch/>
        </p:blipFill>
        <p:spPr>
          <a:xfrm>
            <a:off x="2278059" y="3328913"/>
            <a:ext cx="4480311" cy="343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13" b="50000"/>
          <a:stretch/>
        </p:blipFill>
        <p:spPr>
          <a:xfrm>
            <a:off x="-6795" y="0"/>
            <a:ext cx="4570854" cy="3429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9726"/>
          <a:stretch/>
        </p:blipFill>
        <p:spPr>
          <a:xfrm>
            <a:off x="4564059" y="14462"/>
            <a:ext cx="454947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5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99"/>
            <a:ext cx="4572000" cy="35893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22402"/>
            <a:ext cx="4572000" cy="3589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56" y="3566917"/>
            <a:ext cx="4513644" cy="32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0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168</Words>
  <Application>Microsoft Macintosh PowerPoint</Application>
  <PresentationFormat>화면 슬라이드 쇼(4:3)</PresentationFormat>
  <Paragraphs>51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맑은 고딕</vt:lpstr>
      <vt:lpstr>문체부 돋음체</vt:lpstr>
      <vt:lpstr>문체부 제목 돋음체</vt:lpstr>
      <vt:lpstr>함초롬돋움</vt:lpstr>
      <vt:lpstr>Aharoni</vt:lpstr>
      <vt:lpstr>Noto Sans CJK SC Bold</vt:lpstr>
      <vt:lpstr>Noto Sans CJK SC Thin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나 여영</cp:lastModifiedBy>
  <cp:revision>53</cp:revision>
  <dcterms:created xsi:type="dcterms:W3CDTF">2016-09-04T05:54:01Z</dcterms:created>
  <dcterms:modified xsi:type="dcterms:W3CDTF">2018-08-24T05:06:20Z</dcterms:modified>
</cp:coreProperties>
</file>