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331" r:id="rId3"/>
    <p:sldId id="262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333" r:id="rId32"/>
    <p:sldId id="334" r:id="rId33"/>
    <p:sldId id="335" r:id="rId34"/>
    <p:sldId id="336" r:id="rId35"/>
    <p:sldId id="288" r:id="rId36"/>
    <p:sldId id="289" r:id="rId37"/>
    <p:sldId id="290" r:id="rId38"/>
    <p:sldId id="332" r:id="rId39"/>
    <p:sldId id="291" r:id="rId40"/>
    <p:sldId id="292" r:id="rId41"/>
    <p:sldId id="293" r:id="rId42"/>
    <p:sldId id="298" r:id="rId43"/>
    <p:sldId id="299" r:id="rId44"/>
    <p:sldId id="257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38" r:id="rId62"/>
    <p:sldId id="319" r:id="rId63"/>
    <p:sldId id="326" r:id="rId64"/>
    <p:sldId id="327" r:id="rId65"/>
    <p:sldId id="328" r:id="rId66"/>
    <p:sldId id="329" r:id="rId67"/>
    <p:sldId id="339" r:id="rId68"/>
    <p:sldId id="340" r:id="rId69"/>
    <p:sldId id="341" r:id="rId70"/>
    <p:sldId id="342" r:id="rId71"/>
    <p:sldId id="343" r:id="rId72"/>
    <p:sldId id="344" r:id="rId73"/>
    <p:sldId id="330" r:id="rId7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163" autoAdjust="0"/>
  </p:normalViewPr>
  <p:slideViewPr>
    <p:cSldViewPr snapToGrid="0">
      <p:cViewPr varScale="1">
        <p:scale>
          <a:sx n="64" d="100"/>
          <a:sy n="64" d="100"/>
        </p:scale>
        <p:origin x="-10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FC0BF-F42C-4593-8D15-0D865BF63D9C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17955-A065-4870-B109-485AED611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483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알고리즘 </a:t>
            </a:r>
            <a:r>
              <a:rPr lang="en-US" altLang="ko-KR" smtClean="0"/>
              <a:t>A,B</a:t>
            </a:r>
            <a:r>
              <a:rPr lang="ko-KR" altLang="en-US" smtClean="0"/>
              <a:t>반 </a:t>
            </a:r>
            <a:r>
              <a:rPr lang="ko-KR" altLang="en-US" dirty="0" smtClean="0"/>
              <a:t>진도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17955-A065-4870-B109-485AED611478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577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E2C7-8F90-4CCB-A998-4A432F061682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1114-210A-4938-AE04-92E88F0CD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43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E2C7-8F90-4CCB-A998-4A432F061682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1114-210A-4938-AE04-92E88F0CD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0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E2C7-8F90-4CCB-A998-4A432F061682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1114-210A-4938-AE04-92E88F0CD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43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E2C7-8F90-4CCB-A998-4A432F061682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1114-210A-4938-AE04-92E88F0CD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6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E2C7-8F90-4CCB-A998-4A432F061682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1114-210A-4938-AE04-92E88F0CD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8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E2C7-8F90-4CCB-A998-4A432F061682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1114-210A-4938-AE04-92E88F0CD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96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E2C7-8F90-4CCB-A998-4A432F061682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1114-210A-4938-AE04-92E88F0CD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99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E2C7-8F90-4CCB-A998-4A432F061682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1114-210A-4938-AE04-92E88F0CD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91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E2C7-8F90-4CCB-A998-4A432F061682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1114-210A-4938-AE04-92E88F0CD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38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E2C7-8F90-4CCB-A998-4A432F061682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1114-210A-4938-AE04-92E88F0CD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71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E2C7-8F90-4CCB-A998-4A432F061682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1114-210A-4938-AE04-92E88F0CD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66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1E2C7-8F90-4CCB-A998-4A432F061682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D1114-210A-4938-AE04-92E88F0CD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16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Fast Binary Search Tree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- AVL and Red-Black Tree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4885" y="5934670"/>
            <a:ext cx="10674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Contents of this lecture are based on MIT </a:t>
            </a:r>
            <a:r>
              <a:rPr lang="en-US" altLang="ko-KR" dirty="0" err="1"/>
              <a:t>OpenCourse</a:t>
            </a:r>
            <a:r>
              <a:rPr lang="en-US" altLang="ko-KR" dirty="0"/>
              <a:t> “Introduction to Algorithms 6.046J/18.401J” </a:t>
            </a:r>
            <a:br>
              <a:rPr lang="en-US" altLang="ko-KR" dirty="0"/>
            </a:br>
            <a:r>
              <a:rPr lang="en-US" altLang="ko-KR" dirty="0"/>
              <a:t>given by </a:t>
            </a:r>
            <a:r>
              <a:rPr lang="en-US" altLang="ko-KR" dirty="0" err="1"/>
              <a:t>Prof.Erik</a:t>
            </a:r>
            <a:r>
              <a:rPr lang="en-US" altLang="ko-KR" dirty="0"/>
              <a:t> </a:t>
            </a:r>
            <a:r>
              <a:rPr lang="en-US" altLang="ko-KR" dirty="0" err="1"/>
              <a:t>Demaine</a:t>
            </a:r>
            <a:r>
              <a:rPr lang="en-US" altLang="ko-KR" dirty="0"/>
              <a:t> and “CSE 373 data structures” of University of Washington.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62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1433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1434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B23962-B8F6-40F1-9E04-4B995DFC094B}" type="slidenum">
              <a:rPr lang="en-US" altLang="ko-KR" sz="1400"/>
              <a:pPr/>
              <a:t>10</a:t>
            </a:fld>
            <a:endParaRPr lang="en-US" altLang="ko-KR" sz="140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Height of an AVL Tree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N(h) =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minimum </a:t>
            </a:r>
            <a:r>
              <a:rPr lang="en-US" altLang="ko-KR">
                <a:ea typeface="굴림" panose="020B0600000101010101" pitchFamily="50" charset="-127"/>
              </a:rPr>
              <a:t>number of nodes in an AVL tree of height h.</a:t>
            </a:r>
          </a:p>
          <a:p>
            <a:pPr>
              <a:lnSpc>
                <a:spcPct val="90000"/>
              </a:lnSpc>
            </a:pPr>
            <a:r>
              <a:rPr lang="en-US" altLang="ko-KR">
                <a:solidFill>
                  <a:schemeClr val="accent2"/>
                </a:solidFill>
                <a:ea typeface="굴림" panose="020B0600000101010101" pitchFamily="50" charset="-127"/>
              </a:rPr>
              <a:t>Basis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N(0) = 1, N(1) = 2</a:t>
            </a:r>
          </a:p>
          <a:p>
            <a:pPr>
              <a:lnSpc>
                <a:spcPct val="90000"/>
              </a:lnSpc>
            </a:pPr>
            <a:r>
              <a:rPr lang="en-US" altLang="ko-KR">
                <a:solidFill>
                  <a:schemeClr val="accent2"/>
                </a:solidFill>
                <a:ea typeface="굴림" panose="020B0600000101010101" pitchFamily="50" charset="-127"/>
              </a:rPr>
              <a:t>Induction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N(h) = N(h-1) + N(h-2) + 1</a:t>
            </a:r>
          </a:p>
          <a:p>
            <a:pPr>
              <a:lnSpc>
                <a:spcPct val="90000"/>
              </a:lnSpc>
            </a:pPr>
            <a:r>
              <a:rPr lang="en-US" altLang="ko-KR">
                <a:solidFill>
                  <a:schemeClr val="accent2"/>
                </a:solidFill>
                <a:ea typeface="굴림" panose="020B0600000101010101" pitchFamily="50" charset="-127"/>
              </a:rPr>
              <a:t>Solution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en-US" altLang="ko-KR" sz="2000">
                <a:ea typeface="굴림" panose="020B0600000101010101" pitchFamily="50" charset="-127"/>
              </a:rPr>
              <a:t>(recall Fibonacci analysis)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N(h) </a:t>
            </a:r>
            <a:r>
              <a:rPr lang="en-US" altLang="ko-KR" u="sng">
                <a:ea typeface="굴림" panose="020B0600000101010101" pitchFamily="50" charset="-127"/>
              </a:rPr>
              <a:t>&gt;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</a:t>
            </a:r>
            <a:r>
              <a:rPr lang="en-US" altLang="ko-KR" baseline="30000">
                <a:ea typeface="굴림" panose="020B0600000101010101" pitchFamily="50" charset="-127"/>
                <a:sym typeface="Symbol" panose="05050102010706020507" pitchFamily="18" charset="2"/>
              </a:rPr>
              <a:t>h</a:t>
            </a: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   (  1.62)</a:t>
            </a:r>
          </a:p>
        </p:txBody>
      </p:sp>
      <p:sp>
        <p:nvSpPr>
          <p:cNvPr id="14343" name="AutoShape 4"/>
          <p:cNvSpPr>
            <a:spLocks noChangeArrowheads="1"/>
          </p:cNvSpPr>
          <p:nvPr/>
        </p:nvSpPr>
        <p:spPr bwMode="auto">
          <a:xfrm>
            <a:off x="8001000" y="4800600"/>
            <a:ext cx="838200" cy="72548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4344" name="AutoShape 5"/>
          <p:cNvSpPr>
            <a:spLocks noChangeArrowheads="1"/>
          </p:cNvSpPr>
          <p:nvPr/>
        </p:nvSpPr>
        <p:spPr bwMode="auto">
          <a:xfrm>
            <a:off x="9144000" y="4800600"/>
            <a:ext cx="8382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4345" name="Line 6"/>
          <p:cNvSpPr>
            <a:spLocks noChangeShapeType="1"/>
          </p:cNvSpPr>
          <p:nvPr/>
        </p:nvSpPr>
        <p:spPr bwMode="auto">
          <a:xfrm flipV="1">
            <a:off x="8458200" y="4343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Oval 7"/>
          <p:cNvSpPr>
            <a:spLocks noChangeArrowheads="1"/>
          </p:cNvSpPr>
          <p:nvPr/>
        </p:nvSpPr>
        <p:spPr bwMode="auto">
          <a:xfrm>
            <a:off x="8915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4347" name="Line 8"/>
          <p:cNvSpPr>
            <a:spLocks noChangeShapeType="1"/>
          </p:cNvSpPr>
          <p:nvPr/>
        </p:nvSpPr>
        <p:spPr bwMode="auto">
          <a:xfrm flipH="1" flipV="1">
            <a:off x="9220200" y="4419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8" name="Text Box 9"/>
          <p:cNvSpPr txBox="1">
            <a:spLocks noChangeArrowheads="1"/>
          </p:cNvSpPr>
          <p:nvPr/>
        </p:nvSpPr>
        <p:spPr bwMode="auto">
          <a:xfrm>
            <a:off x="8137526" y="5573714"/>
            <a:ext cx="550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h-1</a:t>
            </a:r>
          </a:p>
        </p:txBody>
      </p:sp>
      <p:sp>
        <p:nvSpPr>
          <p:cNvPr id="14349" name="Text Box 10"/>
          <p:cNvSpPr txBox="1">
            <a:spLocks noChangeArrowheads="1"/>
          </p:cNvSpPr>
          <p:nvPr/>
        </p:nvSpPr>
        <p:spPr bwMode="auto">
          <a:xfrm>
            <a:off x="9296401" y="5410201"/>
            <a:ext cx="550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h-2</a:t>
            </a:r>
          </a:p>
        </p:txBody>
      </p:sp>
      <p:sp>
        <p:nvSpPr>
          <p:cNvPr id="14350" name="Text Box 11"/>
          <p:cNvSpPr txBox="1">
            <a:spLocks noChangeArrowheads="1"/>
          </p:cNvSpPr>
          <p:nvPr/>
        </p:nvSpPr>
        <p:spPr bwMode="auto">
          <a:xfrm>
            <a:off x="9296400" y="388620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24983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1536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1536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58B237-DEAB-4D16-9CA7-1401CE204AB9}" type="slidenum">
              <a:rPr lang="en-US" altLang="ko-KR" sz="1400"/>
              <a:pPr/>
              <a:t>11</a:t>
            </a:fld>
            <a:endParaRPr lang="en-US" altLang="ko-KR" sz="14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Height of an AVL Tree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N(h) </a:t>
            </a:r>
            <a:r>
              <a:rPr lang="en-US" altLang="ko-KR" u="sng">
                <a:ea typeface="굴림" panose="020B0600000101010101" pitchFamily="50" charset="-127"/>
              </a:rPr>
              <a:t>&gt;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</a:t>
            </a:r>
            <a:r>
              <a:rPr lang="en-US" altLang="ko-KR" baseline="30000">
                <a:ea typeface="굴림" panose="020B0600000101010101" pitchFamily="50" charset="-127"/>
                <a:sym typeface="Symbol" panose="05050102010706020507" pitchFamily="18" charset="2"/>
              </a:rPr>
              <a:t>h</a:t>
            </a: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   (  1.62)</a:t>
            </a:r>
          </a:p>
          <a:p>
            <a:r>
              <a:rPr lang="en-US" altLang="ko-KR">
                <a:solidFill>
                  <a:schemeClr val="accent2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Suppose we have n nodes in an AVL tree of height h.</a:t>
            </a:r>
          </a:p>
          <a:p>
            <a:pPr lvl="1"/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n </a:t>
            </a:r>
            <a:r>
              <a:rPr lang="en-US" altLang="ko-KR" u="sng">
                <a:ea typeface="굴림" panose="020B0600000101010101" pitchFamily="50" charset="-127"/>
              </a:rPr>
              <a:t>&gt;</a:t>
            </a: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ea typeface="굴림" panose="020B0600000101010101" pitchFamily="50" charset="-127"/>
              </a:rPr>
              <a:t>N(h) </a:t>
            </a:r>
            <a:r>
              <a:rPr lang="en-US" altLang="ko-KR" sz="1800">
                <a:solidFill>
                  <a:srgbClr val="0066CC"/>
                </a:solidFill>
                <a:ea typeface="굴림" panose="020B0600000101010101" pitchFamily="50" charset="-127"/>
              </a:rPr>
              <a:t>(because N(h) was the minimum)</a:t>
            </a:r>
            <a:endParaRPr lang="en-US" altLang="ko-KR">
              <a:solidFill>
                <a:srgbClr val="0066CC"/>
              </a:solidFill>
              <a:ea typeface="굴림" panose="020B0600000101010101" pitchFamily="50" charset="-127"/>
            </a:endParaRP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n </a:t>
            </a:r>
            <a:r>
              <a:rPr lang="en-US" altLang="ko-KR" u="sng">
                <a:ea typeface="굴림" panose="020B0600000101010101" pitchFamily="50" charset="-127"/>
              </a:rPr>
              <a:t>&gt;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</a:t>
            </a:r>
            <a:r>
              <a:rPr lang="en-US" altLang="ko-KR" baseline="30000">
                <a:ea typeface="굴림" panose="020B0600000101010101" pitchFamily="50" charset="-127"/>
                <a:sym typeface="Symbol" panose="05050102010706020507" pitchFamily="18" charset="2"/>
              </a:rPr>
              <a:t>h</a:t>
            </a: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 hence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log</a:t>
            </a:r>
            <a:r>
              <a:rPr lang="en-US" altLang="ko-KR" baseline="-25000">
                <a:solidFill>
                  <a:srgbClr val="FF00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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 n </a:t>
            </a:r>
            <a:r>
              <a:rPr lang="en-US" altLang="ko-KR" u="sng">
                <a:solidFill>
                  <a:srgbClr val="FF00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&gt;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 h</a:t>
            </a: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  (relatively well balanced tree!!)</a:t>
            </a:r>
          </a:p>
          <a:p>
            <a:pPr lvl="1"/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h </a:t>
            </a:r>
            <a:r>
              <a:rPr lang="en-US" altLang="ko-KR" u="sng">
                <a:ea typeface="굴림" panose="020B0600000101010101" pitchFamily="50" charset="-127"/>
                <a:cs typeface="Arial" panose="020B0604020202020204" pitchFamily="34" charset="0"/>
                <a:sym typeface="Symbol" panose="05050102010706020507" pitchFamily="18" charset="2"/>
              </a:rPr>
              <a:t>&lt;</a:t>
            </a: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 1.44 log</a:t>
            </a:r>
            <a:r>
              <a:rPr lang="en-US" altLang="ko-KR" baseline="-25000">
                <a:ea typeface="굴림" panose="020B0600000101010101" pitchFamily="50" charset="-127"/>
                <a:sym typeface="Symbol" panose="05050102010706020507" pitchFamily="18" charset="2"/>
              </a:rPr>
              <a:t>2</a:t>
            </a: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n (i.e., </a:t>
            </a:r>
            <a:r>
              <a:rPr lang="en-US" altLang="ko-KR">
                <a:solidFill>
                  <a:schemeClr val="accent2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Find takes O(logn</a:t>
            </a: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585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1638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1638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0E5823-3309-4CB1-8D74-A2B589E3E121}" type="slidenum">
              <a:rPr lang="en-US" altLang="ko-KR" sz="1400"/>
              <a:pPr/>
              <a:t>12</a:t>
            </a:fld>
            <a:endParaRPr lang="en-US" altLang="ko-KR" sz="140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Node Heights</a:t>
            </a:r>
          </a:p>
        </p:txBody>
      </p:sp>
      <p:sp>
        <p:nvSpPr>
          <p:cNvPr id="16390" name="Text Box 21"/>
          <p:cNvSpPr txBox="1">
            <a:spLocks noChangeArrowheads="1"/>
          </p:cNvSpPr>
          <p:nvPr/>
        </p:nvSpPr>
        <p:spPr bwMode="auto">
          <a:xfrm>
            <a:off x="8672513" y="28956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6391" name="Text Box 22"/>
          <p:cNvSpPr txBox="1">
            <a:spLocks noChangeArrowheads="1"/>
          </p:cNvSpPr>
          <p:nvPr/>
        </p:nvSpPr>
        <p:spPr bwMode="auto">
          <a:xfrm>
            <a:off x="8062913" y="359727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6392" name="Text Box 23"/>
          <p:cNvSpPr txBox="1">
            <a:spLocks noChangeArrowheads="1"/>
          </p:cNvSpPr>
          <p:nvPr/>
        </p:nvSpPr>
        <p:spPr bwMode="auto">
          <a:xfrm>
            <a:off x="5999163" y="359727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6393" name="Text Box 24"/>
          <p:cNvSpPr txBox="1">
            <a:spLocks noChangeArrowheads="1"/>
          </p:cNvSpPr>
          <p:nvPr/>
        </p:nvSpPr>
        <p:spPr bwMode="auto">
          <a:xfrm>
            <a:off x="7751763" y="22860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6394" name="Text Box 25"/>
          <p:cNvSpPr txBox="1">
            <a:spLocks noChangeArrowheads="1"/>
          </p:cNvSpPr>
          <p:nvPr/>
        </p:nvSpPr>
        <p:spPr bwMode="auto">
          <a:xfrm>
            <a:off x="7300913" y="359727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6395" name="Oval 67"/>
          <p:cNvSpPr>
            <a:spLocks noChangeArrowheads="1"/>
          </p:cNvSpPr>
          <p:nvPr/>
        </p:nvSpPr>
        <p:spPr bwMode="auto">
          <a:xfrm>
            <a:off x="7681913" y="2606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16396" name="Oval 68"/>
          <p:cNvSpPr>
            <a:spLocks noChangeArrowheads="1"/>
          </p:cNvSpPr>
          <p:nvPr/>
        </p:nvSpPr>
        <p:spPr bwMode="auto">
          <a:xfrm>
            <a:off x="6615113" y="3200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6397" name="Oval 69"/>
          <p:cNvSpPr>
            <a:spLocks noChangeArrowheads="1"/>
          </p:cNvSpPr>
          <p:nvPr/>
        </p:nvSpPr>
        <p:spPr bwMode="auto">
          <a:xfrm>
            <a:off x="8596313" y="3200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16398" name="Oval 70"/>
          <p:cNvSpPr>
            <a:spLocks noChangeArrowheads="1"/>
          </p:cNvSpPr>
          <p:nvPr/>
        </p:nvSpPr>
        <p:spPr bwMode="auto">
          <a:xfrm>
            <a:off x="7986713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16399" name="Oval 71"/>
          <p:cNvSpPr>
            <a:spLocks noChangeArrowheads="1"/>
          </p:cNvSpPr>
          <p:nvPr/>
        </p:nvSpPr>
        <p:spPr bwMode="auto">
          <a:xfrm>
            <a:off x="5929313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6400" name="Oval 72"/>
          <p:cNvSpPr>
            <a:spLocks noChangeArrowheads="1"/>
          </p:cNvSpPr>
          <p:nvPr/>
        </p:nvSpPr>
        <p:spPr bwMode="auto">
          <a:xfrm>
            <a:off x="7224713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16401" name="AutoShape 73"/>
          <p:cNvCxnSpPr>
            <a:cxnSpLocks noChangeShapeType="1"/>
            <a:stCxn id="16395" idx="3"/>
            <a:endCxn id="16396" idx="7"/>
          </p:cNvCxnSpPr>
          <p:nvPr/>
        </p:nvCxnSpPr>
        <p:spPr bwMode="auto">
          <a:xfrm flipH="1">
            <a:off x="7005638" y="2997201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2" name="AutoShape 74"/>
          <p:cNvCxnSpPr>
            <a:cxnSpLocks noChangeShapeType="1"/>
            <a:stCxn id="16395" idx="5"/>
            <a:endCxn id="16397" idx="1"/>
          </p:cNvCxnSpPr>
          <p:nvPr/>
        </p:nvCxnSpPr>
        <p:spPr bwMode="auto">
          <a:xfrm>
            <a:off x="8072438" y="2997201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3" name="AutoShape 75"/>
          <p:cNvCxnSpPr>
            <a:cxnSpLocks noChangeShapeType="1"/>
            <a:stCxn id="16396" idx="3"/>
            <a:endCxn id="16399" idx="0"/>
          </p:cNvCxnSpPr>
          <p:nvPr/>
        </p:nvCxnSpPr>
        <p:spPr bwMode="auto">
          <a:xfrm flipH="1">
            <a:off x="6157914" y="35909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4" name="AutoShape 76"/>
          <p:cNvCxnSpPr>
            <a:cxnSpLocks noChangeShapeType="1"/>
            <a:stCxn id="16396" idx="5"/>
            <a:endCxn id="16400" idx="0"/>
          </p:cNvCxnSpPr>
          <p:nvPr/>
        </p:nvCxnSpPr>
        <p:spPr bwMode="auto">
          <a:xfrm>
            <a:off x="7005639" y="35909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5" name="AutoShape 77"/>
          <p:cNvCxnSpPr>
            <a:cxnSpLocks noChangeShapeType="1"/>
            <a:stCxn id="16397" idx="3"/>
            <a:endCxn id="16398" idx="0"/>
          </p:cNvCxnSpPr>
          <p:nvPr/>
        </p:nvCxnSpPr>
        <p:spPr bwMode="auto">
          <a:xfrm flipH="1">
            <a:off x="8215314" y="35909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6" name="Text Box 79"/>
          <p:cNvSpPr txBox="1">
            <a:spLocks noChangeArrowheads="1"/>
          </p:cNvSpPr>
          <p:nvPr/>
        </p:nvSpPr>
        <p:spPr bwMode="auto">
          <a:xfrm>
            <a:off x="6684963" y="28956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6407" name="Text Box 81"/>
          <p:cNvSpPr txBox="1">
            <a:spLocks noChangeArrowheads="1"/>
          </p:cNvSpPr>
          <p:nvPr/>
        </p:nvSpPr>
        <p:spPr bwMode="auto">
          <a:xfrm>
            <a:off x="4572001" y="4949826"/>
            <a:ext cx="301717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height of node =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h</a:t>
            </a:r>
          </a:p>
          <a:p>
            <a:r>
              <a:rPr lang="en-US" altLang="ko-KR">
                <a:ea typeface="굴림" panose="020B0600000101010101" pitchFamily="50" charset="-127"/>
              </a:rPr>
              <a:t>balance factor =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h</a:t>
            </a:r>
            <a:r>
              <a:rPr lang="en-US" altLang="ko-KR" baseline="-25000">
                <a:solidFill>
                  <a:srgbClr val="FF0000"/>
                </a:solidFill>
                <a:ea typeface="굴림" panose="020B0600000101010101" pitchFamily="50" charset="-127"/>
              </a:rPr>
              <a:t>left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-h</a:t>
            </a:r>
            <a:r>
              <a:rPr lang="en-US" altLang="ko-KR" baseline="-25000">
                <a:solidFill>
                  <a:srgbClr val="FF0000"/>
                </a:solidFill>
                <a:ea typeface="굴림" panose="020B0600000101010101" pitchFamily="50" charset="-127"/>
              </a:rPr>
              <a:t>right</a:t>
            </a:r>
          </a:p>
          <a:p>
            <a:r>
              <a:rPr lang="en-US" altLang="ko-KR">
                <a:ea typeface="굴림" panose="020B0600000101010101" pitchFamily="50" charset="-127"/>
              </a:rPr>
              <a:t>empty height = -1</a:t>
            </a:r>
            <a:endParaRPr lang="en-US" altLang="ko-KR" baseline="-25000">
              <a:ea typeface="굴림" panose="020B0600000101010101" pitchFamily="50" charset="-127"/>
            </a:endParaRPr>
          </a:p>
        </p:txBody>
      </p:sp>
      <p:sp>
        <p:nvSpPr>
          <p:cNvPr id="16408" name="Text Box 101"/>
          <p:cNvSpPr txBox="1">
            <a:spLocks noChangeArrowheads="1"/>
          </p:cNvSpPr>
          <p:nvPr/>
        </p:nvSpPr>
        <p:spPr bwMode="auto">
          <a:xfrm>
            <a:off x="4724400" y="28956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6409" name="Text Box 103"/>
          <p:cNvSpPr txBox="1">
            <a:spLocks noChangeArrowheads="1"/>
          </p:cNvSpPr>
          <p:nvPr/>
        </p:nvSpPr>
        <p:spPr bwMode="auto">
          <a:xfrm>
            <a:off x="2051050" y="35814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6410" name="Text Box 104"/>
          <p:cNvSpPr txBox="1">
            <a:spLocks noChangeArrowheads="1"/>
          </p:cNvSpPr>
          <p:nvPr/>
        </p:nvSpPr>
        <p:spPr bwMode="auto">
          <a:xfrm>
            <a:off x="3048001" y="2286001"/>
            <a:ext cx="2339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height=2   BF=1-0=1</a:t>
            </a:r>
          </a:p>
        </p:txBody>
      </p:sp>
      <p:sp>
        <p:nvSpPr>
          <p:cNvPr id="16411" name="Text Box 105"/>
          <p:cNvSpPr txBox="1">
            <a:spLocks noChangeArrowheads="1"/>
          </p:cNvSpPr>
          <p:nvPr/>
        </p:nvSpPr>
        <p:spPr bwMode="auto">
          <a:xfrm>
            <a:off x="3352800" y="35814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6412" name="Oval 106"/>
          <p:cNvSpPr>
            <a:spLocks noChangeArrowheads="1"/>
          </p:cNvSpPr>
          <p:nvPr/>
        </p:nvSpPr>
        <p:spPr bwMode="auto">
          <a:xfrm>
            <a:off x="3733800" y="2590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16413" name="Oval 107"/>
          <p:cNvSpPr>
            <a:spLocks noChangeArrowheads="1"/>
          </p:cNvSpPr>
          <p:nvPr/>
        </p:nvSpPr>
        <p:spPr bwMode="auto">
          <a:xfrm>
            <a:off x="2667000" y="31845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6414" name="Oval 108"/>
          <p:cNvSpPr>
            <a:spLocks noChangeArrowheads="1"/>
          </p:cNvSpPr>
          <p:nvPr/>
        </p:nvSpPr>
        <p:spPr bwMode="auto">
          <a:xfrm>
            <a:off x="4648200" y="31845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16415" name="Oval 110"/>
          <p:cNvSpPr>
            <a:spLocks noChangeArrowheads="1"/>
          </p:cNvSpPr>
          <p:nvPr/>
        </p:nvSpPr>
        <p:spPr bwMode="auto">
          <a:xfrm>
            <a:off x="1981200" y="3886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6416" name="Oval 111"/>
          <p:cNvSpPr>
            <a:spLocks noChangeArrowheads="1"/>
          </p:cNvSpPr>
          <p:nvPr/>
        </p:nvSpPr>
        <p:spPr bwMode="auto">
          <a:xfrm>
            <a:off x="3276600" y="3886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16417" name="AutoShape 112"/>
          <p:cNvCxnSpPr>
            <a:cxnSpLocks noChangeShapeType="1"/>
            <a:stCxn id="16412" idx="3"/>
            <a:endCxn id="16413" idx="7"/>
          </p:cNvCxnSpPr>
          <p:nvPr/>
        </p:nvCxnSpPr>
        <p:spPr bwMode="auto">
          <a:xfrm flipH="1">
            <a:off x="3057525" y="2981326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18" name="AutoShape 113"/>
          <p:cNvCxnSpPr>
            <a:cxnSpLocks noChangeShapeType="1"/>
            <a:stCxn id="16412" idx="5"/>
            <a:endCxn id="16414" idx="1"/>
          </p:cNvCxnSpPr>
          <p:nvPr/>
        </p:nvCxnSpPr>
        <p:spPr bwMode="auto">
          <a:xfrm>
            <a:off x="4124325" y="2981326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19" name="AutoShape 114"/>
          <p:cNvCxnSpPr>
            <a:cxnSpLocks noChangeShapeType="1"/>
            <a:stCxn id="16413" idx="3"/>
            <a:endCxn id="16415" idx="0"/>
          </p:cNvCxnSpPr>
          <p:nvPr/>
        </p:nvCxnSpPr>
        <p:spPr bwMode="auto">
          <a:xfrm flipH="1">
            <a:off x="2209801" y="3575050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20" name="AutoShape 115"/>
          <p:cNvCxnSpPr>
            <a:cxnSpLocks noChangeShapeType="1"/>
            <a:stCxn id="16413" idx="5"/>
            <a:endCxn id="16416" idx="0"/>
          </p:cNvCxnSpPr>
          <p:nvPr/>
        </p:nvCxnSpPr>
        <p:spPr bwMode="auto">
          <a:xfrm>
            <a:off x="3057526" y="35750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21" name="Text Box 118"/>
          <p:cNvSpPr txBox="1">
            <a:spLocks noChangeArrowheads="1"/>
          </p:cNvSpPr>
          <p:nvPr/>
        </p:nvSpPr>
        <p:spPr bwMode="auto">
          <a:xfrm>
            <a:off x="2736850" y="287972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6422" name="Text Box 120"/>
          <p:cNvSpPr txBox="1">
            <a:spLocks noChangeArrowheads="1"/>
          </p:cNvSpPr>
          <p:nvPr/>
        </p:nvSpPr>
        <p:spPr bwMode="auto">
          <a:xfrm>
            <a:off x="3200400" y="1981201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Tree A (AVL)</a:t>
            </a:r>
          </a:p>
        </p:txBody>
      </p:sp>
      <p:sp>
        <p:nvSpPr>
          <p:cNvPr id="16423" name="Text Box 121"/>
          <p:cNvSpPr txBox="1">
            <a:spLocks noChangeArrowheads="1"/>
          </p:cNvSpPr>
          <p:nvPr/>
        </p:nvSpPr>
        <p:spPr bwMode="auto">
          <a:xfrm>
            <a:off x="7391400" y="1981201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Tree B (AVL)</a:t>
            </a:r>
          </a:p>
        </p:txBody>
      </p:sp>
    </p:spTree>
    <p:extLst>
      <p:ext uri="{BB962C8B-B14F-4D97-AF65-F5344CB8AC3E}">
        <p14:creationId xmlns:p14="http://schemas.microsoft.com/office/powerpoint/2010/main" val="25969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1741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497C8D-8BC9-4232-8995-A2E37BFDD80D}" type="slidenum">
              <a:rPr lang="en-US" altLang="ko-KR" sz="1400"/>
              <a:pPr/>
              <a:t>13</a:t>
            </a:fld>
            <a:endParaRPr lang="en-US" altLang="ko-KR" sz="140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Node Heights after Insert 7</a:t>
            </a:r>
          </a:p>
        </p:txBody>
      </p:sp>
      <p:sp>
        <p:nvSpPr>
          <p:cNvPr id="17414" name="Text Box 3"/>
          <p:cNvSpPr txBox="1">
            <a:spLocks noChangeArrowheads="1"/>
          </p:cNvSpPr>
          <p:nvPr/>
        </p:nvSpPr>
        <p:spPr bwMode="auto">
          <a:xfrm>
            <a:off x="8670925" y="28956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endParaRPr lang="en-US" altLang="ko-KR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7415" name="Text Box 4"/>
          <p:cNvSpPr txBox="1">
            <a:spLocks noChangeArrowheads="1"/>
          </p:cNvSpPr>
          <p:nvPr/>
        </p:nvSpPr>
        <p:spPr bwMode="auto">
          <a:xfrm>
            <a:off x="8061325" y="359727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endParaRPr lang="en-US" altLang="ko-KR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7416" name="Text Box 5"/>
          <p:cNvSpPr txBox="1">
            <a:spLocks noChangeArrowheads="1"/>
          </p:cNvSpPr>
          <p:nvPr/>
        </p:nvSpPr>
        <p:spPr bwMode="auto">
          <a:xfrm>
            <a:off x="5997575" y="359727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7417" name="Text Box 6"/>
          <p:cNvSpPr txBox="1">
            <a:spLocks noChangeArrowheads="1"/>
          </p:cNvSpPr>
          <p:nvPr/>
        </p:nvSpPr>
        <p:spPr bwMode="auto">
          <a:xfrm>
            <a:off x="7778750" y="230187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  <a:endParaRPr lang="en-US" altLang="ko-KR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7418" name="Text Box 7"/>
          <p:cNvSpPr txBox="1">
            <a:spLocks noChangeArrowheads="1"/>
          </p:cNvSpPr>
          <p:nvPr/>
        </p:nvSpPr>
        <p:spPr bwMode="auto">
          <a:xfrm>
            <a:off x="7299325" y="359727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7419" name="Oval 8"/>
          <p:cNvSpPr>
            <a:spLocks noChangeArrowheads="1"/>
          </p:cNvSpPr>
          <p:nvPr/>
        </p:nvSpPr>
        <p:spPr bwMode="auto">
          <a:xfrm>
            <a:off x="7680325" y="2606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17420" name="Oval 9"/>
          <p:cNvSpPr>
            <a:spLocks noChangeArrowheads="1"/>
          </p:cNvSpPr>
          <p:nvPr/>
        </p:nvSpPr>
        <p:spPr bwMode="auto">
          <a:xfrm>
            <a:off x="6613525" y="3200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7421" name="Oval 10"/>
          <p:cNvSpPr>
            <a:spLocks noChangeArrowheads="1"/>
          </p:cNvSpPr>
          <p:nvPr/>
        </p:nvSpPr>
        <p:spPr bwMode="auto">
          <a:xfrm>
            <a:off x="8594725" y="3200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17422" name="Oval 11"/>
          <p:cNvSpPr>
            <a:spLocks noChangeArrowheads="1"/>
          </p:cNvSpPr>
          <p:nvPr/>
        </p:nvSpPr>
        <p:spPr bwMode="auto">
          <a:xfrm>
            <a:off x="7985125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17423" name="Oval 12"/>
          <p:cNvSpPr>
            <a:spLocks noChangeArrowheads="1"/>
          </p:cNvSpPr>
          <p:nvPr/>
        </p:nvSpPr>
        <p:spPr bwMode="auto">
          <a:xfrm>
            <a:off x="5927725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7424" name="Oval 13"/>
          <p:cNvSpPr>
            <a:spLocks noChangeArrowheads="1"/>
          </p:cNvSpPr>
          <p:nvPr/>
        </p:nvSpPr>
        <p:spPr bwMode="auto">
          <a:xfrm>
            <a:off x="7223125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17425" name="AutoShape 14"/>
          <p:cNvCxnSpPr>
            <a:cxnSpLocks noChangeShapeType="1"/>
            <a:stCxn id="17419" idx="3"/>
            <a:endCxn id="17420" idx="7"/>
          </p:cNvCxnSpPr>
          <p:nvPr/>
        </p:nvCxnSpPr>
        <p:spPr bwMode="auto">
          <a:xfrm flipH="1">
            <a:off x="7004050" y="2997201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6" name="AutoShape 15"/>
          <p:cNvCxnSpPr>
            <a:cxnSpLocks noChangeShapeType="1"/>
            <a:stCxn id="17419" idx="5"/>
            <a:endCxn id="17421" idx="1"/>
          </p:cNvCxnSpPr>
          <p:nvPr/>
        </p:nvCxnSpPr>
        <p:spPr bwMode="auto">
          <a:xfrm>
            <a:off x="8070850" y="2997201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7" name="AutoShape 16"/>
          <p:cNvCxnSpPr>
            <a:cxnSpLocks noChangeShapeType="1"/>
            <a:stCxn id="17420" idx="3"/>
            <a:endCxn id="17423" idx="0"/>
          </p:cNvCxnSpPr>
          <p:nvPr/>
        </p:nvCxnSpPr>
        <p:spPr bwMode="auto">
          <a:xfrm flipH="1">
            <a:off x="6156326" y="35909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8" name="AutoShape 17"/>
          <p:cNvCxnSpPr>
            <a:cxnSpLocks noChangeShapeType="1"/>
            <a:stCxn id="17420" idx="5"/>
            <a:endCxn id="17424" idx="0"/>
          </p:cNvCxnSpPr>
          <p:nvPr/>
        </p:nvCxnSpPr>
        <p:spPr bwMode="auto">
          <a:xfrm>
            <a:off x="7004051" y="35909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9" name="AutoShape 18"/>
          <p:cNvCxnSpPr>
            <a:cxnSpLocks noChangeShapeType="1"/>
            <a:stCxn id="17421" idx="3"/>
            <a:endCxn id="17422" idx="0"/>
          </p:cNvCxnSpPr>
          <p:nvPr/>
        </p:nvCxnSpPr>
        <p:spPr bwMode="auto">
          <a:xfrm flipH="1">
            <a:off x="8213726" y="35909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30" name="Text Box 19"/>
          <p:cNvSpPr txBox="1">
            <a:spLocks noChangeArrowheads="1"/>
          </p:cNvSpPr>
          <p:nvPr/>
        </p:nvSpPr>
        <p:spPr bwMode="auto">
          <a:xfrm>
            <a:off x="6683375" y="28956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7431" name="Text Box 20"/>
          <p:cNvSpPr txBox="1">
            <a:spLocks noChangeArrowheads="1"/>
          </p:cNvSpPr>
          <p:nvPr/>
        </p:nvSpPr>
        <p:spPr bwMode="auto">
          <a:xfrm>
            <a:off x="4572001" y="4949826"/>
            <a:ext cx="301717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height of node =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h</a:t>
            </a:r>
          </a:p>
          <a:p>
            <a:r>
              <a:rPr lang="en-US" altLang="ko-KR">
                <a:ea typeface="굴림" panose="020B0600000101010101" pitchFamily="50" charset="-127"/>
              </a:rPr>
              <a:t>balance factor =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h</a:t>
            </a:r>
            <a:r>
              <a:rPr lang="en-US" altLang="ko-KR" baseline="-25000">
                <a:solidFill>
                  <a:srgbClr val="FF0000"/>
                </a:solidFill>
                <a:ea typeface="굴림" panose="020B0600000101010101" pitchFamily="50" charset="-127"/>
              </a:rPr>
              <a:t>left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-h</a:t>
            </a:r>
            <a:r>
              <a:rPr lang="en-US" altLang="ko-KR" baseline="-25000">
                <a:solidFill>
                  <a:srgbClr val="FF0000"/>
                </a:solidFill>
                <a:ea typeface="굴림" panose="020B0600000101010101" pitchFamily="50" charset="-127"/>
              </a:rPr>
              <a:t>right</a:t>
            </a:r>
          </a:p>
          <a:p>
            <a:r>
              <a:rPr lang="en-US" altLang="ko-KR">
                <a:ea typeface="굴림" panose="020B0600000101010101" pitchFamily="50" charset="-127"/>
              </a:rPr>
              <a:t>empty height = -1</a:t>
            </a:r>
            <a:endParaRPr lang="en-US" altLang="ko-KR" baseline="-25000">
              <a:ea typeface="굴림" panose="020B0600000101010101" pitchFamily="50" charset="-127"/>
            </a:endParaRPr>
          </a:p>
        </p:txBody>
      </p:sp>
      <p:sp>
        <p:nvSpPr>
          <p:cNvPr id="17432" name="Text Box 38"/>
          <p:cNvSpPr txBox="1">
            <a:spLocks noChangeArrowheads="1"/>
          </p:cNvSpPr>
          <p:nvPr/>
        </p:nvSpPr>
        <p:spPr bwMode="auto">
          <a:xfrm>
            <a:off x="4724400" y="287972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endParaRPr lang="en-US" altLang="ko-KR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7433" name="Text Box 39"/>
          <p:cNvSpPr txBox="1">
            <a:spLocks noChangeArrowheads="1"/>
          </p:cNvSpPr>
          <p:nvPr/>
        </p:nvSpPr>
        <p:spPr bwMode="auto">
          <a:xfrm>
            <a:off x="2051050" y="35814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7434" name="Text Box 40"/>
          <p:cNvSpPr txBox="1">
            <a:spLocks noChangeArrowheads="1"/>
          </p:cNvSpPr>
          <p:nvPr/>
        </p:nvSpPr>
        <p:spPr bwMode="auto">
          <a:xfrm>
            <a:off x="3803650" y="227012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7435" name="Text Box 41"/>
          <p:cNvSpPr txBox="1">
            <a:spLocks noChangeArrowheads="1"/>
          </p:cNvSpPr>
          <p:nvPr/>
        </p:nvSpPr>
        <p:spPr bwMode="auto">
          <a:xfrm>
            <a:off x="3352800" y="35814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7436" name="Oval 42"/>
          <p:cNvSpPr>
            <a:spLocks noChangeArrowheads="1"/>
          </p:cNvSpPr>
          <p:nvPr/>
        </p:nvSpPr>
        <p:spPr bwMode="auto">
          <a:xfrm>
            <a:off x="3733800" y="2590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17437" name="Oval 43"/>
          <p:cNvSpPr>
            <a:spLocks noChangeArrowheads="1"/>
          </p:cNvSpPr>
          <p:nvPr/>
        </p:nvSpPr>
        <p:spPr bwMode="auto">
          <a:xfrm>
            <a:off x="2667000" y="31845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7438" name="Oval 44"/>
          <p:cNvSpPr>
            <a:spLocks noChangeArrowheads="1"/>
          </p:cNvSpPr>
          <p:nvPr/>
        </p:nvSpPr>
        <p:spPr bwMode="auto">
          <a:xfrm>
            <a:off x="4648200" y="31845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17439" name="Oval 45"/>
          <p:cNvSpPr>
            <a:spLocks noChangeArrowheads="1"/>
          </p:cNvSpPr>
          <p:nvPr/>
        </p:nvSpPr>
        <p:spPr bwMode="auto">
          <a:xfrm>
            <a:off x="1981200" y="3886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7440" name="Oval 46"/>
          <p:cNvSpPr>
            <a:spLocks noChangeArrowheads="1"/>
          </p:cNvSpPr>
          <p:nvPr/>
        </p:nvSpPr>
        <p:spPr bwMode="auto">
          <a:xfrm>
            <a:off x="3276600" y="3886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17441" name="AutoShape 47"/>
          <p:cNvCxnSpPr>
            <a:cxnSpLocks noChangeShapeType="1"/>
            <a:stCxn id="17436" idx="3"/>
            <a:endCxn id="17437" idx="7"/>
          </p:cNvCxnSpPr>
          <p:nvPr/>
        </p:nvCxnSpPr>
        <p:spPr bwMode="auto">
          <a:xfrm flipH="1">
            <a:off x="3057525" y="2981326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42" name="AutoShape 48"/>
          <p:cNvCxnSpPr>
            <a:cxnSpLocks noChangeShapeType="1"/>
            <a:stCxn id="17436" idx="5"/>
            <a:endCxn id="17438" idx="1"/>
          </p:cNvCxnSpPr>
          <p:nvPr/>
        </p:nvCxnSpPr>
        <p:spPr bwMode="auto">
          <a:xfrm>
            <a:off x="4124325" y="2981326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43" name="AutoShape 49"/>
          <p:cNvCxnSpPr>
            <a:cxnSpLocks noChangeShapeType="1"/>
            <a:stCxn id="17437" idx="3"/>
            <a:endCxn id="17439" idx="0"/>
          </p:cNvCxnSpPr>
          <p:nvPr/>
        </p:nvCxnSpPr>
        <p:spPr bwMode="auto">
          <a:xfrm flipH="1">
            <a:off x="2209801" y="3575050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44" name="AutoShape 50"/>
          <p:cNvCxnSpPr>
            <a:cxnSpLocks noChangeShapeType="1"/>
            <a:stCxn id="17437" idx="5"/>
            <a:endCxn id="17440" idx="0"/>
          </p:cNvCxnSpPr>
          <p:nvPr/>
        </p:nvCxnSpPr>
        <p:spPr bwMode="auto">
          <a:xfrm>
            <a:off x="3057526" y="35750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45" name="Text Box 51"/>
          <p:cNvSpPr txBox="1">
            <a:spLocks noChangeArrowheads="1"/>
          </p:cNvSpPr>
          <p:nvPr/>
        </p:nvSpPr>
        <p:spPr bwMode="auto">
          <a:xfrm>
            <a:off x="2736850" y="287972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7446" name="Text Box 52"/>
          <p:cNvSpPr txBox="1">
            <a:spLocks noChangeArrowheads="1"/>
          </p:cNvSpPr>
          <p:nvPr/>
        </p:nvSpPr>
        <p:spPr bwMode="auto">
          <a:xfrm>
            <a:off x="4124325" y="357187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7447" name="Oval 53"/>
          <p:cNvSpPr>
            <a:spLocks noChangeArrowheads="1"/>
          </p:cNvSpPr>
          <p:nvPr/>
        </p:nvSpPr>
        <p:spPr bwMode="auto">
          <a:xfrm>
            <a:off x="4048125" y="387667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17448" name="AutoShape 54"/>
          <p:cNvCxnSpPr>
            <a:cxnSpLocks noChangeShapeType="1"/>
            <a:stCxn id="17438" idx="3"/>
            <a:endCxn id="17447" idx="0"/>
          </p:cNvCxnSpPr>
          <p:nvPr/>
        </p:nvCxnSpPr>
        <p:spPr bwMode="auto">
          <a:xfrm flipH="1">
            <a:off x="4276725" y="3575051"/>
            <a:ext cx="438150" cy="301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49" name="Text Box 58"/>
          <p:cNvSpPr txBox="1">
            <a:spLocks noChangeArrowheads="1"/>
          </p:cNvSpPr>
          <p:nvPr/>
        </p:nvSpPr>
        <p:spPr bwMode="auto">
          <a:xfrm>
            <a:off x="7604125" y="44196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7450" name="Oval 59"/>
          <p:cNvSpPr>
            <a:spLocks noChangeArrowheads="1"/>
          </p:cNvSpPr>
          <p:nvPr/>
        </p:nvSpPr>
        <p:spPr bwMode="auto">
          <a:xfrm>
            <a:off x="7527925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17451" name="AutoShape 60"/>
          <p:cNvCxnSpPr>
            <a:cxnSpLocks noChangeShapeType="1"/>
            <a:stCxn id="17422" idx="3"/>
            <a:endCxn id="17450" idx="0"/>
          </p:cNvCxnSpPr>
          <p:nvPr/>
        </p:nvCxnSpPr>
        <p:spPr bwMode="auto">
          <a:xfrm flipH="1">
            <a:off x="7756526" y="4292600"/>
            <a:ext cx="2952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52" name="AutoShape 64"/>
          <p:cNvSpPr>
            <a:spLocks noChangeArrowheads="1"/>
          </p:cNvSpPr>
          <p:nvPr/>
        </p:nvSpPr>
        <p:spPr bwMode="auto">
          <a:xfrm>
            <a:off x="8769351" y="2209800"/>
            <a:ext cx="1393825" cy="590550"/>
          </a:xfrm>
          <a:prstGeom prst="wedgeRectCallout">
            <a:avLst>
              <a:gd name="adj1" fmla="val -37699"/>
              <a:gd name="adj2" fmla="val 126611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balance factor </a:t>
            </a:r>
          </a:p>
          <a:p>
            <a:pPr algn="ctr"/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1-(-1) = 2</a:t>
            </a:r>
          </a:p>
        </p:txBody>
      </p:sp>
      <p:sp>
        <p:nvSpPr>
          <p:cNvPr id="17453" name="Line 65"/>
          <p:cNvSpPr>
            <a:spLocks noChangeShapeType="1"/>
          </p:cNvSpPr>
          <p:nvPr/>
        </p:nvSpPr>
        <p:spPr bwMode="auto">
          <a:xfrm>
            <a:off x="8991600" y="3581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54" name="Text Box 66"/>
          <p:cNvSpPr txBox="1">
            <a:spLocks noChangeArrowheads="1"/>
          </p:cNvSpPr>
          <p:nvPr/>
        </p:nvSpPr>
        <p:spPr bwMode="auto">
          <a:xfrm>
            <a:off x="9137650" y="3505201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-1</a:t>
            </a:r>
            <a:endParaRPr lang="en-US" altLang="ko-KR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7455" name="Text Box 67"/>
          <p:cNvSpPr txBox="1">
            <a:spLocks noChangeArrowheads="1"/>
          </p:cNvSpPr>
          <p:nvPr/>
        </p:nvSpPr>
        <p:spPr bwMode="auto">
          <a:xfrm>
            <a:off x="3429000" y="1905001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Tree A (AVL)</a:t>
            </a:r>
          </a:p>
        </p:txBody>
      </p:sp>
      <p:sp>
        <p:nvSpPr>
          <p:cNvPr id="17456" name="Text Box 68"/>
          <p:cNvSpPr txBox="1">
            <a:spLocks noChangeArrowheads="1"/>
          </p:cNvSpPr>
          <p:nvPr/>
        </p:nvSpPr>
        <p:spPr bwMode="auto">
          <a:xfrm>
            <a:off x="6400800" y="1905001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Tree B (not AVL)</a:t>
            </a:r>
          </a:p>
        </p:txBody>
      </p:sp>
    </p:spTree>
    <p:extLst>
      <p:ext uri="{BB962C8B-B14F-4D97-AF65-F5344CB8AC3E}">
        <p14:creationId xmlns:p14="http://schemas.microsoft.com/office/powerpoint/2010/main" val="64189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184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96491D-4974-4775-A723-24B6F20E8849}" type="slidenum">
              <a:rPr lang="en-US" altLang="ko-KR" sz="1400"/>
              <a:pPr/>
              <a:t>14</a:t>
            </a:fld>
            <a:endParaRPr lang="en-US" altLang="ko-KR" sz="14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Insert and Rotation in AVL Trees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Insert operation may cause balance factor to become 2 or –2 for some node 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only nodes on the path from insertion point to root node have possibly changed in height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So after the Insert, </a:t>
            </a:r>
            <a:r>
              <a:rPr lang="en-US" altLang="ko-KR">
                <a:solidFill>
                  <a:schemeClr val="accent2"/>
                </a:solidFill>
                <a:ea typeface="굴림" panose="020B0600000101010101" pitchFamily="50" charset="-127"/>
              </a:rPr>
              <a:t>go back up</a:t>
            </a:r>
            <a:r>
              <a:rPr lang="en-US" altLang="ko-KR">
                <a:ea typeface="굴림" panose="020B0600000101010101" pitchFamily="50" charset="-127"/>
              </a:rPr>
              <a:t> to the root node by node, updating heights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solidFill>
                  <a:schemeClr val="accent2"/>
                </a:solidFill>
                <a:ea typeface="굴림" panose="020B0600000101010101" pitchFamily="50" charset="-127"/>
              </a:rPr>
              <a:t>If a new balance factor (the difference h</a:t>
            </a:r>
            <a:r>
              <a:rPr lang="en-US" altLang="ko-KR" baseline="-25000">
                <a:solidFill>
                  <a:schemeClr val="accent2"/>
                </a:solidFill>
                <a:ea typeface="굴림" panose="020B0600000101010101" pitchFamily="50" charset="-127"/>
              </a:rPr>
              <a:t>left</a:t>
            </a:r>
            <a:r>
              <a:rPr lang="en-US" altLang="ko-KR">
                <a:solidFill>
                  <a:schemeClr val="accent2"/>
                </a:solidFill>
                <a:ea typeface="굴림" panose="020B0600000101010101" pitchFamily="50" charset="-127"/>
              </a:rPr>
              <a:t>-h</a:t>
            </a:r>
            <a:r>
              <a:rPr lang="en-US" altLang="ko-KR" baseline="-25000">
                <a:solidFill>
                  <a:schemeClr val="accent2"/>
                </a:solidFill>
                <a:ea typeface="굴림" panose="020B0600000101010101" pitchFamily="50" charset="-127"/>
              </a:rPr>
              <a:t>right</a:t>
            </a:r>
            <a:r>
              <a:rPr lang="en-US" altLang="ko-KR">
                <a:solidFill>
                  <a:schemeClr val="accent2"/>
                </a:solidFill>
                <a:ea typeface="굴림" panose="020B0600000101010101" pitchFamily="50" charset="-127"/>
              </a:rPr>
              <a:t>) is 2 or –2, adjust tree by </a:t>
            </a:r>
            <a:r>
              <a:rPr lang="en-US" altLang="ko-KR" i="1">
                <a:solidFill>
                  <a:srgbClr val="FF0000"/>
                </a:solidFill>
                <a:ea typeface="굴림" panose="020B0600000101010101" pitchFamily="50" charset="-127"/>
              </a:rPr>
              <a:t>rotation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chemeClr val="accent2"/>
                </a:solidFill>
                <a:ea typeface="굴림" panose="020B0600000101010101" pitchFamily="50" charset="-127"/>
              </a:rPr>
              <a:t>around the node</a:t>
            </a:r>
          </a:p>
        </p:txBody>
      </p:sp>
    </p:spTree>
    <p:extLst>
      <p:ext uri="{BB962C8B-B14F-4D97-AF65-F5344CB8AC3E}">
        <p14:creationId xmlns:p14="http://schemas.microsoft.com/office/powerpoint/2010/main" val="41284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1945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1946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5AC883-F1D9-4868-BAEB-A07FCA03681D}" type="slidenum">
              <a:rPr lang="en-US" altLang="ko-KR" sz="1400"/>
              <a:pPr/>
              <a:t>15</a:t>
            </a:fld>
            <a:endParaRPr lang="en-US" altLang="ko-KR" sz="140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Single Rotation in an AVL Tree</a:t>
            </a:r>
          </a:p>
        </p:txBody>
      </p:sp>
      <p:sp>
        <p:nvSpPr>
          <p:cNvPr id="19462" name="Text Box 56"/>
          <p:cNvSpPr txBox="1">
            <a:spLocks noChangeArrowheads="1"/>
          </p:cNvSpPr>
          <p:nvPr/>
        </p:nvSpPr>
        <p:spPr bwMode="auto">
          <a:xfrm>
            <a:off x="5105400" y="27432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endParaRPr lang="en-US" altLang="ko-KR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9463" name="Text Box 57"/>
          <p:cNvSpPr txBox="1">
            <a:spLocks noChangeArrowheads="1"/>
          </p:cNvSpPr>
          <p:nvPr/>
        </p:nvSpPr>
        <p:spPr bwMode="auto">
          <a:xfrm>
            <a:off x="4495800" y="344487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endParaRPr lang="en-US" altLang="ko-KR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9464" name="Text Box 58"/>
          <p:cNvSpPr txBox="1">
            <a:spLocks noChangeArrowheads="1"/>
          </p:cNvSpPr>
          <p:nvPr/>
        </p:nvSpPr>
        <p:spPr bwMode="auto">
          <a:xfrm>
            <a:off x="2432050" y="344487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9465" name="Text Box 59"/>
          <p:cNvSpPr txBox="1">
            <a:spLocks noChangeArrowheads="1"/>
          </p:cNvSpPr>
          <p:nvPr/>
        </p:nvSpPr>
        <p:spPr bwMode="auto">
          <a:xfrm>
            <a:off x="4184650" y="21336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9466" name="Text Box 60"/>
          <p:cNvSpPr txBox="1">
            <a:spLocks noChangeArrowheads="1"/>
          </p:cNvSpPr>
          <p:nvPr/>
        </p:nvSpPr>
        <p:spPr bwMode="auto">
          <a:xfrm>
            <a:off x="3733800" y="344487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9467" name="Oval 61"/>
          <p:cNvSpPr>
            <a:spLocks noChangeArrowheads="1"/>
          </p:cNvSpPr>
          <p:nvPr/>
        </p:nvSpPr>
        <p:spPr bwMode="auto">
          <a:xfrm>
            <a:off x="4114800" y="24542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19468" name="Oval 62"/>
          <p:cNvSpPr>
            <a:spLocks noChangeArrowheads="1"/>
          </p:cNvSpPr>
          <p:nvPr/>
        </p:nvSpPr>
        <p:spPr bwMode="auto">
          <a:xfrm>
            <a:off x="30480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9469" name="Oval 63"/>
          <p:cNvSpPr>
            <a:spLocks noChangeArrowheads="1"/>
          </p:cNvSpPr>
          <p:nvPr/>
        </p:nvSpPr>
        <p:spPr bwMode="auto">
          <a:xfrm>
            <a:off x="50292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19470" name="Oval 64"/>
          <p:cNvSpPr>
            <a:spLocks noChangeArrowheads="1"/>
          </p:cNvSpPr>
          <p:nvPr/>
        </p:nvSpPr>
        <p:spPr bwMode="auto">
          <a:xfrm>
            <a:off x="4419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19471" name="Oval 65"/>
          <p:cNvSpPr>
            <a:spLocks noChangeArrowheads="1"/>
          </p:cNvSpPr>
          <p:nvPr/>
        </p:nvSpPr>
        <p:spPr bwMode="auto">
          <a:xfrm>
            <a:off x="23622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9472" name="Oval 66"/>
          <p:cNvSpPr>
            <a:spLocks noChangeArrowheads="1"/>
          </p:cNvSpPr>
          <p:nvPr/>
        </p:nvSpPr>
        <p:spPr bwMode="auto">
          <a:xfrm>
            <a:off x="3657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19473" name="AutoShape 67"/>
          <p:cNvCxnSpPr>
            <a:cxnSpLocks noChangeShapeType="1"/>
            <a:stCxn id="19467" idx="3"/>
            <a:endCxn id="19468" idx="7"/>
          </p:cNvCxnSpPr>
          <p:nvPr/>
        </p:nvCxnSpPr>
        <p:spPr bwMode="auto">
          <a:xfrm flipH="1">
            <a:off x="3438525" y="2844801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4" name="AutoShape 68"/>
          <p:cNvCxnSpPr>
            <a:cxnSpLocks noChangeShapeType="1"/>
            <a:stCxn id="19467" idx="5"/>
            <a:endCxn id="19469" idx="1"/>
          </p:cNvCxnSpPr>
          <p:nvPr/>
        </p:nvCxnSpPr>
        <p:spPr bwMode="auto">
          <a:xfrm>
            <a:off x="4505325" y="2844801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5" name="AutoShape 69"/>
          <p:cNvCxnSpPr>
            <a:cxnSpLocks noChangeShapeType="1"/>
            <a:stCxn id="19468" idx="3"/>
            <a:endCxn id="19471" idx="0"/>
          </p:cNvCxnSpPr>
          <p:nvPr/>
        </p:nvCxnSpPr>
        <p:spPr bwMode="auto">
          <a:xfrm flipH="1">
            <a:off x="2590801" y="34385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6" name="AutoShape 70"/>
          <p:cNvCxnSpPr>
            <a:cxnSpLocks noChangeShapeType="1"/>
            <a:stCxn id="19468" idx="5"/>
            <a:endCxn id="19472" idx="0"/>
          </p:cNvCxnSpPr>
          <p:nvPr/>
        </p:nvCxnSpPr>
        <p:spPr bwMode="auto">
          <a:xfrm>
            <a:off x="3438526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7" name="AutoShape 71"/>
          <p:cNvCxnSpPr>
            <a:cxnSpLocks noChangeShapeType="1"/>
            <a:stCxn id="19469" idx="3"/>
            <a:endCxn id="19470" idx="0"/>
          </p:cNvCxnSpPr>
          <p:nvPr/>
        </p:nvCxnSpPr>
        <p:spPr bwMode="auto">
          <a:xfrm flipH="1">
            <a:off x="4648201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8" name="Text Box 72"/>
          <p:cNvSpPr txBox="1">
            <a:spLocks noChangeArrowheads="1"/>
          </p:cNvSpPr>
          <p:nvPr/>
        </p:nvSpPr>
        <p:spPr bwMode="auto">
          <a:xfrm>
            <a:off x="3117850" y="27432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9479" name="Text Box 73"/>
          <p:cNvSpPr txBox="1">
            <a:spLocks noChangeArrowheads="1"/>
          </p:cNvSpPr>
          <p:nvPr/>
        </p:nvSpPr>
        <p:spPr bwMode="auto">
          <a:xfrm>
            <a:off x="4038600" y="42672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9480" name="Oval 74"/>
          <p:cNvSpPr>
            <a:spLocks noChangeArrowheads="1"/>
          </p:cNvSpPr>
          <p:nvPr/>
        </p:nvSpPr>
        <p:spPr bwMode="auto">
          <a:xfrm>
            <a:off x="3962400" y="4572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19481" name="AutoShape 75"/>
          <p:cNvCxnSpPr>
            <a:cxnSpLocks noChangeShapeType="1"/>
            <a:stCxn id="19470" idx="3"/>
            <a:endCxn id="19480" idx="0"/>
          </p:cNvCxnSpPr>
          <p:nvPr/>
        </p:nvCxnSpPr>
        <p:spPr bwMode="auto">
          <a:xfrm flipH="1">
            <a:off x="4191001" y="4140200"/>
            <a:ext cx="2952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82" name="Text Box 77"/>
          <p:cNvSpPr txBox="1">
            <a:spLocks noChangeArrowheads="1"/>
          </p:cNvSpPr>
          <p:nvPr/>
        </p:nvSpPr>
        <p:spPr bwMode="auto">
          <a:xfrm>
            <a:off x="9582150" y="33528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9483" name="Text Box 78"/>
          <p:cNvSpPr txBox="1">
            <a:spLocks noChangeArrowheads="1"/>
          </p:cNvSpPr>
          <p:nvPr/>
        </p:nvSpPr>
        <p:spPr bwMode="auto">
          <a:xfrm>
            <a:off x="9067800" y="27432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endParaRPr lang="en-US" altLang="ko-KR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9484" name="Text Box 79"/>
          <p:cNvSpPr txBox="1">
            <a:spLocks noChangeArrowheads="1"/>
          </p:cNvSpPr>
          <p:nvPr/>
        </p:nvSpPr>
        <p:spPr bwMode="auto">
          <a:xfrm>
            <a:off x="6546850" y="344487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9485" name="Text Box 80"/>
          <p:cNvSpPr txBox="1">
            <a:spLocks noChangeArrowheads="1"/>
          </p:cNvSpPr>
          <p:nvPr/>
        </p:nvSpPr>
        <p:spPr bwMode="auto">
          <a:xfrm>
            <a:off x="8299450" y="21336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9486" name="Text Box 81"/>
          <p:cNvSpPr txBox="1">
            <a:spLocks noChangeArrowheads="1"/>
          </p:cNvSpPr>
          <p:nvPr/>
        </p:nvSpPr>
        <p:spPr bwMode="auto">
          <a:xfrm>
            <a:off x="7848600" y="344487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9487" name="Oval 82"/>
          <p:cNvSpPr>
            <a:spLocks noChangeArrowheads="1"/>
          </p:cNvSpPr>
          <p:nvPr/>
        </p:nvSpPr>
        <p:spPr bwMode="auto">
          <a:xfrm>
            <a:off x="8229600" y="24542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19488" name="Oval 83"/>
          <p:cNvSpPr>
            <a:spLocks noChangeArrowheads="1"/>
          </p:cNvSpPr>
          <p:nvPr/>
        </p:nvSpPr>
        <p:spPr bwMode="auto">
          <a:xfrm>
            <a:off x="71628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9489" name="Oval 84"/>
          <p:cNvSpPr>
            <a:spLocks noChangeArrowheads="1"/>
          </p:cNvSpPr>
          <p:nvPr/>
        </p:nvSpPr>
        <p:spPr bwMode="auto">
          <a:xfrm>
            <a:off x="950595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19490" name="Oval 85"/>
          <p:cNvSpPr>
            <a:spLocks noChangeArrowheads="1"/>
          </p:cNvSpPr>
          <p:nvPr/>
        </p:nvSpPr>
        <p:spPr bwMode="auto">
          <a:xfrm>
            <a:off x="89916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19491" name="Oval 86"/>
          <p:cNvSpPr>
            <a:spLocks noChangeArrowheads="1"/>
          </p:cNvSpPr>
          <p:nvPr/>
        </p:nvSpPr>
        <p:spPr bwMode="auto">
          <a:xfrm>
            <a:off x="64770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9492" name="Oval 87"/>
          <p:cNvSpPr>
            <a:spLocks noChangeArrowheads="1"/>
          </p:cNvSpPr>
          <p:nvPr/>
        </p:nvSpPr>
        <p:spPr bwMode="auto">
          <a:xfrm>
            <a:off x="77724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19493" name="AutoShape 88"/>
          <p:cNvCxnSpPr>
            <a:cxnSpLocks noChangeShapeType="1"/>
            <a:stCxn id="19487" idx="3"/>
            <a:endCxn id="19488" idx="7"/>
          </p:cNvCxnSpPr>
          <p:nvPr/>
        </p:nvCxnSpPr>
        <p:spPr bwMode="auto">
          <a:xfrm flipH="1">
            <a:off x="7553325" y="2844801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94" name="AutoShape 89"/>
          <p:cNvCxnSpPr>
            <a:cxnSpLocks noChangeShapeType="1"/>
            <a:stCxn id="19487" idx="5"/>
            <a:endCxn id="19490" idx="0"/>
          </p:cNvCxnSpPr>
          <p:nvPr/>
        </p:nvCxnSpPr>
        <p:spPr bwMode="auto">
          <a:xfrm>
            <a:off x="8620126" y="2844800"/>
            <a:ext cx="60007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95" name="AutoShape 90"/>
          <p:cNvCxnSpPr>
            <a:cxnSpLocks noChangeShapeType="1"/>
            <a:stCxn id="19488" idx="3"/>
            <a:endCxn id="19491" idx="0"/>
          </p:cNvCxnSpPr>
          <p:nvPr/>
        </p:nvCxnSpPr>
        <p:spPr bwMode="auto">
          <a:xfrm flipH="1">
            <a:off x="6705601" y="34385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96" name="AutoShape 91"/>
          <p:cNvCxnSpPr>
            <a:cxnSpLocks noChangeShapeType="1"/>
            <a:stCxn id="19488" idx="5"/>
            <a:endCxn id="19492" idx="0"/>
          </p:cNvCxnSpPr>
          <p:nvPr/>
        </p:nvCxnSpPr>
        <p:spPr bwMode="auto">
          <a:xfrm>
            <a:off x="7553326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97" name="AutoShape 92"/>
          <p:cNvCxnSpPr>
            <a:cxnSpLocks noChangeShapeType="1"/>
            <a:stCxn id="19489" idx="0"/>
            <a:endCxn id="19490" idx="5"/>
          </p:cNvCxnSpPr>
          <p:nvPr/>
        </p:nvCxnSpPr>
        <p:spPr bwMode="auto">
          <a:xfrm flipH="1" flipV="1">
            <a:off x="9382126" y="3438526"/>
            <a:ext cx="35242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98" name="Text Box 93"/>
          <p:cNvSpPr txBox="1">
            <a:spLocks noChangeArrowheads="1"/>
          </p:cNvSpPr>
          <p:nvPr/>
        </p:nvSpPr>
        <p:spPr bwMode="auto">
          <a:xfrm>
            <a:off x="7232650" y="27432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9499" name="Text Box 94"/>
          <p:cNvSpPr txBox="1">
            <a:spLocks noChangeArrowheads="1"/>
          </p:cNvSpPr>
          <p:nvPr/>
        </p:nvSpPr>
        <p:spPr bwMode="auto">
          <a:xfrm>
            <a:off x="8610600" y="34290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9500" name="Oval 95"/>
          <p:cNvSpPr>
            <a:spLocks noChangeArrowheads="1"/>
          </p:cNvSpPr>
          <p:nvPr/>
        </p:nvSpPr>
        <p:spPr bwMode="auto">
          <a:xfrm>
            <a:off x="8534400" y="3733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19501" name="AutoShape 96"/>
          <p:cNvCxnSpPr>
            <a:cxnSpLocks noChangeShapeType="1"/>
            <a:stCxn id="19490" idx="3"/>
            <a:endCxn id="19500" idx="0"/>
          </p:cNvCxnSpPr>
          <p:nvPr/>
        </p:nvCxnSpPr>
        <p:spPr bwMode="auto">
          <a:xfrm flipH="1">
            <a:off x="8763001" y="3438526"/>
            <a:ext cx="2952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02" name="Oval 97"/>
          <p:cNvSpPr>
            <a:spLocks noChangeArrowheads="1"/>
          </p:cNvSpPr>
          <p:nvPr/>
        </p:nvSpPr>
        <p:spPr bwMode="auto">
          <a:xfrm rot="18900000">
            <a:off x="3886200" y="3124200"/>
            <a:ext cx="2057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9503" name="Oval 98"/>
          <p:cNvSpPr>
            <a:spLocks noChangeArrowheads="1"/>
          </p:cNvSpPr>
          <p:nvPr/>
        </p:nvSpPr>
        <p:spPr bwMode="auto">
          <a:xfrm rot="2700000">
            <a:off x="8496300" y="3124200"/>
            <a:ext cx="2057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288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날짜 개체 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20483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785DE5-14C2-4C55-9E95-AD68AF555B4D}" type="slidenum">
              <a:rPr lang="en-US" altLang="ko-KR" sz="1400"/>
              <a:pPr/>
              <a:t>16</a:t>
            </a:fld>
            <a:endParaRPr lang="en-US" altLang="ko-KR" sz="1400"/>
          </a:p>
        </p:txBody>
      </p:sp>
      <p:sp>
        <p:nvSpPr>
          <p:cNvPr id="20485" name="Text Box 2"/>
          <p:cNvSpPr txBox="1">
            <a:spLocks noChangeArrowheads="1"/>
          </p:cNvSpPr>
          <p:nvPr/>
        </p:nvSpPr>
        <p:spPr bwMode="auto">
          <a:xfrm>
            <a:off x="2209800" y="1682750"/>
            <a:ext cx="696216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>
                <a:ea typeface="굴림" panose="020B0600000101010101" pitchFamily="50" charset="-127"/>
              </a:rPr>
              <a:t>Let the node that needs rebalancing be </a:t>
            </a:r>
            <a:r>
              <a:rPr lang="en-US" altLang="ko-KR" sz="2400">
                <a:solidFill>
                  <a:schemeClr val="accent2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</a:t>
            </a: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.</a:t>
            </a:r>
          </a:p>
          <a:p>
            <a:endParaRPr lang="en-US" altLang="ko-KR" sz="2400"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There are 4 cases:</a:t>
            </a:r>
          </a:p>
          <a:p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  </a:t>
            </a:r>
            <a:r>
              <a:rPr lang="en-US" altLang="ko-KR" sz="2400">
                <a:solidFill>
                  <a:schemeClr val="accent2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Outside Cases</a:t>
            </a: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 (require single rotation) :</a:t>
            </a:r>
          </a:p>
          <a:p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     1. Insertion into </a:t>
            </a:r>
            <a:r>
              <a:rPr lang="en-US" altLang="ko-KR" sz="2400">
                <a:solidFill>
                  <a:srgbClr val="FF33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left</a:t>
            </a: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 subtree </a:t>
            </a:r>
            <a:r>
              <a:rPr lang="en-US" altLang="ko-KR" sz="2400">
                <a:solidFill>
                  <a:srgbClr val="FF33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of left</a:t>
            </a: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 child of .</a:t>
            </a:r>
          </a:p>
          <a:p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     2. Insertion into </a:t>
            </a:r>
            <a:r>
              <a:rPr lang="en-US" altLang="ko-KR" sz="2400">
                <a:solidFill>
                  <a:srgbClr val="FF33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right</a:t>
            </a: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 subtree </a:t>
            </a:r>
            <a:r>
              <a:rPr lang="en-US" altLang="ko-KR" sz="2400">
                <a:solidFill>
                  <a:srgbClr val="FF33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of right</a:t>
            </a: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 child of .</a:t>
            </a:r>
          </a:p>
          <a:p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  </a:t>
            </a:r>
            <a:r>
              <a:rPr lang="en-US" altLang="ko-KR" sz="2400">
                <a:solidFill>
                  <a:schemeClr val="accent2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Inside Cases</a:t>
            </a: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 (require double rotation) :</a:t>
            </a:r>
          </a:p>
          <a:p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     3. Insertion into </a:t>
            </a:r>
            <a:r>
              <a:rPr lang="en-US" altLang="ko-KR" sz="2400">
                <a:solidFill>
                  <a:srgbClr val="FF33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right</a:t>
            </a: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 subtree </a:t>
            </a:r>
            <a:r>
              <a:rPr lang="en-US" altLang="ko-KR" sz="2400">
                <a:solidFill>
                  <a:srgbClr val="FF33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of left</a:t>
            </a: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 child of .</a:t>
            </a:r>
          </a:p>
          <a:p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     4. Insertion into </a:t>
            </a:r>
            <a:r>
              <a:rPr lang="en-US" altLang="ko-KR" sz="2400">
                <a:solidFill>
                  <a:srgbClr val="FF33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left</a:t>
            </a: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 subtree </a:t>
            </a:r>
            <a:r>
              <a:rPr lang="en-US" altLang="ko-KR" sz="2400">
                <a:solidFill>
                  <a:srgbClr val="FF33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of right</a:t>
            </a: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 child of .</a:t>
            </a:r>
          </a:p>
        </p:txBody>
      </p:sp>
      <p:sp>
        <p:nvSpPr>
          <p:cNvPr id="20486" name="Text Box 3"/>
          <p:cNvSpPr txBox="1">
            <a:spLocks noChangeArrowheads="1"/>
          </p:cNvSpPr>
          <p:nvPr/>
        </p:nvSpPr>
        <p:spPr bwMode="auto">
          <a:xfrm>
            <a:off x="2398714" y="5187951"/>
            <a:ext cx="602280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>
                <a:ea typeface="굴림" panose="020B0600000101010101" pitchFamily="50" charset="-127"/>
              </a:rPr>
              <a:t>The rebalancing is performed through four </a:t>
            </a:r>
            <a:br>
              <a:rPr lang="en-US" altLang="ko-KR" sz="2400">
                <a:ea typeface="굴림" panose="020B0600000101010101" pitchFamily="50" charset="-127"/>
              </a:rPr>
            </a:br>
            <a:r>
              <a:rPr lang="en-US" altLang="ko-KR" sz="2400">
                <a:ea typeface="굴림" panose="020B0600000101010101" pitchFamily="50" charset="-127"/>
              </a:rPr>
              <a:t>separate rotation algorithms.</a:t>
            </a: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2189164" y="646114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4400">
                <a:solidFill>
                  <a:srgbClr val="FF0000"/>
                </a:solidFill>
                <a:ea typeface="굴림" panose="020B0600000101010101" pitchFamily="50" charset="-127"/>
              </a:rPr>
              <a:t>Insertions in AVL Trees</a:t>
            </a:r>
          </a:p>
        </p:txBody>
      </p:sp>
    </p:spTree>
    <p:extLst>
      <p:ext uri="{BB962C8B-B14F-4D97-AF65-F5344CB8AC3E}">
        <p14:creationId xmlns:p14="http://schemas.microsoft.com/office/powerpoint/2010/main" val="241226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날짜 개체 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21507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6C4A69-77D9-4312-B2B6-B21E61C54E5B}" type="slidenum">
              <a:rPr lang="en-US" altLang="ko-KR" sz="1400"/>
              <a:pPr/>
              <a:t>17</a:t>
            </a:fld>
            <a:endParaRPr lang="en-US" altLang="ko-KR" sz="1400"/>
          </a:p>
        </p:txBody>
      </p:sp>
      <p:sp>
        <p:nvSpPr>
          <p:cNvPr id="21509" name="Oval 2"/>
          <p:cNvSpPr>
            <a:spLocks noChangeArrowheads="1"/>
          </p:cNvSpPr>
          <p:nvPr/>
        </p:nvSpPr>
        <p:spPr bwMode="auto">
          <a:xfrm>
            <a:off x="5430838" y="1692275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1510" name="Text Box 3"/>
          <p:cNvSpPr txBox="1">
            <a:spLocks noChangeArrowheads="1"/>
          </p:cNvSpPr>
          <p:nvPr/>
        </p:nvSpPr>
        <p:spPr bwMode="auto">
          <a:xfrm>
            <a:off x="5659439" y="1539875"/>
            <a:ext cx="5111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j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1511" name="Oval 4"/>
          <p:cNvSpPr>
            <a:spLocks noChangeArrowheads="1"/>
          </p:cNvSpPr>
          <p:nvPr/>
        </p:nvSpPr>
        <p:spPr bwMode="auto">
          <a:xfrm>
            <a:off x="3754438" y="3063875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1512" name="Text Box 5"/>
          <p:cNvSpPr txBox="1">
            <a:spLocks noChangeArrowheads="1"/>
          </p:cNvSpPr>
          <p:nvPr/>
        </p:nvSpPr>
        <p:spPr bwMode="auto">
          <a:xfrm>
            <a:off x="3983039" y="2987675"/>
            <a:ext cx="5111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k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21513" name="AutoShape 6"/>
          <p:cNvCxnSpPr>
            <a:cxnSpLocks noChangeShapeType="1"/>
            <a:stCxn id="21509" idx="3"/>
            <a:endCxn id="21511" idx="7"/>
          </p:cNvCxnSpPr>
          <p:nvPr/>
        </p:nvCxnSpPr>
        <p:spPr bwMode="auto">
          <a:xfrm flipH="1">
            <a:off x="4470401" y="2408239"/>
            <a:ext cx="1082675" cy="777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4" name="AutoShape 7"/>
          <p:cNvSpPr>
            <a:spLocks noChangeArrowheads="1"/>
          </p:cNvSpPr>
          <p:nvPr/>
        </p:nvSpPr>
        <p:spPr bwMode="auto">
          <a:xfrm>
            <a:off x="2078038" y="4435475"/>
            <a:ext cx="1600200" cy="1295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cxnSp>
        <p:nvCxnSpPr>
          <p:cNvPr id="21515" name="AutoShape 8"/>
          <p:cNvCxnSpPr>
            <a:cxnSpLocks noChangeShapeType="1"/>
            <a:stCxn id="21511" idx="3"/>
            <a:endCxn id="21514" idx="0"/>
          </p:cNvCxnSpPr>
          <p:nvPr/>
        </p:nvCxnSpPr>
        <p:spPr bwMode="auto">
          <a:xfrm flipH="1">
            <a:off x="2878139" y="3779839"/>
            <a:ext cx="998537" cy="6556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6" name="Text Box 9"/>
          <p:cNvSpPr txBox="1">
            <a:spLocks noChangeArrowheads="1"/>
          </p:cNvSpPr>
          <p:nvPr/>
        </p:nvSpPr>
        <p:spPr bwMode="auto">
          <a:xfrm>
            <a:off x="2611439" y="4892675"/>
            <a:ext cx="5111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X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1517" name="AutoShape 10"/>
          <p:cNvSpPr>
            <a:spLocks noChangeArrowheads="1"/>
          </p:cNvSpPr>
          <p:nvPr/>
        </p:nvSpPr>
        <p:spPr bwMode="auto">
          <a:xfrm>
            <a:off x="4745038" y="4511675"/>
            <a:ext cx="1524000" cy="1219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1518" name="Text Box 11"/>
          <p:cNvSpPr txBox="1">
            <a:spLocks noChangeArrowheads="1"/>
          </p:cNvSpPr>
          <p:nvPr/>
        </p:nvSpPr>
        <p:spPr bwMode="auto">
          <a:xfrm>
            <a:off x="5202239" y="4892675"/>
            <a:ext cx="5111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Y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1519" name="AutoShape 12"/>
          <p:cNvSpPr>
            <a:spLocks noChangeArrowheads="1"/>
          </p:cNvSpPr>
          <p:nvPr/>
        </p:nvSpPr>
        <p:spPr bwMode="auto">
          <a:xfrm>
            <a:off x="6726238" y="3521075"/>
            <a:ext cx="1600200" cy="1295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1520" name="Text Box 13"/>
          <p:cNvSpPr txBox="1">
            <a:spLocks noChangeArrowheads="1"/>
          </p:cNvSpPr>
          <p:nvPr/>
        </p:nvSpPr>
        <p:spPr bwMode="auto">
          <a:xfrm>
            <a:off x="7259639" y="3825875"/>
            <a:ext cx="5111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Z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21521" name="AutoShape 14"/>
          <p:cNvCxnSpPr>
            <a:cxnSpLocks noChangeShapeType="1"/>
            <a:stCxn id="21511" idx="5"/>
            <a:endCxn id="21517" idx="0"/>
          </p:cNvCxnSpPr>
          <p:nvPr/>
        </p:nvCxnSpPr>
        <p:spPr bwMode="auto">
          <a:xfrm>
            <a:off x="4470400" y="3779839"/>
            <a:ext cx="1036638" cy="731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2" name="AutoShape 15"/>
          <p:cNvCxnSpPr>
            <a:cxnSpLocks noChangeShapeType="1"/>
            <a:stCxn id="21509" idx="5"/>
            <a:endCxn id="21519" idx="0"/>
          </p:cNvCxnSpPr>
          <p:nvPr/>
        </p:nvCxnSpPr>
        <p:spPr bwMode="auto">
          <a:xfrm>
            <a:off x="6146800" y="2408239"/>
            <a:ext cx="1379538" cy="1112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3" name="Line 16"/>
          <p:cNvSpPr>
            <a:spLocks noChangeShapeType="1"/>
          </p:cNvSpPr>
          <p:nvPr/>
        </p:nvSpPr>
        <p:spPr bwMode="auto">
          <a:xfrm>
            <a:off x="8707438" y="4816475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4" name="Line 17"/>
          <p:cNvSpPr>
            <a:spLocks noChangeShapeType="1"/>
          </p:cNvSpPr>
          <p:nvPr/>
        </p:nvSpPr>
        <p:spPr bwMode="auto">
          <a:xfrm>
            <a:off x="8707438" y="5730875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5" name="Text Box 18"/>
          <p:cNvSpPr txBox="1">
            <a:spLocks noChangeArrowheads="1"/>
          </p:cNvSpPr>
          <p:nvPr/>
        </p:nvSpPr>
        <p:spPr bwMode="auto">
          <a:xfrm>
            <a:off x="2165351" y="1754189"/>
            <a:ext cx="23952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>
                <a:ea typeface="굴림" panose="020B0600000101010101" pitchFamily="50" charset="-127"/>
              </a:rPr>
              <a:t>Consider a valid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AVL subtree</a:t>
            </a:r>
          </a:p>
        </p:txBody>
      </p:sp>
      <p:sp>
        <p:nvSpPr>
          <p:cNvPr id="21526" name="Rectangle 19"/>
          <p:cNvSpPr>
            <a:spLocks noChangeArrowheads="1"/>
          </p:cNvSpPr>
          <p:nvPr/>
        </p:nvSpPr>
        <p:spPr bwMode="auto">
          <a:xfrm>
            <a:off x="2189164" y="646114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4400">
                <a:solidFill>
                  <a:srgbClr val="FF0000"/>
                </a:solidFill>
                <a:ea typeface="굴림" panose="020B0600000101010101" pitchFamily="50" charset="-127"/>
              </a:rPr>
              <a:t>AVL Insertion: Outside Case</a:t>
            </a:r>
            <a:r>
              <a:rPr lang="en-US" altLang="ko-KR" sz="4400">
                <a:solidFill>
                  <a:schemeClr val="accent2"/>
                </a:solidFill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21527" name="Text Box 21"/>
          <p:cNvSpPr txBox="1">
            <a:spLocks noChangeArrowheads="1"/>
          </p:cNvSpPr>
          <p:nvPr/>
        </p:nvSpPr>
        <p:spPr bwMode="auto">
          <a:xfrm>
            <a:off x="6705600" y="320040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1528" name="Text Box 22"/>
          <p:cNvSpPr txBox="1">
            <a:spLocks noChangeArrowheads="1"/>
          </p:cNvSpPr>
          <p:nvPr/>
        </p:nvSpPr>
        <p:spPr bwMode="auto">
          <a:xfrm>
            <a:off x="3276600" y="419100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1529" name="Text Box 23"/>
          <p:cNvSpPr txBox="1">
            <a:spLocks noChangeArrowheads="1"/>
          </p:cNvSpPr>
          <p:nvPr/>
        </p:nvSpPr>
        <p:spPr bwMode="auto">
          <a:xfrm>
            <a:off x="5715000" y="403860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6708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날짜 개체 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22531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E3EEA8-86B5-437A-A1F1-139B15BB0E93}" type="slidenum">
              <a:rPr lang="en-US" altLang="ko-KR" sz="1400"/>
              <a:pPr/>
              <a:t>18</a:t>
            </a:fld>
            <a:endParaRPr lang="en-US" altLang="ko-KR" sz="1400"/>
          </a:p>
        </p:txBody>
      </p:sp>
      <p:sp>
        <p:nvSpPr>
          <p:cNvPr id="22533" name="Oval 2"/>
          <p:cNvSpPr>
            <a:spLocks noChangeArrowheads="1"/>
          </p:cNvSpPr>
          <p:nvPr/>
        </p:nvSpPr>
        <p:spPr bwMode="auto">
          <a:xfrm>
            <a:off x="5502275" y="1719263"/>
            <a:ext cx="788988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2534" name="Text Box 3"/>
          <p:cNvSpPr txBox="1">
            <a:spLocks noChangeArrowheads="1"/>
          </p:cNvSpPr>
          <p:nvPr/>
        </p:nvSpPr>
        <p:spPr bwMode="auto">
          <a:xfrm>
            <a:off x="5773738" y="1504950"/>
            <a:ext cx="48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j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2535" name="Oval 4"/>
          <p:cNvSpPr>
            <a:spLocks noChangeArrowheads="1"/>
          </p:cNvSpPr>
          <p:nvPr/>
        </p:nvSpPr>
        <p:spPr bwMode="auto">
          <a:xfrm>
            <a:off x="3922714" y="2933700"/>
            <a:ext cx="790575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2536" name="Text Box 5"/>
          <p:cNvSpPr txBox="1">
            <a:spLocks noChangeArrowheads="1"/>
          </p:cNvSpPr>
          <p:nvPr/>
        </p:nvSpPr>
        <p:spPr bwMode="auto">
          <a:xfrm>
            <a:off x="4049713" y="2833688"/>
            <a:ext cx="4810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k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22537" name="AutoShape 6"/>
          <p:cNvCxnSpPr>
            <a:cxnSpLocks noChangeShapeType="1"/>
            <a:stCxn id="22533" idx="3"/>
            <a:endCxn id="22535" idx="7"/>
          </p:cNvCxnSpPr>
          <p:nvPr/>
        </p:nvCxnSpPr>
        <p:spPr bwMode="auto">
          <a:xfrm flipH="1">
            <a:off x="4597401" y="2352676"/>
            <a:ext cx="1019175" cy="688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8" name="AutoShape 7"/>
          <p:cNvSpPr>
            <a:spLocks noChangeArrowheads="1"/>
          </p:cNvSpPr>
          <p:nvPr/>
        </p:nvSpPr>
        <p:spPr bwMode="auto">
          <a:xfrm>
            <a:off x="2344739" y="4148139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cxnSp>
        <p:nvCxnSpPr>
          <p:cNvPr id="22539" name="AutoShape 8"/>
          <p:cNvCxnSpPr>
            <a:cxnSpLocks noChangeShapeType="1"/>
            <a:stCxn id="22535" idx="3"/>
            <a:endCxn id="22538" idx="0"/>
          </p:cNvCxnSpPr>
          <p:nvPr/>
        </p:nvCxnSpPr>
        <p:spPr bwMode="auto">
          <a:xfrm flipH="1">
            <a:off x="3098800" y="3568700"/>
            <a:ext cx="939800" cy="579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0" name="Text Box 9"/>
          <p:cNvSpPr txBox="1">
            <a:spLocks noChangeArrowheads="1"/>
          </p:cNvSpPr>
          <p:nvPr/>
        </p:nvSpPr>
        <p:spPr bwMode="auto">
          <a:xfrm>
            <a:off x="2846388" y="5160963"/>
            <a:ext cx="48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X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2541" name="AutoShape 10"/>
          <p:cNvSpPr>
            <a:spLocks noChangeArrowheads="1"/>
          </p:cNvSpPr>
          <p:nvPr/>
        </p:nvSpPr>
        <p:spPr bwMode="auto">
          <a:xfrm>
            <a:off x="4856163" y="4216400"/>
            <a:ext cx="1435100" cy="10795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2542" name="Text Box 11"/>
          <p:cNvSpPr txBox="1">
            <a:spLocks noChangeArrowheads="1"/>
          </p:cNvSpPr>
          <p:nvPr/>
        </p:nvSpPr>
        <p:spPr bwMode="auto">
          <a:xfrm>
            <a:off x="5264150" y="4473575"/>
            <a:ext cx="4841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Y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2543" name="AutoShape 12"/>
          <p:cNvSpPr>
            <a:spLocks noChangeArrowheads="1"/>
          </p:cNvSpPr>
          <p:nvPr/>
        </p:nvSpPr>
        <p:spPr bwMode="auto">
          <a:xfrm>
            <a:off x="6721476" y="3338513"/>
            <a:ext cx="1508125" cy="11477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2544" name="Text Box 13"/>
          <p:cNvSpPr txBox="1">
            <a:spLocks noChangeArrowheads="1"/>
          </p:cNvSpPr>
          <p:nvPr/>
        </p:nvSpPr>
        <p:spPr bwMode="auto">
          <a:xfrm>
            <a:off x="7180263" y="3554413"/>
            <a:ext cx="48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Z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22545" name="AutoShape 14"/>
          <p:cNvCxnSpPr>
            <a:cxnSpLocks noChangeShapeType="1"/>
            <a:stCxn id="22535" idx="5"/>
            <a:endCxn id="22541" idx="0"/>
          </p:cNvCxnSpPr>
          <p:nvPr/>
        </p:nvCxnSpPr>
        <p:spPr bwMode="auto">
          <a:xfrm>
            <a:off x="4597401" y="3568700"/>
            <a:ext cx="976313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6" name="AutoShape 15"/>
          <p:cNvCxnSpPr>
            <a:cxnSpLocks noChangeShapeType="1"/>
            <a:stCxn id="22533" idx="5"/>
            <a:endCxn id="22543" idx="0"/>
          </p:cNvCxnSpPr>
          <p:nvPr/>
        </p:nvCxnSpPr>
        <p:spPr bwMode="auto">
          <a:xfrm>
            <a:off x="6176964" y="2352675"/>
            <a:ext cx="1298575" cy="9858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7" name="Line 16"/>
          <p:cNvSpPr>
            <a:spLocks noChangeShapeType="1"/>
          </p:cNvSpPr>
          <p:nvPr/>
        </p:nvSpPr>
        <p:spPr bwMode="auto">
          <a:xfrm>
            <a:off x="8588375" y="4486275"/>
            <a:ext cx="1506538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8" name="Line 17"/>
          <p:cNvSpPr>
            <a:spLocks noChangeShapeType="1"/>
          </p:cNvSpPr>
          <p:nvPr/>
        </p:nvSpPr>
        <p:spPr bwMode="auto">
          <a:xfrm>
            <a:off x="8588375" y="5295900"/>
            <a:ext cx="1506538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9" name="Line 18"/>
          <p:cNvSpPr>
            <a:spLocks noChangeShapeType="1"/>
          </p:cNvSpPr>
          <p:nvPr/>
        </p:nvSpPr>
        <p:spPr bwMode="auto">
          <a:xfrm>
            <a:off x="8588375" y="6037264"/>
            <a:ext cx="1506538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0" name="Text Box 19"/>
          <p:cNvSpPr txBox="1">
            <a:spLocks noChangeArrowheads="1"/>
          </p:cNvSpPr>
          <p:nvPr/>
        </p:nvSpPr>
        <p:spPr bwMode="auto">
          <a:xfrm>
            <a:off x="7620000" y="1878014"/>
            <a:ext cx="258115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>
                <a:ea typeface="굴림" panose="020B0600000101010101" pitchFamily="50" charset="-127"/>
              </a:rPr>
              <a:t>Inserting into X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destroys the AVL 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property at node j</a:t>
            </a:r>
          </a:p>
        </p:txBody>
      </p:sp>
      <p:sp>
        <p:nvSpPr>
          <p:cNvPr id="22551" name="Rectangle 20"/>
          <p:cNvSpPr>
            <a:spLocks noChangeArrowheads="1"/>
          </p:cNvSpPr>
          <p:nvPr/>
        </p:nvSpPr>
        <p:spPr bwMode="auto">
          <a:xfrm>
            <a:off x="2189164" y="646114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4400">
                <a:solidFill>
                  <a:srgbClr val="FF0000"/>
                </a:solidFill>
                <a:ea typeface="굴림" panose="020B0600000101010101" pitchFamily="50" charset="-127"/>
              </a:rPr>
              <a:t>AVL Insertion: Outside Case</a:t>
            </a:r>
            <a:r>
              <a:rPr lang="en-US" altLang="ko-KR" sz="4400">
                <a:solidFill>
                  <a:schemeClr val="accent2"/>
                </a:solidFill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22552" name="Text Box 22"/>
          <p:cNvSpPr txBox="1">
            <a:spLocks noChangeArrowheads="1"/>
          </p:cNvSpPr>
          <p:nvPr/>
        </p:nvSpPr>
        <p:spPr bwMode="auto">
          <a:xfrm>
            <a:off x="6705600" y="320040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3352801" y="4038601"/>
            <a:ext cx="614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h+1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5715000" y="403860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2813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날짜 개체 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23555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2355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64900A-0F25-47C9-9CA4-F3F5BCC470DD}" type="slidenum">
              <a:rPr lang="en-US" altLang="ko-KR" sz="1400"/>
              <a:pPr/>
              <a:t>19</a:t>
            </a:fld>
            <a:endParaRPr lang="en-US" altLang="ko-KR" sz="1400"/>
          </a:p>
        </p:txBody>
      </p:sp>
      <p:sp>
        <p:nvSpPr>
          <p:cNvPr id="23557" name="Oval 2"/>
          <p:cNvSpPr>
            <a:spLocks noChangeArrowheads="1"/>
          </p:cNvSpPr>
          <p:nvPr/>
        </p:nvSpPr>
        <p:spPr bwMode="auto">
          <a:xfrm>
            <a:off x="5502275" y="1719263"/>
            <a:ext cx="788988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3558" name="Text Box 3"/>
          <p:cNvSpPr txBox="1">
            <a:spLocks noChangeArrowheads="1"/>
          </p:cNvSpPr>
          <p:nvPr/>
        </p:nvSpPr>
        <p:spPr bwMode="auto">
          <a:xfrm>
            <a:off x="5773738" y="1504950"/>
            <a:ext cx="48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j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3559" name="Oval 4"/>
          <p:cNvSpPr>
            <a:spLocks noChangeArrowheads="1"/>
          </p:cNvSpPr>
          <p:nvPr/>
        </p:nvSpPr>
        <p:spPr bwMode="auto">
          <a:xfrm>
            <a:off x="3922714" y="2933700"/>
            <a:ext cx="790575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3560" name="Text Box 5"/>
          <p:cNvSpPr txBox="1">
            <a:spLocks noChangeArrowheads="1"/>
          </p:cNvSpPr>
          <p:nvPr/>
        </p:nvSpPr>
        <p:spPr bwMode="auto">
          <a:xfrm>
            <a:off x="4049713" y="2833688"/>
            <a:ext cx="4810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k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23561" name="AutoShape 6"/>
          <p:cNvCxnSpPr>
            <a:cxnSpLocks noChangeShapeType="1"/>
            <a:stCxn id="23557" idx="3"/>
            <a:endCxn id="23559" idx="7"/>
          </p:cNvCxnSpPr>
          <p:nvPr/>
        </p:nvCxnSpPr>
        <p:spPr bwMode="auto">
          <a:xfrm flipH="1">
            <a:off x="4597401" y="2352676"/>
            <a:ext cx="1019175" cy="688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2" name="AutoShape 7"/>
          <p:cNvSpPr>
            <a:spLocks noChangeArrowheads="1"/>
          </p:cNvSpPr>
          <p:nvPr/>
        </p:nvSpPr>
        <p:spPr bwMode="auto">
          <a:xfrm>
            <a:off x="2344739" y="4148139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cxnSp>
        <p:nvCxnSpPr>
          <p:cNvPr id="23563" name="AutoShape 8"/>
          <p:cNvCxnSpPr>
            <a:cxnSpLocks noChangeShapeType="1"/>
            <a:stCxn id="23559" idx="3"/>
            <a:endCxn id="23562" idx="0"/>
          </p:cNvCxnSpPr>
          <p:nvPr/>
        </p:nvCxnSpPr>
        <p:spPr bwMode="auto">
          <a:xfrm flipH="1">
            <a:off x="3098800" y="3568700"/>
            <a:ext cx="939800" cy="579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4" name="Text Box 9"/>
          <p:cNvSpPr txBox="1">
            <a:spLocks noChangeArrowheads="1"/>
          </p:cNvSpPr>
          <p:nvPr/>
        </p:nvSpPr>
        <p:spPr bwMode="auto">
          <a:xfrm>
            <a:off x="2846388" y="5160963"/>
            <a:ext cx="48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X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3565" name="AutoShape 10"/>
          <p:cNvSpPr>
            <a:spLocks noChangeArrowheads="1"/>
          </p:cNvSpPr>
          <p:nvPr/>
        </p:nvSpPr>
        <p:spPr bwMode="auto">
          <a:xfrm>
            <a:off x="4856163" y="4216400"/>
            <a:ext cx="1435100" cy="10795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3566" name="Text Box 11"/>
          <p:cNvSpPr txBox="1">
            <a:spLocks noChangeArrowheads="1"/>
          </p:cNvSpPr>
          <p:nvPr/>
        </p:nvSpPr>
        <p:spPr bwMode="auto">
          <a:xfrm>
            <a:off x="5264150" y="4473575"/>
            <a:ext cx="4841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Y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3567" name="AutoShape 12"/>
          <p:cNvSpPr>
            <a:spLocks noChangeArrowheads="1"/>
          </p:cNvSpPr>
          <p:nvPr/>
        </p:nvSpPr>
        <p:spPr bwMode="auto">
          <a:xfrm>
            <a:off x="6721476" y="3338513"/>
            <a:ext cx="1508125" cy="11477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3568" name="Text Box 13"/>
          <p:cNvSpPr txBox="1">
            <a:spLocks noChangeArrowheads="1"/>
          </p:cNvSpPr>
          <p:nvPr/>
        </p:nvSpPr>
        <p:spPr bwMode="auto">
          <a:xfrm>
            <a:off x="7180263" y="3554413"/>
            <a:ext cx="48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Z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23569" name="AutoShape 14"/>
          <p:cNvCxnSpPr>
            <a:cxnSpLocks noChangeShapeType="1"/>
            <a:stCxn id="23559" idx="5"/>
            <a:endCxn id="23565" idx="0"/>
          </p:cNvCxnSpPr>
          <p:nvPr/>
        </p:nvCxnSpPr>
        <p:spPr bwMode="auto">
          <a:xfrm>
            <a:off x="4597401" y="3568700"/>
            <a:ext cx="976313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0" name="AutoShape 15"/>
          <p:cNvCxnSpPr>
            <a:cxnSpLocks noChangeShapeType="1"/>
            <a:stCxn id="23557" idx="5"/>
            <a:endCxn id="23567" idx="0"/>
          </p:cNvCxnSpPr>
          <p:nvPr/>
        </p:nvCxnSpPr>
        <p:spPr bwMode="auto">
          <a:xfrm>
            <a:off x="6176964" y="2352675"/>
            <a:ext cx="1298575" cy="9858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1" name="Line 16"/>
          <p:cNvSpPr>
            <a:spLocks noChangeShapeType="1"/>
          </p:cNvSpPr>
          <p:nvPr/>
        </p:nvSpPr>
        <p:spPr bwMode="auto">
          <a:xfrm>
            <a:off x="8588375" y="4486275"/>
            <a:ext cx="1506538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2" name="Line 17"/>
          <p:cNvSpPr>
            <a:spLocks noChangeShapeType="1"/>
          </p:cNvSpPr>
          <p:nvPr/>
        </p:nvSpPr>
        <p:spPr bwMode="auto">
          <a:xfrm>
            <a:off x="8588375" y="5295900"/>
            <a:ext cx="1506538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3" name="Line 18"/>
          <p:cNvSpPr>
            <a:spLocks noChangeShapeType="1"/>
          </p:cNvSpPr>
          <p:nvPr/>
        </p:nvSpPr>
        <p:spPr bwMode="auto">
          <a:xfrm>
            <a:off x="8588375" y="6037264"/>
            <a:ext cx="1506538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4" name="Text Box 19"/>
          <p:cNvSpPr txBox="1">
            <a:spLocks noChangeArrowheads="1"/>
          </p:cNvSpPr>
          <p:nvPr/>
        </p:nvSpPr>
        <p:spPr bwMode="auto">
          <a:xfrm>
            <a:off x="6819901" y="1887538"/>
            <a:ext cx="2811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>
                <a:ea typeface="굴림" panose="020B0600000101010101" pitchFamily="50" charset="-127"/>
              </a:rPr>
              <a:t>Do a </a:t>
            </a:r>
            <a:r>
              <a:rPr lang="en-US" altLang="ko-KR" sz="2400">
                <a:solidFill>
                  <a:schemeClr val="accent2"/>
                </a:solidFill>
                <a:ea typeface="굴림" panose="020B0600000101010101" pitchFamily="50" charset="-127"/>
              </a:rPr>
              <a:t>“right rotation”</a:t>
            </a:r>
          </a:p>
        </p:txBody>
      </p:sp>
      <p:sp>
        <p:nvSpPr>
          <p:cNvPr id="23575" name="Rectangle 20"/>
          <p:cNvSpPr>
            <a:spLocks noChangeArrowheads="1"/>
          </p:cNvSpPr>
          <p:nvPr/>
        </p:nvSpPr>
        <p:spPr bwMode="auto">
          <a:xfrm>
            <a:off x="2189164" y="646114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4400">
                <a:solidFill>
                  <a:srgbClr val="FF0000"/>
                </a:solidFill>
                <a:ea typeface="굴림" panose="020B0600000101010101" pitchFamily="50" charset="-127"/>
              </a:rPr>
              <a:t>AVL Insertion: Outside Case</a:t>
            </a:r>
            <a:r>
              <a:rPr lang="en-US" altLang="ko-KR" sz="4400">
                <a:solidFill>
                  <a:schemeClr val="accent2"/>
                </a:solidFill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23576" name="Freeform 21"/>
          <p:cNvSpPr>
            <a:spLocks/>
          </p:cNvSpPr>
          <p:nvPr/>
        </p:nvSpPr>
        <p:spPr bwMode="auto">
          <a:xfrm>
            <a:off x="4114800" y="1828801"/>
            <a:ext cx="1200150" cy="1014413"/>
          </a:xfrm>
          <a:custGeom>
            <a:avLst/>
            <a:gdLst>
              <a:gd name="T0" fmla="*/ 0 w 639"/>
              <a:gd name="T1" fmla="*/ 1014413 h 579"/>
              <a:gd name="T2" fmla="*/ 317411 w 639"/>
              <a:gd name="T3" fmla="*/ 154177 h 579"/>
              <a:gd name="T4" fmla="*/ 1200150 w 639"/>
              <a:gd name="T5" fmla="*/ 91104 h 5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39" h="579">
                <a:moveTo>
                  <a:pt x="0" y="579"/>
                </a:moveTo>
                <a:cubicBezTo>
                  <a:pt x="31" y="377"/>
                  <a:pt x="63" y="176"/>
                  <a:pt x="169" y="88"/>
                </a:cubicBezTo>
                <a:cubicBezTo>
                  <a:pt x="275" y="0"/>
                  <a:pt x="457" y="26"/>
                  <a:pt x="639" y="5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77" name="Oval 22"/>
          <p:cNvSpPr>
            <a:spLocks noChangeArrowheads="1"/>
          </p:cNvSpPr>
          <p:nvPr/>
        </p:nvSpPr>
        <p:spPr bwMode="auto">
          <a:xfrm rot="19500000">
            <a:off x="3352800" y="1981200"/>
            <a:ext cx="3429000" cy="14874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3578" name="Text Box 27"/>
          <p:cNvSpPr txBox="1">
            <a:spLocks noChangeArrowheads="1"/>
          </p:cNvSpPr>
          <p:nvPr/>
        </p:nvSpPr>
        <p:spPr bwMode="auto">
          <a:xfrm>
            <a:off x="6705600" y="320040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3579" name="Text Box 28"/>
          <p:cNvSpPr txBox="1">
            <a:spLocks noChangeArrowheads="1"/>
          </p:cNvSpPr>
          <p:nvPr/>
        </p:nvSpPr>
        <p:spPr bwMode="auto">
          <a:xfrm>
            <a:off x="3352801" y="4038601"/>
            <a:ext cx="614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h+1</a:t>
            </a:r>
          </a:p>
        </p:txBody>
      </p:sp>
      <p:sp>
        <p:nvSpPr>
          <p:cNvPr id="23580" name="Text Box 29"/>
          <p:cNvSpPr txBox="1">
            <a:spLocks noChangeArrowheads="1"/>
          </p:cNvSpPr>
          <p:nvPr/>
        </p:nvSpPr>
        <p:spPr bwMode="auto">
          <a:xfrm>
            <a:off x="5715000" y="403860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49259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AVL Tree</a:t>
            </a:r>
          </a:p>
          <a:p>
            <a:pPr lvl="1"/>
            <a:r>
              <a:rPr lang="en-US" altLang="ko-KR" dirty="0"/>
              <a:t>Understanding the mechanism of AVL tree data structure</a:t>
            </a:r>
          </a:p>
          <a:p>
            <a:endParaRPr lang="en-US" altLang="ko-KR" dirty="0"/>
          </a:p>
          <a:p>
            <a:r>
              <a:rPr lang="en-US" altLang="ko-KR" dirty="0"/>
              <a:t>Red-Black Tree</a:t>
            </a:r>
          </a:p>
          <a:p>
            <a:pPr lvl="1"/>
            <a:r>
              <a:rPr lang="en-US" altLang="ko-KR" dirty="0"/>
              <a:t>Understanding the mechanism of Red-Black tree data structure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73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날짜 개체 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24579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DE3879-F734-46EE-8B1B-EFF3BE71B7A6}" type="slidenum">
              <a:rPr lang="en-US" altLang="ko-KR" sz="1400"/>
              <a:pPr/>
              <a:t>20</a:t>
            </a:fld>
            <a:endParaRPr lang="en-US" altLang="ko-KR" sz="1400"/>
          </a:p>
        </p:txBody>
      </p:sp>
      <p:sp>
        <p:nvSpPr>
          <p:cNvPr id="24581" name="Oval 2"/>
          <p:cNvSpPr>
            <a:spLocks noChangeArrowheads="1"/>
          </p:cNvSpPr>
          <p:nvPr/>
        </p:nvSpPr>
        <p:spPr bwMode="auto">
          <a:xfrm>
            <a:off x="5502275" y="1719263"/>
            <a:ext cx="788988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4582" name="Text Box 3"/>
          <p:cNvSpPr txBox="1">
            <a:spLocks noChangeArrowheads="1"/>
          </p:cNvSpPr>
          <p:nvPr/>
        </p:nvSpPr>
        <p:spPr bwMode="auto">
          <a:xfrm>
            <a:off x="5773738" y="1504950"/>
            <a:ext cx="48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j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4583" name="Oval 4"/>
          <p:cNvSpPr>
            <a:spLocks noChangeArrowheads="1"/>
          </p:cNvSpPr>
          <p:nvPr/>
        </p:nvSpPr>
        <p:spPr bwMode="auto">
          <a:xfrm>
            <a:off x="3922714" y="2933700"/>
            <a:ext cx="790575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4584" name="Text Box 5"/>
          <p:cNvSpPr txBox="1">
            <a:spLocks noChangeArrowheads="1"/>
          </p:cNvSpPr>
          <p:nvPr/>
        </p:nvSpPr>
        <p:spPr bwMode="auto">
          <a:xfrm>
            <a:off x="4049713" y="2833688"/>
            <a:ext cx="4810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k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4585" name="AutoShape 6"/>
          <p:cNvSpPr>
            <a:spLocks noChangeArrowheads="1"/>
          </p:cNvSpPr>
          <p:nvPr/>
        </p:nvSpPr>
        <p:spPr bwMode="auto">
          <a:xfrm>
            <a:off x="2344739" y="4148139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cxnSp>
        <p:nvCxnSpPr>
          <p:cNvPr id="24586" name="AutoShape 7"/>
          <p:cNvCxnSpPr>
            <a:cxnSpLocks noChangeShapeType="1"/>
            <a:stCxn id="24583" idx="3"/>
            <a:endCxn id="24585" idx="0"/>
          </p:cNvCxnSpPr>
          <p:nvPr/>
        </p:nvCxnSpPr>
        <p:spPr bwMode="auto">
          <a:xfrm flipH="1">
            <a:off x="3098800" y="3568700"/>
            <a:ext cx="939800" cy="579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7" name="Text Box 8"/>
          <p:cNvSpPr txBox="1">
            <a:spLocks noChangeArrowheads="1"/>
          </p:cNvSpPr>
          <p:nvPr/>
        </p:nvSpPr>
        <p:spPr bwMode="auto">
          <a:xfrm>
            <a:off x="2846388" y="5160963"/>
            <a:ext cx="48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X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4588" name="AutoShape 9"/>
          <p:cNvSpPr>
            <a:spLocks noChangeArrowheads="1"/>
          </p:cNvSpPr>
          <p:nvPr/>
        </p:nvSpPr>
        <p:spPr bwMode="auto">
          <a:xfrm>
            <a:off x="4856163" y="4216400"/>
            <a:ext cx="1435100" cy="10795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4589" name="Text Box 10"/>
          <p:cNvSpPr txBox="1">
            <a:spLocks noChangeArrowheads="1"/>
          </p:cNvSpPr>
          <p:nvPr/>
        </p:nvSpPr>
        <p:spPr bwMode="auto">
          <a:xfrm>
            <a:off x="5264150" y="4473575"/>
            <a:ext cx="4841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Y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4590" name="AutoShape 11"/>
          <p:cNvSpPr>
            <a:spLocks noChangeArrowheads="1"/>
          </p:cNvSpPr>
          <p:nvPr/>
        </p:nvSpPr>
        <p:spPr bwMode="auto">
          <a:xfrm>
            <a:off x="6721476" y="3338513"/>
            <a:ext cx="1508125" cy="11477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4591" name="Text Box 12"/>
          <p:cNvSpPr txBox="1">
            <a:spLocks noChangeArrowheads="1"/>
          </p:cNvSpPr>
          <p:nvPr/>
        </p:nvSpPr>
        <p:spPr bwMode="auto">
          <a:xfrm>
            <a:off x="7180263" y="3554413"/>
            <a:ext cx="48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Z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24592" name="AutoShape 13"/>
          <p:cNvCxnSpPr>
            <a:cxnSpLocks noChangeShapeType="1"/>
            <a:stCxn id="24581" idx="5"/>
            <a:endCxn id="24590" idx="0"/>
          </p:cNvCxnSpPr>
          <p:nvPr/>
        </p:nvCxnSpPr>
        <p:spPr bwMode="auto">
          <a:xfrm>
            <a:off x="6176964" y="2352675"/>
            <a:ext cx="1298575" cy="9858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93" name="Line 14"/>
          <p:cNvSpPr>
            <a:spLocks noChangeShapeType="1"/>
          </p:cNvSpPr>
          <p:nvPr/>
        </p:nvSpPr>
        <p:spPr bwMode="auto">
          <a:xfrm>
            <a:off x="8588375" y="4486275"/>
            <a:ext cx="1506538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4" name="Line 15"/>
          <p:cNvSpPr>
            <a:spLocks noChangeShapeType="1"/>
          </p:cNvSpPr>
          <p:nvPr/>
        </p:nvSpPr>
        <p:spPr bwMode="auto">
          <a:xfrm>
            <a:off x="8588375" y="5295900"/>
            <a:ext cx="1506538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5" name="Line 16"/>
          <p:cNvSpPr>
            <a:spLocks noChangeShapeType="1"/>
          </p:cNvSpPr>
          <p:nvPr/>
        </p:nvSpPr>
        <p:spPr bwMode="auto">
          <a:xfrm>
            <a:off x="8588375" y="6037264"/>
            <a:ext cx="1506538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6" name="Text Box 17"/>
          <p:cNvSpPr txBox="1">
            <a:spLocks noChangeArrowheads="1"/>
          </p:cNvSpPr>
          <p:nvPr/>
        </p:nvSpPr>
        <p:spPr bwMode="auto">
          <a:xfrm>
            <a:off x="6819901" y="1887538"/>
            <a:ext cx="2811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>
                <a:ea typeface="굴림" panose="020B0600000101010101" pitchFamily="50" charset="-127"/>
              </a:rPr>
              <a:t>Do a “</a:t>
            </a:r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right rotation</a:t>
            </a:r>
            <a:r>
              <a:rPr lang="en-US" altLang="ko-KR" sz="2400">
                <a:ea typeface="굴림" panose="020B0600000101010101" pitchFamily="50" charset="-127"/>
              </a:rPr>
              <a:t>”</a:t>
            </a:r>
          </a:p>
        </p:txBody>
      </p:sp>
      <p:sp>
        <p:nvSpPr>
          <p:cNvPr id="24597" name="Rectangle 18"/>
          <p:cNvSpPr>
            <a:spLocks noChangeArrowheads="1"/>
          </p:cNvSpPr>
          <p:nvPr/>
        </p:nvSpPr>
        <p:spPr bwMode="auto">
          <a:xfrm>
            <a:off x="2189164" y="646114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4400">
                <a:solidFill>
                  <a:srgbClr val="FF0000"/>
                </a:solidFill>
                <a:ea typeface="굴림" panose="020B0600000101010101" pitchFamily="50" charset="-127"/>
              </a:rPr>
              <a:t>Single right rotation</a:t>
            </a:r>
          </a:p>
        </p:txBody>
      </p:sp>
      <p:cxnSp>
        <p:nvCxnSpPr>
          <p:cNvPr id="24598" name="AutoShape 20"/>
          <p:cNvCxnSpPr>
            <a:cxnSpLocks noChangeShapeType="1"/>
            <a:stCxn id="24581" idx="3"/>
          </p:cNvCxnSpPr>
          <p:nvPr/>
        </p:nvCxnSpPr>
        <p:spPr bwMode="auto">
          <a:xfrm flipH="1">
            <a:off x="5572125" y="2352676"/>
            <a:ext cx="46038" cy="192246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9" name="AutoShape 21"/>
          <p:cNvCxnSpPr>
            <a:cxnSpLocks noChangeShapeType="1"/>
            <a:stCxn id="24583" idx="7"/>
            <a:endCxn id="24581" idx="3"/>
          </p:cNvCxnSpPr>
          <p:nvPr/>
        </p:nvCxnSpPr>
        <p:spPr bwMode="auto">
          <a:xfrm flipV="1">
            <a:off x="4597401" y="2352676"/>
            <a:ext cx="1020763" cy="690563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00" name="Line 23"/>
          <p:cNvSpPr>
            <a:spLocks noChangeShapeType="1"/>
          </p:cNvSpPr>
          <p:nvPr/>
        </p:nvSpPr>
        <p:spPr bwMode="auto">
          <a:xfrm>
            <a:off x="4953000" y="2590800"/>
            <a:ext cx="3810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 flipH="1">
            <a:off x="4953000" y="2514600"/>
            <a:ext cx="3048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24602" name="AutoShape 25"/>
          <p:cNvCxnSpPr>
            <a:cxnSpLocks noChangeShapeType="1"/>
            <a:stCxn id="24583" idx="5"/>
            <a:endCxn id="24588" idx="0"/>
          </p:cNvCxnSpPr>
          <p:nvPr/>
        </p:nvCxnSpPr>
        <p:spPr bwMode="auto">
          <a:xfrm>
            <a:off x="4597401" y="3567114"/>
            <a:ext cx="976313" cy="649287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03" name="Line 26"/>
          <p:cNvSpPr>
            <a:spLocks noChangeShapeType="1"/>
          </p:cNvSpPr>
          <p:nvPr/>
        </p:nvSpPr>
        <p:spPr bwMode="auto">
          <a:xfrm>
            <a:off x="4876800" y="3810000"/>
            <a:ext cx="3810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04" name="Line 27"/>
          <p:cNvSpPr>
            <a:spLocks noChangeShapeType="1"/>
          </p:cNvSpPr>
          <p:nvPr/>
        </p:nvSpPr>
        <p:spPr bwMode="auto">
          <a:xfrm flipH="1">
            <a:off x="4876800" y="3733800"/>
            <a:ext cx="3048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05" name="Text Box 32"/>
          <p:cNvSpPr txBox="1">
            <a:spLocks noChangeArrowheads="1"/>
          </p:cNvSpPr>
          <p:nvPr/>
        </p:nvSpPr>
        <p:spPr bwMode="auto">
          <a:xfrm>
            <a:off x="6705600" y="320040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4606" name="Text Box 33"/>
          <p:cNvSpPr txBox="1">
            <a:spLocks noChangeArrowheads="1"/>
          </p:cNvSpPr>
          <p:nvPr/>
        </p:nvSpPr>
        <p:spPr bwMode="auto">
          <a:xfrm>
            <a:off x="3352801" y="4038601"/>
            <a:ext cx="614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h+1</a:t>
            </a:r>
          </a:p>
        </p:txBody>
      </p:sp>
      <p:sp>
        <p:nvSpPr>
          <p:cNvPr id="24607" name="Text Box 34"/>
          <p:cNvSpPr txBox="1">
            <a:spLocks noChangeArrowheads="1"/>
          </p:cNvSpPr>
          <p:nvPr/>
        </p:nvSpPr>
        <p:spPr bwMode="auto">
          <a:xfrm>
            <a:off x="5715000" y="403860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76509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날짜 개체 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25603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98555B-CCF2-4337-B45D-2EB5EDA49D93}" type="slidenum">
              <a:rPr lang="en-US" altLang="ko-KR" sz="1400"/>
              <a:pPr/>
              <a:t>21</a:t>
            </a:fld>
            <a:endParaRPr lang="en-US" altLang="ko-KR" sz="1400"/>
          </a:p>
        </p:txBody>
      </p:sp>
      <p:sp>
        <p:nvSpPr>
          <p:cNvPr id="25605" name="Oval 2"/>
          <p:cNvSpPr>
            <a:spLocks noChangeArrowheads="1"/>
          </p:cNvSpPr>
          <p:nvPr/>
        </p:nvSpPr>
        <p:spPr bwMode="auto">
          <a:xfrm>
            <a:off x="6096000" y="2895600"/>
            <a:ext cx="788988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5400" i="1">
                <a:ea typeface="굴림" panose="020B0600000101010101" pitchFamily="50" charset="-127"/>
              </a:rPr>
              <a:t>j</a:t>
            </a:r>
            <a:endParaRPr lang="en-US" altLang="ko-KR" sz="2400">
              <a:ea typeface="굴림" panose="020B0600000101010101" pitchFamily="50" charset="-127"/>
            </a:endParaRPr>
          </a:p>
        </p:txBody>
      </p:sp>
      <p:sp>
        <p:nvSpPr>
          <p:cNvPr id="25606" name="Oval 4"/>
          <p:cNvSpPr>
            <a:spLocks noChangeArrowheads="1"/>
          </p:cNvSpPr>
          <p:nvPr/>
        </p:nvSpPr>
        <p:spPr bwMode="auto">
          <a:xfrm>
            <a:off x="4279901" y="1874838"/>
            <a:ext cx="790575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4406901" y="1774825"/>
            <a:ext cx="4810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k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5608" name="AutoShape 6"/>
          <p:cNvSpPr>
            <a:spLocks noChangeArrowheads="1"/>
          </p:cNvSpPr>
          <p:nvPr/>
        </p:nvSpPr>
        <p:spPr bwMode="auto">
          <a:xfrm>
            <a:off x="2100264" y="3490914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5609" name="Text Box 7"/>
          <p:cNvSpPr txBox="1">
            <a:spLocks noChangeArrowheads="1"/>
          </p:cNvSpPr>
          <p:nvPr/>
        </p:nvSpPr>
        <p:spPr bwMode="auto">
          <a:xfrm>
            <a:off x="2601913" y="4503738"/>
            <a:ext cx="48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X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5610" name="AutoShape 8"/>
          <p:cNvSpPr>
            <a:spLocks noChangeArrowheads="1"/>
          </p:cNvSpPr>
          <p:nvPr/>
        </p:nvSpPr>
        <p:spPr bwMode="auto">
          <a:xfrm>
            <a:off x="4845050" y="4362450"/>
            <a:ext cx="1435100" cy="10795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5611" name="Text Box 9"/>
          <p:cNvSpPr txBox="1">
            <a:spLocks noChangeArrowheads="1"/>
          </p:cNvSpPr>
          <p:nvPr/>
        </p:nvSpPr>
        <p:spPr bwMode="auto">
          <a:xfrm>
            <a:off x="5253039" y="4619625"/>
            <a:ext cx="48418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Y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5612" name="AutoShape 10"/>
          <p:cNvSpPr>
            <a:spLocks noChangeArrowheads="1"/>
          </p:cNvSpPr>
          <p:nvPr/>
        </p:nvSpPr>
        <p:spPr bwMode="auto">
          <a:xfrm>
            <a:off x="6732589" y="4287838"/>
            <a:ext cx="1508125" cy="11477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5613" name="Text Box 11"/>
          <p:cNvSpPr txBox="1">
            <a:spLocks noChangeArrowheads="1"/>
          </p:cNvSpPr>
          <p:nvPr/>
        </p:nvSpPr>
        <p:spPr bwMode="auto">
          <a:xfrm>
            <a:off x="7191375" y="4503738"/>
            <a:ext cx="48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Z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5614" name="Line 12"/>
          <p:cNvSpPr>
            <a:spLocks noChangeShapeType="1"/>
          </p:cNvSpPr>
          <p:nvPr/>
        </p:nvSpPr>
        <p:spPr bwMode="auto">
          <a:xfrm>
            <a:off x="8588375" y="4360864"/>
            <a:ext cx="1506538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5" name="Line 13"/>
          <p:cNvSpPr>
            <a:spLocks noChangeShapeType="1"/>
          </p:cNvSpPr>
          <p:nvPr/>
        </p:nvSpPr>
        <p:spPr bwMode="auto">
          <a:xfrm>
            <a:off x="8610600" y="5437189"/>
            <a:ext cx="1506538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6" name="Text Box 14"/>
          <p:cNvSpPr txBox="1">
            <a:spLocks noChangeArrowheads="1"/>
          </p:cNvSpPr>
          <p:nvPr/>
        </p:nvSpPr>
        <p:spPr bwMode="auto">
          <a:xfrm>
            <a:off x="6819901" y="1743076"/>
            <a:ext cx="33153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>
                <a:ea typeface="굴림" panose="020B0600000101010101" pitchFamily="50" charset="-127"/>
              </a:rPr>
              <a:t>“Right rotation” done!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(“Left rotation” is mirror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   symmetric)</a:t>
            </a:r>
          </a:p>
        </p:txBody>
      </p:sp>
      <p:sp>
        <p:nvSpPr>
          <p:cNvPr id="25617" name="Rectangle 15"/>
          <p:cNvSpPr>
            <a:spLocks noChangeArrowheads="1"/>
          </p:cNvSpPr>
          <p:nvPr/>
        </p:nvSpPr>
        <p:spPr bwMode="auto">
          <a:xfrm>
            <a:off x="2189164" y="646114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4400">
                <a:solidFill>
                  <a:srgbClr val="FF0000"/>
                </a:solidFill>
                <a:ea typeface="굴림" panose="020B0600000101010101" pitchFamily="50" charset="-127"/>
              </a:rPr>
              <a:t>Outside Case Completed</a:t>
            </a:r>
          </a:p>
        </p:txBody>
      </p:sp>
      <p:sp>
        <p:nvSpPr>
          <p:cNvPr id="25618" name="Line 16"/>
          <p:cNvSpPr>
            <a:spLocks noChangeShapeType="1"/>
          </p:cNvSpPr>
          <p:nvPr/>
        </p:nvSpPr>
        <p:spPr bwMode="auto">
          <a:xfrm flipV="1">
            <a:off x="2851151" y="2487613"/>
            <a:ext cx="1527175" cy="1014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19" name="Line 18"/>
          <p:cNvSpPr>
            <a:spLocks noChangeShapeType="1"/>
          </p:cNvSpPr>
          <p:nvPr/>
        </p:nvSpPr>
        <p:spPr bwMode="auto">
          <a:xfrm flipH="1">
            <a:off x="5561014" y="3546475"/>
            <a:ext cx="657225" cy="825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20" name="Line 19"/>
          <p:cNvSpPr>
            <a:spLocks noChangeShapeType="1"/>
          </p:cNvSpPr>
          <p:nvPr/>
        </p:nvSpPr>
        <p:spPr bwMode="auto">
          <a:xfrm>
            <a:off x="6788151" y="3524250"/>
            <a:ext cx="701675" cy="769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21" name="Text Box 20"/>
          <p:cNvSpPr txBox="1">
            <a:spLocks noChangeArrowheads="1"/>
          </p:cNvSpPr>
          <p:nvPr/>
        </p:nvSpPr>
        <p:spPr bwMode="auto">
          <a:xfrm>
            <a:off x="4530726" y="5684838"/>
            <a:ext cx="5332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800">
                <a:ea typeface="굴림" panose="020B0600000101010101" pitchFamily="50" charset="-127"/>
              </a:rPr>
              <a:t>AVL property has been restored!</a:t>
            </a:r>
            <a:endParaRPr lang="en-US" altLang="ko-KR" sz="2400">
              <a:ea typeface="굴림" panose="020B0600000101010101" pitchFamily="50" charset="-127"/>
            </a:endParaRPr>
          </a:p>
        </p:txBody>
      </p:sp>
      <p:cxnSp>
        <p:nvCxnSpPr>
          <p:cNvPr id="25622" name="AutoShape 21"/>
          <p:cNvCxnSpPr>
            <a:cxnSpLocks noChangeShapeType="1"/>
            <a:stCxn id="25606" idx="5"/>
            <a:endCxn id="25605" idx="0"/>
          </p:cNvCxnSpPr>
          <p:nvPr/>
        </p:nvCxnSpPr>
        <p:spPr bwMode="auto">
          <a:xfrm>
            <a:off x="4954588" y="2508250"/>
            <a:ext cx="1536700" cy="3873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23" name="Oval 23"/>
          <p:cNvSpPr>
            <a:spLocks noChangeArrowheads="1"/>
          </p:cNvSpPr>
          <p:nvPr/>
        </p:nvSpPr>
        <p:spPr bwMode="auto">
          <a:xfrm rot="1680000">
            <a:off x="3886200" y="1981200"/>
            <a:ext cx="3429000" cy="14874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5624" name="Text Box 28"/>
          <p:cNvSpPr txBox="1">
            <a:spLocks noChangeArrowheads="1"/>
          </p:cNvSpPr>
          <p:nvPr/>
        </p:nvSpPr>
        <p:spPr bwMode="auto">
          <a:xfrm>
            <a:off x="7696200" y="396240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5625" name="Text Box 29"/>
          <p:cNvSpPr txBox="1">
            <a:spLocks noChangeArrowheads="1"/>
          </p:cNvSpPr>
          <p:nvPr/>
        </p:nvSpPr>
        <p:spPr bwMode="auto">
          <a:xfrm>
            <a:off x="3124201" y="3429001"/>
            <a:ext cx="614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h+1</a:t>
            </a:r>
          </a:p>
        </p:txBody>
      </p:sp>
      <p:sp>
        <p:nvSpPr>
          <p:cNvPr id="25626" name="Text Box 30"/>
          <p:cNvSpPr txBox="1">
            <a:spLocks noChangeArrowheads="1"/>
          </p:cNvSpPr>
          <p:nvPr/>
        </p:nvSpPr>
        <p:spPr bwMode="auto">
          <a:xfrm>
            <a:off x="5715000" y="403860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49633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날짜 개체 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26627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132266-10A8-48BC-826D-504D4C74F4B1}" type="slidenum">
              <a:rPr lang="en-US" altLang="ko-KR" sz="1400"/>
              <a:pPr/>
              <a:t>22</a:t>
            </a:fld>
            <a:endParaRPr lang="en-US" altLang="ko-KR" sz="1400"/>
          </a:p>
        </p:txBody>
      </p:sp>
      <p:sp>
        <p:nvSpPr>
          <p:cNvPr id="26629" name="Oval 2"/>
          <p:cNvSpPr>
            <a:spLocks noChangeArrowheads="1"/>
          </p:cNvSpPr>
          <p:nvPr/>
        </p:nvSpPr>
        <p:spPr bwMode="auto">
          <a:xfrm>
            <a:off x="5486400" y="1692275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6630" name="Text Box 3"/>
          <p:cNvSpPr txBox="1">
            <a:spLocks noChangeArrowheads="1"/>
          </p:cNvSpPr>
          <p:nvPr/>
        </p:nvSpPr>
        <p:spPr bwMode="auto">
          <a:xfrm>
            <a:off x="5715001" y="1539875"/>
            <a:ext cx="5111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j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6631" name="Oval 4"/>
          <p:cNvSpPr>
            <a:spLocks noChangeArrowheads="1"/>
          </p:cNvSpPr>
          <p:nvPr/>
        </p:nvSpPr>
        <p:spPr bwMode="auto">
          <a:xfrm>
            <a:off x="3810000" y="3063875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6632" name="Text Box 5"/>
          <p:cNvSpPr txBox="1">
            <a:spLocks noChangeArrowheads="1"/>
          </p:cNvSpPr>
          <p:nvPr/>
        </p:nvSpPr>
        <p:spPr bwMode="auto">
          <a:xfrm>
            <a:off x="4038601" y="2987675"/>
            <a:ext cx="5111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k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26633" name="AutoShape 6"/>
          <p:cNvCxnSpPr>
            <a:cxnSpLocks noChangeShapeType="1"/>
            <a:stCxn id="26629" idx="3"/>
            <a:endCxn id="26631" idx="7"/>
          </p:cNvCxnSpPr>
          <p:nvPr/>
        </p:nvCxnSpPr>
        <p:spPr bwMode="auto">
          <a:xfrm flipH="1">
            <a:off x="4525964" y="2408239"/>
            <a:ext cx="1082675" cy="777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4" name="AutoShape 7"/>
          <p:cNvSpPr>
            <a:spLocks noChangeArrowheads="1"/>
          </p:cNvSpPr>
          <p:nvPr/>
        </p:nvSpPr>
        <p:spPr bwMode="auto">
          <a:xfrm>
            <a:off x="2133600" y="4435475"/>
            <a:ext cx="1600200" cy="1295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cxnSp>
        <p:nvCxnSpPr>
          <p:cNvPr id="26635" name="AutoShape 8"/>
          <p:cNvCxnSpPr>
            <a:cxnSpLocks noChangeShapeType="1"/>
            <a:stCxn id="26631" idx="3"/>
            <a:endCxn id="26634" idx="0"/>
          </p:cNvCxnSpPr>
          <p:nvPr/>
        </p:nvCxnSpPr>
        <p:spPr bwMode="auto">
          <a:xfrm flipH="1">
            <a:off x="2933700" y="3779839"/>
            <a:ext cx="998538" cy="6556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6" name="Text Box 9"/>
          <p:cNvSpPr txBox="1">
            <a:spLocks noChangeArrowheads="1"/>
          </p:cNvSpPr>
          <p:nvPr/>
        </p:nvSpPr>
        <p:spPr bwMode="auto">
          <a:xfrm>
            <a:off x="2667001" y="4892675"/>
            <a:ext cx="5111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X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6637" name="AutoShape 10"/>
          <p:cNvSpPr>
            <a:spLocks noChangeArrowheads="1"/>
          </p:cNvSpPr>
          <p:nvPr/>
        </p:nvSpPr>
        <p:spPr bwMode="auto">
          <a:xfrm>
            <a:off x="4800600" y="4511675"/>
            <a:ext cx="1524000" cy="1219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6638" name="Text Box 11"/>
          <p:cNvSpPr txBox="1">
            <a:spLocks noChangeArrowheads="1"/>
          </p:cNvSpPr>
          <p:nvPr/>
        </p:nvSpPr>
        <p:spPr bwMode="auto">
          <a:xfrm>
            <a:off x="5257801" y="4892675"/>
            <a:ext cx="5111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Y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6639" name="AutoShape 12"/>
          <p:cNvSpPr>
            <a:spLocks noChangeArrowheads="1"/>
          </p:cNvSpPr>
          <p:nvPr/>
        </p:nvSpPr>
        <p:spPr bwMode="auto">
          <a:xfrm>
            <a:off x="6781800" y="3521075"/>
            <a:ext cx="1600200" cy="1295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6640" name="Text Box 13"/>
          <p:cNvSpPr txBox="1">
            <a:spLocks noChangeArrowheads="1"/>
          </p:cNvSpPr>
          <p:nvPr/>
        </p:nvSpPr>
        <p:spPr bwMode="auto">
          <a:xfrm>
            <a:off x="7315201" y="3825875"/>
            <a:ext cx="5111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Z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26641" name="AutoShape 14"/>
          <p:cNvCxnSpPr>
            <a:cxnSpLocks noChangeShapeType="1"/>
            <a:stCxn id="26631" idx="5"/>
            <a:endCxn id="26637" idx="0"/>
          </p:cNvCxnSpPr>
          <p:nvPr/>
        </p:nvCxnSpPr>
        <p:spPr bwMode="auto">
          <a:xfrm>
            <a:off x="4525964" y="3779839"/>
            <a:ext cx="1036637" cy="731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2" name="AutoShape 15"/>
          <p:cNvCxnSpPr>
            <a:cxnSpLocks noChangeShapeType="1"/>
            <a:stCxn id="26629" idx="5"/>
            <a:endCxn id="26639" idx="0"/>
          </p:cNvCxnSpPr>
          <p:nvPr/>
        </p:nvCxnSpPr>
        <p:spPr bwMode="auto">
          <a:xfrm>
            <a:off x="6202364" y="2408239"/>
            <a:ext cx="1379537" cy="1112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43" name="Line 16"/>
          <p:cNvSpPr>
            <a:spLocks noChangeShapeType="1"/>
          </p:cNvSpPr>
          <p:nvPr/>
        </p:nvSpPr>
        <p:spPr bwMode="auto">
          <a:xfrm>
            <a:off x="8763000" y="4816475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4" name="Line 17"/>
          <p:cNvSpPr>
            <a:spLocks noChangeShapeType="1"/>
          </p:cNvSpPr>
          <p:nvPr/>
        </p:nvSpPr>
        <p:spPr bwMode="auto">
          <a:xfrm>
            <a:off x="8763000" y="5730875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5" name="Rectangle 18"/>
          <p:cNvSpPr>
            <a:spLocks noChangeArrowheads="1"/>
          </p:cNvSpPr>
          <p:nvPr/>
        </p:nvSpPr>
        <p:spPr bwMode="auto">
          <a:xfrm>
            <a:off x="2189164" y="646114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4400">
                <a:solidFill>
                  <a:srgbClr val="FF0000"/>
                </a:solidFill>
                <a:ea typeface="굴림" panose="020B0600000101010101" pitchFamily="50" charset="-127"/>
              </a:rPr>
              <a:t>AVL Insertion: Inside Case</a:t>
            </a:r>
            <a:r>
              <a:rPr lang="en-US" altLang="ko-KR" sz="4400">
                <a:solidFill>
                  <a:schemeClr val="accent2"/>
                </a:solidFill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26646" name="Text Box 19"/>
          <p:cNvSpPr txBox="1">
            <a:spLocks noChangeArrowheads="1"/>
          </p:cNvSpPr>
          <p:nvPr/>
        </p:nvSpPr>
        <p:spPr bwMode="auto">
          <a:xfrm>
            <a:off x="2165351" y="1754189"/>
            <a:ext cx="23952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>
                <a:ea typeface="굴림" panose="020B0600000101010101" pitchFamily="50" charset="-127"/>
              </a:rPr>
              <a:t>Consider a valid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AVL subtree</a:t>
            </a:r>
          </a:p>
        </p:txBody>
      </p:sp>
      <p:sp>
        <p:nvSpPr>
          <p:cNvPr id="26647" name="Text Box 20"/>
          <p:cNvSpPr txBox="1">
            <a:spLocks noChangeArrowheads="1"/>
          </p:cNvSpPr>
          <p:nvPr/>
        </p:nvSpPr>
        <p:spPr bwMode="auto">
          <a:xfrm>
            <a:off x="7772400" y="335280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6648" name="Text Box 22"/>
          <p:cNvSpPr txBox="1">
            <a:spLocks noChangeArrowheads="1"/>
          </p:cNvSpPr>
          <p:nvPr/>
        </p:nvSpPr>
        <p:spPr bwMode="auto">
          <a:xfrm>
            <a:off x="5715000" y="419100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6649" name="Text Box 23"/>
          <p:cNvSpPr txBox="1">
            <a:spLocks noChangeArrowheads="1"/>
          </p:cNvSpPr>
          <p:nvPr/>
        </p:nvSpPr>
        <p:spPr bwMode="auto">
          <a:xfrm>
            <a:off x="3200400" y="426720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6650" name="Rectangle 2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845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날짜 개체 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27651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15447C-FF7E-42C1-BF70-5E4ABBC45E11}" type="slidenum">
              <a:rPr lang="en-US" altLang="ko-KR" sz="1400"/>
              <a:pPr/>
              <a:t>23</a:t>
            </a:fld>
            <a:endParaRPr lang="en-US" altLang="ko-KR" sz="1400"/>
          </a:p>
        </p:txBody>
      </p:sp>
      <p:sp>
        <p:nvSpPr>
          <p:cNvPr id="27653" name="Text Box 2"/>
          <p:cNvSpPr txBox="1">
            <a:spLocks noChangeArrowheads="1"/>
          </p:cNvSpPr>
          <p:nvPr/>
        </p:nvSpPr>
        <p:spPr bwMode="auto">
          <a:xfrm>
            <a:off x="2171701" y="1744663"/>
            <a:ext cx="231191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>
                <a:ea typeface="굴림" panose="020B0600000101010101" pitchFamily="50" charset="-127"/>
              </a:rPr>
              <a:t>Inserting into Y 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destroys the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AVL property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at node j </a:t>
            </a:r>
          </a:p>
        </p:txBody>
      </p:sp>
      <p:sp>
        <p:nvSpPr>
          <p:cNvPr id="27654" name="Oval 3"/>
          <p:cNvSpPr>
            <a:spLocks noChangeArrowheads="1"/>
          </p:cNvSpPr>
          <p:nvPr/>
        </p:nvSpPr>
        <p:spPr bwMode="auto">
          <a:xfrm>
            <a:off x="6002339" y="1830389"/>
            <a:ext cx="693737" cy="669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7655" name="Text Box 4"/>
          <p:cNvSpPr txBox="1">
            <a:spLocks noChangeArrowheads="1"/>
          </p:cNvSpPr>
          <p:nvPr/>
        </p:nvSpPr>
        <p:spPr bwMode="auto">
          <a:xfrm>
            <a:off x="6202363" y="1608138"/>
            <a:ext cx="4254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j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7656" name="Oval 5"/>
          <p:cNvSpPr>
            <a:spLocks noChangeArrowheads="1"/>
          </p:cNvSpPr>
          <p:nvPr/>
        </p:nvSpPr>
        <p:spPr bwMode="auto">
          <a:xfrm>
            <a:off x="4614864" y="2927351"/>
            <a:ext cx="693737" cy="669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7657" name="Text Box 6"/>
          <p:cNvSpPr txBox="1">
            <a:spLocks noChangeArrowheads="1"/>
          </p:cNvSpPr>
          <p:nvPr/>
        </p:nvSpPr>
        <p:spPr bwMode="auto">
          <a:xfrm>
            <a:off x="4737101" y="2811463"/>
            <a:ext cx="4222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k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27658" name="AutoShape 7"/>
          <p:cNvCxnSpPr>
            <a:cxnSpLocks noChangeShapeType="1"/>
            <a:stCxn id="27654" idx="3"/>
            <a:endCxn id="27656" idx="7"/>
          </p:cNvCxnSpPr>
          <p:nvPr/>
        </p:nvCxnSpPr>
        <p:spPr bwMode="auto">
          <a:xfrm flipH="1">
            <a:off x="5207000" y="2403475"/>
            <a:ext cx="896938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59" name="AutoShape 8"/>
          <p:cNvSpPr>
            <a:spLocks noChangeArrowheads="1"/>
          </p:cNvSpPr>
          <p:nvPr/>
        </p:nvSpPr>
        <p:spPr bwMode="auto">
          <a:xfrm>
            <a:off x="3225801" y="4024314"/>
            <a:ext cx="1325563" cy="10366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cxnSp>
        <p:nvCxnSpPr>
          <p:cNvPr id="27660" name="AutoShape 9"/>
          <p:cNvCxnSpPr>
            <a:cxnSpLocks noChangeShapeType="1"/>
            <a:stCxn id="27656" idx="3"/>
            <a:endCxn id="27659" idx="0"/>
          </p:cNvCxnSpPr>
          <p:nvPr/>
        </p:nvCxnSpPr>
        <p:spPr bwMode="auto">
          <a:xfrm flipH="1">
            <a:off x="3887789" y="3500439"/>
            <a:ext cx="827087" cy="523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61" name="Text Box 10"/>
          <p:cNvSpPr txBox="1">
            <a:spLocks noChangeArrowheads="1"/>
          </p:cNvSpPr>
          <p:nvPr/>
        </p:nvSpPr>
        <p:spPr bwMode="auto">
          <a:xfrm>
            <a:off x="3578226" y="4244975"/>
            <a:ext cx="42386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X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7662" name="AutoShape 11"/>
          <p:cNvSpPr>
            <a:spLocks noChangeArrowheads="1"/>
          </p:cNvSpPr>
          <p:nvPr/>
        </p:nvSpPr>
        <p:spPr bwMode="auto">
          <a:xfrm>
            <a:off x="5434013" y="4084639"/>
            <a:ext cx="1262062" cy="1768475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7663" name="Text Box 12"/>
          <p:cNvSpPr txBox="1">
            <a:spLocks noChangeArrowheads="1"/>
          </p:cNvSpPr>
          <p:nvPr/>
        </p:nvSpPr>
        <p:spPr bwMode="auto">
          <a:xfrm>
            <a:off x="5780088" y="4800600"/>
            <a:ext cx="42386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Y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7664" name="AutoShape 13"/>
          <p:cNvSpPr>
            <a:spLocks noChangeArrowheads="1"/>
          </p:cNvSpPr>
          <p:nvPr/>
        </p:nvSpPr>
        <p:spPr bwMode="auto">
          <a:xfrm>
            <a:off x="7075488" y="3292475"/>
            <a:ext cx="1325562" cy="10366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7665" name="Text Box 14"/>
          <p:cNvSpPr txBox="1">
            <a:spLocks noChangeArrowheads="1"/>
          </p:cNvSpPr>
          <p:nvPr/>
        </p:nvSpPr>
        <p:spPr bwMode="auto">
          <a:xfrm>
            <a:off x="7427913" y="3471863"/>
            <a:ext cx="42386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Z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27666" name="AutoShape 15"/>
          <p:cNvCxnSpPr>
            <a:cxnSpLocks noChangeShapeType="1"/>
            <a:stCxn id="27656" idx="5"/>
            <a:endCxn id="27662" idx="0"/>
          </p:cNvCxnSpPr>
          <p:nvPr/>
        </p:nvCxnSpPr>
        <p:spPr bwMode="auto">
          <a:xfrm>
            <a:off x="5207000" y="3500438"/>
            <a:ext cx="858838" cy="584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7" name="AutoShape 16"/>
          <p:cNvCxnSpPr>
            <a:cxnSpLocks noChangeShapeType="1"/>
            <a:stCxn id="27654" idx="5"/>
            <a:endCxn id="27664" idx="0"/>
          </p:cNvCxnSpPr>
          <p:nvPr/>
        </p:nvCxnSpPr>
        <p:spPr bwMode="auto">
          <a:xfrm>
            <a:off x="6596063" y="2403475"/>
            <a:ext cx="1141412" cy="889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68" name="Line 17"/>
          <p:cNvSpPr>
            <a:spLocks noChangeShapeType="1"/>
          </p:cNvSpPr>
          <p:nvPr/>
        </p:nvSpPr>
        <p:spPr bwMode="auto">
          <a:xfrm>
            <a:off x="8715376" y="4329113"/>
            <a:ext cx="13255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9" name="Line 18"/>
          <p:cNvSpPr>
            <a:spLocks noChangeShapeType="1"/>
          </p:cNvSpPr>
          <p:nvPr/>
        </p:nvSpPr>
        <p:spPr bwMode="auto">
          <a:xfrm>
            <a:off x="8737601" y="5094288"/>
            <a:ext cx="13255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70" name="Line 19"/>
          <p:cNvSpPr>
            <a:spLocks noChangeShapeType="1"/>
          </p:cNvSpPr>
          <p:nvPr/>
        </p:nvSpPr>
        <p:spPr bwMode="auto">
          <a:xfrm>
            <a:off x="8745538" y="5853113"/>
            <a:ext cx="132556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71" name="Rectangle 20"/>
          <p:cNvSpPr>
            <a:spLocks noChangeArrowheads="1"/>
          </p:cNvSpPr>
          <p:nvPr/>
        </p:nvSpPr>
        <p:spPr bwMode="auto">
          <a:xfrm>
            <a:off x="2189164" y="646114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4400">
                <a:solidFill>
                  <a:srgbClr val="FF0000"/>
                </a:solidFill>
                <a:ea typeface="굴림" panose="020B0600000101010101" pitchFamily="50" charset="-127"/>
              </a:rPr>
              <a:t>AVL Insertion: Inside Case</a:t>
            </a:r>
          </a:p>
        </p:txBody>
      </p:sp>
      <p:sp>
        <p:nvSpPr>
          <p:cNvPr id="27672" name="Text Box 21"/>
          <p:cNvSpPr txBox="1">
            <a:spLocks noChangeArrowheads="1"/>
          </p:cNvSpPr>
          <p:nvPr/>
        </p:nvSpPr>
        <p:spPr bwMode="auto">
          <a:xfrm>
            <a:off x="7242176" y="1819276"/>
            <a:ext cx="290656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>
                <a:ea typeface="굴림" panose="020B0600000101010101" pitchFamily="50" charset="-127"/>
              </a:rPr>
              <a:t>Does “right rotation”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restore balance?</a:t>
            </a:r>
          </a:p>
        </p:txBody>
      </p:sp>
      <p:sp>
        <p:nvSpPr>
          <p:cNvPr id="27673" name="Oval 22"/>
          <p:cNvSpPr>
            <a:spLocks noChangeArrowheads="1"/>
          </p:cNvSpPr>
          <p:nvPr/>
        </p:nvSpPr>
        <p:spPr bwMode="auto">
          <a:xfrm rot="19500000">
            <a:off x="3886200" y="1981200"/>
            <a:ext cx="3429000" cy="14874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7674" name="Text Box 23"/>
          <p:cNvSpPr txBox="1">
            <a:spLocks noChangeArrowheads="1"/>
          </p:cNvSpPr>
          <p:nvPr/>
        </p:nvSpPr>
        <p:spPr bwMode="auto">
          <a:xfrm>
            <a:off x="7848600" y="304800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7675" name="Text Box 25"/>
          <p:cNvSpPr txBox="1">
            <a:spLocks noChangeArrowheads="1"/>
          </p:cNvSpPr>
          <p:nvPr/>
        </p:nvSpPr>
        <p:spPr bwMode="auto">
          <a:xfrm>
            <a:off x="6324601" y="3962401"/>
            <a:ext cx="614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h+1</a:t>
            </a:r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4038600" y="396240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44675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날짜 개체 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28675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2867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71C01E-ADBD-4CC6-ABFD-846D654A7A4E}" type="slidenum">
              <a:rPr lang="en-US" altLang="ko-KR" sz="1400"/>
              <a:pPr/>
              <a:t>24</a:t>
            </a:fld>
            <a:endParaRPr lang="en-US" altLang="ko-KR" sz="1400"/>
          </a:p>
        </p:txBody>
      </p:sp>
      <p:sp>
        <p:nvSpPr>
          <p:cNvPr id="28677" name="Oval 2"/>
          <p:cNvSpPr>
            <a:spLocks noChangeArrowheads="1"/>
          </p:cNvSpPr>
          <p:nvPr/>
        </p:nvSpPr>
        <p:spPr bwMode="auto">
          <a:xfrm>
            <a:off x="6167439" y="2676525"/>
            <a:ext cx="777875" cy="755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8678" name="Text Box 3"/>
          <p:cNvSpPr txBox="1">
            <a:spLocks noChangeArrowheads="1"/>
          </p:cNvSpPr>
          <p:nvPr/>
        </p:nvSpPr>
        <p:spPr bwMode="auto">
          <a:xfrm>
            <a:off x="6380164" y="2482850"/>
            <a:ext cx="4730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j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8679" name="Oval 4"/>
          <p:cNvSpPr>
            <a:spLocks noChangeArrowheads="1"/>
          </p:cNvSpPr>
          <p:nvPr/>
        </p:nvSpPr>
        <p:spPr bwMode="auto">
          <a:xfrm>
            <a:off x="4503738" y="1755775"/>
            <a:ext cx="779462" cy="755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8680" name="Text Box 5"/>
          <p:cNvSpPr txBox="1">
            <a:spLocks noChangeArrowheads="1"/>
          </p:cNvSpPr>
          <p:nvPr/>
        </p:nvSpPr>
        <p:spPr bwMode="auto">
          <a:xfrm>
            <a:off x="4638676" y="1665288"/>
            <a:ext cx="47466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k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28681" name="AutoShape 6"/>
          <p:cNvCxnSpPr>
            <a:cxnSpLocks noChangeShapeType="1"/>
            <a:stCxn id="28677" idx="3"/>
            <a:endCxn id="28685" idx="0"/>
          </p:cNvCxnSpPr>
          <p:nvPr/>
        </p:nvCxnSpPr>
        <p:spPr bwMode="auto">
          <a:xfrm flipH="1">
            <a:off x="5530850" y="3322639"/>
            <a:ext cx="749300" cy="5222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82" name="AutoShape 7"/>
          <p:cNvSpPr>
            <a:spLocks noChangeArrowheads="1"/>
          </p:cNvSpPr>
          <p:nvPr/>
        </p:nvSpPr>
        <p:spPr bwMode="auto">
          <a:xfrm>
            <a:off x="2947989" y="2992439"/>
            <a:ext cx="1450975" cy="11271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cxnSp>
        <p:nvCxnSpPr>
          <p:cNvPr id="28683" name="AutoShape 8"/>
          <p:cNvCxnSpPr>
            <a:cxnSpLocks noChangeShapeType="1"/>
            <a:stCxn id="28679" idx="3"/>
            <a:endCxn id="28682" idx="0"/>
          </p:cNvCxnSpPr>
          <p:nvPr/>
        </p:nvCxnSpPr>
        <p:spPr bwMode="auto">
          <a:xfrm flipH="1">
            <a:off x="3673476" y="2401888"/>
            <a:ext cx="944563" cy="590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84" name="Text Box 9"/>
          <p:cNvSpPr txBox="1">
            <a:spLocks noChangeArrowheads="1"/>
          </p:cNvSpPr>
          <p:nvPr/>
        </p:nvSpPr>
        <p:spPr bwMode="auto">
          <a:xfrm>
            <a:off x="3375026" y="3214688"/>
            <a:ext cx="47466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X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8685" name="AutoShape 10"/>
          <p:cNvSpPr>
            <a:spLocks noChangeArrowheads="1"/>
          </p:cNvSpPr>
          <p:nvPr/>
        </p:nvSpPr>
        <p:spPr bwMode="auto">
          <a:xfrm>
            <a:off x="4822826" y="3844925"/>
            <a:ext cx="1414463" cy="212883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8686" name="Text Box 11"/>
          <p:cNvSpPr txBox="1">
            <a:spLocks noChangeArrowheads="1"/>
          </p:cNvSpPr>
          <p:nvPr/>
        </p:nvSpPr>
        <p:spPr bwMode="auto">
          <a:xfrm>
            <a:off x="5246688" y="4875213"/>
            <a:ext cx="47466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Y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8687" name="AutoShape 12"/>
          <p:cNvSpPr>
            <a:spLocks noChangeArrowheads="1"/>
          </p:cNvSpPr>
          <p:nvPr/>
        </p:nvSpPr>
        <p:spPr bwMode="auto">
          <a:xfrm>
            <a:off x="6804025" y="3844926"/>
            <a:ext cx="1485900" cy="116681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8688" name="Text Box 13"/>
          <p:cNvSpPr txBox="1">
            <a:spLocks noChangeArrowheads="1"/>
          </p:cNvSpPr>
          <p:nvPr/>
        </p:nvSpPr>
        <p:spPr bwMode="auto">
          <a:xfrm>
            <a:off x="7254876" y="4119563"/>
            <a:ext cx="47466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Z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28689" name="AutoShape 14"/>
          <p:cNvCxnSpPr>
            <a:cxnSpLocks noChangeShapeType="1"/>
            <a:stCxn id="28677" idx="5"/>
            <a:endCxn id="28687" idx="0"/>
          </p:cNvCxnSpPr>
          <p:nvPr/>
        </p:nvCxnSpPr>
        <p:spPr bwMode="auto">
          <a:xfrm>
            <a:off x="6832601" y="3322639"/>
            <a:ext cx="714375" cy="5222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0" name="AutoShape 15"/>
          <p:cNvCxnSpPr>
            <a:cxnSpLocks noChangeShapeType="1"/>
            <a:stCxn id="28679" idx="5"/>
            <a:endCxn id="28677" idx="1"/>
          </p:cNvCxnSpPr>
          <p:nvPr/>
        </p:nvCxnSpPr>
        <p:spPr bwMode="auto">
          <a:xfrm>
            <a:off x="5168900" y="2401889"/>
            <a:ext cx="1111250" cy="384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91" name="Line 16"/>
          <p:cNvSpPr>
            <a:spLocks noChangeShapeType="1"/>
          </p:cNvSpPr>
          <p:nvPr/>
        </p:nvSpPr>
        <p:spPr bwMode="auto">
          <a:xfrm>
            <a:off x="8502651" y="5011738"/>
            <a:ext cx="148431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2" name="Line 17"/>
          <p:cNvSpPr>
            <a:spLocks noChangeShapeType="1"/>
          </p:cNvSpPr>
          <p:nvPr/>
        </p:nvSpPr>
        <p:spPr bwMode="auto">
          <a:xfrm>
            <a:off x="8502651" y="4187825"/>
            <a:ext cx="148431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3" name="Line 18"/>
          <p:cNvSpPr>
            <a:spLocks noChangeShapeType="1"/>
          </p:cNvSpPr>
          <p:nvPr/>
        </p:nvSpPr>
        <p:spPr bwMode="auto">
          <a:xfrm flipV="1">
            <a:off x="8572500" y="5894388"/>
            <a:ext cx="1485900" cy="11112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4" name="Text Box 19"/>
          <p:cNvSpPr txBox="1">
            <a:spLocks noChangeArrowheads="1"/>
          </p:cNvSpPr>
          <p:nvPr/>
        </p:nvSpPr>
        <p:spPr bwMode="auto">
          <a:xfrm>
            <a:off x="7543800" y="1768475"/>
            <a:ext cx="277031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>
                <a:ea typeface="굴림" panose="020B0600000101010101" pitchFamily="50" charset="-127"/>
              </a:rPr>
              <a:t>“Right rotation”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does not restore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balance… now k is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out of balance</a:t>
            </a:r>
          </a:p>
        </p:txBody>
      </p:sp>
      <p:sp>
        <p:nvSpPr>
          <p:cNvPr id="28695" name="Rectangle 20"/>
          <p:cNvSpPr>
            <a:spLocks noChangeArrowheads="1"/>
          </p:cNvSpPr>
          <p:nvPr/>
        </p:nvSpPr>
        <p:spPr bwMode="auto">
          <a:xfrm>
            <a:off x="2189164" y="646114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4400">
                <a:solidFill>
                  <a:srgbClr val="FF0000"/>
                </a:solidFill>
                <a:ea typeface="굴림" panose="020B0600000101010101" pitchFamily="50" charset="-127"/>
              </a:rPr>
              <a:t>AVL Insertion: Inside Case</a:t>
            </a:r>
          </a:p>
        </p:txBody>
      </p:sp>
      <p:sp>
        <p:nvSpPr>
          <p:cNvPr id="28696" name="Oval 21"/>
          <p:cNvSpPr>
            <a:spLocks noChangeArrowheads="1"/>
          </p:cNvSpPr>
          <p:nvPr/>
        </p:nvSpPr>
        <p:spPr bwMode="auto">
          <a:xfrm rot="1680000">
            <a:off x="4114800" y="1981200"/>
            <a:ext cx="3429000" cy="14874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8697" name="Text Box 22"/>
          <p:cNvSpPr txBox="1">
            <a:spLocks noChangeArrowheads="1"/>
          </p:cNvSpPr>
          <p:nvPr/>
        </p:nvSpPr>
        <p:spPr bwMode="auto">
          <a:xfrm>
            <a:off x="7772400" y="358140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8698" name="Text Box 24"/>
          <p:cNvSpPr txBox="1">
            <a:spLocks noChangeArrowheads="1"/>
          </p:cNvSpPr>
          <p:nvPr/>
        </p:nvSpPr>
        <p:spPr bwMode="auto">
          <a:xfrm>
            <a:off x="5715001" y="3733801"/>
            <a:ext cx="614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h+1</a:t>
            </a:r>
          </a:p>
        </p:txBody>
      </p:sp>
      <p:sp>
        <p:nvSpPr>
          <p:cNvPr id="28699" name="Text Box 25"/>
          <p:cNvSpPr txBox="1">
            <a:spLocks noChangeArrowheads="1"/>
          </p:cNvSpPr>
          <p:nvPr/>
        </p:nvSpPr>
        <p:spPr bwMode="auto">
          <a:xfrm>
            <a:off x="3962400" y="281940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5961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날짜 개체 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29699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42C6FB-17A8-44AE-B966-B4E0E36A87A2}" type="slidenum">
              <a:rPr lang="en-US" altLang="ko-KR" sz="1400"/>
              <a:pPr/>
              <a:t>25</a:t>
            </a:fld>
            <a:endParaRPr lang="en-US" altLang="ko-KR" sz="1400"/>
          </a:p>
        </p:txBody>
      </p:sp>
      <p:sp>
        <p:nvSpPr>
          <p:cNvPr id="29701" name="Text Box 2"/>
          <p:cNvSpPr txBox="1">
            <a:spLocks noChangeArrowheads="1"/>
          </p:cNvSpPr>
          <p:nvPr/>
        </p:nvSpPr>
        <p:spPr bwMode="auto">
          <a:xfrm>
            <a:off x="2171701" y="1744664"/>
            <a:ext cx="32143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>
                <a:ea typeface="굴림" panose="020B0600000101010101" pitchFamily="50" charset="-127"/>
              </a:rPr>
              <a:t>Consider the structure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of subtree Y…</a:t>
            </a:r>
          </a:p>
        </p:txBody>
      </p:sp>
      <p:sp>
        <p:nvSpPr>
          <p:cNvPr id="29702" name="Oval 3"/>
          <p:cNvSpPr>
            <a:spLocks noChangeArrowheads="1"/>
          </p:cNvSpPr>
          <p:nvPr/>
        </p:nvSpPr>
        <p:spPr bwMode="auto">
          <a:xfrm>
            <a:off x="6002339" y="1830389"/>
            <a:ext cx="693737" cy="669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9703" name="Text Box 4"/>
          <p:cNvSpPr txBox="1">
            <a:spLocks noChangeArrowheads="1"/>
          </p:cNvSpPr>
          <p:nvPr/>
        </p:nvSpPr>
        <p:spPr bwMode="auto">
          <a:xfrm>
            <a:off x="6202363" y="1608138"/>
            <a:ext cx="4254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j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9704" name="Oval 5"/>
          <p:cNvSpPr>
            <a:spLocks noChangeArrowheads="1"/>
          </p:cNvSpPr>
          <p:nvPr/>
        </p:nvSpPr>
        <p:spPr bwMode="auto">
          <a:xfrm>
            <a:off x="4614864" y="2927351"/>
            <a:ext cx="693737" cy="669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9705" name="Text Box 6"/>
          <p:cNvSpPr txBox="1">
            <a:spLocks noChangeArrowheads="1"/>
          </p:cNvSpPr>
          <p:nvPr/>
        </p:nvSpPr>
        <p:spPr bwMode="auto">
          <a:xfrm>
            <a:off x="4737101" y="2811463"/>
            <a:ext cx="4222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k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29706" name="AutoShape 7"/>
          <p:cNvCxnSpPr>
            <a:cxnSpLocks noChangeShapeType="1"/>
            <a:stCxn id="29702" idx="3"/>
            <a:endCxn id="29704" idx="7"/>
          </p:cNvCxnSpPr>
          <p:nvPr/>
        </p:nvCxnSpPr>
        <p:spPr bwMode="auto">
          <a:xfrm flipH="1">
            <a:off x="5207000" y="2403475"/>
            <a:ext cx="896938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07" name="AutoShape 8"/>
          <p:cNvSpPr>
            <a:spLocks noChangeArrowheads="1"/>
          </p:cNvSpPr>
          <p:nvPr/>
        </p:nvSpPr>
        <p:spPr bwMode="auto">
          <a:xfrm>
            <a:off x="3225801" y="4024314"/>
            <a:ext cx="1325563" cy="10366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cxnSp>
        <p:nvCxnSpPr>
          <p:cNvPr id="29708" name="AutoShape 9"/>
          <p:cNvCxnSpPr>
            <a:cxnSpLocks noChangeShapeType="1"/>
            <a:stCxn id="29704" idx="3"/>
            <a:endCxn id="29707" idx="0"/>
          </p:cNvCxnSpPr>
          <p:nvPr/>
        </p:nvCxnSpPr>
        <p:spPr bwMode="auto">
          <a:xfrm flipH="1">
            <a:off x="3887789" y="3500439"/>
            <a:ext cx="827087" cy="523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09" name="Text Box 10"/>
          <p:cNvSpPr txBox="1">
            <a:spLocks noChangeArrowheads="1"/>
          </p:cNvSpPr>
          <p:nvPr/>
        </p:nvSpPr>
        <p:spPr bwMode="auto">
          <a:xfrm>
            <a:off x="3578226" y="4244975"/>
            <a:ext cx="42386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X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9710" name="AutoShape 11"/>
          <p:cNvSpPr>
            <a:spLocks noChangeArrowheads="1"/>
          </p:cNvSpPr>
          <p:nvPr/>
        </p:nvSpPr>
        <p:spPr bwMode="auto">
          <a:xfrm>
            <a:off x="5434013" y="4084639"/>
            <a:ext cx="1262062" cy="1768475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9711" name="Text Box 12"/>
          <p:cNvSpPr txBox="1">
            <a:spLocks noChangeArrowheads="1"/>
          </p:cNvSpPr>
          <p:nvPr/>
        </p:nvSpPr>
        <p:spPr bwMode="auto">
          <a:xfrm>
            <a:off x="5780088" y="4800600"/>
            <a:ext cx="42386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Y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9712" name="AutoShape 13"/>
          <p:cNvSpPr>
            <a:spLocks noChangeArrowheads="1"/>
          </p:cNvSpPr>
          <p:nvPr/>
        </p:nvSpPr>
        <p:spPr bwMode="auto">
          <a:xfrm>
            <a:off x="7075488" y="3292475"/>
            <a:ext cx="1325562" cy="10366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9713" name="Text Box 14"/>
          <p:cNvSpPr txBox="1">
            <a:spLocks noChangeArrowheads="1"/>
          </p:cNvSpPr>
          <p:nvPr/>
        </p:nvSpPr>
        <p:spPr bwMode="auto">
          <a:xfrm>
            <a:off x="7427913" y="3471863"/>
            <a:ext cx="42386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Z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29714" name="AutoShape 15"/>
          <p:cNvCxnSpPr>
            <a:cxnSpLocks noChangeShapeType="1"/>
            <a:stCxn id="29704" idx="5"/>
            <a:endCxn id="29710" idx="0"/>
          </p:cNvCxnSpPr>
          <p:nvPr/>
        </p:nvCxnSpPr>
        <p:spPr bwMode="auto">
          <a:xfrm>
            <a:off x="5207000" y="3500438"/>
            <a:ext cx="858838" cy="584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5" name="AutoShape 16"/>
          <p:cNvCxnSpPr>
            <a:cxnSpLocks noChangeShapeType="1"/>
            <a:stCxn id="29702" idx="5"/>
            <a:endCxn id="29712" idx="0"/>
          </p:cNvCxnSpPr>
          <p:nvPr/>
        </p:nvCxnSpPr>
        <p:spPr bwMode="auto">
          <a:xfrm>
            <a:off x="6596063" y="2403475"/>
            <a:ext cx="1141412" cy="889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16" name="Line 17"/>
          <p:cNvSpPr>
            <a:spLocks noChangeShapeType="1"/>
          </p:cNvSpPr>
          <p:nvPr/>
        </p:nvSpPr>
        <p:spPr bwMode="auto">
          <a:xfrm>
            <a:off x="8715376" y="4329113"/>
            <a:ext cx="13255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17" name="Line 18"/>
          <p:cNvSpPr>
            <a:spLocks noChangeShapeType="1"/>
          </p:cNvSpPr>
          <p:nvPr/>
        </p:nvSpPr>
        <p:spPr bwMode="auto">
          <a:xfrm>
            <a:off x="8737601" y="5094288"/>
            <a:ext cx="13255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18" name="Line 19"/>
          <p:cNvSpPr>
            <a:spLocks noChangeShapeType="1"/>
          </p:cNvSpPr>
          <p:nvPr/>
        </p:nvSpPr>
        <p:spPr bwMode="auto">
          <a:xfrm>
            <a:off x="8745538" y="5853113"/>
            <a:ext cx="132556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19" name="Rectangle 20"/>
          <p:cNvSpPr>
            <a:spLocks noChangeArrowheads="1"/>
          </p:cNvSpPr>
          <p:nvPr/>
        </p:nvSpPr>
        <p:spPr bwMode="auto">
          <a:xfrm>
            <a:off x="2189164" y="646114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4400">
                <a:solidFill>
                  <a:srgbClr val="FF0000"/>
                </a:solidFill>
                <a:ea typeface="굴림" panose="020B0600000101010101" pitchFamily="50" charset="-127"/>
              </a:rPr>
              <a:t>AVL Insertion: Inside Case</a:t>
            </a:r>
          </a:p>
        </p:txBody>
      </p:sp>
      <p:sp>
        <p:nvSpPr>
          <p:cNvPr id="29720" name="Text Box 21"/>
          <p:cNvSpPr txBox="1">
            <a:spLocks noChangeArrowheads="1"/>
          </p:cNvSpPr>
          <p:nvPr/>
        </p:nvSpPr>
        <p:spPr bwMode="auto">
          <a:xfrm>
            <a:off x="7848600" y="304800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9721" name="Text Box 23"/>
          <p:cNvSpPr txBox="1">
            <a:spLocks noChangeArrowheads="1"/>
          </p:cNvSpPr>
          <p:nvPr/>
        </p:nvSpPr>
        <p:spPr bwMode="auto">
          <a:xfrm>
            <a:off x="6324601" y="3962401"/>
            <a:ext cx="614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h+1</a:t>
            </a:r>
          </a:p>
        </p:txBody>
      </p:sp>
      <p:sp>
        <p:nvSpPr>
          <p:cNvPr id="29722" name="Text Box 24"/>
          <p:cNvSpPr txBox="1">
            <a:spLocks noChangeArrowheads="1"/>
          </p:cNvSpPr>
          <p:nvPr/>
        </p:nvSpPr>
        <p:spPr bwMode="auto">
          <a:xfrm>
            <a:off x="4038600" y="396240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815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날짜 개체 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30723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BC69CD-1F41-4057-A52F-6C18831893FA}" type="slidenum">
              <a:rPr lang="en-US" altLang="ko-KR" sz="1400"/>
              <a:pPr/>
              <a:t>26</a:t>
            </a:fld>
            <a:endParaRPr lang="en-US" altLang="ko-KR" sz="1400"/>
          </a:p>
        </p:txBody>
      </p:sp>
      <p:sp>
        <p:nvSpPr>
          <p:cNvPr id="30725" name="Oval 2"/>
          <p:cNvSpPr>
            <a:spLocks noChangeArrowheads="1"/>
          </p:cNvSpPr>
          <p:nvPr/>
        </p:nvSpPr>
        <p:spPr bwMode="auto">
          <a:xfrm>
            <a:off x="5575300" y="1695451"/>
            <a:ext cx="762000" cy="722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0726" name="Text Box 3"/>
          <p:cNvSpPr txBox="1">
            <a:spLocks noChangeArrowheads="1"/>
          </p:cNvSpPr>
          <p:nvPr/>
        </p:nvSpPr>
        <p:spPr bwMode="auto">
          <a:xfrm>
            <a:off x="5783264" y="1497013"/>
            <a:ext cx="4667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j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30727" name="Oval 4"/>
          <p:cNvSpPr>
            <a:spLocks noChangeArrowheads="1"/>
          </p:cNvSpPr>
          <p:nvPr/>
        </p:nvSpPr>
        <p:spPr bwMode="auto">
          <a:xfrm>
            <a:off x="4049713" y="2878138"/>
            <a:ext cx="762000" cy="7223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0728" name="Text Box 5"/>
          <p:cNvSpPr txBox="1">
            <a:spLocks noChangeArrowheads="1"/>
          </p:cNvSpPr>
          <p:nvPr/>
        </p:nvSpPr>
        <p:spPr bwMode="auto">
          <a:xfrm>
            <a:off x="4202114" y="2755900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k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30729" name="AutoShape 6"/>
          <p:cNvCxnSpPr>
            <a:cxnSpLocks noChangeShapeType="1"/>
            <a:stCxn id="30725" idx="3"/>
            <a:endCxn id="30727" idx="7"/>
          </p:cNvCxnSpPr>
          <p:nvPr/>
        </p:nvCxnSpPr>
        <p:spPr bwMode="auto">
          <a:xfrm flipH="1">
            <a:off x="4700589" y="2312989"/>
            <a:ext cx="985837" cy="669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0" name="AutoShape 7"/>
          <p:cNvSpPr>
            <a:spLocks noChangeArrowheads="1"/>
          </p:cNvSpPr>
          <p:nvPr/>
        </p:nvSpPr>
        <p:spPr bwMode="auto">
          <a:xfrm>
            <a:off x="2524125" y="4060826"/>
            <a:ext cx="1455738" cy="111601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cxnSp>
        <p:nvCxnSpPr>
          <p:cNvPr id="30731" name="AutoShape 8"/>
          <p:cNvCxnSpPr>
            <a:cxnSpLocks noChangeShapeType="1"/>
            <a:stCxn id="30727" idx="3"/>
            <a:endCxn id="30730" idx="0"/>
          </p:cNvCxnSpPr>
          <p:nvPr/>
        </p:nvCxnSpPr>
        <p:spPr bwMode="auto">
          <a:xfrm flipH="1">
            <a:off x="3252788" y="3495675"/>
            <a:ext cx="908050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2" name="Text Box 9"/>
          <p:cNvSpPr txBox="1">
            <a:spLocks noChangeArrowheads="1"/>
          </p:cNvSpPr>
          <p:nvPr/>
        </p:nvSpPr>
        <p:spPr bwMode="auto">
          <a:xfrm>
            <a:off x="2986089" y="4298950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X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30733" name="AutoShape 10"/>
          <p:cNvSpPr>
            <a:spLocks noChangeArrowheads="1"/>
          </p:cNvSpPr>
          <p:nvPr/>
        </p:nvSpPr>
        <p:spPr bwMode="auto">
          <a:xfrm>
            <a:off x="4119564" y="49149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0734" name="Text Box 11"/>
          <p:cNvSpPr txBox="1">
            <a:spLocks noChangeArrowheads="1"/>
          </p:cNvSpPr>
          <p:nvPr/>
        </p:nvSpPr>
        <p:spPr bwMode="auto">
          <a:xfrm>
            <a:off x="4502150" y="5275263"/>
            <a:ext cx="4651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V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30735" name="AutoShape 12"/>
          <p:cNvSpPr>
            <a:spLocks noChangeArrowheads="1"/>
          </p:cNvSpPr>
          <p:nvPr/>
        </p:nvSpPr>
        <p:spPr bwMode="auto">
          <a:xfrm>
            <a:off x="6753226" y="3271838"/>
            <a:ext cx="1457325" cy="111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0736" name="Text Box 13"/>
          <p:cNvSpPr txBox="1">
            <a:spLocks noChangeArrowheads="1"/>
          </p:cNvSpPr>
          <p:nvPr/>
        </p:nvSpPr>
        <p:spPr bwMode="auto">
          <a:xfrm>
            <a:off x="7170739" y="3546475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Z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30737" name="AutoShape 14"/>
          <p:cNvCxnSpPr>
            <a:cxnSpLocks noChangeShapeType="1"/>
            <a:stCxn id="30727" idx="5"/>
            <a:endCxn id="30744" idx="1"/>
          </p:cNvCxnSpPr>
          <p:nvPr/>
        </p:nvCxnSpPr>
        <p:spPr bwMode="auto">
          <a:xfrm>
            <a:off x="4700588" y="3495676"/>
            <a:ext cx="639762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8" name="AutoShape 15"/>
          <p:cNvCxnSpPr>
            <a:cxnSpLocks noChangeShapeType="1"/>
            <a:stCxn id="30725" idx="5"/>
            <a:endCxn id="30735" idx="0"/>
          </p:cNvCxnSpPr>
          <p:nvPr/>
        </p:nvCxnSpPr>
        <p:spPr bwMode="auto">
          <a:xfrm>
            <a:off x="6226176" y="2312988"/>
            <a:ext cx="1255713" cy="958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9" name="Line 16"/>
          <p:cNvSpPr>
            <a:spLocks noChangeShapeType="1"/>
          </p:cNvSpPr>
          <p:nvPr/>
        </p:nvSpPr>
        <p:spPr bwMode="auto">
          <a:xfrm>
            <a:off x="8556625" y="43894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0" name="Line 17"/>
          <p:cNvSpPr>
            <a:spLocks noChangeShapeType="1"/>
          </p:cNvSpPr>
          <p:nvPr/>
        </p:nvSpPr>
        <p:spPr bwMode="auto">
          <a:xfrm>
            <a:off x="8556625" y="51768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1" name="Line 18"/>
          <p:cNvSpPr>
            <a:spLocks noChangeShapeType="1"/>
          </p:cNvSpPr>
          <p:nvPr/>
        </p:nvSpPr>
        <p:spPr bwMode="auto">
          <a:xfrm>
            <a:off x="8626475" y="6030913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2" name="AutoShape 19"/>
          <p:cNvSpPr>
            <a:spLocks noChangeArrowheads="1"/>
          </p:cNvSpPr>
          <p:nvPr/>
        </p:nvSpPr>
        <p:spPr bwMode="auto">
          <a:xfrm>
            <a:off x="5853114" y="4914900"/>
            <a:ext cx="1316037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0743" name="Text Box 20"/>
          <p:cNvSpPr txBox="1">
            <a:spLocks noChangeArrowheads="1"/>
          </p:cNvSpPr>
          <p:nvPr/>
        </p:nvSpPr>
        <p:spPr bwMode="auto">
          <a:xfrm>
            <a:off x="6096000" y="5262563"/>
            <a:ext cx="4635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W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30744" name="Oval 21"/>
          <p:cNvSpPr>
            <a:spLocks noChangeArrowheads="1"/>
          </p:cNvSpPr>
          <p:nvPr/>
        </p:nvSpPr>
        <p:spPr bwMode="auto">
          <a:xfrm>
            <a:off x="5227639" y="3863976"/>
            <a:ext cx="763587" cy="72231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0745" name="Text Box 22"/>
          <p:cNvSpPr txBox="1">
            <a:spLocks noChangeArrowheads="1"/>
          </p:cNvSpPr>
          <p:nvPr/>
        </p:nvSpPr>
        <p:spPr bwMode="auto">
          <a:xfrm>
            <a:off x="5414964" y="3763963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i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30746" name="AutoShape 23"/>
          <p:cNvCxnSpPr>
            <a:cxnSpLocks noChangeShapeType="1"/>
            <a:stCxn id="30744" idx="3"/>
            <a:endCxn id="30733" idx="0"/>
          </p:cNvCxnSpPr>
          <p:nvPr/>
        </p:nvCxnSpPr>
        <p:spPr bwMode="auto">
          <a:xfrm flipH="1">
            <a:off x="4778376" y="4479926"/>
            <a:ext cx="561975" cy="434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7" name="AutoShape 24"/>
          <p:cNvCxnSpPr>
            <a:cxnSpLocks noChangeShapeType="1"/>
            <a:stCxn id="30744" idx="5"/>
            <a:endCxn id="30742" idx="0"/>
          </p:cNvCxnSpPr>
          <p:nvPr/>
        </p:nvCxnSpPr>
        <p:spPr bwMode="auto">
          <a:xfrm>
            <a:off x="5880101" y="4479926"/>
            <a:ext cx="631825" cy="434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48" name="Text Box 25"/>
          <p:cNvSpPr txBox="1">
            <a:spLocks noChangeArrowheads="1"/>
          </p:cNvSpPr>
          <p:nvPr/>
        </p:nvSpPr>
        <p:spPr bwMode="auto">
          <a:xfrm>
            <a:off x="2171700" y="1744664"/>
            <a:ext cx="26308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>
                <a:ea typeface="굴림" panose="020B0600000101010101" pitchFamily="50" charset="-127"/>
              </a:rPr>
              <a:t>Y = node i and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subtrees V and W</a:t>
            </a:r>
          </a:p>
        </p:txBody>
      </p:sp>
      <p:sp>
        <p:nvSpPr>
          <p:cNvPr id="30749" name="Rectangle 26"/>
          <p:cNvSpPr>
            <a:spLocks noChangeArrowheads="1"/>
          </p:cNvSpPr>
          <p:nvPr/>
        </p:nvSpPr>
        <p:spPr bwMode="auto">
          <a:xfrm>
            <a:off x="2189164" y="646114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4400">
                <a:solidFill>
                  <a:srgbClr val="FF0000"/>
                </a:solidFill>
                <a:ea typeface="굴림" panose="020B0600000101010101" pitchFamily="50" charset="-127"/>
              </a:rPr>
              <a:t>AVL Insertion: Inside Case</a:t>
            </a:r>
          </a:p>
        </p:txBody>
      </p:sp>
      <p:sp>
        <p:nvSpPr>
          <p:cNvPr id="30750" name="Text Box 27"/>
          <p:cNvSpPr txBox="1">
            <a:spLocks noChangeArrowheads="1"/>
          </p:cNvSpPr>
          <p:nvPr/>
        </p:nvSpPr>
        <p:spPr bwMode="auto">
          <a:xfrm>
            <a:off x="7543800" y="304800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30751" name="Text Box 29"/>
          <p:cNvSpPr txBox="1">
            <a:spLocks noChangeArrowheads="1"/>
          </p:cNvSpPr>
          <p:nvPr/>
        </p:nvSpPr>
        <p:spPr bwMode="auto">
          <a:xfrm>
            <a:off x="6019801" y="3962401"/>
            <a:ext cx="614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h+1</a:t>
            </a:r>
          </a:p>
        </p:txBody>
      </p:sp>
      <p:sp>
        <p:nvSpPr>
          <p:cNvPr id="30752" name="Text Box 30"/>
          <p:cNvSpPr txBox="1">
            <a:spLocks noChangeArrowheads="1"/>
          </p:cNvSpPr>
          <p:nvPr/>
        </p:nvSpPr>
        <p:spPr bwMode="auto">
          <a:xfrm>
            <a:off x="3505200" y="396240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30753" name="Text Box 31"/>
          <p:cNvSpPr txBox="1">
            <a:spLocks noChangeArrowheads="1"/>
          </p:cNvSpPr>
          <p:nvPr/>
        </p:nvSpPr>
        <p:spPr bwMode="auto">
          <a:xfrm>
            <a:off x="5181601" y="4800601"/>
            <a:ext cx="1057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 or h-1</a:t>
            </a:r>
          </a:p>
        </p:txBody>
      </p:sp>
    </p:spTree>
    <p:extLst>
      <p:ext uri="{BB962C8B-B14F-4D97-AF65-F5344CB8AC3E}">
        <p14:creationId xmlns:p14="http://schemas.microsoft.com/office/powerpoint/2010/main" val="388941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날짜 개체 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31747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918C0B-3F1D-428B-956E-47FA53A6C2E2}" type="slidenum">
              <a:rPr lang="en-US" altLang="ko-KR" sz="1400"/>
              <a:pPr/>
              <a:t>27</a:t>
            </a:fld>
            <a:endParaRPr lang="en-US" altLang="ko-KR" sz="1400"/>
          </a:p>
        </p:txBody>
      </p:sp>
      <p:sp>
        <p:nvSpPr>
          <p:cNvPr id="31749" name="Oval 2"/>
          <p:cNvSpPr>
            <a:spLocks noChangeArrowheads="1"/>
          </p:cNvSpPr>
          <p:nvPr/>
        </p:nvSpPr>
        <p:spPr bwMode="auto">
          <a:xfrm>
            <a:off x="5575300" y="1695451"/>
            <a:ext cx="762000" cy="722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5783264" y="1497013"/>
            <a:ext cx="4667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j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31751" name="Oval 4"/>
          <p:cNvSpPr>
            <a:spLocks noChangeArrowheads="1"/>
          </p:cNvSpPr>
          <p:nvPr/>
        </p:nvSpPr>
        <p:spPr bwMode="auto">
          <a:xfrm>
            <a:off x="4049713" y="2878138"/>
            <a:ext cx="762000" cy="7223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4202114" y="2755900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k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31753" name="AutoShape 6"/>
          <p:cNvCxnSpPr>
            <a:cxnSpLocks noChangeShapeType="1"/>
            <a:stCxn id="31749" idx="3"/>
            <a:endCxn id="31751" idx="7"/>
          </p:cNvCxnSpPr>
          <p:nvPr/>
        </p:nvCxnSpPr>
        <p:spPr bwMode="auto">
          <a:xfrm flipH="1">
            <a:off x="4700589" y="2312989"/>
            <a:ext cx="985837" cy="669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54" name="AutoShape 7"/>
          <p:cNvSpPr>
            <a:spLocks noChangeArrowheads="1"/>
          </p:cNvSpPr>
          <p:nvPr/>
        </p:nvSpPr>
        <p:spPr bwMode="auto">
          <a:xfrm>
            <a:off x="2524125" y="4060826"/>
            <a:ext cx="1455738" cy="111601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cxnSp>
        <p:nvCxnSpPr>
          <p:cNvPr id="31755" name="AutoShape 8"/>
          <p:cNvCxnSpPr>
            <a:cxnSpLocks noChangeShapeType="1"/>
            <a:stCxn id="31751" idx="3"/>
            <a:endCxn id="31754" idx="0"/>
          </p:cNvCxnSpPr>
          <p:nvPr/>
        </p:nvCxnSpPr>
        <p:spPr bwMode="auto">
          <a:xfrm flipH="1">
            <a:off x="3252788" y="3495675"/>
            <a:ext cx="908050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56" name="Text Box 9"/>
          <p:cNvSpPr txBox="1">
            <a:spLocks noChangeArrowheads="1"/>
          </p:cNvSpPr>
          <p:nvPr/>
        </p:nvSpPr>
        <p:spPr bwMode="auto">
          <a:xfrm>
            <a:off x="2986089" y="4298950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X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31757" name="AutoShape 10"/>
          <p:cNvSpPr>
            <a:spLocks noChangeArrowheads="1"/>
          </p:cNvSpPr>
          <p:nvPr/>
        </p:nvSpPr>
        <p:spPr bwMode="auto">
          <a:xfrm>
            <a:off x="4119564" y="49149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1758" name="Text Box 11"/>
          <p:cNvSpPr txBox="1">
            <a:spLocks noChangeArrowheads="1"/>
          </p:cNvSpPr>
          <p:nvPr/>
        </p:nvSpPr>
        <p:spPr bwMode="auto">
          <a:xfrm>
            <a:off x="4502150" y="5275263"/>
            <a:ext cx="4651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V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31759" name="AutoShape 12"/>
          <p:cNvSpPr>
            <a:spLocks noChangeArrowheads="1"/>
          </p:cNvSpPr>
          <p:nvPr/>
        </p:nvSpPr>
        <p:spPr bwMode="auto">
          <a:xfrm>
            <a:off x="6753226" y="3271838"/>
            <a:ext cx="1457325" cy="111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1760" name="Text Box 13"/>
          <p:cNvSpPr txBox="1">
            <a:spLocks noChangeArrowheads="1"/>
          </p:cNvSpPr>
          <p:nvPr/>
        </p:nvSpPr>
        <p:spPr bwMode="auto">
          <a:xfrm>
            <a:off x="7170739" y="3546475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Z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31761" name="AutoShape 14"/>
          <p:cNvCxnSpPr>
            <a:cxnSpLocks noChangeShapeType="1"/>
            <a:stCxn id="31751" idx="5"/>
            <a:endCxn id="31768" idx="1"/>
          </p:cNvCxnSpPr>
          <p:nvPr/>
        </p:nvCxnSpPr>
        <p:spPr bwMode="auto">
          <a:xfrm>
            <a:off x="4700588" y="3495676"/>
            <a:ext cx="639762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2" name="AutoShape 15"/>
          <p:cNvCxnSpPr>
            <a:cxnSpLocks noChangeShapeType="1"/>
            <a:stCxn id="31749" idx="5"/>
            <a:endCxn id="31759" idx="0"/>
          </p:cNvCxnSpPr>
          <p:nvPr/>
        </p:nvCxnSpPr>
        <p:spPr bwMode="auto">
          <a:xfrm>
            <a:off x="6226176" y="2312988"/>
            <a:ext cx="1255713" cy="958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63" name="Line 16"/>
          <p:cNvSpPr>
            <a:spLocks noChangeShapeType="1"/>
          </p:cNvSpPr>
          <p:nvPr/>
        </p:nvSpPr>
        <p:spPr bwMode="auto">
          <a:xfrm>
            <a:off x="8556625" y="43894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64" name="Line 17"/>
          <p:cNvSpPr>
            <a:spLocks noChangeShapeType="1"/>
          </p:cNvSpPr>
          <p:nvPr/>
        </p:nvSpPr>
        <p:spPr bwMode="auto">
          <a:xfrm>
            <a:off x="8556625" y="51768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65" name="Line 18"/>
          <p:cNvSpPr>
            <a:spLocks noChangeShapeType="1"/>
          </p:cNvSpPr>
          <p:nvPr/>
        </p:nvSpPr>
        <p:spPr bwMode="auto">
          <a:xfrm>
            <a:off x="8626475" y="6030913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66" name="AutoShape 19"/>
          <p:cNvSpPr>
            <a:spLocks noChangeArrowheads="1"/>
          </p:cNvSpPr>
          <p:nvPr/>
        </p:nvSpPr>
        <p:spPr bwMode="auto">
          <a:xfrm>
            <a:off x="5853114" y="4914900"/>
            <a:ext cx="1316037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1767" name="Text Box 20"/>
          <p:cNvSpPr txBox="1">
            <a:spLocks noChangeArrowheads="1"/>
          </p:cNvSpPr>
          <p:nvPr/>
        </p:nvSpPr>
        <p:spPr bwMode="auto">
          <a:xfrm>
            <a:off x="6096000" y="5262563"/>
            <a:ext cx="4635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W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31768" name="Oval 21"/>
          <p:cNvSpPr>
            <a:spLocks noChangeArrowheads="1"/>
          </p:cNvSpPr>
          <p:nvPr/>
        </p:nvSpPr>
        <p:spPr bwMode="auto">
          <a:xfrm>
            <a:off x="5227639" y="3863976"/>
            <a:ext cx="763587" cy="72231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1769" name="Text Box 22"/>
          <p:cNvSpPr txBox="1">
            <a:spLocks noChangeArrowheads="1"/>
          </p:cNvSpPr>
          <p:nvPr/>
        </p:nvSpPr>
        <p:spPr bwMode="auto">
          <a:xfrm>
            <a:off x="5414964" y="3763963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i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31770" name="AutoShape 23"/>
          <p:cNvCxnSpPr>
            <a:cxnSpLocks noChangeShapeType="1"/>
            <a:stCxn id="31768" idx="3"/>
            <a:endCxn id="31757" idx="0"/>
          </p:cNvCxnSpPr>
          <p:nvPr/>
        </p:nvCxnSpPr>
        <p:spPr bwMode="auto">
          <a:xfrm flipH="1">
            <a:off x="4778376" y="4479926"/>
            <a:ext cx="561975" cy="434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71" name="AutoShape 24"/>
          <p:cNvCxnSpPr>
            <a:cxnSpLocks noChangeShapeType="1"/>
            <a:stCxn id="31768" idx="5"/>
            <a:endCxn id="31766" idx="0"/>
          </p:cNvCxnSpPr>
          <p:nvPr/>
        </p:nvCxnSpPr>
        <p:spPr bwMode="auto">
          <a:xfrm>
            <a:off x="5880101" y="4479926"/>
            <a:ext cx="631825" cy="434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72" name="Rectangle 25"/>
          <p:cNvSpPr>
            <a:spLocks noChangeArrowheads="1"/>
          </p:cNvSpPr>
          <p:nvPr/>
        </p:nvSpPr>
        <p:spPr bwMode="auto">
          <a:xfrm>
            <a:off x="2189164" y="646114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4400">
                <a:solidFill>
                  <a:srgbClr val="FF0000"/>
                </a:solidFill>
                <a:ea typeface="굴림" panose="020B0600000101010101" pitchFamily="50" charset="-127"/>
              </a:rPr>
              <a:t>AVL Insertion: Inside Case</a:t>
            </a:r>
          </a:p>
        </p:txBody>
      </p:sp>
      <p:sp>
        <p:nvSpPr>
          <p:cNvPr id="31773" name="Text Box 26"/>
          <p:cNvSpPr txBox="1">
            <a:spLocks noChangeArrowheads="1"/>
          </p:cNvSpPr>
          <p:nvPr/>
        </p:nvSpPr>
        <p:spPr bwMode="auto">
          <a:xfrm>
            <a:off x="6881814" y="1768476"/>
            <a:ext cx="312220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>
                <a:ea typeface="굴림" panose="020B0600000101010101" pitchFamily="50" charset="-127"/>
              </a:rPr>
              <a:t>We will do a </a:t>
            </a:r>
            <a:r>
              <a:rPr lang="en-US" altLang="ko-KR" sz="2400">
                <a:solidFill>
                  <a:schemeClr val="accent2"/>
                </a:solidFill>
                <a:ea typeface="굴림" panose="020B0600000101010101" pitchFamily="50" charset="-127"/>
              </a:rPr>
              <a:t>left-right </a:t>
            </a:r>
          </a:p>
          <a:p>
            <a:r>
              <a:rPr lang="en-US" altLang="ko-KR" sz="2400">
                <a:solidFill>
                  <a:schemeClr val="accent2"/>
                </a:solidFill>
                <a:ea typeface="굴림" panose="020B0600000101010101" pitchFamily="50" charset="-127"/>
              </a:rPr>
              <a:t>“double rotation” .</a:t>
            </a:r>
            <a:r>
              <a:rPr lang="en-US" altLang="ko-KR" sz="2400">
                <a:ea typeface="굴림" panose="020B0600000101010101" pitchFamily="50" charset="-127"/>
              </a:rPr>
              <a:t> . .</a:t>
            </a:r>
          </a:p>
        </p:txBody>
      </p:sp>
      <p:sp>
        <p:nvSpPr>
          <p:cNvPr id="31774" name="Freeform 27"/>
          <p:cNvSpPr>
            <a:spLocks/>
          </p:cNvSpPr>
          <p:nvPr/>
        </p:nvSpPr>
        <p:spPr bwMode="auto">
          <a:xfrm>
            <a:off x="5014913" y="2984500"/>
            <a:ext cx="735012" cy="839788"/>
          </a:xfrm>
          <a:custGeom>
            <a:avLst/>
            <a:gdLst>
              <a:gd name="T0" fmla="*/ 735012 w 463"/>
              <a:gd name="T1" fmla="*/ 839788 h 529"/>
              <a:gd name="T2" fmla="*/ 579437 w 463"/>
              <a:gd name="T3" fmla="*/ 138113 h 529"/>
              <a:gd name="T4" fmla="*/ 0 w 463"/>
              <a:gd name="T5" fmla="*/ 15875 h 5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3" h="529">
                <a:moveTo>
                  <a:pt x="463" y="529"/>
                </a:moveTo>
                <a:cubicBezTo>
                  <a:pt x="452" y="351"/>
                  <a:pt x="442" y="174"/>
                  <a:pt x="365" y="87"/>
                </a:cubicBezTo>
                <a:cubicBezTo>
                  <a:pt x="288" y="0"/>
                  <a:pt x="144" y="5"/>
                  <a:pt x="0" y="1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775" name="Freeform 28"/>
          <p:cNvSpPr>
            <a:spLocks/>
          </p:cNvSpPr>
          <p:nvPr/>
        </p:nvSpPr>
        <p:spPr bwMode="auto">
          <a:xfrm>
            <a:off x="4586288" y="2152650"/>
            <a:ext cx="817562" cy="825500"/>
          </a:xfrm>
          <a:custGeom>
            <a:avLst/>
            <a:gdLst>
              <a:gd name="T0" fmla="*/ 327025 w 515"/>
              <a:gd name="T1" fmla="*/ 825500 h 520"/>
              <a:gd name="T2" fmla="*/ 82550 w 515"/>
              <a:gd name="T3" fmla="*/ 144463 h 520"/>
              <a:gd name="T4" fmla="*/ 817562 w 515"/>
              <a:gd name="T5" fmla="*/ 0 h 5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15" h="520">
                <a:moveTo>
                  <a:pt x="206" y="520"/>
                </a:moveTo>
                <a:cubicBezTo>
                  <a:pt x="103" y="349"/>
                  <a:pt x="0" y="178"/>
                  <a:pt x="52" y="91"/>
                </a:cubicBezTo>
                <a:cubicBezTo>
                  <a:pt x="104" y="4"/>
                  <a:pt x="309" y="2"/>
                  <a:pt x="515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776" name="Oval 30"/>
          <p:cNvSpPr>
            <a:spLocks noChangeArrowheads="1"/>
          </p:cNvSpPr>
          <p:nvPr/>
        </p:nvSpPr>
        <p:spPr bwMode="auto">
          <a:xfrm rot="1680000">
            <a:off x="3276600" y="3008314"/>
            <a:ext cx="3429000" cy="148748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1777" name="Oval 31"/>
          <p:cNvSpPr>
            <a:spLocks noChangeArrowheads="1"/>
          </p:cNvSpPr>
          <p:nvPr/>
        </p:nvSpPr>
        <p:spPr bwMode="auto">
          <a:xfrm rot="19500000">
            <a:off x="3505200" y="1828800"/>
            <a:ext cx="3429000" cy="1487488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442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날짜 개체 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32771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729E46-24A0-4371-9FD3-8818E29F187D}" type="slidenum">
              <a:rPr lang="en-US" altLang="ko-KR" sz="1400"/>
              <a:pPr/>
              <a:t>28</a:t>
            </a:fld>
            <a:endParaRPr lang="en-US" altLang="ko-KR" sz="1400"/>
          </a:p>
        </p:txBody>
      </p:sp>
      <p:sp>
        <p:nvSpPr>
          <p:cNvPr id="32773" name="Oval 2"/>
          <p:cNvSpPr>
            <a:spLocks noChangeArrowheads="1"/>
          </p:cNvSpPr>
          <p:nvPr/>
        </p:nvSpPr>
        <p:spPr bwMode="auto">
          <a:xfrm>
            <a:off x="5575300" y="1695451"/>
            <a:ext cx="762000" cy="722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2774" name="Text Box 3"/>
          <p:cNvSpPr txBox="1">
            <a:spLocks noChangeArrowheads="1"/>
          </p:cNvSpPr>
          <p:nvPr/>
        </p:nvSpPr>
        <p:spPr bwMode="auto">
          <a:xfrm>
            <a:off x="5783264" y="1497013"/>
            <a:ext cx="4667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j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32775" name="Oval 4"/>
          <p:cNvSpPr>
            <a:spLocks noChangeArrowheads="1"/>
          </p:cNvSpPr>
          <p:nvPr/>
        </p:nvSpPr>
        <p:spPr bwMode="auto">
          <a:xfrm>
            <a:off x="3352800" y="3779838"/>
            <a:ext cx="762000" cy="7223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5400" i="1">
                <a:ea typeface="굴림" panose="020B0600000101010101" pitchFamily="50" charset="-127"/>
              </a:rPr>
              <a:t>k</a:t>
            </a:r>
          </a:p>
        </p:txBody>
      </p:sp>
      <p:cxnSp>
        <p:nvCxnSpPr>
          <p:cNvPr id="32776" name="AutoShape 6"/>
          <p:cNvCxnSpPr>
            <a:cxnSpLocks noChangeShapeType="1"/>
            <a:stCxn id="32773" idx="3"/>
            <a:endCxn id="32790" idx="0"/>
          </p:cNvCxnSpPr>
          <p:nvPr/>
        </p:nvCxnSpPr>
        <p:spPr bwMode="auto">
          <a:xfrm flipH="1">
            <a:off x="4421189" y="2311400"/>
            <a:ext cx="1265237" cy="584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77" name="AutoShape 7"/>
          <p:cNvSpPr>
            <a:spLocks noChangeArrowheads="1"/>
          </p:cNvSpPr>
          <p:nvPr/>
        </p:nvSpPr>
        <p:spPr bwMode="auto">
          <a:xfrm>
            <a:off x="2133600" y="4953001"/>
            <a:ext cx="1455738" cy="111601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cxnSp>
        <p:nvCxnSpPr>
          <p:cNvPr id="32778" name="AutoShape 8"/>
          <p:cNvCxnSpPr>
            <a:cxnSpLocks noChangeShapeType="1"/>
            <a:stCxn id="32775" idx="3"/>
            <a:endCxn id="32777" idx="0"/>
          </p:cNvCxnSpPr>
          <p:nvPr/>
        </p:nvCxnSpPr>
        <p:spPr bwMode="auto">
          <a:xfrm flipH="1">
            <a:off x="2862263" y="4395788"/>
            <a:ext cx="601662" cy="5572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79" name="Text Box 9"/>
          <p:cNvSpPr txBox="1">
            <a:spLocks noChangeArrowheads="1"/>
          </p:cNvSpPr>
          <p:nvPr/>
        </p:nvSpPr>
        <p:spPr bwMode="auto">
          <a:xfrm>
            <a:off x="2595564" y="5257800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X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32780" name="AutoShape 10"/>
          <p:cNvSpPr>
            <a:spLocks noChangeArrowheads="1"/>
          </p:cNvSpPr>
          <p:nvPr/>
        </p:nvSpPr>
        <p:spPr bwMode="auto">
          <a:xfrm>
            <a:off x="3881439" y="48768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5400" i="1">
                <a:ea typeface="굴림" panose="020B0600000101010101" pitchFamily="50" charset="-127"/>
              </a:rPr>
              <a:t>V</a:t>
            </a:r>
          </a:p>
        </p:txBody>
      </p:sp>
      <p:sp>
        <p:nvSpPr>
          <p:cNvPr id="32781" name="AutoShape 12"/>
          <p:cNvSpPr>
            <a:spLocks noChangeArrowheads="1"/>
          </p:cNvSpPr>
          <p:nvPr/>
        </p:nvSpPr>
        <p:spPr bwMode="auto">
          <a:xfrm>
            <a:off x="6753226" y="3271838"/>
            <a:ext cx="1457325" cy="111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2782" name="Text Box 13"/>
          <p:cNvSpPr txBox="1">
            <a:spLocks noChangeArrowheads="1"/>
          </p:cNvSpPr>
          <p:nvPr/>
        </p:nvSpPr>
        <p:spPr bwMode="auto">
          <a:xfrm>
            <a:off x="7170739" y="3546475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Z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32783" name="AutoShape 14"/>
          <p:cNvCxnSpPr>
            <a:cxnSpLocks noChangeShapeType="1"/>
            <a:stCxn id="32775" idx="5"/>
            <a:endCxn id="32780" idx="0"/>
          </p:cNvCxnSpPr>
          <p:nvPr/>
        </p:nvCxnSpPr>
        <p:spPr bwMode="auto">
          <a:xfrm>
            <a:off x="4003676" y="4395788"/>
            <a:ext cx="536575" cy="481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4" name="AutoShape 15"/>
          <p:cNvCxnSpPr>
            <a:cxnSpLocks noChangeShapeType="1"/>
            <a:stCxn id="32773" idx="5"/>
            <a:endCxn id="32781" idx="0"/>
          </p:cNvCxnSpPr>
          <p:nvPr/>
        </p:nvCxnSpPr>
        <p:spPr bwMode="auto">
          <a:xfrm>
            <a:off x="6226176" y="2312988"/>
            <a:ext cx="1255713" cy="958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85" name="Line 16"/>
          <p:cNvSpPr>
            <a:spLocks noChangeShapeType="1"/>
          </p:cNvSpPr>
          <p:nvPr/>
        </p:nvSpPr>
        <p:spPr bwMode="auto">
          <a:xfrm>
            <a:off x="8556625" y="43894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6" name="Line 17"/>
          <p:cNvSpPr>
            <a:spLocks noChangeShapeType="1"/>
          </p:cNvSpPr>
          <p:nvPr/>
        </p:nvSpPr>
        <p:spPr bwMode="auto">
          <a:xfrm>
            <a:off x="8556625" y="51768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7" name="Line 18"/>
          <p:cNvSpPr>
            <a:spLocks noChangeShapeType="1"/>
          </p:cNvSpPr>
          <p:nvPr/>
        </p:nvSpPr>
        <p:spPr bwMode="auto">
          <a:xfrm>
            <a:off x="8626475" y="6030913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8" name="AutoShape 19"/>
          <p:cNvSpPr>
            <a:spLocks noChangeArrowheads="1"/>
          </p:cNvSpPr>
          <p:nvPr/>
        </p:nvSpPr>
        <p:spPr bwMode="auto">
          <a:xfrm>
            <a:off x="5334000" y="4038600"/>
            <a:ext cx="1316038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2789" name="Text Box 20"/>
          <p:cNvSpPr txBox="1">
            <a:spLocks noChangeArrowheads="1"/>
          </p:cNvSpPr>
          <p:nvPr/>
        </p:nvSpPr>
        <p:spPr bwMode="auto">
          <a:xfrm>
            <a:off x="5576888" y="4386263"/>
            <a:ext cx="4635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W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32790" name="Oval 21"/>
          <p:cNvSpPr>
            <a:spLocks noChangeArrowheads="1"/>
          </p:cNvSpPr>
          <p:nvPr/>
        </p:nvSpPr>
        <p:spPr bwMode="auto">
          <a:xfrm>
            <a:off x="4038600" y="2895601"/>
            <a:ext cx="763588" cy="72231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5400" i="1"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32791" name="AutoShape 24"/>
          <p:cNvCxnSpPr>
            <a:cxnSpLocks noChangeShapeType="1"/>
            <a:stCxn id="32790" idx="5"/>
            <a:endCxn id="32788" idx="0"/>
          </p:cNvCxnSpPr>
          <p:nvPr/>
        </p:nvCxnSpPr>
        <p:spPr bwMode="auto">
          <a:xfrm>
            <a:off x="4691063" y="3511550"/>
            <a:ext cx="1301750" cy="527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92" name="Rectangle 25"/>
          <p:cNvSpPr>
            <a:spLocks noChangeArrowheads="1"/>
          </p:cNvSpPr>
          <p:nvPr/>
        </p:nvSpPr>
        <p:spPr bwMode="auto">
          <a:xfrm>
            <a:off x="2189164" y="646114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4400">
                <a:solidFill>
                  <a:srgbClr val="FF0000"/>
                </a:solidFill>
                <a:ea typeface="굴림" panose="020B0600000101010101" pitchFamily="50" charset="-127"/>
              </a:rPr>
              <a:t>Double rotation : first rotation</a:t>
            </a:r>
          </a:p>
        </p:txBody>
      </p:sp>
      <p:sp>
        <p:nvSpPr>
          <p:cNvPr id="32793" name="Text Box 26"/>
          <p:cNvSpPr txBox="1">
            <a:spLocks noChangeArrowheads="1"/>
          </p:cNvSpPr>
          <p:nvPr/>
        </p:nvSpPr>
        <p:spPr bwMode="auto">
          <a:xfrm>
            <a:off x="6881813" y="1768475"/>
            <a:ext cx="3014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>
                <a:solidFill>
                  <a:schemeClr val="accent2"/>
                </a:solidFill>
                <a:ea typeface="굴림" panose="020B0600000101010101" pitchFamily="50" charset="-127"/>
              </a:rPr>
              <a:t>left rotation complete</a:t>
            </a:r>
          </a:p>
        </p:txBody>
      </p:sp>
      <p:cxnSp>
        <p:nvCxnSpPr>
          <p:cNvPr id="32794" name="AutoShape 31"/>
          <p:cNvCxnSpPr>
            <a:cxnSpLocks noChangeShapeType="1"/>
            <a:stCxn id="32790" idx="3"/>
            <a:endCxn id="32775" idx="0"/>
          </p:cNvCxnSpPr>
          <p:nvPr/>
        </p:nvCxnSpPr>
        <p:spPr bwMode="auto">
          <a:xfrm flipH="1">
            <a:off x="3733801" y="3511550"/>
            <a:ext cx="415925" cy="268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95" name="Oval 34"/>
          <p:cNvSpPr>
            <a:spLocks noChangeArrowheads="1"/>
          </p:cNvSpPr>
          <p:nvPr/>
        </p:nvSpPr>
        <p:spPr bwMode="auto">
          <a:xfrm rot="19500000">
            <a:off x="2209800" y="2971800"/>
            <a:ext cx="3429000" cy="14874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64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날짜 개체 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33795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45B266-E7D2-46CD-BC8B-6C460D320919}" type="slidenum">
              <a:rPr lang="en-US" altLang="ko-KR" sz="1400"/>
              <a:pPr/>
              <a:t>29</a:t>
            </a:fld>
            <a:endParaRPr lang="en-US" altLang="ko-KR" sz="1400"/>
          </a:p>
        </p:txBody>
      </p:sp>
      <p:sp>
        <p:nvSpPr>
          <p:cNvPr id="33797" name="Oval 2"/>
          <p:cNvSpPr>
            <a:spLocks noChangeArrowheads="1"/>
          </p:cNvSpPr>
          <p:nvPr/>
        </p:nvSpPr>
        <p:spPr bwMode="auto">
          <a:xfrm>
            <a:off x="5575300" y="1695451"/>
            <a:ext cx="762000" cy="722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3798" name="Text Box 3"/>
          <p:cNvSpPr txBox="1">
            <a:spLocks noChangeArrowheads="1"/>
          </p:cNvSpPr>
          <p:nvPr/>
        </p:nvSpPr>
        <p:spPr bwMode="auto">
          <a:xfrm>
            <a:off x="5783264" y="1497013"/>
            <a:ext cx="4667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j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33799" name="Oval 4"/>
          <p:cNvSpPr>
            <a:spLocks noChangeArrowheads="1"/>
          </p:cNvSpPr>
          <p:nvPr/>
        </p:nvSpPr>
        <p:spPr bwMode="auto">
          <a:xfrm>
            <a:off x="3352800" y="3779838"/>
            <a:ext cx="762000" cy="7223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5400" i="1">
                <a:ea typeface="굴림" panose="020B0600000101010101" pitchFamily="50" charset="-127"/>
              </a:rPr>
              <a:t>k</a:t>
            </a:r>
          </a:p>
        </p:txBody>
      </p:sp>
      <p:cxnSp>
        <p:nvCxnSpPr>
          <p:cNvPr id="33800" name="AutoShape 5"/>
          <p:cNvCxnSpPr>
            <a:cxnSpLocks noChangeShapeType="1"/>
            <a:stCxn id="33797" idx="3"/>
            <a:endCxn id="33814" idx="0"/>
          </p:cNvCxnSpPr>
          <p:nvPr/>
        </p:nvCxnSpPr>
        <p:spPr bwMode="auto">
          <a:xfrm flipH="1">
            <a:off x="4421189" y="2311400"/>
            <a:ext cx="1265237" cy="584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01" name="AutoShape 6"/>
          <p:cNvSpPr>
            <a:spLocks noChangeArrowheads="1"/>
          </p:cNvSpPr>
          <p:nvPr/>
        </p:nvSpPr>
        <p:spPr bwMode="auto">
          <a:xfrm>
            <a:off x="2133600" y="4953001"/>
            <a:ext cx="1455738" cy="111601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cxnSp>
        <p:nvCxnSpPr>
          <p:cNvPr id="33802" name="AutoShape 7"/>
          <p:cNvCxnSpPr>
            <a:cxnSpLocks noChangeShapeType="1"/>
            <a:stCxn id="33799" idx="3"/>
            <a:endCxn id="33801" idx="0"/>
          </p:cNvCxnSpPr>
          <p:nvPr/>
        </p:nvCxnSpPr>
        <p:spPr bwMode="auto">
          <a:xfrm flipH="1">
            <a:off x="2862263" y="4395788"/>
            <a:ext cx="601662" cy="5572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03" name="Text Box 8"/>
          <p:cNvSpPr txBox="1">
            <a:spLocks noChangeArrowheads="1"/>
          </p:cNvSpPr>
          <p:nvPr/>
        </p:nvSpPr>
        <p:spPr bwMode="auto">
          <a:xfrm>
            <a:off x="2595564" y="5257800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X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33804" name="AutoShape 9"/>
          <p:cNvSpPr>
            <a:spLocks noChangeArrowheads="1"/>
          </p:cNvSpPr>
          <p:nvPr/>
        </p:nvSpPr>
        <p:spPr bwMode="auto">
          <a:xfrm>
            <a:off x="3881439" y="48768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5400" i="1">
                <a:ea typeface="굴림" panose="020B0600000101010101" pitchFamily="50" charset="-127"/>
              </a:rPr>
              <a:t>V</a:t>
            </a:r>
          </a:p>
        </p:txBody>
      </p:sp>
      <p:sp>
        <p:nvSpPr>
          <p:cNvPr id="33805" name="AutoShape 10"/>
          <p:cNvSpPr>
            <a:spLocks noChangeArrowheads="1"/>
          </p:cNvSpPr>
          <p:nvPr/>
        </p:nvSpPr>
        <p:spPr bwMode="auto">
          <a:xfrm>
            <a:off x="6753226" y="3271838"/>
            <a:ext cx="1457325" cy="111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3806" name="Text Box 11"/>
          <p:cNvSpPr txBox="1">
            <a:spLocks noChangeArrowheads="1"/>
          </p:cNvSpPr>
          <p:nvPr/>
        </p:nvSpPr>
        <p:spPr bwMode="auto">
          <a:xfrm>
            <a:off x="7170739" y="3546475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Z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33807" name="AutoShape 12"/>
          <p:cNvCxnSpPr>
            <a:cxnSpLocks noChangeShapeType="1"/>
            <a:stCxn id="33799" idx="5"/>
            <a:endCxn id="33804" idx="0"/>
          </p:cNvCxnSpPr>
          <p:nvPr/>
        </p:nvCxnSpPr>
        <p:spPr bwMode="auto">
          <a:xfrm>
            <a:off x="4003676" y="4395788"/>
            <a:ext cx="536575" cy="481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8" name="AutoShape 13"/>
          <p:cNvCxnSpPr>
            <a:cxnSpLocks noChangeShapeType="1"/>
            <a:stCxn id="33797" idx="5"/>
            <a:endCxn id="33805" idx="0"/>
          </p:cNvCxnSpPr>
          <p:nvPr/>
        </p:nvCxnSpPr>
        <p:spPr bwMode="auto">
          <a:xfrm>
            <a:off x="6226176" y="2312988"/>
            <a:ext cx="1255713" cy="958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09" name="Line 14"/>
          <p:cNvSpPr>
            <a:spLocks noChangeShapeType="1"/>
          </p:cNvSpPr>
          <p:nvPr/>
        </p:nvSpPr>
        <p:spPr bwMode="auto">
          <a:xfrm>
            <a:off x="8556625" y="43894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10" name="Line 15"/>
          <p:cNvSpPr>
            <a:spLocks noChangeShapeType="1"/>
          </p:cNvSpPr>
          <p:nvPr/>
        </p:nvSpPr>
        <p:spPr bwMode="auto">
          <a:xfrm>
            <a:off x="8556625" y="51768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11" name="Line 16"/>
          <p:cNvSpPr>
            <a:spLocks noChangeShapeType="1"/>
          </p:cNvSpPr>
          <p:nvPr/>
        </p:nvSpPr>
        <p:spPr bwMode="auto">
          <a:xfrm>
            <a:off x="8626475" y="6030913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12" name="AutoShape 17"/>
          <p:cNvSpPr>
            <a:spLocks noChangeArrowheads="1"/>
          </p:cNvSpPr>
          <p:nvPr/>
        </p:nvSpPr>
        <p:spPr bwMode="auto">
          <a:xfrm>
            <a:off x="5334000" y="4038600"/>
            <a:ext cx="1316038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3813" name="Text Box 18"/>
          <p:cNvSpPr txBox="1">
            <a:spLocks noChangeArrowheads="1"/>
          </p:cNvSpPr>
          <p:nvPr/>
        </p:nvSpPr>
        <p:spPr bwMode="auto">
          <a:xfrm>
            <a:off x="5576888" y="4386263"/>
            <a:ext cx="4635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W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33814" name="Oval 19"/>
          <p:cNvSpPr>
            <a:spLocks noChangeArrowheads="1"/>
          </p:cNvSpPr>
          <p:nvPr/>
        </p:nvSpPr>
        <p:spPr bwMode="auto">
          <a:xfrm>
            <a:off x="4038600" y="2895601"/>
            <a:ext cx="763588" cy="72231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5400" i="1"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33815" name="AutoShape 20"/>
          <p:cNvCxnSpPr>
            <a:cxnSpLocks noChangeShapeType="1"/>
            <a:stCxn id="33814" idx="5"/>
            <a:endCxn id="33812" idx="0"/>
          </p:cNvCxnSpPr>
          <p:nvPr/>
        </p:nvCxnSpPr>
        <p:spPr bwMode="auto">
          <a:xfrm>
            <a:off x="4691063" y="3511550"/>
            <a:ext cx="1301750" cy="527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16" name="Rectangle 21"/>
          <p:cNvSpPr>
            <a:spLocks noChangeArrowheads="1"/>
          </p:cNvSpPr>
          <p:nvPr/>
        </p:nvSpPr>
        <p:spPr bwMode="auto">
          <a:xfrm>
            <a:off x="2189164" y="646114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4400">
                <a:solidFill>
                  <a:srgbClr val="FF0000"/>
                </a:solidFill>
                <a:ea typeface="굴림" panose="020B0600000101010101" pitchFamily="50" charset="-127"/>
              </a:rPr>
              <a:t>Double rotation : second rotation</a:t>
            </a:r>
          </a:p>
        </p:txBody>
      </p:sp>
      <p:cxnSp>
        <p:nvCxnSpPr>
          <p:cNvPr id="33817" name="AutoShape 23"/>
          <p:cNvCxnSpPr>
            <a:cxnSpLocks noChangeShapeType="1"/>
            <a:stCxn id="33814" idx="3"/>
            <a:endCxn id="33799" idx="0"/>
          </p:cNvCxnSpPr>
          <p:nvPr/>
        </p:nvCxnSpPr>
        <p:spPr bwMode="auto">
          <a:xfrm flipH="1">
            <a:off x="3733801" y="3511550"/>
            <a:ext cx="415925" cy="268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18" name="Oval 24"/>
          <p:cNvSpPr>
            <a:spLocks noChangeArrowheads="1"/>
          </p:cNvSpPr>
          <p:nvPr/>
        </p:nvSpPr>
        <p:spPr bwMode="auto">
          <a:xfrm rot="19500000">
            <a:off x="3429000" y="1941514"/>
            <a:ext cx="3429000" cy="148748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6842125" y="1954213"/>
            <a:ext cx="325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>
                <a:solidFill>
                  <a:schemeClr val="accent2"/>
                </a:solidFill>
                <a:ea typeface="굴림" panose="020B0600000101010101" pitchFamily="50" charset="-127"/>
              </a:rPr>
              <a:t>Now do a right rotation</a:t>
            </a:r>
          </a:p>
        </p:txBody>
      </p:sp>
    </p:spTree>
    <p:extLst>
      <p:ext uri="{BB962C8B-B14F-4D97-AF65-F5344CB8AC3E}">
        <p14:creationId xmlns:p14="http://schemas.microsoft.com/office/powerpoint/2010/main" val="157908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921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922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3AD701-BE35-4039-B5D3-DC910404F7C8}" type="slidenum">
              <a:rPr lang="en-US" altLang="ko-KR" sz="1400"/>
              <a:pPr/>
              <a:t>3</a:t>
            </a:fld>
            <a:endParaRPr lang="en-US" altLang="ko-KR" sz="140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609600"/>
            <a:ext cx="8077200" cy="1143000"/>
          </a:xfrm>
        </p:spPr>
        <p:txBody>
          <a:bodyPr/>
          <a:lstStyle/>
          <a:p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Balanced and unbalanced BST</a:t>
            </a:r>
          </a:p>
        </p:txBody>
      </p:sp>
      <p:sp>
        <p:nvSpPr>
          <p:cNvPr id="9222" name="Oval 4"/>
          <p:cNvSpPr>
            <a:spLocks noChangeArrowheads="1"/>
          </p:cNvSpPr>
          <p:nvPr/>
        </p:nvSpPr>
        <p:spPr bwMode="auto">
          <a:xfrm>
            <a:off x="8382000" y="2057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9223" name="Oval 5"/>
          <p:cNvSpPr>
            <a:spLocks noChangeArrowheads="1"/>
          </p:cNvSpPr>
          <p:nvPr/>
        </p:nvSpPr>
        <p:spPr bwMode="auto">
          <a:xfrm>
            <a:off x="7315200" y="2743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9224" name="Oval 6"/>
          <p:cNvSpPr>
            <a:spLocks noChangeArrowheads="1"/>
          </p:cNvSpPr>
          <p:nvPr/>
        </p:nvSpPr>
        <p:spPr bwMode="auto">
          <a:xfrm>
            <a:off x="9296400" y="2743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6629400" y="3505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7924800" y="3505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9227" name="AutoShape 11"/>
          <p:cNvCxnSpPr>
            <a:cxnSpLocks noChangeShapeType="1"/>
            <a:stCxn id="9222" idx="3"/>
            <a:endCxn id="9223" idx="7"/>
          </p:cNvCxnSpPr>
          <p:nvPr/>
        </p:nvCxnSpPr>
        <p:spPr bwMode="auto">
          <a:xfrm flipH="1">
            <a:off x="7705725" y="2447925"/>
            <a:ext cx="7429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AutoShape 12"/>
          <p:cNvCxnSpPr>
            <a:cxnSpLocks noChangeShapeType="1"/>
            <a:stCxn id="9222" idx="5"/>
            <a:endCxn id="9224" idx="1"/>
          </p:cNvCxnSpPr>
          <p:nvPr/>
        </p:nvCxnSpPr>
        <p:spPr bwMode="auto">
          <a:xfrm>
            <a:off x="8772525" y="2447925"/>
            <a:ext cx="5905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AutoShape 13"/>
          <p:cNvCxnSpPr>
            <a:cxnSpLocks noChangeShapeType="1"/>
            <a:stCxn id="9223" idx="3"/>
            <a:endCxn id="9225" idx="0"/>
          </p:cNvCxnSpPr>
          <p:nvPr/>
        </p:nvCxnSpPr>
        <p:spPr bwMode="auto">
          <a:xfrm flipH="1">
            <a:off x="6858001" y="3133726"/>
            <a:ext cx="5238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0" name="AutoShape 14"/>
          <p:cNvCxnSpPr>
            <a:cxnSpLocks noChangeShapeType="1"/>
            <a:stCxn id="9223" idx="5"/>
            <a:endCxn id="9226" idx="0"/>
          </p:cNvCxnSpPr>
          <p:nvPr/>
        </p:nvCxnSpPr>
        <p:spPr bwMode="auto">
          <a:xfrm>
            <a:off x="7705726" y="3133726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1" name="Oval 17"/>
          <p:cNvSpPr>
            <a:spLocks noChangeArrowheads="1"/>
          </p:cNvSpPr>
          <p:nvPr/>
        </p:nvSpPr>
        <p:spPr bwMode="auto">
          <a:xfrm>
            <a:off x="4114800" y="2057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9232" name="Oval 18"/>
          <p:cNvSpPr>
            <a:spLocks noChangeArrowheads="1"/>
          </p:cNvSpPr>
          <p:nvPr/>
        </p:nvSpPr>
        <p:spPr bwMode="auto">
          <a:xfrm>
            <a:off x="6096000" y="4343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9233" name="Oval 19"/>
          <p:cNvSpPr>
            <a:spLocks noChangeArrowheads="1"/>
          </p:cNvSpPr>
          <p:nvPr/>
        </p:nvSpPr>
        <p:spPr bwMode="auto">
          <a:xfrm>
            <a:off x="4572000" y="2590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9234" name="Oval 20"/>
          <p:cNvSpPr>
            <a:spLocks noChangeArrowheads="1"/>
          </p:cNvSpPr>
          <p:nvPr/>
        </p:nvSpPr>
        <p:spPr bwMode="auto">
          <a:xfrm>
            <a:off x="55626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9235" name="Oval 21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9236" name="Oval 22"/>
          <p:cNvSpPr>
            <a:spLocks noChangeArrowheads="1"/>
          </p:cNvSpPr>
          <p:nvPr/>
        </p:nvSpPr>
        <p:spPr bwMode="auto">
          <a:xfrm>
            <a:off x="71628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9237" name="Oval 23"/>
          <p:cNvSpPr>
            <a:spLocks noChangeArrowheads="1"/>
          </p:cNvSpPr>
          <p:nvPr/>
        </p:nvSpPr>
        <p:spPr bwMode="auto">
          <a:xfrm>
            <a:off x="6629400" y="4953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cxnSp>
        <p:nvCxnSpPr>
          <p:cNvPr id="9238" name="AutoShape 24"/>
          <p:cNvCxnSpPr>
            <a:cxnSpLocks noChangeShapeType="1"/>
            <a:stCxn id="9234" idx="5"/>
            <a:endCxn id="9232" idx="7"/>
          </p:cNvCxnSpPr>
          <p:nvPr/>
        </p:nvCxnSpPr>
        <p:spPr bwMode="auto">
          <a:xfrm>
            <a:off x="5953125" y="4124325"/>
            <a:ext cx="53340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9" name="AutoShape 25"/>
          <p:cNvCxnSpPr>
            <a:cxnSpLocks noChangeShapeType="1"/>
            <a:stCxn id="9231" idx="5"/>
            <a:endCxn id="9233" idx="0"/>
          </p:cNvCxnSpPr>
          <p:nvPr/>
        </p:nvCxnSpPr>
        <p:spPr bwMode="auto">
          <a:xfrm>
            <a:off x="4505326" y="2447926"/>
            <a:ext cx="295275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0" name="AutoShape 26"/>
          <p:cNvCxnSpPr>
            <a:cxnSpLocks noChangeShapeType="1"/>
            <a:stCxn id="9237" idx="5"/>
            <a:endCxn id="9236" idx="0"/>
          </p:cNvCxnSpPr>
          <p:nvPr/>
        </p:nvCxnSpPr>
        <p:spPr bwMode="auto">
          <a:xfrm>
            <a:off x="7019926" y="5343526"/>
            <a:ext cx="3714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1" name="AutoShape 27"/>
          <p:cNvCxnSpPr>
            <a:cxnSpLocks noChangeShapeType="1"/>
            <a:stCxn id="9232" idx="5"/>
            <a:endCxn id="9237" idx="0"/>
          </p:cNvCxnSpPr>
          <p:nvPr/>
        </p:nvCxnSpPr>
        <p:spPr bwMode="auto">
          <a:xfrm>
            <a:off x="6486526" y="4733926"/>
            <a:ext cx="3714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2" name="AutoShape 28"/>
          <p:cNvCxnSpPr>
            <a:cxnSpLocks noChangeShapeType="1"/>
            <a:stCxn id="9235" idx="5"/>
            <a:endCxn id="9234" idx="0"/>
          </p:cNvCxnSpPr>
          <p:nvPr/>
        </p:nvCxnSpPr>
        <p:spPr bwMode="auto">
          <a:xfrm>
            <a:off x="5419726" y="3514726"/>
            <a:ext cx="3714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3" name="AutoShape 29"/>
          <p:cNvCxnSpPr>
            <a:cxnSpLocks noChangeShapeType="1"/>
            <a:stCxn id="9233" idx="5"/>
            <a:endCxn id="9235" idx="0"/>
          </p:cNvCxnSpPr>
          <p:nvPr/>
        </p:nvCxnSpPr>
        <p:spPr bwMode="auto">
          <a:xfrm>
            <a:off x="4962526" y="2981326"/>
            <a:ext cx="295275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44" name="Oval 32"/>
          <p:cNvSpPr>
            <a:spLocks noChangeArrowheads="1"/>
          </p:cNvSpPr>
          <p:nvPr/>
        </p:nvSpPr>
        <p:spPr bwMode="auto">
          <a:xfrm>
            <a:off x="3810000" y="4114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9245" name="Oval 33"/>
          <p:cNvSpPr>
            <a:spLocks noChangeArrowheads="1"/>
          </p:cNvSpPr>
          <p:nvPr/>
        </p:nvSpPr>
        <p:spPr bwMode="auto">
          <a:xfrm>
            <a:off x="2743200" y="4800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9246" name="Oval 34"/>
          <p:cNvSpPr>
            <a:spLocks noChangeArrowheads="1"/>
          </p:cNvSpPr>
          <p:nvPr/>
        </p:nvSpPr>
        <p:spPr bwMode="auto">
          <a:xfrm>
            <a:off x="4724400" y="4800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9247" name="Oval 35"/>
          <p:cNvSpPr>
            <a:spLocks noChangeArrowheads="1"/>
          </p:cNvSpPr>
          <p:nvPr/>
        </p:nvSpPr>
        <p:spPr bwMode="auto">
          <a:xfrm>
            <a:off x="41148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9248" name="Oval 36"/>
          <p:cNvSpPr>
            <a:spLocks noChangeArrowheads="1"/>
          </p:cNvSpPr>
          <p:nvPr/>
        </p:nvSpPr>
        <p:spPr bwMode="auto">
          <a:xfrm>
            <a:off x="53340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9249" name="Oval 37"/>
          <p:cNvSpPr>
            <a:spLocks noChangeArrowheads="1"/>
          </p:cNvSpPr>
          <p:nvPr/>
        </p:nvSpPr>
        <p:spPr bwMode="auto">
          <a:xfrm>
            <a:off x="20574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9250" name="Oval 38"/>
          <p:cNvSpPr>
            <a:spLocks noChangeArrowheads="1"/>
          </p:cNvSpPr>
          <p:nvPr/>
        </p:nvSpPr>
        <p:spPr bwMode="auto">
          <a:xfrm>
            <a:off x="33528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9251" name="AutoShape 39"/>
          <p:cNvCxnSpPr>
            <a:cxnSpLocks noChangeShapeType="1"/>
            <a:stCxn id="9244" idx="3"/>
            <a:endCxn id="9245" idx="7"/>
          </p:cNvCxnSpPr>
          <p:nvPr/>
        </p:nvCxnSpPr>
        <p:spPr bwMode="auto">
          <a:xfrm flipH="1">
            <a:off x="3133725" y="4505325"/>
            <a:ext cx="7429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52" name="AutoShape 40"/>
          <p:cNvCxnSpPr>
            <a:cxnSpLocks noChangeShapeType="1"/>
            <a:stCxn id="9244" idx="5"/>
            <a:endCxn id="9246" idx="1"/>
          </p:cNvCxnSpPr>
          <p:nvPr/>
        </p:nvCxnSpPr>
        <p:spPr bwMode="auto">
          <a:xfrm>
            <a:off x="4200525" y="4505325"/>
            <a:ext cx="5905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53" name="AutoShape 41"/>
          <p:cNvCxnSpPr>
            <a:cxnSpLocks noChangeShapeType="1"/>
            <a:stCxn id="9245" idx="3"/>
            <a:endCxn id="9249" idx="0"/>
          </p:cNvCxnSpPr>
          <p:nvPr/>
        </p:nvCxnSpPr>
        <p:spPr bwMode="auto">
          <a:xfrm flipH="1">
            <a:off x="2286001" y="5191126"/>
            <a:ext cx="5238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54" name="AutoShape 42"/>
          <p:cNvCxnSpPr>
            <a:cxnSpLocks noChangeShapeType="1"/>
            <a:stCxn id="9245" idx="5"/>
            <a:endCxn id="9250" idx="0"/>
          </p:cNvCxnSpPr>
          <p:nvPr/>
        </p:nvCxnSpPr>
        <p:spPr bwMode="auto">
          <a:xfrm>
            <a:off x="3133726" y="5191126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55" name="AutoShape 43"/>
          <p:cNvCxnSpPr>
            <a:cxnSpLocks noChangeShapeType="1"/>
            <a:stCxn id="9246" idx="3"/>
            <a:endCxn id="9247" idx="0"/>
          </p:cNvCxnSpPr>
          <p:nvPr/>
        </p:nvCxnSpPr>
        <p:spPr bwMode="auto">
          <a:xfrm flipH="1">
            <a:off x="4343401" y="5191126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56" name="AutoShape 44"/>
          <p:cNvCxnSpPr>
            <a:cxnSpLocks noChangeShapeType="1"/>
            <a:stCxn id="9246" idx="5"/>
            <a:endCxn id="9248" idx="0"/>
          </p:cNvCxnSpPr>
          <p:nvPr/>
        </p:nvCxnSpPr>
        <p:spPr bwMode="auto">
          <a:xfrm>
            <a:off x="5114926" y="5191126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57" name="Text Box 45"/>
          <p:cNvSpPr txBox="1">
            <a:spLocks noChangeArrowheads="1"/>
          </p:cNvSpPr>
          <p:nvPr/>
        </p:nvSpPr>
        <p:spPr bwMode="auto">
          <a:xfrm>
            <a:off x="7604126" y="4202114"/>
            <a:ext cx="2257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ea typeface="굴림" panose="020B0600000101010101" pitchFamily="50" charset="-127"/>
              </a:rPr>
              <a:t>Is this “balanced”?</a:t>
            </a:r>
          </a:p>
        </p:txBody>
      </p:sp>
    </p:spTree>
    <p:extLst>
      <p:ext uri="{BB962C8B-B14F-4D97-AF65-F5344CB8AC3E}">
        <p14:creationId xmlns:p14="http://schemas.microsoft.com/office/powerpoint/2010/main" val="37626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날짜 개체 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34819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547ECF-A594-4A0E-91D6-DA0B5012C971}" type="slidenum">
              <a:rPr lang="en-US" altLang="ko-KR" sz="1400"/>
              <a:pPr/>
              <a:t>30</a:t>
            </a:fld>
            <a:endParaRPr lang="en-US" altLang="ko-KR" sz="1400"/>
          </a:p>
        </p:txBody>
      </p:sp>
      <p:sp>
        <p:nvSpPr>
          <p:cNvPr id="34821" name="Oval 2"/>
          <p:cNvSpPr>
            <a:spLocks noChangeArrowheads="1"/>
          </p:cNvSpPr>
          <p:nvPr/>
        </p:nvSpPr>
        <p:spPr bwMode="auto">
          <a:xfrm>
            <a:off x="6334125" y="3773488"/>
            <a:ext cx="762000" cy="7223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5400" i="1"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4822" name="Oval 4"/>
          <p:cNvSpPr>
            <a:spLocks noChangeArrowheads="1"/>
          </p:cNvSpPr>
          <p:nvPr/>
        </p:nvSpPr>
        <p:spPr bwMode="auto">
          <a:xfrm>
            <a:off x="3352800" y="3779838"/>
            <a:ext cx="762000" cy="7223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5400" i="1">
                <a:ea typeface="굴림" panose="020B0600000101010101" pitchFamily="50" charset="-127"/>
              </a:rPr>
              <a:t>k</a:t>
            </a:r>
          </a:p>
        </p:txBody>
      </p:sp>
      <p:sp>
        <p:nvSpPr>
          <p:cNvPr id="34823" name="AutoShape 6"/>
          <p:cNvSpPr>
            <a:spLocks noChangeArrowheads="1"/>
          </p:cNvSpPr>
          <p:nvPr/>
        </p:nvSpPr>
        <p:spPr bwMode="auto">
          <a:xfrm>
            <a:off x="2133600" y="4953001"/>
            <a:ext cx="1455738" cy="111601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cxnSp>
        <p:nvCxnSpPr>
          <p:cNvPr id="34824" name="AutoShape 7"/>
          <p:cNvCxnSpPr>
            <a:cxnSpLocks noChangeShapeType="1"/>
            <a:stCxn id="34822" idx="3"/>
            <a:endCxn id="34823" idx="0"/>
          </p:cNvCxnSpPr>
          <p:nvPr/>
        </p:nvCxnSpPr>
        <p:spPr bwMode="auto">
          <a:xfrm flipH="1">
            <a:off x="2862263" y="4395788"/>
            <a:ext cx="601662" cy="5572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2595564" y="5257800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endParaRPr lang="en-US" altLang="ko-KR" sz="28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4826" name="AutoShape 9"/>
          <p:cNvSpPr>
            <a:spLocks noChangeArrowheads="1"/>
          </p:cNvSpPr>
          <p:nvPr/>
        </p:nvSpPr>
        <p:spPr bwMode="auto">
          <a:xfrm>
            <a:off x="3881439" y="48768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5400" i="1">
                <a:ea typeface="굴림" panose="020B0600000101010101" pitchFamily="50" charset="-127"/>
              </a:rPr>
              <a:t>V</a:t>
            </a:r>
          </a:p>
        </p:txBody>
      </p:sp>
      <p:sp>
        <p:nvSpPr>
          <p:cNvPr id="34827" name="AutoShape 10"/>
          <p:cNvSpPr>
            <a:spLocks noChangeArrowheads="1"/>
          </p:cNvSpPr>
          <p:nvPr/>
        </p:nvSpPr>
        <p:spPr bwMode="auto">
          <a:xfrm>
            <a:off x="6753226" y="4906963"/>
            <a:ext cx="1457325" cy="111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7170739" y="5181600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Z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34829" name="AutoShape 12"/>
          <p:cNvCxnSpPr>
            <a:cxnSpLocks noChangeShapeType="1"/>
            <a:stCxn id="34822" idx="5"/>
            <a:endCxn id="34826" idx="0"/>
          </p:cNvCxnSpPr>
          <p:nvPr/>
        </p:nvCxnSpPr>
        <p:spPr bwMode="auto">
          <a:xfrm>
            <a:off x="4003676" y="4395788"/>
            <a:ext cx="536575" cy="481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0" name="AutoShape 13"/>
          <p:cNvCxnSpPr>
            <a:cxnSpLocks noChangeShapeType="1"/>
            <a:stCxn id="34821" idx="5"/>
            <a:endCxn id="34827" idx="0"/>
          </p:cNvCxnSpPr>
          <p:nvPr/>
        </p:nvCxnSpPr>
        <p:spPr bwMode="auto">
          <a:xfrm>
            <a:off x="6985000" y="4389439"/>
            <a:ext cx="496888" cy="517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8556625" y="43894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32" name="Line 15"/>
          <p:cNvSpPr>
            <a:spLocks noChangeShapeType="1"/>
          </p:cNvSpPr>
          <p:nvPr/>
        </p:nvSpPr>
        <p:spPr bwMode="auto">
          <a:xfrm>
            <a:off x="8556625" y="51768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8626475" y="6030913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34" name="AutoShape 17"/>
          <p:cNvSpPr>
            <a:spLocks noChangeArrowheads="1"/>
          </p:cNvSpPr>
          <p:nvPr/>
        </p:nvSpPr>
        <p:spPr bwMode="auto">
          <a:xfrm>
            <a:off x="5334000" y="4876800"/>
            <a:ext cx="1316038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4835" name="Text Box 18"/>
          <p:cNvSpPr txBox="1">
            <a:spLocks noChangeArrowheads="1"/>
          </p:cNvSpPr>
          <p:nvPr/>
        </p:nvSpPr>
        <p:spPr bwMode="auto">
          <a:xfrm>
            <a:off x="5576888" y="5224463"/>
            <a:ext cx="4635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5400" i="1">
                <a:ea typeface="굴림" panose="020B0600000101010101" pitchFamily="50" charset="-127"/>
              </a:rPr>
              <a:t>W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34836" name="Oval 19"/>
          <p:cNvSpPr>
            <a:spLocks noChangeArrowheads="1"/>
          </p:cNvSpPr>
          <p:nvPr/>
        </p:nvSpPr>
        <p:spPr bwMode="auto">
          <a:xfrm>
            <a:off x="4724400" y="2895601"/>
            <a:ext cx="763588" cy="72231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5400" i="1"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34837" name="AutoShape 20"/>
          <p:cNvCxnSpPr>
            <a:cxnSpLocks noChangeShapeType="1"/>
            <a:stCxn id="34821" idx="3"/>
            <a:endCxn id="34834" idx="0"/>
          </p:cNvCxnSpPr>
          <p:nvPr/>
        </p:nvCxnSpPr>
        <p:spPr bwMode="auto">
          <a:xfrm flipH="1">
            <a:off x="5992814" y="4389438"/>
            <a:ext cx="452437" cy="4873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38" name="Rectangle 21"/>
          <p:cNvSpPr>
            <a:spLocks noChangeArrowheads="1"/>
          </p:cNvSpPr>
          <p:nvPr/>
        </p:nvSpPr>
        <p:spPr bwMode="auto">
          <a:xfrm>
            <a:off x="2189164" y="646114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4400">
                <a:solidFill>
                  <a:srgbClr val="FF0000"/>
                </a:solidFill>
                <a:ea typeface="굴림" panose="020B0600000101010101" pitchFamily="50" charset="-127"/>
              </a:rPr>
              <a:t>Double rotation : second rotation</a:t>
            </a:r>
          </a:p>
        </p:txBody>
      </p:sp>
      <p:cxnSp>
        <p:nvCxnSpPr>
          <p:cNvPr id="34839" name="AutoShape 22"/>
          <p:cNvCxnSpPr>
            <a:cxnSpLocks noChangeShapeType="1"/>
            <a:stCxn id="34836" idx="3"/>
            <a:endCxn id="34822" idx="0"/>
          </p:cNvCxnSpPr>
          <p:nvPr/>
        </p:nvCxnSpPr>
        <p:spPr bwMode="auto">
          <a:xfrm flipH="1">
            <a:off x="3733801" y="3511550"/>
            <a:ext cx="1101725" cy="268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0" name="AutoShape 26"/>
          <p:cNvCxnSpPr>
            <a:cxnSpLocks noChangeShapeType="1"/>
            <a:stCxn id="34821" idx="0"/>
            <a:endCxn id="34836" idx="5"/>
          </p:cNvCxnSpPr>
          <p:nvPr/>
        </p:nvCxnSpPr>
        <p:spPr bwMode="auto">
          <a:xfrm flipH="1" flipV="1">
            <a:off x="5376863" y="3511550"/>
            <a:ext cx="1338262" cy="2619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1" name="Oval 27"/>
          <p:cNvSpPr>
            <a:spLocks noChangeArrowheads="1"/>
          </p:cNvSpPr>
          <p:nvPr/>
        </p:nvSpPr>
        <p:spPr bwMode="auto">
          <a:xfrm rot="1680000">
            <a:off x="4267200" y="3008314"/>
            <a:ext cx="3429000" cy="148748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4842" name="Text Box 28"/>
          <p:cNvSpPr txBox="1">
            <a:spLocks noChangeArrowheads="1"/>
          </p:cNvSpPr>
          <p:nvPr/>
        </p:nvSpPr>
        <p:spPr bwMode="auto">
          <a:xfrm>
            <a:off x="6705600" y="1954213"/>
            <a:ext cx="320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>
                <a:solidFill>
                  <a:schemeClr val="accent2"/>
                </a:solidFill>
                <a:ea typeface="굴림" panose="020B0600000101010101" pitchFamily="50" charset="-127"/>
              </a:rPr>
              <a:t>right rotation complete</a:t>
            </a:r>
          </a:p>
        </p:txBody>
      </p:sp>
      <p:sp>
        <p:nvSpPr>
          <p:cNvPr id="34843" name="Text Box 29"/>
          <p:cNvSpPr txBox="1">
            <a:spLocks noChangeArrowheads="1"/>
          </p:cNvSpPr>
          <p:nvPr/>
        </p:nvSpPr>
        <p:spPr bwMode="auto">
          <a:xfrm>
            <a:off x="7086601" y="2662665"/>
            <a:ext cx="273664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>
                <a:ea typeface="굴림" panose="020B0600000101010101" pitchFamily="50" charset="-127"/>
              </a:rPr>
              <a:t>Balance has been 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restored</a:t>
            </a:r>
          </a:p>
        </p:txBody>
      </p:sp>
      <p:sp>
        <p:nvSpPr>
          <p:cNvPr id="34844" name="Text Box 30"/>
          <p:cNvSpPr txBox="1">
            <a:spLocks noChangeArrowheads="1"/>
          </p:cNvSpPr>
          <p:nvPr/>
        </p:nvSpPr>
        <p:spPr bwMode="auto">
          <a:xfrm>
            <a:off x="7696200" y="457200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34845" name="Text Box 33"/>
          <p:cNvSpPr txBox="1">
            <a:spLocks noChangeArrowheads="1"/>
          </p:cNvSpPr>
          <p:nvPr/>
        </p:nvSpPr>
        <p:spPr bwMode="auto">
          <a:xfrm>
            <a:off x="2438400" y="464820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34846" name="Text Box 34"/>
          <p:cNvSpPr txBox="1">
            <a:spLocks noChangeArrowheads="1"/>
          </p:cNvSpPr>
          <p:nvPr/>
        </p:nvSpPr>
        <p:spPr bwMode="auto">
          <a:xfrm>
            <a:off x="4800601" y="4724401"/>
            <a:ext cx="1057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h or h-1</a:t>
            </a:r>
          </a:p>
        </p:txBody>
      </p:sp>
    </p:spTree>
    <p:extLst>
      <p:ext uri="{BB962C8B-B14F-4D97-AF65-F5344CB8AC3E}">
        <p14:creationId xmlns:p14="http://schemas.microsoft.com/office/powerpoint/2010/main" val="37059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4198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4198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AA8E6A-BEAD-47F1-AF08-CE9C72747482}" type="slidenum">
              <a:rPr lang="en-US" altLang="ko-KR" sz="1400"/>
              <a:pPr/>
              <a:t>31</a:t>
            </a:fld>
            <a:endParaRPr lang="en-US" altLang="ko-KR" sz="140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Example of Insertions in an AVL Tree</a:t>
            </a:r>
          </a:p>
        </p:txBody>
      </p:sp>
      <p:sp>
        <p:nvSpPr>
          <p:cNvPr id="41990" name="Text Box 3"/>
          <p:cNvSpPr txBox="1">
            <a:spLocks noChangeArrowheads="1"/>
          </p:cNvSpPr>
          <p:nvPr/>
        </p:nvSpPr>
        <p:spPr bwMode="auto">
          <a:xfrm>
            <a:off x="5105400" y="27432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endParaRPr lang="en-US" altLang="ko-KR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1991" name="Text Box 4"/>
          <p:cNvSpPr txBox="1">
            <a:spLocks noChangeArrowheads="1"/>
          </p:cNvSpPr>
          <p:nvPr/>
        </p:nvSpPr>
        <p:spPr bwMode="auto">
          <a:xfrm>
            <a:off x="4419600" y="33528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1992" name="Text Box 5"/>
          <p:cNvSpPr txBox="1">
            <a:spLocks noChangeArrowheads="1"/>
          </p:cNvSpPr>
          <p:nvPr/>
        </p:nvSpPr>
        <p:spPr bwMode="auto">
          <a:xfrm>
            <a:off x="4184650" y="21336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41993" name="Oval 6"/>
          <p:cNvSpPr>
            <a:spLocks noChangeArrowheads="1"/>
          </p:cNvSpPr>
          <p:nvPr/>
        </p:nvSpPr>
        <p:spPr bwMode="auto">
          <a:xfrm>
            <a:off x="4114800" y="2438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41994" name="Oval 7"/>
          <p:cNvSpPr>
            <a:spLocks noChangeArrowheads="1"/>
          </p:cNvSpPr>
          <p:nvPr/>
        </p:nvSpPr>
        <p:spPr bwMode="auto">
          <a:xfrm>
            <a:off x="30480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41995" name="Oval 8"/>
          <p:cNvSpPr>
            <a:spLocks noChangeArrowheads="1"/>
          </p:cNvSpPr>
          <p:nvPr/>
        </p:nvSpPr>
        <p:spPr bwMode="auto">
          <a:xfrm>
            <a:off x="50292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41996" name="Oval 9"/>
          <p:cNvSpPr>
            <a:spLocks noChangeArrowheads="1"/>
          </p:cNvSpPr>
          <p:nvPr/>
        </p:nvSpPr>
        <p:spPr bwMode="auto">
          <a:xfrm>
            <a:off x="4419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25</a:t>
            </a:r>
          </a:p>
        </p:txBody>
      </p:sp>
      <p:cxnSp>
        <p:nvCxnSpPr>
          <p:cNvPr id="41997" name="AutoShape 10"/>
          <p:cNvCxnSpPr>
            <a:cxnSpLocks noChangeShapeType="1"/>
            <a:stCxn id="41993" idx="3"/>
            <a:endCxn id="41994" idx="7"/>
          </p:cNvCxnSpPr>
          <p:nvPr/>
        </p:nvCxnSpPr>
        <p:spPr bwMode="auto">
          <a:xfrm flipH="1">
            <a:off x="3438525" y="2828925"/>
            <a:ext cx="74295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8" name="AutoShape 11"/>
          <p:cNvCxnSpPr>
            <a:cxnSpLocks noChangeShapeType="1"/>
            <a:stCxn id="41993" idx="5"/>
            <a:endCxn id="41995" idx="1"/>
          </p:cNvCxnSpPr>
          <p:nvPr/>
        </p:nvCxnSpPr>
        <p:spPr bwMode="auto">
          <a:xfrm>
            <a:off x="4505325" y="2828925"/>
            <a:ext cx="59055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9" name="AutoShape 12"/>
          <p:cNvCxnSpPr>
            <a:cxnSpLocks noChangeShapeType="1"/>
            <a:stCxn id="41995" idx="3"/>
            <a:endCxn id="41996" idx="0"/>
          </p:cNvCxnSpPr>
          <p:nvPr/>
        </p:nvCxnSpPr>
        <p:spPr bwMode="auto">
          <a:xfrm flipH="1">
            <a:off x="4648201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00" name="Text Box 13"/>
          <p:cNvSpPr txBox="1">
            <a:spLocks noChangeArrowheads="1"/>
          </p:cNvSpPr>
          <p:nvPr/>
        </p:nvSpPr>
        <p:spPr bwMode="auto">
          <a:xfrm>
            <a:off x="3117850" y="27432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42001" name="Oval 14"/>
          <p:cNvSpPr>
            <a:spLocks noChangeArrowheads="1"/>
          </p:cNvSpPr>
          <p:nvPr/>
        </p:nvSpPr>
        <p:spPr bwMode="auto">
          <a:xfrm>
            <a:off x="54864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42002" name="Line 15"/>
          <p:cNvSpPr>
            <a:spLocks noChangeShapeType="1"/>
          </p:cNvSpPr>
          <p:nvPr/>
        </p:nvSpPr>
        <p:spPr bwMode="auto">
          <a:xfrm>
            <a:off x="5410200" y="3429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03" name="Text Box 16"/>
          <p:cNvSpPr txBox="1">
            <a:spLocks noChangeArrowheads="1"/>
          </p:cNvSpPr>
          <p:nvPr/>
        </p:nvSpPr>
        <p:spPr bwMode="auto">
          <a:xfrm>
            <a:off x="5638800" y="33528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2004" name="Text Box 17"/>
          <p:cNvSpPr txBox="1">
            <a:spLocks noChangeArrowheads="1"/>
          </p:cNvSpPr>
          <p:nvPr/>
        </p:nvSpPr>
        <p:spPr bwMode="auto">
          <a:xfrm>
            <a:off x="6324600" y="2590801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Insert 5, 40</a:t>
            </a:r>
          </a:p>
        </p:txBody>
      </p:sp>
    </p:spTree>
    <p:extLst>
      <p:ext uri="{BB962C8B-B14F-4D97-AF65-F5344CB8AC3E}">
        <p14:creationId xmlns:p14="http://schemas.microsoft.com/office/powerpoint/2010/main" val="1782786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4301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4301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F6DAA4-9E89-4256-BA28-36EA8C5C8566}" type="slidenum">
              <a:rPr lang="en-US" altLang="ko-KR" sz="1400"/>
              <a:pPr/>
              <a:t>32</a:t>
            </a:fld>
            <a:endParaRPr lang="en-US" altLang="ko-KR" sz="1400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Example of Insertions in an AVL Tree</a:t>
            </a:r>
          </a:p>
        </p:txBody>
      </p:sp>
      <p:sp>
        <p:nvSpPr>
          <p:cNvPr id="43014" name="Text Box 3"/>
          <p:cNvSpPr txBox="1">
            <a:spLocks noChangeArrowheads="1"/>
          </p:cNvSpPr>
          <p:nvPr/>
        </p:nvSpPr>
        <p:spPr bwMode="auto">
          <a:xfrm>
            <a:off x="5105400" y="27432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endParaRPr lang="en-US" altLang="ko-KR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3015" name="Text Box 4"/>
          <p:cNvSpPr txBox="1">
            <a:spLocks noChangeArrowheads="1"/>
          </p:cNvSpPr>
          <p:nvPr/>
        </p:nvSpPr>
        <p:spPr bwMode="auto">
          <a:xfrm>
            <a:off x="4419600" y="33528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3016" name="Text Box 5"/>
          <p:cNvSpPr txBox="1">
            <a:spLocks noChangeArrowheads="1"/>
          </p:cNvSpPr>
          <p:nvPr/>
        </p:nvSpPr>
        <p:spPr bwMode="auto">
          <a:xfrm>
            <a:off x="4184650" y="21336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43017" name="Oval 6"/>
          <p:cNvSpPr>
            <a:spLocks noChangeArrowheads="1"/>
          </p:cNvSpPr>
          <p:nvPr/>
        </p:nvSpPr>
        <p:spPr bwMode="auto">
          <a:xfrm>
            <a:off x="4114800" y="2438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43018" name="Oval 7"/>
          <p:cNvSpPr>
            <a:spLocks noChangeArrowheads="1"/>
          </p:cNvSpPr>
          <p:nvPr/>
        </p:nvSpPr>
        <p:spPr bwMode="auto">
          <a:xfrm>
            <a:off x="30480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43019" name="Oval 8"/>
          <p:cNvSpPr>
            <a:spLocks noChangeArrowheads="1"/>
          </p:cNvSpPr>
          <p:nvPr/>
        </p:nvSpPr>
        <p:spPr bwMode="auto">
          <a:xfrm>
            <a:off x="50292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43020" name="Oval 9"/>
          <p:cNvSpPr>
            <a:spLocks noChangeArrowheads="1"/>
          </p:cNvSpPr>
          <p:nvPr/>
        </p:nvSpPr>
        <p:spPr bwMode="auto">
          <a:xfrm>
            <a:off x="4419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25</a:t>
            </a:r>
          </a:p>
        </p:txBody>
      </p:sp>
      <p:cxnSp>
        <p:nvCxnSpPr>
          <p:cNvPr id="43021" name="AutoShape 10"/>
          <p:cNvCxnSpPr>
            <a:cxnSpLocks noChangeShapeType="1"/>
            <a:stCxn id="43017" idx="3"/>
            <a:endCxn id="43018" idx="7"/>
          </p:cNvCxnSpPr>
          <p:nvPr/>
        </p:nvCxnSpPr>
        <p:spPr bwMode="auto">
          <a:xfrm flipH="1">
            <a:off x="3438525" y="2828925"/>
            <a:ext cx="742950" cy="2857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2" name="AutoShape 11"/>
          <p:cNvCxnSpPr>
            <a:cxnSpLocks noChangeShapeType="1"/>
            <a:stCxn id="43017" idx="5"/>
            <a:endCxn id="43019" idx="1"/>
          </p:cNvCxnSpPr>
          <p:nvPr/>
        </p:nvCxnSpPr>
        <p:spPr bwMode="auto">
          <a:xfrm>
            <a:off x="4505325" y="2828925"/>
            <a:ext cx="59055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3" name="AutoShape 12"/>
          <p:cNvCxnSpPr>
            <a:cxnSpLocks noChangeShapeType="1"/>
            <a:stCxn id="43019" idx="3"/>
            <a:endCxn id="43020" idx="0"/>
          </p:cNvCxnSpPr>
          <p:nvPr/>
        </p:nvCxnSpPr>
        <p:spPr bwMode="auto">
          <a:xfrm flipH="1">
            <a:off x="4648201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24" name="Text Box 13"/>
          <p:cNvSpPr txBox="1">
            <a:spLocks noChangeArrowheads="1"/>
          </p:cNvSpPr>
          <p:nvPr/>
        </p:nvSpPr>
        <p:spPr bwMode="auto">
          <a:xfrm>
            <a:off x="3117850" y="27432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43025" name="Oval 14"/>
          <p:cNvSpPr>
            <a:spLocks noChangeArrowheads="1"/>
          </p:cNvSpPr>
          <p:nvPr/>
        </p:nvSpPr>
        <p:spPr bwMode="auto">
          <a:xfrm>
            <a:off x="54864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43026" name="Line 15"/>
          <p:cNvSpPr>
            <a:spLocks noChangeShapeType="1"/>
          </p:cNvSpPr>
          <p:nvPr/>
        </p:nvSpPr>
        <p:spPr bwMode="auto">
          <a:xfrm>
            <a:off x="5410200" y="3429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27" name="Text Box 16"/>
          <p:cNvSpPr txBox="1">
            <a:spLocks noChangeArrowheads="1"/>
          </p:cNvSpPr>
          <p:nvPr/>
        </p:nvSpPr>
        <p:spPr bwMode="auto">
          <a:xfrm>
            <a:off x="5638800" y="33528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3028" name="Oval 17"/>
          <p:cNvSpPr>
            <a:spLocks noChangeArrowheads="1"/>
          </p:cNvSpPr>
          <p:nvPr/>
        </p:nvSpPr>
        <p:spPr bwMode="auto">
          <a:xfrm>
            <a:off x="25146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43029" name="Line 18"/>
          <p:cNvSpPr>
            <a:spLocks noChangeShapeType="1"/>
          </p:cNvSpPr>
          <p:nvPr/>
        </p:nvSpPr>
        <p:spPr bwMode="auto">
          <a:xfrm flipH="1">
            <a:off x="2819400" y="3505200"/>
            <a:ext cx="3048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30" name="Text Box 19"/>
          <p:cNvSpPr txBox="1">
            <a:spLocks noChangeArrowheads="1"/>
          </p:cNvSpPr>
          <p:nvPr/>
        </p:nvSpPr>
        <p:spPr bwMode="auto">
          <a:xfrm>
            <a:off x="2514600" y="34290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43031" name="Oval 20"/>
          <p:cNvSpPr>
            <a:spLocks noChangeArrowheads="1"/>
          </p:cNvSpPr>
          <p:nvPr/>
        </p:nvSpPr>
        <p:spPr bwMode="auto">
          <a:xfrm>
            <a:off x="7924800" y="2514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43032" name="Oval 21"/>
          <p:cNvSpPr>
            <a:spLocks noChangeArrowheads="1"/>
          </p:cNvSpPr>
          <p:nvPr/>
        </p:nvSpPr>
        <p:spPr bwMode="auto">
          <a:xfrm>
            <a:off x="70104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43033" name="Oval 22"/>
          <p:cNvSpPr>
            <a:spLocks noChangeArrowheads="1"/>
          </p:cNvSpPr>
          <p:nvPr/>
        </p:nvSpPr>
        <p:spPr bwMode="auto">
          <a:xfrm>
            <a:off x="89916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43034" name="Oval 23"/>
          <p:cNvSpPr>
            <a:spLocks noChangeArrowheads="1"/>
          </p:cNvSpPr>
          <p:nvPr/>
        </p:nvSpPr>
        <p:spPr bwMode="auto">
          <a:xfrm>
            <a:off x="83820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25</a:t>
            </a:r>
          </a:p>
        </p:txBody>
      </p:sp>
      <p:cxnSp>
        <p:nvCxnSpPr>
          <p:cNvPr id="43035" name="AutoShape 24"/>
          <p:cNvCxnSpPr>
            <a:cxnSpLocks noChangeShapeType="1"/>
            <a:stCxn id="43031" idx="3"/>
            <a:endCxn id="43032" idx="7"/>
          </p:cNvCxnSpPr>
          <p:nvPr/>
        </p:nvCxnSpPr>
        <p:spPr bwMode="auto">
          <a:xfrm flipH="1">
            <a:off x="7400925" y="2905125"/>
            <a:ext cx="590550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36" name="AutoShape 25"/>
          <p:cNvCxnSpPr>
            <a:cxnSpLocks noChangeShapeType="1"/>
          </p:cNvCxnSpPr>
          <p:nvPr/>
        </p:nvCxnSpPr>
        <p:spPr bwMode="auto">
          <a:xfrm>
            <a:off x="8315325" y="2905125"/>
            <a:ext cx="742950" cy="2095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37" name="AutoShape 26"/>
          <p:cNvCxnSpPr>
            <a:cxnSpLocks noChangeShapeType="1"/>
            <a:stCxn id="43033" idx="3"/>
            <a:endCxn id="43034" idx="0"/>
          </p:cNvCxnSpPr>
          <p:nvPr/>
        </p:nvCxnSpPr>
        <p:spPr bwMode="auto">
          <a:xfrm flipH="1">
            <a:off x="8610601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38" name="Text Box 27"/>
          <p:cNvSpPr txBox="1">
            <a:spLocks noChangeArrowheads="1"/>
          </p:cNvSpPr>
          <p:nvPr/>
        </p:nvSpPr>
        <p:spPr bwMode="auto">
          <a:xfrm>
            <a:off x="7010400" y="27432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43039" name="Oval 28"/>
          <p:cNvSpPr>
            <a:spLocks noChangeArrowheads="1"/>
          </p:cNvSpPr>
          <p:nvPr/>
        </p:nvSpPr>
        <p:spPr bwMode="auto">
          <a:xfrm>
            <a:off x="94488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43040" name="Line 29"/>
          <p:cNvSpPr>
            <a:spLocks noChangeShapeType="1"/>
          </p:cNvSpPr>
          <p:nvPr/>
        </p:nvSpPr>
        <p:spPr bwMode="auto">
          <a:xfrm>
            <a:off x="9372600" y="3429000"/>
            <a:ext cx="2286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41" name="Oval 30"/>
          <p:cNvSpPr>
            <a:spLocks noChangeArrowheads="1"/>
          </p:cNvSpPr>
          <p:nvPr/>
        </p:nvSpPr>
        <p:spPr bwMode="auto">
          <a:xfrm>
            <a:off x="64770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43042" name="Line 31"/>
          <p:cNvSpPr>
            <a:spLocks noChangeShapeType="1"/>
          </p:cNvSpPr>
          <p:nvPr/>
        </p:nvSpPr>
        <p:spPr bwMode="auto">
          <a:xfrm flipH="1">
            <a:off x="67818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43" name="Oval 32"/>
          <p:cNvSpPr>
            <a:spLocks noChangeArrowheads="1"/>
          </p:cNvSpPr>
          <p:nvPr/>
        </p:nvSpPr>
        <p:spPr bwMode="auto">
          <a:xfrm>
            <a:off x="9753600" y="4495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43044" name="Line 33"/>
          <p:cNvSpPr>
            <a:spLocks noChangeShapeType="1"/>
          </p:cNvSpPr>
          <p:nvPr/>
        </p:nvSpPr>
        <p:spPr bwMode="auto">
          <a:xfrm>
            <a:off x="9829800" y="4114800"/>
            <a:ext cx="1524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45" name="Text Box 34"/>
          <p:cNvSpPr txBox="1">
            <a:spLocks noChangeArrowheads="1"/>
          </p:cNvSpPr>
          <p:nvPr/>
        </p:nvSpPr>
        <p:spPr bwMode="auto">
          <a:xfrm>
            <a:off x="6400800" y="35052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3046" name="Text Box 35"/>
          <p:cNvSpPr txBox="1">
            <a:spLocks noChangeArrowheads="1"/>
          </p:cNvSpPr>
          <p:nvPr/>
        </p:nvSpPr>
        <p:spPr bwMode="auto">
          <a:xfrm>
            <a:off x="9982200" y="41910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43047" name="Text Box 36"/>
          <p:cNvSpPr txBox="1">
            <a:spLocks noChangeArrowheads="1"/>
          </p:cNvSpPr>
          <p:nvPr/>
        </p:nvSpPr>
        <p:spPr bwMode="auto">
          <a:xfrm>
            <a:off x="8229600" y="35814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3048" name="Text Box 37"/>
          <p:cNvSpPr txBox="1">
            <a:spLocks noChangeArrowheads="1"/>
          </p:cNvSpPr>
          <p:nvPr/>
        </p:nvSpPr>
        <p:spPr bwMode="auto">
          <a:xfrm>
            <a:off x="9906000" y="34290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43049" name="Text Box 38"/>
          <p:cNvSpPr txBox="1">
            <a:spLocks noChangeArrowheads="1"/>
          </p:cNvSpPr>
          <p:nvPr/>
        </p:nvSpPr>
        <p:spPr bwMode="auto">
          <a:xfrm>
            <a:off x="9372600" y="27432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43050" name="Text Box 39"/>
          <p:cNvSpPr txBox="1">
            <a:spLocks noChangeArrowheads="1"/>
          </p:cNvSpPr>
          <p:nvPr/>
        </p:nvSpPr>
        <p:spPr bwMode="auto">
          <a:xfrm>
            <a:off x="8305800" y="22860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43051" name="Text Box 40"/>
          <p:cNvSpPr txBox="1">
            <a:spLocks noChangeArrowheads="1"/>
          </p:cNvSpPr>
          <p:nvPr/>
        </p:nvSpPr>
        <p:spPr bwMode="auto">
          <a:xfrm>
            <a:off x="6477000" y="4724401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Now Insert 45</a:t>
            </a:r>
          </a:p>
        </p:txBody>
      </p:sp>
      <p:sp>
        <p:nvSpPr>
          <p:cNvPr id="43052" name="Line 41"/>
          <p:cNvSpPr>
            <a:spLocks noChangeShapeType="1"/>
          </p:cNvSpPr>
          <p:nvPr/>
        </p:nvSpPr>
        <p:spPr bwMode="auto">
          <a:xfrm>
            <a:off x="6096000" y="21336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53" name="Line 42"/>
          <p:cNvSpPr>
            <a:spLocks noChangeShapeType="1"/>
          </p:cNvSpPr>
          <p:nvPr/>
        </p:nvSpPr>
        <p:spPr bwMode="auto">
          <a:xfrm>
            <a:off x="8305800" y="5257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71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440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440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3DE1E3-2691-4606-B30D-F9FB6E228D41}" type="slidenum">
              <a:rPr lang="en-US" altLang="ko-KR" sz="1400"/>
              <a:pPr/>
              <a:t>33</a:t>
            </a:fld>
            <a:endParaRPr lang="en-US" altLang="ko-KR" sz="140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Single rotation (outside case)</a:t>
            </a:r>
          </a:p>
        </p:txBody>
      </p:sp>
      <p:sp>
        <p:nvSpPr>
          <p:cNvPr id="44038" name="Text Box 3"/>
          <p:cNvSpPr txBox="1">
            <a:spLocks noChangeArrowheads="1"/>
          </p:cNvSpPr>
          <p:nvPr/>
        </p:nvSpPr>
        <p:spPr bwMode="auto">
          <a:xfrm>
            <a:off x="5105400" y="27432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endParaRPr lang="en-US" altLang="ko-KR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4039" name="Text Box 4"/>
          <p:cNvSpPr txBox="1">
            <a:spLocks noChangeArrowheads="1"/>
          </p:cNvSpPr>
          <p:nvPr/>
        </p:nvSpPr>
        <p:spPr bwMode="auto">
          <a:xfrm>
            <a:off x="4419600" y="33528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4040" name="Text Box 5"/>
          <p:cNvSpPr txBox="1">
            <a:spLocks noChangeArrowheads="1"/>
          </p:cNvSpPr>
          <p:nvPr/>
        </p:nvSpPr>
        <p:spPr bwMode="auto">
          <a:xfrm>
            <a:off x="4184650" y="21336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44041" name="Oval 6"/>
          <p:cNvSpPr>
            <a:spLocks noChangeArrowheads="1"/>
          </p:cNvSpPr>
          <p:nvPr/>
        </p:nvSpPr>
        <p:spPr bwMode="auto">
          <a:xfrm>
            <a:off x="4114800" y="2438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44042" name="Oval 7"/>
          <p:cNvSpPr>
            <a:spLocks noChangeArrowheads="1"/>
          </p:cNvSpPr>
          <p:nvPr/>
        </p:nvSpPr>
        <p:spPr bwMode="auto">
          <a:xfrm>
            <a:off x="30480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44043" name="Oval 8"/>
          <p:cNvSpPr>
            <a:spLocks noChangeArrowheads="1"/>
          </p:cNvSpPr>
          <p:nvPr/>
        </p:nvSpPr>
        <p:spPr bwMode="auto">
          <a:xfrm>
            <a:off x="50292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44044" name="Oval 9"/>
          <p:cNvSpPr>
            <a:spLocks noChangeArrowheads="1"/>
          </p:cNvSpPr>
          <p:nvPr/>
        </p:nvSpPr>
        <p:spPr bwMode="auto">
          <a:xfrm>
            <a:off x="4419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25</a:t>
            </a:r>
          </a:p>
        </p:txBody>
      </p:sp>
      <p:cxnSp>
        <p:nvCxnSpPr>
          <p:cNvPr id="44045" name="AutoShape 10"/>
          <p:cNvCxnSpPr>
            <a:cxnSpLocks noChangeShapeType="1"/>
            <a:stCxn id="44041" idx="3"/>
            <a:endCxn id="44042" idx="7"/>
          </p:cNvCxnSpPr>
          <p:nvPr/>
        </p:nvCxnSpPr>
        <p:spPr bwMode="auto">
          <a:xfrm flipH="1">
            <a:off x="3438525" y="2828925"/>
            <a:ext cx="74295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6" name="AutoShape 11"/>
          <p:cNvCxnSpPr>
            <a:cxnSpLocks noChangeShapeType="1"/>
            <a:stCxn id="44041" idx="5"/>
            <a:endCxn id="44043" idx="1"/>
          </p:cNvCxnSpPr>
          <p:nvPr/>
        </p:nvCxnSpPr>
        <p:spPr bwMode="auto">
          <a:xfrm>
            <a:off x="4505325" y="2828925"/>
            <a:ext cx="590550" cy="2857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7" name="AutoShape 12"/>
          <p:cNvCxnSpPr>
            <a:cxnSpLocks noChangeShapeType="1"/>
            <a:stCxn id="44043" idx="3"/>
            <a:endCxn id="44044" idx="0"/>
          </p:cNvCxnSpPr>
          <p:nvPr/>
        </p:nvCxnSpPr>
        <p:spPr bwMode="auto">
          <a:xfrm flipH="1">
            <a:off x="4648201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8" name="Text Box 13"/>
          <p:cNvSpPr txBox="1">
            <a:spLocks noChangeArrowheads="1"/>
          </p:cNvSpPr>
          <p:nvPr/>
        </p:nvSpPr>
        <p:spPr bwMode="auto">
          <a:xfrm>
            <a:off x="3117850" y="27432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44049" name="Oval 14"/>
          <p:cNvSpPr>
            <a:spLocks noChangeArrowheads="1"/>
          </p:cNvSpPr>
          <p:nvPr/>
        </p:nvSpPr>
        <p:spPr bwMode="auto">
          <a:xfrm>
            <a:off x="54864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44050" name="Line 15"/>
          <p:cNvSpPr>
            <a:spLocks noChangeShapeType="1"/>
          </p:cNvSpPr>
          <p:nvPr/>
        </p:nvSpPr>
        <p:spPr bwMode="auto">
          <a:xfrm>
            <a:off x="5410200" y="3429000"/>
            <a:ext cx="2286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51" name="Text Box 16"/>
          <p:cNvSpPr txBox="1">
            <a:spLocks noChangeArrowheads="1"/>
          </p:cNvSpPr>
          <p:nvPr/>
        </p:nvSpPr>
        <p:spPr bwMode="auto">
          <a:xfrm>
            <a:off x="5638800" y="33528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44052" name="Oval 17"/>
          <p:cNvSpPr>
            <a:spLocks noChangeArrowheads="1"/>
          </p:cNvSpPr>
          <p:nvPr/>
        </p:nvSpPr>
        <p:spPr bwMode="auto">
          <a:xfrm>
            <a:off x="25146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44053" name="Line 18"/>
          <p:cNvSpPr>
            <a:spLocks noChangeShapeType="1"/>
          </p:cNvSpPr>
          <p:nvPr/>
        </p:nvSpPr>
        <p:spPr bwMode="auto">
          <a:xfrm flipH="1">
            <a:off x="28194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54" name="Text Box 19"/>
          <p:cNvSpPr txBox="1">
            <a:spLocks noChangeArrowheads="1"/>
          </p:cNvSpPr>
          <p:nvPr/>
        </p:nvSpPr>
        <p:spPr bwMode="auto">
          <a:xfrm>
            <a:off x="2514600" y="34290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44055" name="Oval 20"/>
          <p:cNvSpPr>
            <a:spLocks noChangeArrowheads="1"/>
          </p:cNvSpPr>
          <p:nvPr/>
        </p:nvSpPr>
        <p:spPr bwMode="auto">
          <a:xfrm>
            <a:off x="7924800" y="2514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44056" name="Oval 21"/>
          <p:cNvSpPr>
            <a:spLocks noChangeArrowheads="1"/>
          </p:cNvSpPr>
          <p:nvPr/>
        </p:nvSpPr>
        <p:spPr bwMode="auto">
          <a:xfrm>
            <a:off x="70104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44057" name="Oval 22"/>
          <p:cNvSpPr>
            <a:spLocks noChangeArrowheads="1"/>
          </p:cNvSpPr>
          <p:nvPr/>
        </p:nvSpPr>
        <p:spPr bwMode="auto">
          <a:xfrm>
            <a:off x="89916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44058" name="Oval 23"/>
          <p:cNvSpPr>
            <a:spLocks noChangeArrowheads="1"/>
          </p:cNvSpPr>
          <p:nvPr/>
        </p:nvSpPr>
        <p:spPr bwMode="auto">
          <a:xfrm>
            <a:off x="83820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25</a:t>
            </a:r>
          </a:p>
        </p:txBody>
      </p:sp>
      <p:cxnSp>
        <p:nvCxnSpPr>
          <p:cNvPr id="44059" name="AutoShape 24"/>
          <p:cNvCxnSpPr>
            <a:cxnSpLocks noChangeShapeType="1"/>
            <a:stCxn id="44055" idx="3"/>
            <a:endCxn id="44056" idx="7"/>
          </p:cNvCxnSpPr>
          <p:nvPr/>
        </p:nvCxnSpPr>
        <p:spPr bwMode="auto">
          <a:xfrm flipH="1">
            <a:off x="7400925" y="2905125"/>
            <a:ext cx="590550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60" name="AutoShape 25"/>
          <p:cNvCxnSpPr>
            <a:cxnSpLocks noChangeShapeType="1"/>
          </p:cNvCxnSpPr>
          <p:nvPr/>
        </p:nvCxnSpPr>
        <p:spPr bwMode="auto">
          <a:xfrm>
            <a:off x="8315325" y="2905125"/>
            <a:ext cx="742950" cy="2095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61" name="AutoShape 26"/>
          <p:cNvCxnSpPr>
            <a:cxnSpLocks noChangeShapeType="1"/>
            <a:stCxn id="44057" idx="3"/>
            <a:endCxn id="44058" idx="0"/>
          </p:cNvCxnSpPr>
          <p:nvPr/>
        </p:nvCxnSpPr>
        <p:spPr bwMode="auto">
          <a:xfrm flipH="1">
            <a:off x="8610601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62" name="Text Box 27"/>
          <p:cNvSpPr txBox="1">
            <a:spLocks noChangeArrowheads="1"/>
          </p:cNvSpPr>
          <p:nvPr/>
        </p:nvSpPr>
        <p:spPr bwMode="auto">
          <a:xfrm>
            <a:off x="7010400" y="27432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44063" name="Oval 28"/>
          <p:cNvSpPr>
            <a:spLocks noChangeArrowheads="1"/>
          </p:cNvSpPr>
          <p:nvPr/>
        </p:nvSpPr>
        <p:spPr bwMode="auto">
          <a:xfrm>
            <a:off x="94488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44064" name="Line 29"/>
          <p:cNvSpPr>
            <a:spLocks noChangeShapeType="1"/>
          </p:cNvSpPr>
          <p:nvPr/>
        </p:nvSpPr>
        <p:spPr bwMode="auto">
          <a:xfrm>
            <a:off x="9372600" y="3429000"/>
            <a:ext cx="228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65" name="Oval 30"/>
          <p:cNvSpPr>
            <a:spLocks noChangeArrowheads="1"/>
          </p:cNvSpPr>
          <p:nvPr/>
        </p:nvSpPr>
        <p:spPr bwMode="auto">
          <a:xfrm>
            <a:off x="64770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44066" name="Line 31"/>
          <p:cNvSpPr>
            <a:spLocks noChangeShapeType="1"/>
          </p:cNvSpPr>
          <p:nvPr/>
        </p:nvSpPr>
        <p:spPr bwMode="auto">
          <a:xfrm flipH="1">
            <a:off x="67818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67" name="Oval 32"/>
          <p:cNvSpPr>
            <a:spLocks noChangeArrowheads="1"/>
          </p:cNvSpPr>
          <p:nvPr/>
        </p:nvSpPr>
        <p:spPr bwMode="auto">
          <a:xfrm>
            <a:off x="5791200" y="4572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44068" name="Line 33"/>
          <p:cNvSpPr>
            <a:spLocks noChangeShapeType="1"/>
          </p:cNvSpPr>
          <p:nvPr/>
        </p:nvSpPr>
        <p:spPr bwMode="auto">
          <a:xfrm>
            <a:off x="5791200" y="4191000"/>
            <a:ext cx="1524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69" name="Text Box 34"/>
          <p:cNvSpPr txBox="1">
            <a:spLocks noChangeArrowheads="1"/>
          </p:cNvSpPr>
          <p:nvPr/>
        </p:nvSpPr>
        <p:spPr bwMode="auto">
          <a:xfrm>
            <a:off x="6400800" y="35052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4070" name="Text Box 35"/>
          <p:cNvSpPr txBox="1">
            <a:spLocks noChangeArrowheads="1"/>
          </p:cNvSpPr>
          <p:nvPr/>
        </p:nvSpPr>
        <p:spPr bwMode="auto">
          <a:xfrm>
            <a:off x="5715000" y="5257801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44071" name="Text Box 36"/>
          <p:cNvSpPr txBox="1">
            <a:spLocks noChangeArrowheads="1"/>
          </p:cNvSpPr>
          <p:nvPr/>
        </p:nvSpPr>
        <p:spPr bwMode="auto">
          <a:xfrm>
            <a:off x="8229600" y="35814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4072" name="Text Box 37"/>
          <p:cNvSpPr txBox="1">
            <a:spLocks noChangeArrowheads="1"/>
          </p:cNvSpPr>
          <p:nvPr/>
        </p:nvSpPr>
        <p:spPr bwMode="auto">
          <a:xfrm>
            <a:off x="5410200" y="46482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44073" name="Text Box 38"/>
          <p:cNvSpPr txBox="1">
            <a:spLocks noChangeArrowheads="1"/>
          </p:cNvSpPr>
          <p:nvPr/>
        </p:nvSpPr>
        <p:spPr bwMode="auto">
          <a:xfrm>
            <a:off x="9372600" y="27432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44074" name="Text Box 39"/>
          <p:cNvSpPr txBox="1">
            <a:spLocks noChangeArrowheads="1"/>
          </p:cNvSpPr>
          <p:nvPr/>
        </p:nvSpPr>
        <p:spPr bwMode="auto">
          <a:xfrm>
            <a:off x="8305800" y="22860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44075" name="Oval 40"/>
          <p:cNvSpPr>
            <a:spLocks noChangeArrowheads="1"/>
          </p:cNvSpPr>
          <p:nvPr/>
        </p:nvSpPr>
        <p:spPr bwMode="auto">
          <a:xfrm>
            <a:off x="6019800" y="5334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44076" name="Line 41"/>
          <p:cNvSpPr>
            <a:spLocks noChangeShapeType="1"/>
          </p:cNvSpPr>
          <p:nvPr/>
        </p:nvSpPr>
        <p:spPr bwMode="auto">
          <a:xfrm>
            <a:off x="6096000" y="5029200"/>
            <a:ext cx="762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77" name="Text Box 42"/>
          <p:cNvSpPr txBox="1">
            <a:spLocks noChangeArrowheads="1"/>
          </p:cNvSpPr>
          <p:nvPr/>
        </p:nvSpPr>
        <p:spPr bwMode="auto">
          <a:xfrm>
            <a:off x="3657600" y="4724401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Imbalance</a:t>
            </a:r>
          </a:p>
        </p:txBody>
      </p:sp>
      <p:sp>
        <p:nvSpPr>
          <p:cNvPr id="44078" name="Line 43"/>
          <p:cNvSpPr>
            <a:spLocks noChangeShapeType="1"/>
          </p:cNvSpPr>
          <p:nvPr/>
        </p:nvSpPr>
        <p:spPr bwMode="auto">
          <a:xfrm flipV="1">
            <a:off x="4800600" y="4191000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79" name="Oval 44"/>
          <p:cNvSpPr>
            <a:spLocks noChangeArrowheads="1"/>
          </p:cNvSpPr>
          <p:nvPr/>
        </p:nvSpPr>
        <p:spPr bwMode="auto">
          <a:xfrm>
            <a:off x="9067800" y="4419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44080" name="Oval 45"/>
          <p:cNvSpPr>
            <a:spLocks noChangeArrowheads="1"/>
          </p:cNvSpPr>
          <p:nvPr/>
        </p:nvSpPr>
        <p:spPr bwMode="auto">
          <a:xfrm>
            <a:off x="9982200" y="4495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44081" name="Line 46"/>
          <p:cNvSpPr>
            <a:spLocks noChangeShapeType="1"/>
          </p:cNvSpPr>
          <p:nvPr/>
        </p:nvSpPr>
        <p:spPr bwMode="auto">
          <a:xfrm>
            <a:off x="9829800" y="4114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82" name="Line 47"/>
          <p:cNvSpPr>
            <a:spLocks noChangeShapeType="1"/>
          </p:cNvSpPr>
          <p:nvPr/>
        </p:nvSpPr>
        <p:spPr bwMode="auto">
          <a:xfrm flipH="1">
            <a:off x="9372600" y="4191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83" name="Text Box 48"/>
          <p:cNvSpPr txBox="1">
            <a:spLocks noChangeArrowheads="1"/>
          </p:cNvSpPr>
          <p:nvPr/>
        </p:nvSpPr>
        <p:spPr bwMode="auto">
          <a:xfrm>
            <a:off x="8915400" y="41148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44084" name="Text Box 49"/>
          <p:cNvSpPr txBox="1">
            <a:spLocks noChangeArrowheads="1"/>
          </p:cNvSpPr>
          <p:nvPr/>
        </p:nvSpPr>
        <p:spPr bwMode="auto">
          <a:xfrm>
            <a:off x="10058400" y="41148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44085" name="Text Box 50"/>
          <p:cNvSpPr txBox="1">
            <a:spLocks noChangeArrowheads="1"/>
          </p:cNvSpPr>
          <p:nvPr/>
        </p:nvSpPr>
        <p:spPr bwMode="auto">
          <a:xfrm>
            <a:off x="9906000" y="36576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44086" name="Text Box 51"/>
          <p:cNvSpPr txBox="1">
            <a:spLocks noChangeArrowheads="1"/>
          </p:cNvSpPr>
          <p:nvPr/>
        </p:nvSpPr>
        <p:spPr bwMode="auto">
          <a:xfrm>
            <a:off x="6934200" y="5402264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Now Insert 34</a:t>
            </a:r>
          </a:p>
        </p:txBody>
      </p:sp>
      <p:sp>
        <p:nvSpPr>
          <p:cNvPr id="44087" name="Line 52"/>
          <p:cNvSpPr>
            <a:spLocks noChangeShapeType="1"/>
          </p:cNvSpPr>
          <p:nvPr/>
        </p:nvSpPr>
        <p:spPr bwMode="auto">
          <a:xfrm>
            <a:off x="5715000" y="1981200"/>
            <a:ext cx="114300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88" name="Line 53"/>
          <p:cNvSpPr>
            <a:spLocks noChangeShapeType="1"/>
          </p:cNvSpPr>
          <p:nvPr/>
        </p:nvSpPr>
        <p:spPr bwMode="auto">
          <a:xfrm flipV="1">
            <a:off x="8763000" y="5029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16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4505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4506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56BB07-E850-40DD-B496-D6AEBBDDF604}" type="slidenum">
              <a:rPr lang="en-US" altLang="ko-KR" sz="1400"/>
              <a:pPr/>
              <a:t>34</a:t>
            </a:fld>
            <a:endParaRPr lang="en-US" altLang="ko-KR" sz="1400"/>
          </a:p>
        </p:txBody>
      </p:sp>
      <p:sp>
        <p:nvSpPr>
          <p:cNvPr id="4506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Double rotation (inside case)</a:t>
            </a:r>
          </a:p>
        </p:txBody>
      </p:sp>
      <p:sp>
        <p:nvSpPr>
          <p:cNvPr id="45062" name="Text Box 1027"/>
          <p:cNvSpPr txBox="1">
            <a:spLocks noChangeArrowheads="1"/>
          </p:cNvSpPr>
          <p:nvPr/>
        </p:nvSpPr>
        <p:spPr bwMode="auto">
          <a:xfrm>
            <a:off x="5105400" y="27432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45063" name="Text Box 1028"/>
          <p:cNvSpPr txBox="1">
            <a:spLocks noChangeArrowheads="1"/>
          </p:cNvSpPr>
          <p:nvPr/>
        </p:nvSpPr>
        <p:spPr bwMode="auto">
          <a:xfrm>
            <a:off x="4419600" y="33528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5064" name="Text Box 1029"/>
          <p:cNvSpPr txBox="1">
            <a:spLocks noChangeArrowheads="1"/>
          </p:cNvSpPr>
          <p:nvPr/>
        </p:nvSpPr>
        <p:spPr bwMode="auto">
          <a:xfrm>
            <a:off x="4184650" y="21336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45065" name="Oval 1030"/>
          <p:cNvSpPr>
            <a:spLocks noChangeArrowheads="1"/>
          </p:cNvSpPr>
          <p:nvPr/>
        </p:nvSpPr>
        <p:spPr bwMode="auto">
          <a:xfrm>
            <a:off x="4114800" y="2438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45066" name="Oval 1031"/>
          <p:cNvSpPr>
            <a:spLocks noChangeArrowheads="1"/>
          </p:cNvSpPr>
          <p:nvPr/>
        </p:nvSpPr>
        <p:spPr bwMode="auto">
          <a:xfrm>
            <a:off x="30480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45067" name="Oval 1032"/>
          <p:cNvSpPr>
            <a:spLocks noChangeArrowheads="1"/>
          </p:cNvSpPr>
          <p:nvPr/>
        </p:nvSpPr>
        <p:spPr bwMode="auto">
          <a:xfrm>
            <a:off x="50292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45068" name="Oval 1033"/>
          <p:cNvSpPr>
            <a:spLocks noChangeArrowheads="1"/>
          </p:cNvSpPr>
          <p:nvPr/>
        </p:nvSpPr>
        <p:spPr bwMode="auto">
          <a:xfrm>
            <a:off x="4419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25</a:t>
            </a:r>
          </a:p>
        </p:txBody>
      </p:sp>
      <p:cxnSp>
        <p:nvCxnSpPr>
          <p:cNvPr id="45069" name="AutoShape 1034"/>
          <p:cNvCxnSpPr>
            <a:cxnSpLocks noChangeShapeType="1"/>
            <a:stCxn id="45065" idx="3"/>
            <a:endCxn id="45066" idx="7"/>
          </p:cNvCxnSpPr>
          <p:nvPr/>
        </p:nvCxnSpPr>
        <p:spPr bwMode="auto">
          <a:xfrm flipH="1">
            <a:off x="3438525" y="2828925"/>
            <a:ext cx="74295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0" name="AutoShape 1035"/>
          <p:cNvCxnSpPr>
            <a:cxnSpLocks noChangeShapeType="1"/>
            <a:stCxn id="45065" idx="5"/>
            <a:endCxn id="45067" idx="1"/>
          </p:cNvCxnSpPr>
          <p:nvPr/>
        </p:nvCxnSpPr>
        <p:spPr bwMode="auto">
          <a:xfrm>
            <a:off x="4505325" y="2828925"/>
            <a:ext cx="590550" cy="2857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1" name="AutoShape 1036"/>
          <p:cNvCxnSpPr>
            <a:cxnSpLocks noChangeShapeType="1"/>
            <a:stCxn id="45067" idx="3"/>
            <a:endCxn id="45068" idx="0"/>
          </p:cNvCxnSpPr>
          <p:nvPr/>
        </p:nvCxnSpPr>
        <p:spPr bwMode="auto">
          <a:xfrm flipH="1">
            <a:off x="4648201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72" name="Text Box 1037"/>
          <p:cNvSpPr txBox="1">
            <a:spLocks noChangeArrowheads="1"/>
          </p:cNvSpPr>
          <p:nvPr/>
        </p:nvSpPr>
        <p:spPr bwMode="auto">
          <a:xfrm>
            <a:off x="3117850" y="27432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45073" name="Oval 1038"/>
          <p:cNvSpPr>
            <a:spLocks noChangeArrowheads="1"/>
          </p:cNvSpPr>
          <p:nvPr/>
        </p:nvSpPr>
        <p:spPr bwMode="auto">
          <a:xfrm>
            <a:off x="54864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45074" name="Line 1039"/>
          <p:cNvSpPr>
            <a:spLocks noChangeShapeType="1"/>
          </p:cNvSpPr>
          <p:nvPr/>
        </p:nvSpPr>
        <p:spPr bwMode="auto">
          <a:xfrm>
            <a:off x="5410200" y="3429000"/>
            <a:ext cx="2286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75" name="Text Box 1040"/>
          <p:cNvSpPr txBox="1">
            <a:spLocks noChangeArrowheads="1"/>
          </p:cNvSpPr>
          <p:nvPr/>
        </p:nvSpPr>
        <p:spPr bwMode="auto">
          <a:xfrm>
            <a:off x="5638800" y="33528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45076" name="Oval 1041"/>
          <p:cNvSpPr>
            <a:spLocks noChangeArrowheads="1"/>
          </p:cNvSpPr>
          <p:nvPr/>
        </p:nvSpPr>
        <p:spPr bwMode="auto">
          <a:xfrm>
            <a:off x="25146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45077" name="Line 1042"/>
          <p:cNvSpPr>
            <a:spLocks noChangeShapeType="1"/>
          </p:cNvSpPr>
          <p:nvPr/>
        </p:nvSpPr>
        <p:spPr bwMode="auto">
          <a:xfrm flipH="1">
            <a:off x="28194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78" name="Text Box 1043"/>
          <p:cNvSpPr txBox="1">
            <a:spLocks noChangeArrowheads="1"/>
          </p:cNvSpPr>
          <p:nvPr/>
        </p:nvSpPr>
        <p:spPr bwMode="auto">
          <a:xfrm>
            <a:off x="2514600" y="34290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45079" name="Oval 1044"/>
          <p:cNvSpPr>
            <a:spLocks noChangeArrowheads="1"/>
          </p:cNvSpPr>
          <p:nvPr/>
        </p:nvSpPr>
        <p:spPr bwMode="auto">
          <a:xfrm>
            <a:off x="7924800" y="2514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45080" name="Oval 1045"/>
          <p:cNvSpPr>
            <a:spLocks noChangeArrowheads="1"/>
          </p:cNvSpPr>
          <p:nvPr/>
        </p:nvSpPr>
        <p:spPr bwMode="auto">
          <a:xfrm>
            <a:off x="70104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45081" name="Oval 1046"/>
          <p:cNvSpPr>
            <a:spLocks noChangeArrowheads="1"/>
          </p:cNvSpPr>
          <p:nvPr/>
        </p:nvSpPr>
        <p:spPr bwMode="auto">
          <a:xfrm>
            <a:off x="89916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45082" name="Oval 1047"/>
          <p:cNvSpPr>
            <a:spLocks noChangeArrowheads="1"/>
          </p:cNvSpPr>
          <p:nvPr/>
        </p:nvSpPr>
        <p:spPr bwMode="auto">
          <a:xfrm>
            <a:off x="83820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cxnSp>
        <p:nvCxnSpPr>
          <p:cNvPr id="45083" name="AutoShape 1048"/>
          <p:cNvCxnSpPr>
            <a:cxnSpLocks noChangeShapeType="1"/>
            <a:stCxn id="45079" idx="3"/>
            <a:endCxn id="45080" idx="7"/>
          </p:cNvCxnSpPr>
          <p:nvPr/>
        </p:nvCxnSpPr>
        <p:spPr bwMode="auto">
          <a:xfrm flipH="1">
            <a:off x="7400925" y="2905125"/>
            <a:ext cx="590550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84" name="AutoShape 1049"/>
          <p:cNvCxnSpPr>
            <a:cxnSpLocks noChangeShapeType="1"/>
          </p:cNvCxnSpPr>
          <p:nvPr/>
        </p:nvCxnSpPr>
        <p:spPr bwMode="auto">
          <a:xfrm>
            <a:off x="8315325" y="2905125"/>
            <a:ext cx="742950" cy="2095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85" name="AutoShape 1050"/>
          <p:cNvCxnSpPr>
            <a:cxnSpLocks noChangeShapeType="1"/>
            <a:stCxn id="45081" idx="3"/>
            <a:endCxn id="45082" idx="0"/>
          </p:cNvCxnSpPr>
          <p:nvPr/>
        </p:nvCxnSpPr>
        <p:spPr bwMode="auto">
          <a:xfrm flipH="1">
            <a:off x="8610601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86" name="Text Box 1051"/>
          <p:cNvSpPr txBox="1">
            <a:spLocks noChangeArrowheads="1"/>
          </p:cNvSpPr>
          <p:nvPr/>
        </p:nvSpPr>
        <p:spPr bwMode="auto">
          <a:xfrm>
            <a:off x="7010400" y="27432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45087" name="Oval 1052"/>
          <p:cNvSpPr>
            <a:spLocks noChangeArrowheads="1"/>
          </p:cNvSpPr>
          <p:nvPr/>
        </p:nvSpPr>
        <p:spPr bwMode="auto">
          <a:xfrm>
            <a:off x="94488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45088" name="Line 1053"/>
          <p:cNvSpPr>
            <a:spLocks noChangeShapeType="1"/>
          </p:cNvSpPr>
          <p:nvPr/>
        </p:nvSpPr>
        <p:spPr bwMode="auto">
          <a:xfrm>
            <a:off x="9372600" y="3429000"/>
            <a:ext cx="228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89" name="Oval 1054"/>
          <p:cNvSpPr>
            <a:spLocks noChangeArrowheads="1"/>
          </p:cNvSpPr>
          <p:nvPr/>
        </p:nvSpPr>
        <p:spPr bwMode="auto">
          <a:xfrm>
            <a:off x="64770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45090" name="Line 1055"/>
          <p:cNvSpPr>
            <a:spLocks noChangeShapeType="1"/>
          </p:cNvSpPr>
          <p:nvPr/>
        </p:nvSpPr>
        <p:spPr bwMode="auto">
          <a:xfrm flipH="1">
            <a:off x="67818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91" name="Oval 1056"/>
          <p:cNvSpPr>
            <a:spLocks noChangeArrowheads="1"/>
          </p:cNvSpPr>
          <p:nvPr/>
        </p:nvSpPr>
        <p:spPr bwMode="auto">
          <a:xfrm>
            <a:off x="5791200" y="4572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45092" name="Line 1057"/>
          <p:cNvSpPr>
            <a:spLocks noChangeShapeType="1"/>
          </p:cNvSpPr>
          <p:nvPr/>
        </p:nvSpPr>
        <p:spPr bwMode="auto">
          <a:xfrm>
            <a:off x="5791200" y="4191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93" name="Text Box 1058"/>
          <p:cNvSpPr txBox="1">
            <a:spLocks noChangeArrowheads="1"/>
          </p:cNvSpPr>
          <p:nvPr/>
        </p:nvSpPr>
        <p:spPr bwMode="auto">
          <a:xfrm>
            <a:off x="6400800" y="35052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5094" name="Text Box 1059"/>
          <p:cNvSpPr txBox="1">
            <a:spLocks noChangeArrowheads="1"/>
          </p:cNvSpPr>
          <p:nvPr/>
        </p:nvSpPr>
        <p:spPr bwMode="auto">
          <a:xfrm>
            <a:off x="8229600" y="35814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endParaRPr lang="en-US" altLang="ko-KR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5095" name="Text Box 1060"/>
          <p:cNvSpPr txBox="1">
            <a:spLocks noChangeArrowheads="1"/>
          </p:cNvSpPr>
          <p:nvPr/>
        </p:nvSpPr>
        <p:spPr bwMode="auto">
          <a:xfrm>
            <a:off x="9372600" y="27432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45096" name="Text Box 1061"/>
          <p:cNvSpPr txBox="1">
            <a:spLocks noChangeArrowheads="1"/>
          </p:cNvSpPr>
          <p:nvPr/>
        </p:nvSpPr>
        <p:spPr bwMode="auto">
          <a:xfrm>
            <a:off x="8305800" y="22860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45097" name="Text Box 1062"/>
          <p:cNvSpPr txBox="1">
            <a:spLocks noChangeArrowheads="1"/>
          </p:cNvSpPr>
          <p:nvPr/>
        </p:nvSpPr>
        <p:spPr bwMode="auto">
          <a:xfrm>
            <a:off x="3048000" y="3733801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Imbalance</a:t>
            </a:r>
          </a:p>
        </p:txBody>
      </p:sp>
      <p:sp>
        <p:nvSpPr>
          <p:cNvPr id="45098" name="Line 1063"/>
          <p:cNvSpPr>
            <a:spLocks noChangeShapeType="1"/>
          </p:cNvSpPr>
          <p:nvPr/>
        </p:nvSpPr>
        <p:spPr bwMode="auto">
          <a:xfrm flipV="1">
            <a:off x="4267200" y="3200400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99" name="Oval 1064"/>
          <p:cNvSpPr>
            <a:spLocks noChangeArrowheads="1"/>
          </p:cNvSpPr>
          <p:nvPr/>
        </p:nvSpPr>
        <p:spPr bwMode="auto">
          <a:xfrm>
            <a:off x="9982200" y="4495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45100" name="Line 1065"/>
          <p:cNvSpPr>
            <a:spLocks noChangeShapeType="1"/>
          </p:cNvSpPr>
          <p:nvPr/>
        </p:nvSpPr>
        <p:spPr bwMode="auto">
          <a:xfrm>
            <a:off x="9829800" y="4114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101" name="Text Box 1066"/>
          <p:cNvSpPr txBox="1">
            <a:spLocks noChangeArrowheads="1"/>
          </p:cNvSpPr>
          <p:nvPr/>
        </p:nvSpPr>
        <p:spPr bwMode="auto">
          <a:xfrm>
            <a:off x="10058400" y="41148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45102" name="Text Box 1067"/>
          <p:cNvSpPr txBox="1">
            <a:spLocks noChangeArrowheads="1"/>
          </p:cNvSpPr>
          <p:nvPr/>
        </p:nvSpPr>
        <p:spPr bwMode="auto">
          <a:xfrm>
            <a:off x="9906000" y="36576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45103" name="Text Box 1068"/>
          <p:cNvSpPr txBox="1">
            <a:spLocks noChangeArrowheads="1"/>
          </p:cNvSpPr>
          <p:nvPr/>
        </p:nvSpPr>
        <p:spPr bwMode="auto">
          <a:xfrm>
            <a:off x="2438400" y="5105401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Insertion of  34</a:t>
            </a:r>
          </a:p>
        </p:txBody>
      </p:sp>
      <p:sp>
        <p:nvSpPr>
          <p:cNvPr id="45104" name="Oval 1069"/>
          <p:cNvSpPr>
            <a:spLocks noChangeArrowheads="1"/>
          </p:cNvSpPr>
          <p:nvPr/>
        </p:nvSpPr>
        <p:spPr bwMode="auto">
          <a:xfrm>
            <a:off x="5029200" y="4572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45105" name="Line 1070"/>
          <p:cNvSpPr>
            <a:spLocks noChangeShapeType="1"/>
          </p:cNvSpPr>
          <p:nvPr/>
        </p:nvSpPr>
        <p:spPr bwMode="auto">
          <a:xfrm flipH="1">
            <a:off x="5410200" y="4191000"/>
            <a:ext cx="2286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106" name="Oval 1071"/>
          <p:cNvSpPr>
            <a:spLocks noChangeArrowheads="1"/>
          </p:cNvSpPr>
          <p:nvPr/>
        </p:nvSpPr>
        <p:spPr bwMode="auto">
          <a:xfrm>
            <a:off x="4648200" y="5257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45107" name="Line 1072"/>
          <p:cNvSpPr>
            <a:spLocks noChangeShapeType="1"/>
          </p:cNvSpPr>
          <p:nvPr/>
        </p:nvSpPr>
        <p:spPr bwMode="auto">
          <a:xfrm flipH="1">
            <a:off x="4953000" y="5029200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108" name="Text Box 1073"/>
          <p:cNvSpPr txBox="1">
            <a:spLocks noChangeArrowheads="1"/>
          </p:cNvSpPr>
          <p:nvPr/>
        </p:nvSpPr>
        <p:spPr bwMode="auto">
          <a:xfrm>
            <a:off x="6324600" y="45720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5109" name="Text Box 1074"/>
          <p:cNvSpPr txBox="1">
            <a:spLocks noChangeArrowheads="1"/>
          </p:cNvSpPr>
          <p:nvPr/>
        </p:nvSpPr>
        <p:spPr bwMode="auto">
          <a:xfrm>
            <a:off x="4343400" y="51054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45110" name="Text Box 1075"/>
          <p:cNvSpPr txBox="1">
            <a:spLocks noChangeArrowheads="1"/>
          </p:cNvSpPr>
          <p:nvPr/>
        </p:nvSpPr>
        <p:spPr bwMode="auto">
          <a:xfrm>
            <a:off x="4724400" y="44958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45111" name="Oval 1076"/>
          <p:cNvSpPr>
            <a:spLocks noChangeArrowheads="1"/>
          </p:cNvSpPr>
          <p:nvPr/>
        </p:nvSpPr>
        <p:spPr bwMode="auto">
          <a:xfrm>
            <a:off x="7924800" y="4419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45112" name="Oval 1077"/>
          <p:cNvSpPr>
            <a:spLocks noChangeArrowheads="1"/>
          </p:cNvSpPr>
          <p:nvPr/>
        </p:nvSpPr>
        <p:spPr bwMode="auto">
          <a:xfrm>
            <a:off x="8915400" y="4419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45113" name="Line 1078"/>
          <p:cNvSpPr>
            <a:spLocks noChangeShapeType="1"/>
          </p:cNvSpPr>
          <p:nvPr/>
        </p:nvSpPr>
        <p:spPr bwMode="auto">
          <a:xfrm flipH="1">
            <a:off x="8305800" y="4191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114" name="Line 1079"/>
          <p:cNvSpPr>
            <a:spLocks noChangeShapeType="1"/>
          </p:cNvSpPr>
          <p:nvPr/>
        </p:nvSpPr>
        <p:spPr bwMode="auto">
          <a:xfrm>
            <a:off x="8763000" y="41910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115" name="Text Box 1080"/>
          <p:cNvSpPr txBox="1">
            <a:spLocks noChangeArrowheads="1"/>
          </p:cNvSpPr>
          <p:nvPr/>
        </p:nvSpPr>
        <p:spPr bwMode="auto">
          <a:xfrm>
            <a:off x="7543800" y="44958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10332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날짜 개체 틀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35843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35844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53B6EB-8E54-4307-A1ED-48DD93B6C9C1}" type="slidenum">
              <a:rPr lang="en-US" altLang="ko-KR" sz="1400"/>
              <a:pPr/>
              <a:t>35</a:t>
            </a:fld>
            <a:endParaRPr lang="en-US" altLang="ko-KR" sz="140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Implementation</a:t>
            </a:r>
          </a:p>
        </p:txBody>
      </p:sp>
      <p:sp>
        <p:nvSpPr>
          <p:cNvPr id="35846" name="Rectangle 3"/>
          <p:cNvSpPr>
            <a:spLocks noChangeArrowheads="1"/>
          </p:cNvSpPr>
          <p:nvPr/>
        </p:nvSpPr>
        <p:spPr bwMode="auto">
          <a:xfrm>
            <a:off x="5334000" y="3200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5715000" y="3200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5848" name="Rectangle 5"/>
          <p:cNvSpPr>
            <a:spLocks noChangeArrowheads="1"/>
          </p:cNvSpPr>
          <p:nvPr/>
        </p:nvSpPr>
        <p:spPr bwMode="auto">
          <a:xfrm>
            <a:off x="5334000" y="2819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5849" name="Line 6"/>
          <p:cNvSpPr>
            <a:spLocks noChangeShapeType="1"/>
          </p:cNvSpPr>
          <p:nvPr/>
        </p:nvSpPr>
        <p:spPr bwMode="auto">
          <a:xfrm flipH="1">
            <a:off x="5105400" y="3429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50" name="Line 7"/>
          <p:cNvSpPr>
            <a:spLocks noChangeShapeType="1"/>
          </p:cNvSpPr>
          <p:nvPr/>
        </p:nvSpPr>
        <p:spPr bwMode="auto">
          <a:xfrm>
            <a:off x="5943600" y="3429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51" name="Rectangle 8"/>
          <p:cNvSpPr>
            <a:spLocks noChangeArrowheads="1"/>
          </p:cNvSpPr>
          <p:nvPr/>
        </p:nvSpPr>
        <p:spPr bwMode="auto">
          <a:xfrm>
            <a:off x="5334000" y="2438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5852" name="Text Box 9"/>
          <p:cNvSpPr txBox="1">
            <a:spLocks noChangeArrowheads="1"/>
          </p:cNvSpPr>
          <p:nvPr/>
        </p:nvSpPr>
        <p:spPr bwMode="auto">
          <a:xfrm>
            <a:off x="6156326" y="2373314"/>
            <a:ext cx="1960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balance (1,0,-1)</a:t>
            </a:r>
          </a:p>
        </p:txBody>
      </p:sp>
      <p:sp>
        <p:nvSpPr>
          <p:cNvPr id="35853" name="Text Box 10"/>
          <p:cNvSpPr txBox="1">
            <a:spLocks noChangeArrowheads="1"/>
          </p:cNvSpPr>
          <p:nvPr/>
        </p:nvSpPr>
        <p:spPr bwMode="auto">
          <a:xfrm>
            <a:off x="6156325" y="2754314"/>
            <a:ext cx="579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key</a:t>
            </a:r>
          </a:p>
        </p:txBody>
      </p:sp>
      <p:sp>
        <p:nvSpPr>
          <p:cNvPr id="35854" name="Text Box 11"/>
          <p:cNvSpPr txBox="1">
            <a:spLocks noChangeArrowheads="1"/>
          </p:cNvSpPr>
          <p:nvPr/>
        </p:nvSpPr>
        <p:spPr bwMode="auto">
          <a:xfrm>
            <a:off x="6232526" y="3211514"/>
            <a:ext cx="67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right</a:t>
            </a:r>
          </a:p>
        </p:txBody>
      </p:sp>
      <p:sp>
        <p:nvSpPr>
          <p:cNvPr id="35855" name="Text Box 12"/>
          <p:cNvSpPr txBox="1">
            <a:spLocks noChangeArrowheads="1"/>
          </p:cNvSpPr>
          <p:nvPr/>
        </p:nvSpPr>
        <p:spPr bwMode="auto">
          <a:xfrm>
            <a:off x="4648200" y="3200401"/>
            <a:ext cx="522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left</a:t>
            </a:r>
          </a:p>
        </p:txBody>
      </p:sp>
      <p:sp>
        <p:nvSpPr>
          <p:cNvPr id="35856" name="Text Box 13"/>
          <p:cNvSpPr txBox="1">
            <a:spLocks noChangeArrowheads="1"/>
          </p:cNvSpPr>
          <p:nvPr/>
        </p:nvSpPr>
        <p:spPr bwMode="auto">
          <a:xfrm>
            <a:off x="2590800" y="4191001"/>
            <a:ext cx="75438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No need to keep the height; just the difference in height,            i.e. the </a:t>
            </a:r>
            <a:r>
              <a:rPr lang="en-US" altLang="ko-KR">
                <a:solidFill>
                  <a:schemeClr val="accent2"/>
                </a:solidFill>
                <a:ea typeface="굴림" panose="020B0600000101010101" pitchFamily="50" charset="-127"/>
              </a:rPr>
              <a:t>balance</a:t>
            </a:r>
            <a:r>
              <a:rPr lang="en-US" altLang="ko-KR">
                <a:ea typeface="굴림" panose="020B0600000101010101" pitchFamily="50" charset="-127"/>
              </a:rPr>
              <a:t> factor; this has to be modified on the path of insertion even if you don’t perform rotations</a:t>
            </a:r>
          </a:p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Once you have performed a rotation (single or double) you won’t need to go back up the tree</a:t>
            </a:r>
          </a:p>
        </p:txBody>
      </p:sp>
    </p:spTree>
    <p:extLst>
      <p:ext uri="{BB962C8B-B14F-4D97-AF65-F5344CB8AC3E}">
        <p14:creationId xmlns:p14="http://schemas.microsoft.com/office/powerpoint/2010/main" val="77741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날짜 개체 틀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36867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3686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27EF10-844B-4054-A5E1-EDB62D2DF5C9}" type="slidenum">
              <a:rPr lang="en-US" altLang="ko-KR" sz="1400"/>
              <a:pPr/>
              <a:t>36</a:t>
            </a:fld>
            <a:endParaRPr lang="en-US" altLang="ko-KR" sz="140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Single Rotation</a:t>
            </a:r>
          </a:p>
        </p:txBody>
      </p:sp>
      <p:sp>
        <p:nvSpPr>
          <p:cNvPr id="36870" name="Text Box 3"/>
          <p:cNvSpPr txBox="1">
            <a:spLocks noChangeArrowheads="1"/>
          </p:cNvSpPr>
          <p:nvPr/>
        </p:nvSpPr>
        <p:spPr bwMode="auto">
          <a:xfrm>
            <a:off x="2514600" y="2057401"/>
            <a:ext cx="70421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latin typeface="Courier New" panose="02070309020205020404" pitchFamily="49" charset="0"/>
                <a:ea typeface="굴림" panose="020B0600000101010101" pitchFamily="50" charset="-127"/>
              </a:rPr>
              <a:t>RotateFromRight(n : reference node pointer) {</a:t>
            </a:r>
          </a:p>
          <a:p>
            <a:r>
              <a:rPr lang="en-US" altLang="ko-KR">
                <a:latin typeface="Courier New" panose="02070309020205020404" pitchFamily="49" charset="0"/>
                <a:ea typeface="굴림" panose="020B0600000101010101" pitchFamily="50" charset="-127"/>
              </a:rPr>
              <a:t>p : node pointer;</a:t>
            </a:r>
          </a:p>
          <a:p>
            <a:r>
              <a:rPr lang="en-US" altLang="ko-KR">
                <a:latin typeface="Courier New" panose="02070309020205020404" pitchFamily="49" charset="0"/>
                <a:ea typeface="굴림" panose="020B0600000101010101" pitchFamily="50" charset="-127"/>
              </a:rPr>
              <a:t>p := n.right;</a:t>
            </a:r>
          </a:p>
          <a:p>
            <a:r>
              <a:rPr lang="en-US" altLang="ko-KR">
                <a:latin typeface="Courier New" panose="02070309020205020404" pitchFamily="49" charset="0"/>
                <a:ea typeface="굴림" panose="020B0600000101010101" pitchFamily="50" charset="-127"/>
              </a:rPr>
              <a:t>n.right := p.left;</a:t>
            </a:r>
          </a:p>
          <a:p>
            <a:r>
              <a:rPr lang="en-US" altLang="ko-KR">
                <a:latin typeface="Courier New" panose="02070309020205020404" pitchFamily="49" charset="0"/>
                <a:ea typeface="굴림" panose="020B0600000101010101" pitchFamily="50" charset="-127"/>
              </a:rPr>
              <a:t>p.left := n;</a:t>
            </a:r>
          </a:p>
          <a:p>
            <a:r>
              <a:rPr lang="en-US" altLang="ko-KR">
                <a:latin typeface="Courier New" panose="02070309020205020404" pitchFamily="49" charset="0"/>
                <a:ea typeface="굴림" panose="020B0600000101010101" pitchFamily="50" charset="-127"/>
              </a:rPr>
              <a:t>n := p</a:t>
            </a:r>
          </a:p>
          <a:p>
            <a:r>
              <a:rPr lang="en-US" altLang="ko-KR">
                <a:latin typeface="Courier New" panose="02070309020205020404" pitchFamily="49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36871" name="Oval 4"/>
          <p:cNvSpPr>
            <a:spLocks noChangeArrowheads="1"/>
          </p:cNvSpPr>
          <p:nvPr/>
        </p:nvSpPr>
        <p:spPr bwMode="auto">
          <a:xfrm>
            <a:off x="73914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6872" name="Oval 5"/>
          <p:cNvSpPr>
            <a:spLocks noChangeArrowheads="1"/>
          </p:cNvSpPr>
          <p:nvPr/>
        </p:nvSpPr>
        <p:spPr bwMode="auto">
          <a:xfrm>
            <a:off x="8077200" y="4267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6873" name="AutoShape 6"/>
          <p:cNvSpPr>
            <a:spLocks noChangeArrowheads="1"/>
          </p:cNvSpPr>
          <p:nvPr/>
        </p:nvSpPr>
        <p:spPr bwMode="auto">
          <a:xfrm>
            <a:off x="6858000" y="4267200"/>
            <a:ext cx="457200" cy="685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36874" name="AutoShape 7"/>
          <p:cNvSpPr>
            <a:spLocks noChangeArrowheads="1"/>
          </p:cNvSpPr>
          <p:nvPr/>
        </p:nvSpPr>
        <p:spPr bwMode="auto">
          <a:xfrm>
            <a:off x="7620000" y="4953000"/>
            <a:ext cx="457200" cy="685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>
                <a:ea typeface="굴림" panose="020B0600000101010101" pitchFamily="50" charset="-127"/>
              </a:rPr>
              <a:t>Y</a:t>
            </a:r>
          </a:p>
        </p:txBody>
      </p:sp>
      <p:sp>
        <p:nvSpPr>
          <p:cNvPr id="36875" name="AutoShape 8"/>
          <p:cNvSpPr>
            <a:spLocks noChangeArrowheads="1"/>
          </p:cNvSpPr>
          <p:nvPr/>
        </p:nvSpPr>
        <p:spPr bwMode="auto">
          <a:xfrm>
            <a:off x="8458200" y="4953000"/>
            <a:ext cx="457200" cy="685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>
                <a:ea typeface="굴림" panose="020B0600000101010101" pitchFamily="50" charset="-127"/>
              </a:rPr>
              <a:t>Z</a:t>
            </a:r>
          </a:p>
        </p:txBody>
      </p:sp>
      <p:sp>
        <p:nvSpPr>
          <p:cNvPr id="36876" name="Line 9"/>
          <p:cNvSpPr>
            <a:spLocks noChangeShapeType="1"/>
          </p:cNvSpPr>
          <p:nvPr/>
        </p:nvSpPr>
        <p:spPr bwMode="auto">
          <a:xfrm flipH="1">
            <a:off x="7086600" y="3810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77" name="Line 10"/>
          <p:cNvSpPr>
            <a:spLocks noChangeShapeType="1"/>
          </p:cNvSpPr>
          <p:nvPr/>
        </p:nvSpPr>
        <p:spPr bwMode="auto">
          <a:xfrm>
            <a:off x="7696200" y="3733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78" name="Line 11"/>
          <p:cNvSpPr>
            <a:spLocks noChangeShapeType="1"/>
          </p:cNvSpPr>
          <p:nvPr/>
        </p:nvSpPr>
        <p:spPr bwMode="auto">
          <a:xfrm flipH="1">
            <a:off x="7848600" y="4495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79" name="Line 12"/>
          <p:cNvSpPr>
            <a:spLocks noChangeShapeType="1"/>
          </p:cNvSpPr>
          <p:nvPr/>
        </p:nvSpPr>
        <p:spPr bwMode="auto">
          <a:xfrm>
            <a:off x="8382000" y="4495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80" name="Line 13"/>
          <p:cNvSpPr>
            <a:spLocks noChangeShapeType="1"/>
          </p:cNvSpPr>
          <p:nvPr/>
        </p:nvSpPr>
        <p:spPr bwMode="auto">
          <a:xfrm flipH="1">
            <a:off x="7543800" y="3124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81" name="Text Box 14"/>
          <p:cNvSpPr txBox="1">
            <a:spLocks noChangeArrowheads="1"/>
          </p:cNvSpPr>
          <p:nvPr/>
        </p:nvSpPr>
        <p:spPr bwMode="auto">
          <a:xfrm>
            <a:off x="7696200" y="274320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n</a:t>
            </a:r>
          </a:p>
        </p:txBody>
      </p:sp>
      <p:sp>
        <p:nvSpPr>
          <p:cNvPr id="36882" name="Text Box 15"/>
          <p:cNvSpPr txBox="1">
            <a:spLocks noChangeArrowheads="1"/>
          </p:cNvSpPr>
          <p:nvPr/>
        </p:nvSpPr>
        <p:spPr bwMode="auto">
          <a:xfrm>
            <a:off x="2667000" y="4419601"/>
            <a:ext cx="2438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You also need to modify the heights or balance factors of  n and p</a:t>
            </a:r>
          </a:p>
        </p:txBody>
      </p:sp>
      <p:sp>
        <p:nvSpPr>
          <p:cNvPr id="36883" name="Line 16"/>
          <p:cNvSpPr>
            <a:spLocks noChangeShapeType="1"/>
          </p:cNvSpPr>
          <p:nvPr/>
        </p:nvSpPr>
        <p:spPr bwMode="auto">
          <a:xfrm>
            <a:off x="92202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84" name="Text Box 17"/>
          <p:cNvSpPr txBox="1">
            <a:spLocks noChangeArrowheads="1"/>
          </p:cNvSpPr>
          <p:nvPr/>
        </p:nvSpPr>
        <p:spPr bwMode="auto">
          <a:xfrm>
            <a:off x="9220200" y="4945064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25929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3789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3789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830ABC-9B0D-496B-B4E9-4BA972CCB347}" type="slidenum">
              <a:rPr lang="en-US" altLang="ko-KR" sz="1400"/>
              <a:pPr/>
              <a:t>37</a:t>
            </a:fld>
            <a:endParaRPr lang="en-US" altLang="ko-KR" sz="140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Double Rotation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6858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Implement Double Rotation in two lines.</a:t>
            </a:r>
          </a:p>
        </p:txBody>
      </p:sp>
      <p:sp>
        <p:nvSpPr>
          <p:cNvPr id="37895" name="Text Box 4"/>
          <p:cNvSpPr txBox="1">
            <a:spLocks noChangeArrowheads="1"/>
          </p:cNvSpPr>
          <p:nvPr/>
        </p:nvSpPr>
        <p:spPr bwMode="auto">
          <a:xfrm>
            <a:off x="2362200" y="2971801"/>
            <a:ext cx="79565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latin typeface="Courier New" panose="02070309020205020404" pitchFamily="49" charset="0"/>
                <a:ea typeface="굴림" panose="020B0600000101010101" pitchFamily="50" charset="-127"/>
              </a:rPr>
              <a:t>DoubleRotateFromRight(n : reference node pointer) {</a:t>
            </a:r>
          </a:p>
          <a:p>
            <a:r>
              <a:rPr lang="en-US" altLang="ko-KR">
                <a:latin typeface="Courier New" panose="02070309020205020404" pitchFamily="49" charset="0"/>
                <a:ea typeface="굴림" panose="020B0600000101010101" pitchFamily="50" charset="-127"/>
              </a:rPr>
              <a:t>????</a:t>
            </a:r>
          </a:p>
          <a:p>
            <a:r>
              <a:rPr lang="en-US" altLang="ko-KR">
                <a:latin typeface="Courier New" panose="02070309020205020404" pitchFamily="49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37896" name="Oval 5"/>
          <p:cNvSpPr>
            <a:spLocks noChangeArrowheads="1"/>
          </p:cNvSpPr>
          <p:nvPr/>
        </p:nvSpPr>
        <p:spPr bwMode="auto">
          <a:xfrm>
            <a:off x="76200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7897" name="Oval 6"/>
          <p:cNvSpPr>
            <a:spLocks noChangeArrowheads="1"/>
          </p:cNvSpPr>
          <p:nvPr/>
        </p:nvSpPr>
        <p:spPr bwMode="auto">
          <a:xfrm>
            <a:off x="83058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7898" name="AutoShape 7"/>
          <p:cNvSpPr>
            <a:spLocks noChangeArrowheads="1"/>
          </p:cNvSpPr>
          <p:nvPr/>
        </p:nvSpPr>
        <p:spPr bwMode="auto">
          <a:xfrm>
            <a:off x="7086600" y="46482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37899" name="Line 10"/>
          <p:cNvSpPr>
            <a:spLocks noChangeShapeType="1"/>
          </p:cNvSpPr>
          <p:nvPr/>
        </p:nvSpPr>
        <p:spPr bwMode="auto">
          <a:xfrm flipH="1">
            <a:off x="7315200" y="4191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0" name="Line 11"/>
          <p:cNvSpPr>
            <a:spLocks noChangeShapeType="1"/>
          </p:cNvSpPr>
          <p:nvPr/>
        </p:nvSpPr>
        <p:spPr bwMode="auto">
          <a:xfrm>
            <a:off x="7924800" y="4114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1" name="Line 12"/>
          <p:cNvSpPr>
            <a:spLocks noChangeShapeType="1"/>
          </p:cNvSpPr>
          <p:nvPr/>
        </p:nvSpPr>
        <p:spPr bwMode="auto">
          <a:xfrm flipH="1">
            <a:off x="8077200" y="4876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2" name="Line 13"/>
          <p:cNvSpPr>
            <a:spLocks noChangeShapeType="1"/>
          </p:cNvSpPr>
          <p:nvPr/>
        </p:nvSpPr>
        <p:spPr bwMode="auto">
          <a:xfrm>
            <a:off x="8610600" y="4876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3" name="Line 14"/>
          <p:cNvSpPr>
            <a:spLocks noChangeShapeType="1"/>
          </p:cNvSpPr>
          <p:nvPr/>
        </p:nvSpPr>
        <p:spPr bwMode="auto">
          <a:xfrm flipH="1">
            <a:off x="7772400" y="3733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4" name="Text Box 15"/>
          <p:cNvSpPr txBox="1">
            <a:spLocks noChangeArrowheads="1"/>
          </p:cNvSpPr>
          <p:nvPr/>
        </p:nvSpPr>
        <p:spPr bwMode="auto">
          <a:xfrm>
            <a:off x="7924800" y="327660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n</a:t>
            </a:r>
          </a:p>
        </p:txBody>
      </p: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7924800" y="5334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7906" name="Line 20"/>
          <p:cNvSpPr>
            <a:spLocks noChangeShapeType="1"/>
          </p:cNvSpPr>
          <p:nvPr/>
        </p:nvSpPr>
        <p:spPr bwMode="auto">
          <a:xfrm>
            <a:off x="8229600" y="5562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7" name="AutoShape 21"/>
          <p:cNvSpPr>
            <a:spLocks noChangeArrowheads="1"/>
          </p:cNvSpPr>
          <p:nvPr/>
        </p:nvSpPr>
        <p:spPr bwMode="auto">
          <a:xfrm>
            <a:off x="7467600" y="59436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>
                <a:ea typeface="굴림" panose="020B0600000101010101" pitchFamily="50" charset="-127"/>
              </a:rPr>
              <a:t>V</a:t>
            </a:r>
          </a:p>
        </p:txBody>
      </p:sp>
      <p:sp>
        <p:nvSpPr>
          <p:cNvPr id="37908" name="AutoShape 22"/>
          <p:cNvSpPr>
            <a:spLocks noChangeArrowheads="1"/>
          </p:cNvSpPr>
          <p:nvPr/>
        </p:nvSpPr>
        <p:spPr bwMode="auto">
          <a:xfrm>
            <a:off x="8305800" y="59436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>
                <a:ea typeface="굴림" panose="020B0600000101010101" pitchFamily="50" charset="-127"/>
              </a:rPr>
              <a:t>W</a:t>
            </a:r>
          </a:p>
        </p:txBody>
      </p:sp>
      <p:sp>
        <p:nvSpPr>
          <p:cNvPr id="37909" name="AutoShape 23"/>
          <p:cNvSpPr>
            <a:spLocks noChangeArrowheads="1"/>
          </p:cNvSpPr>
          <p:nvPr/>
        </p:nvSpPr>
        <p:spPr bwMode="auto">
          <a:xfrm>
            <a:off x="8686800" y="52578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>
                <a:ea typeface="굴림" panose="020B0600000101010101" pitchFamily="50" charset="-127"/>
              </a:rPr>
              <a:t>Z</a:t>
            </a:r>
          </a:p>
        </p:txBody>
      </p:sp>
      <p:sp>
        <p:nvSpPr>
          <p:cNvPr id="37910" name="Line 24"/>
          <p:cNvSpPr>
            <a:spLocks noChangeShapeType="1"/>
          </p:cNvSpPr>
          <p:nvPr/>
        </p:nvSpPr>
        <p:spPr bwMode="auto">
          <a:xfrm flipH="1">
            <a:off x="7696200" y="5562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2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날짜 개체 틀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48131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4813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CECCFF-0FE4-4DD4-A2E3-B4E84DC00EE2}" type="slidenum">
              <a:rPr lang="en-US" altLang="ko-KR" sz="1400"/>
              <a:pPr/>
              <a:t>38</a:t>
            </a:fld>
            <a:endParaRPr lang="en-US" altLang="ko-KR" sz="140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Double Rotation Solution</a:t>
            </a:r>
          </a:p>
        </p:txBody>
      </p:sp>
      <p:sp>
        <p:nvSpPr>
          <p:cNvPr id="48134" name="Text Box 3"/>
          <p:cNvSpPr txBox="1">
            <a:spLocks noChangeArrowheads="1"/>
          </p:cNvSpPr>
          <p:nvPr/>
        </p:nvSpPr>
        <p:spPr bwMode="auto">
          <a:xfrm>
            <a:off x="2362200" y="2362201"/>
            <a:ext cx="79565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latin typeface="Courier New" panose="02070309020205020404" pitchFamily="49" charset="0"/>
                <a:ea typeface="굴림" panose="020B0600000101010101" pitchFamily="50" charset="-127"/>
              </a:rPr>
              <a:t>DoubleRotateFromRight(n : reference node pointer) {</a:t>
            </a:r>
          </a:p>
          <a:p>
            <a:r>
              <a:rPr lang="en-US" altLang="ko-KR">
                <a:latin typeface="Courier New" panose="02070309020205020404" pitchFamily="49" charset="0"/>
                <a:ea typeface="굴림" panose="020B0600000101010101" pitchFamily="50" charset="-127"/>
              </a:rPr>
              <a:t>RotateFromLeft(n.right);</a:t>
            </a:r>
          </a:p>
          <a:p>
            <a:r>
              <a:rPr lang="en-US" altLang="ko-KR">
                <a:latin typeface="Courier New" panose="02070309020205020404" pitchFamily="49" charset="0"/>
                <a:ea typeface="굴림" panose="020B0600000101010101" pitchFamily="50" charset="-127"/>
              </a:rPr>
              <a:t>RotateFromRight(n);</a:t>
            </a:r>
          </a:p>
          <a:p>
            <a:r>
              <a:rPr lang="en-US" altLang="ko-KR">
                <a:latin typeface="Courier New" panose="02070309020205020404" pitchFamily="49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48135" name="Oval 4"/>
          <p:cNvSpPr>
            <a:spLocks noChangeArrowheads="1"/>
          </p:cNvSpPr>
          <p:nvPr/>
        </p:nvSpPr>
        <p:spPr bwMode="auto">
          <a:xfrm>
            <a:off x="7543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8136" name="Oval 5"/>
          <p:cNvSpPr>
            <a:spLocks noChangeArrowheads="1"/>
          </p:cNvSpPr>
          <p:nvPr/>
        </p:nvSpPr>
        <p:spPr bwMode="auto">
          <a:xfrm>
            <a:off x="82296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8137" name="AutoShape 6"/>
          <p:cNvSpPr>
            <a:spLocks noChangeArrowheads="1"/>
          </p:cNvSpPr>
          <p:nvPr/>
        </p:nvSpPr>
        <p:spPr bwMode="auto">
          <a:xfrm>
            <a:off x="7010400" y="41910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48138" name="Line 7"/>
          <p:cNvSpPr>
            <a:spLocks noChangeShapeType="1"/>
          </p:cNvSpPr>
          <p:nvPr/>
        </p:nvSpPr>
        <p:spPr bwMode="auto">
          <a:xfrm flipH="1">
            <a:off x="7239000" y="3733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9" name="Line 8"/>
          <p:cNvSpPr>
            <a:spLocks noChangeShapeType="1"/>
          </p:cNvSpPr>
          <p:nvPr/>
        </p:nvSpPr>
        <p:spPr bwMode="auto">
          <a:xfrm>
            <a:off x="7848600" y="3657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40" name="Line 9"/>
          <p:cNvSpPr>
            <a:spLocks noChangeShapeType="1"/>
          </p:cNvSpPr>
          <p:nvPr/>
        </p:nvSpPr>
        <p:spPr bwMode="auto">
          <a:xfrm flipH="1">
            <a:off x="8001000" y="4419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41" name="Line 10"/>
          <p:cNvSpPr>
            <a:spLocks noChangeShapeType="1"/>
          </p:cNvSpPr>
          <p:nvPr/>
        </p:nvSpPr>
        <p:spPr bwMode="auto">
          <a:xfrm>
            <a:off x="8534400" y="4419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42" name="Line 11"/>
          <p:cNvSpPr>
            <a:spLocks noChangeShapeType="1"/>
          </p:cNvSpPr>
          <p:nvPr/>
        </p:nvSpPr>
        <p:spPr bwMode="auto">
          <a:xfrm flipH="1">
            <a:off x="7696200" y="3276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43" name="Text Box 12"/>
          <p:cNvSpPr txBox="1">
            <a:spLocks noChangeArrowheads="1"/>
          </p:cNvSpPr>
          <p:nvPr/>
        </p:nvSpPr>
        <p:spPr bwMode="auto">
          <a:xfrm>
            <a:off x="7848600" y="281940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n</a:t>
            </a:r>
          </a:p>
        </p:txBody>
      </p:sp>
      <p:sp>
        <p:nvSpPr>
          <p:cNvPr id="48144" name="Oval 13"/>
          <p:cNvSpPr>
            <a:spLocks noChangeArrowheads="1"/>
          </p:cNvSpPr>
          <p:nvPr/>
        </p:nvSpPr>
        <p:spPr bwMode="auto">
          <a:xfrm>
            <a:off x="78486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8145" name="Line 14"/>
          <p:cNvSpPr>
            <a:spLocks noChangeShapeType="1"/>
          </p:cNvSpPr>
          <p:nvPr/>
        </p:nvSpPr>
        <p:spPr bwMode="auto">
          <a:xfrm>
            <a:off x="8153400" y="5105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46" name="AutoShape 15"/>
          <p:cNvSpPr>
            <a:spLocks noChangeArrowheads="1"/>
          </p:cNvSpPr>
          <p:nvPr/>
        </p:nvSpPr>
        <p:spPr bwMode="auto">
          <a:xfrm>
            <a:off x="7391400" y="54864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>
                <a:ea typeface="굴림" panose="020B0600000101010101" pitchFamily="50" charset="-127"/>
              </a:rPr>
              <a:t>V</a:t>
            </a:r>
          </a:p>
        </p:txBody>
      </p:sp>
      <p:sp>
        <p:nvSpPr>
          <p:cNvPr id="48147" name="AutoShape 16"/>
          <p:cNvSpPr>
            <a:spLocks noChangeArrowheads="1"/>
          </p:cNvSpPr>
          <p:nvPr/>
        </p:nvSpPr>
        <p:spPr bwMode="auto">
          <a:xfrm>
            <a:off x="8229600" y="54864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>
                <a:ea typeface="굴림" panose="020B0600000101010101" pitchFamily="50" charset="-127"/>
              </a:rPr>
              <a:t>W</a:t>
            </a:r>
          </a:p>
        </p:txBody>
      </p:sp>
      <p:sp>
        <p:nvSpPr>
          <p:cNvPr id="48148" name="AutoShape 17"/>
          <p:cNvSpPr>
            <a:spLocks noChangeArrowheads="1"/>
          </p:cNvSpPr>
          <p:nvPr/>
        </p:nvSpPr>
        <p:spPr bwMode="auto">
          <a:xfrm>
            <a:off x="8610600" y="48006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>
                <a:ea typeface="굴림" panose="020B0600000101010101" pitchFamily="50" charset="-127"/>
              </a:rPr>
              <a:t>Z</a:t>
            </a:r>
          </a:p>
        </p:txBody>
      </p:sp>
      <p:sp>
        <p:nvSpPr>
          <p:cNvPr id="48149" name="Line 18"/>
          <p:cNvSpPr>
            <a:spLocks noChangeShapeType="1"/>
          </p:cNvSpPr>
          <p:nvPr/>
        </p:nvSpPr>
        <p:spPr bwMode="auto">
          <a:xfrm flipH="1">
            <a:off x="7620000" y="5105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3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3891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3891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3654A-4270-47E1-B5BD-2EA65E8EBE59}" type="slidenum">
              <a:rPr lang="en-US" altLang="ko-KR" sz="1400"/>
              <a:pPr/>
              <a:t>39</a:t>
            </a:fld>
            <a:endParaRPr lang="en-US" altLang="ko-KR" sz="140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Insertion in AVL Trees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229600" cy="41148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Insert at the leaf (as for all BST)</a:t>
            </a:r>
          </a:p>
          <a:p>
            <a:pPr lvl="1"/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only nodes on the path from insertion point to root node have possibly changed in height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So after the Insert, </a:t>
            </a:r>
            <a:r>
              <a:rPr lang="en-US" altLang="ko-KR">
                <a:solidFill>
                  <a:schemeClr val="accent2"/>
                </a:solidFill>
                <a:ea typeface="굴림" panose="020B0600000101010101" pitchFamily="50" charset="-127"/>
              </a:rPr>
              <a:t>go back up</a:t>
            </a:r>
            <a:r>
              <a:rPr lang="en-US" altLang="ko-KR">
                <a:ea typeface="굴림" panose="020B0600000101010101" pitchFamily="50" charset="-127"/>
              </a:rPr>
              <a:t> to the root node by node, updating heights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If a new balance factor (the difference h</a:t>
            </a:r>
            <a:r>
              <a:rPr lang="en-US" altLang="ko-KR" baseline="-25000">
                <a:ea typeface="굴림" panose="020B0600000101010101" pitchFamily="50" charset="-127"/>
              </a:rPr>
              <a:t>left</a:t>
            </a:r>
            <a:r>
              <a:rPr lang="en-US" altLang="ko-KR">
                <a:ea typeface="굴림" panose="020B0600000101010101" pitchFamily="50" charset="-127"/>
              </a:rPr>
              <a:t>-h</a:t>
            </a:r>
            <a:r>
              <a:rPr lang="en-US" altLang="ko-KR" baseline="-25000">
                <a:ea typeface="굴림" panose="020B0600000101010101" pitchFamily="50" charset="-127"/>
              </a:rPr>
              <a:t>right</a:t>
            </a:r>
            <a:r>
              <a:rPr lang="en-US" altLang="ko-KR">
                <a:ea typeface="굴림" panose="020B0600000101010101" pitchFamily="50" charset="-127"/>
              </a:rPr>
              <a:t>) is 2 or –2, adjust tree by </a:t>
            </a:r>
            <a:r>
              <a:rPr lang="en-US" altLang="ko-KR" i="1">
                <a:solidFill>
                  <a:schemeClr val="accent2"/>
                </a:solidFill>
                <a:ea typeface="굴림" panose="020B0600000101010101" pitchFamily="50" charset="-127"/>
              </a:rPr>
              <a:t>rotation</a:t>
            </a:r>
            <a:r>
              <a:rPr lang="en-US" altLang="ko-KR">
                <a:ea typeface="굴림" panose="020B0600000101010101" pitchFamily="50" charset="-127"/>
              </a:rPr>
              <a:t> around the node</a:t>
            </a:r>
          </a:p>
        </p:txBody>
      </p:sp>
    </p:spTree>
    <p:extLst>
      <p:ext uri="{BB962C8B-B14F-4D97-AF65-F5344CB8AC3E}">
        <p14:creationId xmlns:p14="http://schemas.microsoft.com/office/powerpoint/2010/main" val="2593322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717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717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C9FA09-E150-4951-AE73-4A85CCE5068B}" type="slidenum">
              <a:rPr lang="en-US" altLang="ko-KR" sz="1400"/>
              <a:pPr/>
              <a:t>4</a:t>
            </a:fld>
            <a:endParaRPr lang="en-US" altLang="ko-KR" sz="140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Binary Search Tree - Best Time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812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All BST operations are O(d), where d is tree depth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minimum d is                   </a:t>
            </a: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for a binary tree with N nodes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What is the best case tree?</a:t>
            </a: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solidFill>
                  <a:srgbClr val="0066CC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What is the worst case tree?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So, best case running time of BST operations is O(log N)</a:t>
            </a:r>
          </a:p>
        </p:txBody>
      </p:sp>
      <p:graphicFrame>
        <p:nvGraphicFramePr>
          <p:cNvPr id="7175" name="Object 4"/>
          <p:cNvGraphicFramePr>
            <a:graphicFrameLocks noChangeAspect="1"/>
          </p:cNvGraphicFramePr>
          <p:nvPr/>
        </p:nvGraphicFramePr>
        <p:xfrm>
          <a:off x="4953000" y="2971800"/>
          <a:ext cx="19685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3" imgW="736600" imgH="228600" progId="Equation.3">
                  <p:embed/>
                </p:oleObj>
              </mc:Choice>
              <mc:Fallback>
                <p:oleObj name="Equation" r:id="rId3" imgW="736600" imgH="228600" progId="Equation.3">
                  <p:embed/>
                  <p:pic>
                    <p:nvPicPr>
                      <p:cNvPr id="717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971800"/>
                        <a:ext cx="19685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3497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날짜 개체 틀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39939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39940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F0A64F-1179-44A5-8A8D-2BB7CE002210}" type="slidenum">
              <a:rPr lang="en-US" altLang="ko-KR" sz="1400"/>
              <a:pPr/>
              <a:t>40</a:t>
            </a:fld>
            <a:endParaRPr lang="en-US" altLang="ko-KR" sz="140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Insert in BST</a:t>
            </a:r>
          </a:p>
        </p:txBody>
      </p:sp>
      <p:sp>
        <p:nvSpPr>
          <p:cNvPr id="39942" name="Text Box 3"/>
          <p:cNvSpPr txBox="1">
            <a:spLocks noChangeArrowheads="1"/>
          </p:cNvSpPr>
          <p:nvPr/>
        </p:nvSpPr>
        <p:spPr bwMode="auto">
          <a:xfrm>
            <a:off x="2209800" y="2057401"/>
            <a:ext cx="7696200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Insert(T : </a:t>
            </a:r>
            <a:r>
              <a:rPr lang="en-US" altLang="ko-KR" sz="1600">
                <a:solidFill>
                  <a:schemeClr val="accent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reference</a:t>
            </a:r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 tree pointer, x : element) : </a:t>
            </a:r>
            <a:r>
              <a:rPr lang="en-US" altLang="ko-KR" sz="1600">
                <a:solidFill>
                  <a:schemeClr val="accent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integer</a:t>
            </a:r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 {</a:t>
            </a:r>
          </a:p>
          <a:p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if T = null then</a:t>
            </a:r>
          </a:p>
          <a:p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  T := new tree; T.data := x; return 1;//the links to                             					  //children are null</a:t>
            </a:r>
          </a:p>
          <a:p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case</a:t>
            </a:r>
          </a:p>
          <a:p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  T.data = x : return 0; //Duplicate do nothing</a:t>
            </a:r>
          </a:p>
          <a:p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  T.data &gt; x : return Insert(T.left, x);</a:t>
            </a:r>
          </a:p>
          <a:p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  T.data &lt; x : return Insert(T.right, x);</a:t>
            </a:r>
          </a:p>
          <a:p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endcase</a:t>
            </a:r>
          </a:p>
          <a:p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328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날짜 개체 틀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40963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40964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0E039A-DEF3-441D-BBF0-95F133B350C2}" type="slidenum">
              <a:rPr lang="en-US" altLang="ko-KR" sz="1400"/>
              <a:pPr/>
              <a:t>41</a:t>
            </a:fld>
            <a:endParaRPr lang="en-US" altLang="ko-KR" sz="140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Insert in AVL trees</a:t>
            </a:r>
          </a:p>
        </p:txBody>
      </p:sp>
      <p:sp>
        <p:nvSpPr>
          <p:cNvPr id="40966" name="Text Box 3"/>
          <p:cNvSpPr txBox="1">
            <a:spLocks noChangeArrowheads="1"/>
          </p:cNvSpPr>
          <p:nvPr/>
        </p:nvSpPr>
        <p:spPr bwMode="auto">
          <a:xfrm>
            <a:off x="2209800" y="2057400"/>
            <a:ext cx="76962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Insert(T : </a:t>
            </a:r>
            <a:r>
              <a:rPr lang="en-US" altLang="ko-KR" sz="1600">
                <a:solidFill>
                  <a:schemeClr val="accent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reference</a:t>
            </a:r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 tree pointer, x : element) : {</a:t>
            </a:r>
          </a:p>
          <a:p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if T = null then</a:t>
            </a:r>
          </a:p>
          <a:p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  </a:t>
            </a:r>
            <a:r>
              <a:rPr lang="en-US" altLang="ko-KR" sz="160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{</a:t>
            </a:r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T := new tree; T.data := x; height := 0; </a:t>
            </a:r>
            <a:r>
              <a:rPr lang="en-US" altLang="ko-KR" sz="160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return;}</a:t>
            </a:r>
            <a:endParaRPr lang="en-US" altLang="ko-KR" sz="160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case</a:t>
            </a:r>
          </a:p>
          <a:p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  T.data = x : return ; //Duplicate do nothing</a:t>
            </a:r>
          </a:p>
          <a:p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  </a:t>
            </a:r>
            <a:r>
              <a:rPr lang="en-US" altLang="ko-KR" sz="160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T.data &gt; x : Insert(T.left, x);</a:t>
            </a:r>
          </a:p>
          <a:p>
            <a:r>
              <a:rPr lang="en-US" altLang="ko-KR" sz="160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           if ((height(T.left)- height(T.right)) = 2){</a:t>
            </a:r>
          </a:p>
          <a:p>
            <a:r>
              <a:rPr lang="en-US" altLang="ko-KR" sz="160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              if (T.left.data &gt; x ) then //outside case</a:t>
            </a:r>
          </a:p>
          <a:p>
            <a:r>
              <a:rPr lang="en-US" altLang="ko-KR" sz="160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                     T = RotatefromLeft (T);</a:t>
            </a:r>
          </a:p>
          <a:p>
            <a:r>
              <a:rPr lang="en-US" altLang="ko-KR" sz="160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              else                       //inside case</a:t>
            </a:r>
          </a:p>
          <a:p>
            <a:r>
              <a:rPr lang="en-US" altLang="ko-KR" sz="160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                     T = DoubleRotatefromLeft (T);}</a:t>
            </a:r>
          </a:p>
          <a:p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  T.data &lt; x :  Insert(T.right, x);</a:t>
            </a:r>
          </a:p>
          <a:p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                code similar to the left case</a:t>
            </a:r>
          </a:p>
          <a:p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Endcase</a:t>
            </a:r>
          </a:p>
          <a:p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  </a:t>
            </a:r>
            <a:r>
              <a:rPr lang="en-US" altLang="ko-KR" sz="160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T.height := max(height(T.left),height(T.right)) +1;</a:t>
            </a:r>
          </a:p>
          <a:p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  return;</a:t>
            </a:r>
          </a:p>
          <a:p>
            <a:r>
              <a:rPr lang="en-US" altLang="ko-KR" sz="1600">
                <a:latin typeface="Courier New" panose="02070309020205020404" pitchFamily="49" charset="0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317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4608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4608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DA0ECF-8F8E-488B-8B99-48E15DC56B9E}" type="slidenum">
              <a:rPr lang="en-US" altLang="ko-KR" sz="1400"/>
              <a:pPr/>
              <a:t>42</a:t>
            </a:fld>
            <a:endParaRPr lang="en-US" altLang="ko-KR" sz="140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AVL Tree Deletion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Similar but more complex than insertion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We can delete nodes as BST, but need to rebalance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Rotations and double rotations needed to rebalance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Imbalance may propagate upward so that many rotations may be needed.</a:t>
            </a:r>
          </a:p>
        </p:txBody>
      </p:sp>
    </p:spTree>
    <p:extLst>
      <p:ext uri="{BB962C8B-B14F-4D97-AF65-F5344CB8AC3E}">
        <p14:creationId xmlns:p14="http://schemas.microsoft.com/office/powerpoint/2010/main" val="1911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날짜 개체 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47107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06D216-C2CD-4191-BB05-0464B3B0F078}" type="slidenum">
              <a:rPr lang="en-US" altLang="ko-KR" sz="1400"/>
              <a:pPr/>
              <a:t>43</a:t>
            </a:fld>
            <a:endParaRPr lang="en-US" altLang="ko-KR" sz="1400"/>
          </a:p>
        </p:txBody>
      </p:sp>
      <p:sp>
        <p:nvSpPr>
          <p:cNvPr id="47109" name="Text Box 2"/>
          <p:cNvSpPr txBox="1">
            <a:spLocks noChangeArrowheads="1"/>
          </p:cNvSpPr>
          <p:nvPr/>
        </p:nvSpPr>
        <p:spPr bwMode="auto">
          <a:xfrm>
            <a:off x="2063750" y="1698626"/>
            <a:ext cx="83185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 dirty="0">
                <a:solidFill>
                  <a:schemeClr val="accent1"/>
                </a:solidFill>
                <a:ea typeface="굴림" panose="020B0600000101010101" pitchFamily="50" charset="-127"/>
              </a:rPr>
              <a:t>Arguments for AVL trees</a:t>
            </a:r>
            <a:r>
              <a:rPr lang="en-US" altLang="ko-KR" sz="2400" dirty="0">
                <a:solidFill>
                  <a:schemeClr val="accent2"/>
                </a:solidFill>
                <a:ea typeface="굴림" panose="020B0600000101010101" pitchFamily="50" charset="-127"/>
              </a:rPr>
              <a:t>:</a:t>
            </a:r>
          </a:p>
          <a:p>
            <a:endParaRPr lang="en-US" altLang="ko-KR" sz="1200" dirty="0">
              <a:ea typeface="굴림" panose="020B0600000101010101" pitchFamily="50" charset="-127"/>
            </a:endParaRPr>
          </a:p>
          <a:p>
            <a:pPr>
              <a:buFontTx/>
              <a:buAutoNum type="arabicPeriod"/>
            </a:pPr>
            <a:r>
              <a:rPr lang="en-US" altLang="ko-KR" dirty="0">
                <a:ea typeface="굴림" panose="020B0600000101010101" pitchFamily="50" charset="-127"/>
              </a:rPr>
              <a:t>Search is O(log N) since AVL trees are </a:t>
            </a:r>
            <a:r>
              <a:rPr lang="en-US" altLang="ko-KR" dirty="0">
                <a:solidFill>
                  <a:srgbClr val="009999"/>
                </a:solidFill>
                <a:ea typeface="굴림" panose="020B0600000101010101" pitchFamily="50" charset="-127"/>
              </a:rPr>
              <a:t>always balanced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>
              <a:buFontTx/>
              <a:buAutoNum type="arabicPeriod"/>
            </a:pPr>
            <a:r>
              <a:rPr lang="en-US" altLang="ko-KR" dirty="0">
                <a:ea typeface="굴림" panose="020B0600000101010101" pitchFamily="50" charset="-127"/>
              </a:rPr>
              <a:t>Insertion and deletions are also O(</a:t>
            </a:r>
            <a:r>
              <a:rPr lang="en-US" altLang="ko-KR" dirty="0" err="1">
                <a:ea typeface="굴림" panose="020B0600000101010101" pitchFamily="50" charset="-127"/>
              </a:rPr>
              <a:t>logn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</a:p>
          <a:p>
            <a:pPr>
              <a:buFontTx/>
              <a:buAutoNum type="arabicPeriod"/>
            </a:pPr>
            <a:r>
              <a:rPr lang="en-US" altLang="ko-KR" dirty="0">
                <a:ea typeface="굴림" panose="020B0600000101010101" pitchFamily="50" charset="-127"/>
              </a:rPr>
              <a:t>The height balancing adds no more than a constant factor to the speed of insertion.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FF0000"/>
                </a:solidFill>
                <a:ea typeface="굴림" panose="020B0600000101010101" pitchFamily="50" charset="-127"/>
              </a:rPr>
              <a:t>Arguments against using AVL trees</a:t>
            </a:r>
            <a:r>
              <a:rPr lang="en-US" altLang="ko-KR" sz="2400" dirty="0">
                <a:ea typeface="굴림" panose="020B0600000101010101" pitchFamily="50" charset="-127"/>
              </a:rPr>
              <a:t>:</a:t>
            </a:r>
          </a:p>
          <a:p>
            <a:pPr>
              <a:buFontTx/>
              <a:buAutoNum type="arabicPeriod"/>
            </a:pPr>
            <a:r>
              <a:rPr lang="en-US" altLang="ko-KR" dirty="0">
                <a:ea typeface="굴림" panose="020B0600000101010101" pitchFamily="50" charset="-127"/>
              </a:rPr>
              <a:t>Difficult to program &amp; debug; more space for balance factor.</a:t>
            </a:r>
          </a:p>
          <a:p>
            <a:pPr>
              <a:buFontTx/>
              <a:buAutoNum type="arabicPeriod"/>
            </a:pPr>
            <a:r>
              <a:rPr lang="en-US" altLang="ko-KR" dirty="0">
                <a:ea typeface="굴림" panose="020B0600000101010101" pitchFamily="50" charset="-127"/>
              </a:rPr>
              <a:t>Asymptotically faster but rebalancing costs time.</a:t>
            </a:r>
          </a:p>
          <a:p>
            <a:pPr>
              <a:buFontTx/>
              <a:buAutoNum type="arabicPeriod"/>
            </a:pPr>
            <a:r>
              <a:rPr lang="en-US" altLang="ko-KR" dirty="0">
                <a:ea typeface="굴림" panose="020B0600000101010101" pitchFamily="50" charset="-127"/>
              </a:rPr>
              <a:t>Most large searches are done in database systems on disk and use other structures (e.g. B-trees).</a:t>
            </a:r>
          </a:p>
          <a:p>
            <a:pPr>
              <a:buFontTx/>
              <a:buAutoNum type="arabicPeriod"/>
            </a:pPr>
            <a:r>
              <a:rPr lang="en-US" altLang="ko-KR" dirty="0">
                <a:ea typeface="굴림" panose="020B0600000101010101" pitchFamily="50" charset="-127"/>
              </a:rPr>
              <a:t>May be OK to have O(N) for a single operation if total run time for many consecutive operations is fast (e.g. Splay trees).</a:t>
            </a:r>
          </a:p>
        </p:txBody>
      </p:sp>
      <p:sp>
        <p:nvSpPr>
          <p:cNvPr id="47110" name="Rectangle 3"/>
          <p:cNvSpPr>
            <a:spLocks noChangeArrowheads="1"/>
          </p:cNvSpPr>
          <p:nvPr/>
        </p:nvSpPr>
        <p:spPr bwMode="auto">
          <a:xfrm>
            <a:off x="2189164" y="646114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4400">
                <a:solidFill>
                  <a:srgbClr val="FF0000"/>
                </a:solidFill>
                <a:ea typeface="굴림" panose="020B0600000101010101" pitchFamily="50" charset="-127"/>
              </a:rPr>
              <a:t>Pros and Cons of AVL Trees</a:t>
            </a:r>
          </a:p>
        </p:txBody>
      </p:sp>
    </p:spTree>
    <p:extLst>
      <p:ext uri="{BB962C8B-B14F-4D97-AF65-F5344CB8AC3E}">
        <p14:creationId xmlns:p14="http://schemas.microsoft.com/office/powerpoint/2010/main" val="12258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AVL Tree</a:t>
            </a:r>
          </a:p>
          <a:p>
            <a:pPr lvl="1"/>
            <a:r>
              <a:rPr lang="en-US" altLang="ko-KR" dirty="0"/>
              <a:t>Too much overhead for maintaining the balance in insertion and deletion </a:t>
            </a:r>
          </a:p>
          <a:p>
            <a:r>
              <a:rPr lang="en-US" altLang="ko-KR" dirty="0"/>
              <a:t>Relax the constraint of</a:t>
            </a:r>
            <a:r>
              <a:rPr lang="ko-KR" altLang="en-US" dirty="0"/>
              <a:t> </a:t>
            </a:r>
            <a:r>
              <a:rPr lang="en-US" altLang="ko-KR" dirty="0"/>
              <a:t>balancing</a:t>
            </a:r>
          </a:p>
          <a:p>
            <a:pPr lvl="1"/>
            <a:r>
              <a:rPr lang="en-US" altLang="ko-KR" dirty="0"/>
              <a:t>-&gt; allows more unbalanced trees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2" y="4133179"/>
            <a:ext cx="9667875" cy="25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6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Red-Black Tree_페이지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0"/>
            <a:ext cx="8875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Red-Black Tree_페이지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0"/>
            <a:ext cx="8875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8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Red-Black Tree_페이지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0"/>
            <a:ext cx="8875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5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Red-Black Tree_페이지_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0"/>
            <a:ext cx="8875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Red-Black Tree_페이지_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0"/>
            <a:ext cx="8875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2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819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819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C7A0EF-52CF-41D9-9D93-2B7BD957919C}" type="slidenum">
              <a:rPr lang="en-US" altLang="ko-KR" sz="1400"/>
              <a:pPr/>
              <a:t>5</a:t>
            </a:fld>
            <a:endParaRPr lang="en-US" altLang="ko-KR" sz="140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Binary Search Tree - Worst Time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Worst case running time is O(N) 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What happens when you Insert elements in ascending order?</a:t>
            </a:r>
          </a:p>
          <a:p>
            <a:pPr lvl="2">
              <a:lnSpc>
                <a:spcPct val="90000"/>
              </a:lnSpc>
            </a:pP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Insert: 2, 4, 6, 8, 10, 12 into an empty BST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Problem: Lack of</a:t>
            </a:r>
            <a:r>
              <a:rPr lang="en-US" altLang="ko-KR">
                <a:solidFill>
                  <a:srgbClr val="0000FF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 “balance”: </a:t>
            </a:r>
          </a:p>
          <a:p>
            <a:pPr lvl="2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compare depths of left and right subtree</a:t>
            </a:r>
            <a:endParaRPr lang="en-US" altLang="ko-KR">
              <a:solidFill>
                <a:srgbClr val="0000FF"/>
              </a:solidFill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Unbalanced degenerate tree</a:t>
            </a:r>
            <a:endParaRPr lang="en-US" altLang="ko-KR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094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Red-Black Tree_페이지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0"/>
            <a:ext cx="8875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5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Red-Black Tree_페이지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0"/>
            <a:ext cx="8875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3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Red-Black Tree_페이지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0"/>
            <a:ext cx="8875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Red-Black Tree_페이지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0"/>
            <a:ext cx="8875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7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Red-Black Tree_페이지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0"/>
            <a:ext cx="8875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7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Red-Black Tree_페이지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0"/>
            <a:ext cx="8875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8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Red-Black Tree_페이지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0"/>
            <a:ext cx="8875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3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Red-Black Tree_페이지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0"/>
            <a:ext cx="8875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0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Red-Black Tree_페이지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0"/>
            <a:ext cx="8875713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772" y="3367454"/>
            <a:ext cx="1681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n: number of </a:t>
            </a:r>
            <a:br>
              <a:rPr lang="en-US" altLang="ko-KR" dirty="0"/>
            </a:br>
            <a:r>
              <a:rPr lang="en-US" altLang="ko-KR" dirty="0"/>
              <a:t>internal nodes</a:t>
            </a:r>
          </a:p>
          <a:p>
            <a:r>
              <a:rPr lang="en-US" altLang="ko-KR" dirty="0"/>
              <a:t>(except Nil)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130" y="4646886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minimum Nil nodes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79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Red-Black Tree_페이지_16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0"/>
            <a:ext cx="8875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9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1024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1024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0F8A3B-BE08-4E74-9153-9C234E6696B7}" type="slidenum">
              <a:rPr lang="en-US" altLang="ko-KR" sz="1400"/>
              <a:pPr/>
              <a:t>6</a:t>
            </a:fld>
            <a:endParaRPr lang="en-US" altLang="ko-KR" sz="14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Approaches to balancing trees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772400" cy="4267200"/>
          </a:xfrm>
        </p:spPr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  <a:ea typeface="굴림" panose="020B0600000101010101" pitchFamily="50" charset="-127"/>
              </a:rPr>
              <a:t>Don't balance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May end up with some nodes very deep</a:t>
            </a:r>
          </a:p>
          <a:p>
            <a:r>
              <a:rPr lang="en-US" altLang="ko-KR" dirty="0">
                <a:solidFill>
                  <a:srgbClr val="008000"/>
                </a:solidFill>
                <a:ea typeface="굴림" panose="020B0600000101010101" pitchFamily="50" charset="-127"/>
              </a:rPr>
              <a:t>Strict balance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The tree must always be balanced perfectly</a:t>
            </a:r>
          </a:p>
          <a:p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Pretty good balance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Only allow a little out of balance</a:t>
            </a:r>
          </a:p>
          <a:p>
            <a:r>
              <a:rPr lang="en-US" altLang="ko-KR" dirty="0">
                <a:solidFill>
                  <a:srgbClr val="6600CC"/>
                </a:solidFill>
                <a:ea typeface="굴림" panose="020B0600000101010101" pitchFamily="50" charset="-127"/>
              </a:rPr>
              <a:t>Adjust on access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Self-adjusting</a:t>
            </a:r>
          </a:p>
        </p:txBody>
      </p:sp>
    </p:spTree>
    <p:extLst>
      <p:ext uri="{BB962C8B-B14F-4D97-AF65-F5344CB8AC3E}">
        <p14:creationId xmlns:p14="http://schemas.microsoft.com/office/powerpoint/2010/main" val="18328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Red-Black Tree_페이지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0"/>
            <a:ext cx="8875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4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 Cases After Insertion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Inserted node is root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Inserted node’s parent is black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Inserted node’s parent and uncle are red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Inserted node’s parent is red, uncle is black, and the node number is in between the parent and uncle number.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Inserted node’s parent is red, uncle is black, and the node number is not in between the parent and uncle number.</a:t>
            </a:r>
          </a:p>
          <a:p>
            <a:endParaRPr lang="en-US" altLang="ko-KR" dirty="0"/>
          </a:p>
          <a:p>
            <a:r>
              <a:rPr lang="en-US" altLang="ko-KR" dirty="0"/>
              <a:t>3,4, and 5 need structure modification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094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Red-Black Tree_페이지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0"/>
            <a:ext cx="8875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4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Red-Black Tree_페이지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0"/>
            <a:ext cx="8875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344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Red-Black Tree_페이지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0"/>
            <a:ext cx="8875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551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Red-Black Tree_페이지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0"/>
            <a:ext cx="8875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467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Red-Black Tree_페이지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0"/>
            <a:ext cx="8875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461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Red-Black Tree_페이지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0"/>
            <a:ext cx="8875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256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Red-Black Tree_페이지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0"/>
            <a:ext cx="8875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50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Red-Black Tree_페이지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0"/>
            <a:ext cx="8875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1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1126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1126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5A2D67-8493-45F3-9274-6B930B6FB6B0}" type="slidenum">
              <a:rPr lang="en-US" altLang="ko-KR" sz="1400"/>
              <a:pPr/>
              <a:t>7</a:t>
            </a:fld>
            <a:endParaRPr lang="en-US" altLang="ko-KR" sz="14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Balancing Binary Search Trees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620000" cy="41148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Many algorithms exist for keeping binary search trees balanced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Adelson-</a:t>
            </a:r>
            <a:r>
              <a:rPr lang="en-US" altLang="ko-KR" dirty="0" err="1">
                <a:ea typeface="굴림" panose="020B0600000101010101" pitchFamily="50" charset="-127"/>
              </a:rPr>
              <a:t>Velskii</a:t>
            </a:r>
            <a:r>
              <a:rPr lang="en-US" altLang="ko-KR" dirty="0">
                <a:ea typeface="굴림" panose="020B0600000101010101" pitchFamily="50" charset="-127"/>
              </a:rPr>
              <a:t> and Landis (</a:t>
            </a:r>
            <a:r>
              <a:rPr lang="en-US" altLang="ko-KR" dirty="0">
                <a:solidFill>
                  <a:schemeClr val="accent2"/>
                </a:solidFill>
                <a:ea typeface="굴림" panose="020B0600000101010101" pitchFamily="50" charset="-127"/>
              </a:rPr>
              <a:t>AVL) trees</a:t>
            </a:r>
            <a:r>
              <a:rPr lang="en-US" altLang="ko-KR" dirty="0">
                <a:ea typeface="굴림" panose="020B0600000101010101" pitchFamily="50" charset="-127"/>
              </a:rPr>
              <a:t> (height-balanced trees) </a:t>
            </a:r>
          </a:p>
          <a:p>
            <a:pPr lvl="1"/>
            <a:r>
              <a:rPr lang="en-US" altLang="ko-KR" dirty="0">
                <a:solidFill>
                  <a:schemeClr val="accent2"/>
                </a:solidFill>
                <a:ea typeface="굴림" panose="020B0600000101010101" pitchFamily="50" charset="-127"/>
              </a:rPr>
              <a:t>Splay trees</a:t>
            </a:r>
            <a:r>
              <a:rPr lang="en-US" altLang="ko-KR" dirty="0">
                <a:ea typeface="굴림" panose="020B0600000101010101" pitchFamily="50" charset="-127"/>
              </a:rPr>
              <a:t> and other self-adjusting trees (not covered in this lecture)</a:t>
            </a:r>
          </a:p>
          <a:p>
            <a:pPr lvl="1"/>
            <a:r>
              <a:rPr lang="en-US" altLang="ko-KR" dirty="0">
                <a:solidFill>
                  <a:schemeClr val="accent2"/>
                </a:solidFill>
                <a:ea typeface="굴림" panose="020B0600000101010101" pitchFamily="50" charset="-127"/>
              </a:rPr>
              <a:t>B-trees</a:t>
            </a:r>
            <a:r>
              <a:rPr lang="en-US" altLang="ko-KR" dirty="0">
                <a:ea typeface="굴림" panose="020B0600000101010101" pitchFamily="50" charset="-127"/>
              </a:rPr>
              <a:t> and other multiway search trees</a:t>
            </a:r>
          </a:p>
        </p:txBody>
      </p:sp>
    </p:spTree>
    <p:extLst>
      <p:ext uri="{BB962C8B-B14F-4D97-AF65-F5344CB8AC3E}">
        <p14:creationId xmlns:p14="http://schemas.microsoft.com/office/powerpoint/2010/main" val="3180811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Red-Black Tree_페이지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0"/>
            <a:ext cx="8875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279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Red-Black Tree_페이지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0"/>
            <a:ext cx="8875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783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Red-Black Tree_페이지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0"/>
            <a:ext cx="8875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570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Red-Black Tree_페이지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0"/>
            <a:ext cx="8875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1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1229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1229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3177EF-A6DF-48A9-B7FE-C5D205532E3C}" type="slidenum">
              <a:rPr lang="en-US" altLang="ko-KR" sz="1400"/>
              <a:pPr/>
              <a:t>8</a:t>
            </a:fld>
            <a:endParaRPr lang="en-US" altLang="ko-KR" sz="140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Perfect Balance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8458200" cy="27432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Want a </a:t>
            </a:r>
            <a:r>
              <a:rPr lang="en-US" altLang="ko-KR">
                <a:solidFill>
                  <a:srgbClr val="0000FF"/>
                </a:solidFill>
                <a:ea typeface="굴림" panose="020B0600000101010101" pitchFamily="50" charset="-127"/>
              </a:rPr>
              <a:t>complete tree</a:t>
            </a:r>
            <a:r>
              <a:rPr lang="en-US" altLang="ko-KR">
                <a:ea typeface="굴림" panose="020B0600000101010101" pitchFamily="50" charset="-127"/>
              </a:rPr>
              <a:t> after every operation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tree is full except possibly in the lower right</a:t>
            </a:r>
          </a:p>
          <a:p>
            <a:r>
              <a:rPr lang="en-US" altLang="ko-KR">
                <a:ea typeface="굴림" panose="020B0600000101010101" pitchFamily="50" charset="-127"/>
              </a:rPr>
              <a:t>This is expensive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For example, insert 2 in the tree on the left and then rebuild as a complete tree</a:t>
            </a:r>
          </a:p>
        </p:txBody>
      </p:sp>
      <p:sp>
        <p:nvSpPr>
          <p:cNvPr id="12295" name="Text Box 42"/>
          <p:cNvSpPr txBox="1">
            <a:spLocks noChangeArrowheads="1"/>
          </p:cNvSpPr>
          <p:nvPr/>
        </p:nvSpPr>
        <p:spPr bwMode="auto">
          <a:xfrm>
            <a:off x="5486400" y="4857751"/>
            <a:ext cx="1720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0000FF"/>
                </a:solidFill>
                <a:ea typeface="굴림" panose="020B0600000101010101" pitchFamily="50" charset="-127"/>
              </a:rPr>
              <a:t>Insert 2 &amp;</a:t>
            </a:r>
          </a:p>
          <a:p>
            <a:r>
              <a:rPr lang="en-US" altLang="ko-KR">
                <a:solidFill>
                  <a:srgbClr val="0000FF"/>
                </a:solidFill>
                <a:ea typeface="굴림" panose="020B0600000101010101" pitchFamily="50" charset="-127"/>
              </a:rPr>
              <a:t>complete tree</a:t>
            </a:r>
          </a:p>
        </p:txBody>
      </p:sp>
      <p:sp>
        <p:nvSpPr>
          <p:cNvPr id="12296" name="Oval 43"/>
          <p:cNvSpPr>
            <a:spLocks noChangeArrowheads="1"/>
          </p:cNvSpPr>
          <p:nvPr/>
        </p:nvSpPr>
        <p:spPr bwMode="auto">
          <a:xfrm>
            <a:off x="3886200" y="4419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12297" name="Oval 44"/>
          <p:cNvSpPr>
            <a:spLocks noChangeArrowheads="1"/>
          </p:cNvSpPr>
          <p:nvPr/>
        </p:nvSpPr>
        <p:spPr bwMode="auto">
          <a:xfrm>
            <a:off x="2819400" y="50133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2298" name="Oval 45"/>
          <p:cNvSpPr>
            <a:spLocks noChangeArrowheads="1"/>
          </p:cNvSpPr>
          <p:nvPr/>
        </p:nvSpPr>
        <p:spPr bwMode="auto">
          <a:xfrm>
            <a:off x="4800600" y="50133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12299" name="Oval 46"/>
          <p:cNvSpPr>
            <a:spLocks noChangeArrowheads="1"/>
          </p:cNvSpPr>
          <p:nvPr/>
        </p:nvSpPr>
        <p:spPr bwMode="auto">
          <a:xfrm>
            <a:off x="41910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12300" name="Oval 48"/>
          <p:cNvSpPr>
            <a:spLocks noChangeArrowheads="1"/>
          </p:cNvSpPr>
          <p:nvPr/>
        </p:nvSpPr>
        <p:spPr bwMode="auto">
          <a:xfrm>
            <a:off x="21336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2301" name="Oval 49"/>
          <p:cNvSpPr>
            <a:spLocks noChangeArrowheads="1"/>
          </p:cNvSpPr>
          <p:nvPr/>
        </p:nvSpPr>
        <p:spPr bwMode="auto">
          <a:xfrm>
            <a:off x="34290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12302" name="AutoShape 50"/>
          <p:cNvCxnSpPr>
            <a:cxnSpLocks noChangeShapeType="1"/>
            <a:stCxn id="12296" idx="3"/>
            <a:endCxn id="12297" idx="7"/>
          </p:cNvCxnSpPr>
          <p:nvPr/>
        </p:nvCxnSpPr>
        <p:spPr bwMode="auto">
          <a:xfrm flipH="1">
            <a:off x="3209925" y="4810126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3" name="AutoShape 51"/>
          <p:cNvCxnSpPr>
            <a:cxnSpLocks noChangeShapeType="1"/>
            <a:stCxn id="12296" idx="5"/>
            <a:endCxn id="12298" idx="1"/>
          </p:cNvCxnSpPr>
          <p:nvPr/>
        </p:nvCxnSpPr>
        <p:spPr bwMode="auto">
          <a:xfrm>
            <a:off x="4276725" y="4810126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4" name="AutoShape 52"/>
          <p:cNvCxnSpPr>
            <a:cxnSpLocks noChangeShapeType="1"/>
            <a:stCxn id="12297" idx="3"/>
            <a:endCxn id="12300" idx="0"/>
          </p:cNvCxnSpPr>
          <p:nvPr/>
        </p:nvCxnSpPr>
        <p:spPr bwMode="auto">
          <a:xfrm flipH="1">
            <a:off x="2362201" y="5403850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5" name="AutoShape 53"/>
          <p:cNvCxnSpPr>
            <a:cxnSpLocks noChangeShapeType="1"/>
            <a:stCxn id="12297" idx="5"/>
            <a:endCxn id="12301" idx="0"/>
          </p:cNvCxnSpPr>
          <p:nvPr/>
        </p:nvCxnSpPr>
        <p:spPr bwMode="auto">
          <a:xfrm>
            <a:off x="3209926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6" name="AutoShape 54"/>
          <p:cNvCxnSpPr>
            <a:cxnSpLocks noChangeShapeType="1"/>
            <a:stCxn id="12298" idx="3"/>
            <a:endCxn id="12299" idx="0"/>
          </p:cNvCxnSpPr>
          <p:nvPr/>
        </p:nvCxnSpPr>
        <p:spPr bwMode="auto">
          <a:xfrm flipH="1">
            <a:off x="4419601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7" name="Oval 56"/>
          <p:cNvSpPr>
            <a:spLocks noChangeArrowheads="1"/>
          </p:cNvSpPr>
          <p:nvPr/>
        </p:nvSpPr>
        <p:spPr bwMode="auto">
          <a:xfrm>
            <a:off x="8305800" y="4419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12308" name="Oval 57"/>
          <p:cNvSpPr>
            <a:spLocks noChangeArrowheads="1"/>
          </p:cNvSpPr>
          <p:nvPr/>
        </p:nvSpPr>
        <p:spPr bwMode="auto">
          <a:xfrm>
            <a:off x="7239000" y="5013325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solidFill>
                  <a:schemeClr val="bg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endParaRPr lang="en-US" altLang="ko-KR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2309" name="Oval 58"/>
          <p:cNvSpPr>
            <a:spLocks noChangeArrowheads="1"/>
          </p:cNvSpPr>
          <p:nvPr/>
        </p:nvSpPr>
        <p:spPr bwMode="auto">
          <a:xfrm>
            <a:off x="9220200" y="50133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12310" name="Oval 59"/>
          <p:cNvSpPr>
            <a:spLocks noChangeArrowheads="1"/>
          </p:cNvSpPr>
          <p:nvPr/>
        </p:nvSpPr>
        <p:spPr bwMode="auto">
          <a:xfrm>
            <a:off x="86106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12311" name="Oval 60"/>
          <p:cNvSpPr>
            <a:spLocks noChangeArrowheads="1"/>
          </p:cNvSpPr>
          <p:nvPr/>
        </p:nvSpPr>
        <p:spPr bwMode="auto">
          <a:xfrm>
            <a:off x="98298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12312" name="Oval 61"/>
          <p:cNvSpPr>
            <a:spLocks noChangeArrowheads="1"/>
          </p:cNvSpPr>
          <p:nvPr/>
        </p:nvSpPr>
        <p:spPr bwMode="auto">
          <a:xfrm>
            <a:off x="65532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2313" name="Oval 62"/>
          <p:cNvSpPr>
            <a:spLocks noChangeArrowheads="1"/>
          </p:cNvSpPr>
          <p:nvPr/>
        </p:nvSpPr>
        <p:spPr bwMode="auto">
          <a:xfrm>
            <a:off x="78486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cxnSp>
        <p:nvCxnSpPr>
          <p:cNvPr id="12314" name="AutoShape 63"/>
          <p:cNvCxnSpPr>
            <a:cxnSpLocks noChangeShapeType="1"/>
            <a:stCxn id="12307" idx="3"/>
            <a:endCxn id="12308" idx="7"/>
          </p:cNvCxnSpPr>
          <p:nvPr/>
        </p:nvCxnSpPr>
        <p:spPr bwMode="auto">
          <a:xfrm flipH="1">
            <a:off x="7629525" y="4810126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5" name="AutoShape 64"/>
          <p:cNvCxnSpPr>
            <a:cxnSpLocks noChangeShapeType="1"/>
            <a:stCxn id="12307" idx="5"/>
            <a:endCxn id="12309" idx="1"/>
          </p:cNvCxnSpPr>
          <p:nvPr/>
        </p:nvCxnSpPr>
        <p:spPr bwMode="auto">
          <a:xfrm>
            <a:off x="8696325" y="4810126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6" name="AutoShape 65"/>
          <p:cNvCxnSpPr>
            <a:cxnSpLocks noChangeShapeType="1"/>
            <a:stCxn id="12308" idx="3"/>
            <a:endCxn id="12312" idx="0"/>
          </p:cNvCxnSpPr>
          <p:nvPr/>
        </p:nvCxnSpPr>
        <p:spPr bwMode="auto">
          <a:xfrm flipH="1">
            <a:off x="6781801" y="5403850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7" name="AutoShape 66"/>
          <p:cNvCxnSpPr>
            <a:cxnSpLocks noChangeShapeType="1"/>
            <a:stCxn id="12308" idx="5"/>
            <a:endCxn id="12313" idx="0"/>
          </p:cNvCxnSpPr>
          <p:nvPr/>
        </p:nvCxnSpPr>
        <p:spPr bwMode="auto">
          <a:xfrm>
            <a:off x="7629526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8" name="AutoShape 67"/>
          <p:cNvCxnSpPr>
            <a:cxnSpLocks noChangeShapeType="1"/>
            <a:stCxn id="12309" idx="3"/>
            <a:endCxn id="12310" idx="0"/>
          </p:cNvCxnSpPr>
          <p:nvPr/>
        </p:nvCxnSpPr>
        <p:spPr bwMode="auto">
          <a:xfrm flipH="1">
            <a:off x="8839201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9" name="AutoShape 68"/>
          <p:cNvCxnSpPr>
            <a:cxnSpLocks noChangeShapeType="1"/>
            <a:stCxn id="12309" idx="5"/>
            <a:endCxn id="12311" idx="0"/>
          </p:cNvCxnSpPr>
          <p:nvPr/>
        </p:nvCxnSpPr>
        <p:spPr bwMode="auto">
          <a:xfrm>
            <a:off x="9610726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20" name="Line 69"/>
          <p:cNvSpPr>
            <a:spLocks noChangeShapeType="1"/>
          </p:cNvSpPr>
          <p:nvPr/>
        </p:nvSpPr>
        <p:spPr bwMode="auto">
          <a:xfrm>
            <a:off x="5638800" y="5715000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288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12/26/03</a:t>
            </a:r>
          </a:p>
        </p:txBody>
      </p:sp>
      <p:sp>
        <p:nvSpPr>
          <p:cNvPr id="1331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/>
              <a:t>AVL Trees - Lecture 8</a:t>
            </a:r>
          </a:p>
        </p:txBody>
      </p:sp>
      <p:sp>
        <p:nvSpPr>
          <p:cNvPr id="1331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C63119-FAD1-4D70-BF46-130506A85206}" type="slidenum">
              <a:rPr lang="en-US" altLang="ko-KR" sz="1400"/>
              <a:pPr/>
              <a:t>9</a:t>
            </a:fld>
            <a:endParaRPr lang="en-US" altLang="ko-KR" sz="14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AVL - Good but not Perfect Balance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0588" y="1863726"/>
            <a:ext cx="8050212" cy="4384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AVL trees are height-balanced binary search trees</a:t>
            </a:r>
          </a:p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FF"/>
                </a:solidFill>
                <a:ea typeface="굴림" panose="020B0600000101010101" pitchFamily="50" charset="-127"/>
              </a:rPr>
              <a:t>Balance factor</a:t>
            </a:r>
            <a:r>
              <a:rPr lang="en-US" altLang="ko-KR">
                <a:ea typeface="굴림" panose="020B0600000101010101" pitchFamily="50" charset="-127"/>
              </a:rPr>
              <a:t> of a node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height(left subtree) - height(right subtree)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An AVL tree has balance factor calculated at every node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For every node, heights of left and right subtree can differ by no more than 1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Store current heights in each node</a:t>
            </a:r>
          </a:p>
        </p:txBody>
      </p:sp>
    </p:spTree>
    <p:extLst>
      <p:ext uri="{BB962C8B-B14F-4D97-AF65-F5344CB8AC3E}">
        <p14:creationId xmlns:p14="http://schemas.microsoft.com/office/powerpoint/2010/main" val="4092958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2233</Words>
  <Application>Microsoft Office PowerPoint</Application>
  <PresentationFormat>사용자 지정</PresentationFormat>
  <Paragraphs>720</Paragraphs>
  <Slides>73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75" baseType="lpstr">
      <vt:lpstr>Office 테마</vt:lpstr>
      <vt:lpstr>Equation</vt:lpstr>
      <vt:lpstr>Fast Binary Search Tree</vt:lpstr>
      <vt:lpstr>Goal</vt:lpstr>
      <vt:lpstr>Balanced and unbalanced BST</vt:lpstr>
      <vt:lpstr>Binary Search Tree - Best Time</vt:lpstr>
      <vt:lpstr>Binary Search Tree - Worst Time</vt:lpstr>
      <vt:lpstr>Approaches to balancing trees</vt:lpstr>
      <vt:lpstr>Balancing Binary Search Trees</vt:lpstr>
      <vt:lpstr>Perfect Balance</vt:lpstr>
      <vt:lpstr>AVL - Good but not Perfect Balance</vt:lpstr>
      <vt:lpstr>Height of an AVL Tree</vt:lpstr>
      <vt:lpstr>Height of an AVL Tree</vt:lpstr>
      <vt:lpstr>Node Heights</vt:lpstr>
      <vt:lpstr>Node Heights after Insert 7</vt:lpstr>
      <vt:lpstr>Insert and Rotation in AVL Trees</vt:lpstr>
      <vt:lpstr>Single Rotation in an AVL Tree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Example of Insertions in an AVL Tree</vt:lpstr>
      <vt:lpstr>Example of Insertions in an AVL Tree</vt:lpstr>
      <vt:lpstr>Single rotation (outside case)</vt:lpstr>
      <vt:lpstr>Double rotation (inside case)</vt:lpstr>
      <vt:lpstr>Implementation</vt:lpstr>
      <vt:lpstr>Single Rotation</vt:lpstr>
      <vt:lpstr>Double Rotation</vt:lpstr>
      <vt:lpstr>Double Rotation Solution</vt:lpstr>
      <vt:lpstr>Insertion in AVL Trees</vt:lpstr>
      <vt:lpstr>Insert in BST</vt:lpstr>
      <vt:lpstr>Insert in AVL trees</vt:lpstr>
      <vt:lpstr>AVL Tree Deletion</vt:lpstr>
      <vt:lpstr>PowerPoint 프레젠테이션</vt:lpstr>
      <vt:lpstr>Red-Black Trees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 Cases After Insertion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kangil</dc:creator>
  <cp:lastModifiedBy>user</cp:lastModifiedBy>
  <cp:revision>31</cp:revision>
  <dcterms:created xsi:type="dcterms:W3CDTF">2016-11-07T07:09:21Z</dcterms:created>
  <dcterms:modified xsi:type="dcterms:W3CDTF">2016-11-09T02:51:32Z</dcterms:modified>
</cp:coreProperties>
</file>