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27" r:id="rId3"/>
    <p:sldId id="328" r:id="rId4"/>
    <p:sldId id="329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331" r:id="rId13"/>
    <p:sldId id="323" r:id="rId14"/>
    <p:sldId id="326" r:id="rId15"/>
    <p:sldId id="333" r:id="rId16"/>
    <p:sldId id="324" r:id="rId17"/>
    <p:sldId id="325" r:id="rId18"/>
    <p:sldId id="322" r:id="rId19"/>
    <p:sldId id="300" r:id="rId20"/>
    <p:sldId id="334" r:id="rId21"/>
    <p:sldId id="303" r:id="rId22"/>
    <p:sldId id="304" r:id="rId23"/>
    <p:sldId id="337" r:id="rId24"/>
    <p:sldId id="338" r:id="rId25"/>
    <p:sldId id="339" r:id="rId26"/>
    <p:sldId id="305" r:id="rId27"/>
    <p:sldId id="340" r:id="rId28"/>
    <p:sldId id="345" r:id="rId29"/>
    <p:sldId id="344" r:id="rId30"/>
    <p:sldId id="343" r:id="rId31"/>
    <p:sldId id="346" r:id="rId32"/>
    <p:sldId id="363" r:id="rId33"/>
    <p:sldId id="307" r:id="rId34"/>
    <p:sldId id="308" r:id="rId35"/>
    <p:sldId id="369" r:id="rId36"/>
    <p:sldId id="310" r:id="rId37"/>
    <p:sldId id="364" r:id="rId38"/>
    <p:sldId id="365" r:id="rId39"/>
    <p:sldId id="366" r:id="rId40"/>
    <p:sldId id="367" r:id="rId41"/>
    <p:sldId id="368" r:id="rId42"/>
    <p:sldId id="371" r:id="rId43"/>
    <p:sldId id="370" r:id="rId44"/>
    <p:sldId id="317" r:id="rId45"/>
    <p:sldId id="372" r:id="rId46"/>
    <p:sldId id="320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>
        <p:scale>
          <a:sx n="66" d="100"/>
          <a:sy n="66" d="100"/>
        </p:scale>
        <p:origin x="-804" y="-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15813-BEED-408F-8E3D-E619A8AF7390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402E6-2D78-47B2-BE5E-6932C8C01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11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fld id="{1FA8EF35-2056-436D-934A-CFA40E2CFBEF}" type="slidenum">
              <a:rPr lang="ko-KR" altLang="en-US" sz="1200"/>
              <a:pPr eaLnBrk="1" hangingPunct="1"/>
              <a:t>13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921720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491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fld id="{BC1DBCF2-9FAA-461A-8231-767F4C56503F}" type="slidenum">
              <a:rPr lang="ko-KR" altLang="en-US" sz="1200"/>
              <a:pPr eaLnBrk="1" hangingPunct="1"/>
              <a:t>29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874570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32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fld id="{A749B713-E531-4B02-91D9-CF6F39A36B96}" type="slidenum">
              <a:rPr lang="ko-KR" altLang="en-US" sz="1200"/>
              <a:pPr eaLnBrk="1" hangingPunct="1"/>
              <a:t>33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39440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fld id="{F1228784-9C09-4B73-880B-BFE433A3F465}" type="slidenum">
              <a:rPr lang="ko-KR" altLang="en-US" sz="1200"/>
              <a:pPr eaLnBrk="1" hangingPunct="1"/>
              <a:t>34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047824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fld id="{57C8B025-C593-4279-8578-D3C1C1F8C343}" type="slidenum">
              <a:rPr lang="ko-KR" altLang="en-US" sz="1200"/>
              <a:pPr eaLnBrk="1" hangingPunct="1"/>
              <a:t>35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576611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fld id="{521A81EF-180C-4953-98A7-9C51C7186853}" type="slidenum">
              <a:rPr lang="ko-KR" altLang="en-US" sz="1200"/>
              <a:pPr eaLnBrk="1" hangingPunct="1"/>
              <a:t>36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057699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fld id="{817289E6-CC34-4937-9FFB-1F0CB1E95CE8}" type="slidenum">
              <a:rPr lang="ko-KR" altLang="en-US" sz="1200"/>
              <a:pPr eaLnBrk="1" hangingPunct="1"/>
              <a:t>38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358386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fld id="{44191BB9-4AD3-41EE-BA03-16BC77B4367C}" type="slidenum">
              <a:rPr lang="ko-KR" altLang="en-US" sz="1200"/>
              <a:pPr eaLnBrk="1" hangingPunct="1"/>
              <a:t>39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007736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fld id="{33F667F4-E4FC-433F-87E0-44A33501482D}" type="slidenum">
              <a:rPr lang="ko-KR" altLang="en-US" sz="1200"/>
              <a:pPr eaLnBrk="1" hangingPunct="1"/>
              <a:t>40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628367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645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fld id="{A916F803-4FD6-4817-8A56-57B7BE507995}" type="slidenum">
              <a:rPr lang="ko-KR" altLang="en-US" sz="1200"/>
              <a:pPr eaLnBrk="1" hangingPunct="1"/>
              <a:t>42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08963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fld id="{1F724759-FBDA-488A-A3B3-98AE76A256CA}" type="slidenum">
              <a:rPr lang="ko-KR" altLang="en-US" sz="1200"/>
              <a:pPr eaLnBrk="1" hangingPunct="1"/>
              <a:t>43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38939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fld id="{F7BB0B3B-4205-4A51-9B9C-470FBE568472}" type="slidenum">
              <a:rPr lang="ko-KR" altLang="en-US" sz="1200"/>
              <a:pPr eaLnBrk="1" hangingPunct="1"/>
              <a:t>14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907182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fld id="{AACF21BA-ECB4-4F66-84C8-78B49D9D9350}" type="slidenum">
              <a:rPr lang="ko-KR" altLang="en-US" sz="1200"/>
              <a:pPr eaLnBrk="1" hangingPunct="1"/>
              <a:t>44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906315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665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fld id="{8611216C-5DAA-4F68-BD5B-078D0FD1DE26}" type="slidenum">
              <a:rPr lang="ko-KR" altLang="en-US" sz="1200"/>
              <a:pPr eaLnBrk="1" hangingPunct="1"/>
              <a:t>46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160962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fld id="{8449D365-F237-4A1C-B571-1C76E5F60367}" type="slidenum">
              <a:rPr lang="ko-KR" altLang="en-US" sz="1200"/>
              <a:pPr eaLnBrk="1" hangingPunct="1"/>
              <a:t>16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00963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fld id="{12DF2FDD-E85C-4BC3-AC0C-C48BD01E13E3}" type="slidenum">
              <a:rPr lang="ko-KR" altLang="en-US" sz="1200"/>
              <a:pPr eaLnBrk="1" hangingPunct="1"/>
              <a:t>17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541849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419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fld id="{9387C10D-E183-4742-88DC-32F960853975}" type="slidenum">
              <a:rPr lang="ko-KR" altLang="en-US" sz="1200"/>
              <a:pPr eaLnBrk="1" hangingPunct="1"/>
              <a:t>18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105639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fld id="{D2D3F9E1-CDA2-4D75-8CAB-5CFAC12CAD5B}" type="slidenum">
              <a:rPr lang="ko-KR" altLang="en-US" sz="1200"/>
              <a:pPr eaLnBrk="1" hangingPunct="1"/>
              <a:t>19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751890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01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fld id="{A7AAD724-B38C-42C0-9723-2E848CFDC906}" type="slidenum">
              <a:rPr lang="ko-KR" altLang="en-US" sz="1200"/>
              <a:pPr eaLnBrk="1" hangingPunct="1"/>
              <a:t>21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244485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12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fld id="{53CFFE16-505F-4041-B716-CAB14D774D95}" type="slidenum">
              <a:rPr lang="ko-KR" altLang="en-US" sz="1200"/>
              <a:pPr eaLnBrk="1" hangingPunct="1"/>
              <a:t>22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64816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fld id="{5301F7CA-F60B-402D-983F-A48E3508B1C8}" type="slidenum">
              <a:rPr lang="ko-KR" altLang="en-US" sz="1200"/>
              <a:pPr eaLnBrk="1" hangingPunct="1"/>
              <a:t>26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92459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9BFC-BD35-4830-B33E-C16AFB50632E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1E10-DD26-48A0-B769-DDFCC05EC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9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9BFC-BD35-4830-B33E-C16AFB50632E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1E10-DD26-48A0-B769-DDFCC05EC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0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9BFC-BD35-4830-B33E-C16AFB50632E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1E10-DD26-48A0-B769-DDFCC05EC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7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9BFC-BD35-4830-B33E-C16AFB50632E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1E10-DD26-48A0-B769-DDFCC05EC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9BFC-BD35-4830-B33E-C16AFB50632E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1E10-DD26-48A0-B769-DDFCC05EC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8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9BFC-BD35-4830-B33E-C16AFB50632E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1E10-DD26-48A0-B769-DDFCC05EC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16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9BFC-BD35-4830-B33E-C16AFB50632E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1E10-DD26-48A0-B769-DDFCC05EC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0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9BFC-BD35-4830-B33E-C16AFB50632E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1E10-DD26-48A0-B769-DDFCC05EC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86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9BFC-BD35-4830-B33E-C16AFB50632E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1E10-DD26-48A0-B769-DDFCC05EC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07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9BFC-BD35-4830-B33E-C16AFB50632E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1E10-DD26-48A0-B769-DDFCC05EC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82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9BFC-BD35-4830-B33E-C16AFB50632E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1E10-DD26-48A0-B769-DDFCC05EC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6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F9BFC-BD35-4830-B33E-C16AFB50632E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21E10-DD26-48A0-B769-DDFCC05EC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Formal Language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- Introductory lecture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74622" y="4888468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Kangil Kim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2331" y="6194139"/>
            <a:ext cx="578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This lecture is based on the slides of </a:t>
            </a:r>
            <a:r>
              <a:rPr lang="ko-KR" altLang="en-US" dirty="0" err="1"/>
              <a:t>한빛미디어</a:t>
            </a:r>
            <a:r>
              <a:rPr lang="ko-KR" altLang="en-US" dirty="0"/>
              <a:t>㈜</a:t>
            </a:r>
          </a:p>
        </p:txBody>
      </p:sp>
    </p:spTree>
    <p:extLst>
      <p:ext uri="{BB962C8B-B14F-4D97-AF65-F5344CB8AC3E}">
        <p14:creationId xmlns:p14="http://schemas.microsoft.com/office/powerpoint/2010/main" val="136692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9"/>
          <p:cNvGrpSpPr>
            <a:grpSpLocks/>
          </p:cNvGrpSpPr>
          <p:nvPr/>
        </p:nvGrpSpPr>
        <p:grpSpPr bwMode="auto">
          <a:xfrm>
            <a:off x="353331" y="163798"/>
            <a:ext cx="11267651" cy="2787745"/>
            <a:chOff x="357158" y="1142984"/>
            <a:chExt cx="8366913" cy="1860975"/>
          </a:xfrm>
        </p:grpSpPr>
        <p:pic>
          <p:nvPicPr>
            <p:cNvPr id="7174" name="Picture 6" descr="C:\Documents and Settings\joomy\바탕 화면\[33] 이산수학\본문 PDF\캡처\12장화면 캡쳐1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602" y="1643161"/>
              <a:ext cx="8295469" cy="1360798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</p:pic>
        <p:pic>
          <p:nvPicPr>
            <p:cNvPr id="13319" name="Picture 6" descr="C:\Documents and Settings\joomy\바탕 화면\[33] 이산수학\본문 PDF\캡처\1장\정의06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8" y="1142984"/>
              <a:ext cx="770265" cy="677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15" name="그룹 10"/>
          <p:cNvGrpSpPr>
            <a:grpSpLocks/>
          </p:cNvGrpSpPr>
          <p:nvPr/>
        </p:nvGrpSpPr>
        <p:grpSpPr bwMode="auto">
          <a:xfrm>
            <a:off x="353331" y="3241817"/>
            <a:ext cx="11267651" cy="2800168"/>
            <a:chOff x="357158" y="3357562"/>
            <a:chExt cx="8358246" cy="2008335"/>
          </a:xfrm>
        </p:grpSpPr>
        <p:pic>
          <p:nvPicPr>
            <p:cNvPr id="7175" name="Picture 7" descr="C:\Documents and Settings\joomy\바탕 화면\[33] 이산수학\본문 PDF\캡처\12장화면 캡쳐16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596" y="3857661"/>
              <a:ext cx="8286808" cy="15082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</p:pic>
        <p:pic>
          <p:nvPicPr>
            <p:cNvPr id="13317" name="Picture 7" descr="C:\Documents and Settings\joomy\바탕 화면\[33] 이산수학\본문 PDF\캡처\1장\정의07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8" y="3357562"/>
              <a:ext cx="772107" cy="675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988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C:\Documents and Settings\joomy\바탕 화면\[33] 이산수학\본문 PDF\캡처\12장화면 캡쳐17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2" y="1698704"/>
            <a:ext cx="11290417" cy="139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5" descr="C:\Documents and Settings\joomy\바탕 화면\[33] 이산수학\본문 PDF\캡처\12장화면 캡쳐18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55" y="4675971"/>
            <a:ext cx="7100887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 descr="C:\Documents and Settings\joomy\바탕 화면\[33] 이산수학\본문 PDF\캡처\1장화면 캡쳐115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280" y="4244171"/>
            <a:ext cx="1000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681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800" b="1" dirty="0"/>
          </a:p>
          <a:p>
            <a:pPr marL="0" indent="0">
              <a:buNone/>
            </a:pPr>
            <a:r>
              <a:rPr lang="en-US" altLang="ko-KR" sz="4800" b="1" dirty="0"/>
              <a:t>Grammar Definition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4094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그룹 9"/>
          <p:cNvGrpSpPr>
            <a:grpSpLocks/>
          </p:cNvGrpSpPr>
          <p:nvPr/>
        </p:nvGrpSpPr>
        <p:grpSpPr bwMode="auto">
          <a:xfrm>
            <a:off x="318606" y="-1"/>
            <a:ext cx="11221353" cy="4861367"/>
            <a:chOff x="357158" y="1643050"/>
            <a:chExt cx="8339132" cy="3132265"/>
          </a:xfrm>
        </p:grpSpPr>
        <p:pic>
          <p:nvPicPr>
            <p:cNvPr id="10246" name="Picture 6" descr="C:\Documents and Settings\joomy\바탕 화면\[33] 이산수학\본문 PDF\캡처\12장화면 캡쳐2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595" y="2143133"/>
              <a:ext cx="8267695" cy="263218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</p:pic>
        <p:pic>
          <p:nvPicPr>
            <p:cNvPr id="17412" name="Picture 8" descr="C:\Documents and Settings\joomy\바탕 화면\[33] 이산수학\본문 PDF\캡처\1장\정의08.pn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8" y="1643050"/>
              <a:ext cx="766708" cy="669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6073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4" descr="C:\Documents and Settings\joomy\바탕 화면\[33] 이산수학\본문 PDF\캡처\12장화면 캡쳐20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1" y="2995614"/>
            <a:ext cx="3598863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1774825" y="765175"/>
            <a:ext cx="864235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72000"/>
          <a:lstStyle>
            <a:lvl1pPr marL="342900" indent="-342900" algn="l" eaLnBrk="0" hangingPunct="0">
              <a:spcBef>
                <a:spcPct val="20000"/>
              </a:spcBef>
              <a:buBlip>
                <a:blip r:embed="rId4"/>
              </a:buBlip>
              <a:defRPr kumimoji="1" sz="2400" b="1">
                <a:solidFill>
                  <a:srgbClr val="00008E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61950" indent="-180975" algn="l" eaLnBrk="0" hangingPunct="0">
              <a:spcBef>
                <a:spcPct val="20000"/>
              </a:spcBef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714375" indent="-171450" algn="l" eaLnBrk="0" hangingPunct="0">
              <a:spcBef>
                <a:spcPct val="20000"/>
              </a:spcBef>
              <a:buClr>
                <a:srgbClr val="FF5050"/>
              </a:buClr>
              <a:buChar char="§"/>
              <a:tabLst>
                <a:tab pos="2152650" algn="l"/>
                <a:tab pos="3590925" algn="l"/>
              </a:tabLst>
              <a:defRPr kumimoji="1" sz="17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076325" indent="-180975" algn="l" eaLnBrk="0" hangingPunct="0">
              <a:spcBef>
                <a:spcPct val="20000"/>
              </a:spcBef>
              <a:buClr>
                <a:srgbClr val="FF6600"/>
              </a:buClr>
              <a:buChar char="ü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438275" indent="-180975" algn="l" eaLnBrk="0" hangingPunct="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1895475" indent="-1809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352675" indent="-1809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2809875" indent="-1809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267075" indent="-1809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>
                <a:latin typeface="Garamond" panose="02020404030301010803" pitchFamily="18" charset="0"/>
                <a:ea typeface="돋움" panose="020B0600000101010101" pitchFamily="50" charset="-127"/>
              </a:rPr>
              <a:t>생성규칙</a:t>
            </a:r>
            <a:r>
              <a:rPr lang="en-US" altLang="ko-KR">
                <a:latin typeface="Garamond" panose="02020404030301010803" pitchFamily="18" charset="0"/>
                <a:ea typeface="돋움" panose="020B0600000101010101" pitchFamily="50" charset="-127"/>
              </a:rPr>
              <a:t>(production rule)</a:t>
            </a:r>
          </a:p>
          <a:p>
            <a:pPr lvl="1">
              <a:lnSpc>
                <a:spcPct val="120000"/>
              </a:lnSpc>
              <a:buFontTx/>
              <a:buBlip>
                <a:blip r:embed="rId5"/>
              </a:buBlip>
            </a:pPr>
            <a:r>
              <a:rPr lang="ko-KR" altLang="en-US">
                <a:latin typeface="Garamond" panose="02020404030301010803" pitchFamily="18" charset="0"/>
                <a:ea typeface="돋움" panose="020B0600000101010101" pitchFamily="50" charset="-127"/>
              </a:rPr>
              <a:t> 문장을 생성시킬 수 있는 일정한 규칙</a:t>
            </a:r>
          </a:p>
          <a:p>
            <a:pPr lvl="1">
              <a:lnSpc>
                <a:spcPct val="120000"/>
              </a:lnSpc>
              <a:buFontTx/>
              <a:buBlip>
                <a:blip r:embed="rId5"/>
              </a:buBlip>
            </a:pPr>
            <a:r>
              <a:rPr lang="ko-KR" altLang="en-US">
                <a:latin typeface="Garamond" panose="02020404030301010803" pitchFamily="18" charset="0"/>
                <a:ea typeface="돋움" panose="020B0600000101010101" pitchFamily="50" charset="-127"/>
              </a:rPr>
              <a:t> ‘</a:t>
            </a:r>
            <a:r>
              <a:rPr lang="en-US" altLang="ko-KR" i="1">
                <a:latin typeface="Garamond" panose="02020404030301010803" pitchFamily="18" charset="0"/>
                <a:ea typeface="돋움" panose="020B0600000101010101" pitchFamily="50" charset="-127"/>
              </a:rPr>
              <a:t>x</a:t>
            </a:r>
            <a:r>
              <a:rPr lang="en-US" altLang="ko-KR">
                <a:latin typeface="Garamond" panose="02020404030301010803" pitchFamily="18" charset="0"/>
                <a:ea typeface="돋움" panose="020B0600000101010101" pitchFamily="50" charset="-127"/>
              </a:rPr>
              <a:t>→</a:t>
            </a:r>
            <a:r>
              <a:rPr lang="en-US" altLang="ko-KR" i="1">
                <a:latin typeface="Garamond" panose="02020404030301010803" pitchFamily="18" charset="0"/>
                <a:ea typeface="돋움" panose="020B0600000101010101" pitchFamily="50" charset="-127"/>
              </a:rPr>
              <a:t>y</a:t>
            </a:r>
            <a:r>
              <a:rPr lang="en-US" altLang="ko-KR">
                <a:latin typeface="Garamond" panose="02020404030301010803" pitchFamily="18" charset="0"/>
                <a:ea typeface="돋움" panose="020B0600000101010101" pitchFamily="50" charset="-127"/>
              </a:rPr>
              <a:t>’</a:t>
            </a:r>
            <a:r>
              <a:rPr lang="ko-KR" altLang="en-US">
                <a:latin typeface="Garamond" panose="02020404030301010803" pitchFamily="18" charset="0"/>
                <a:ea typeface="돋움" panose="020B0600000101010101" pitchFamily="50" charset="-127"/>
              </a:rPr>
              <a:t>의 형태로 나타냄</a:t>
            </a:r>
          </a:p>
          <a:p>
            <a:pPr lvl="2">
              <a:lnSpc>
                <a:spcPct val="120000"/>
              </a:lnSpc>
            </a:pPr>
            <a:r>
              <a:rPr lang="en-US" altLang="ko-KR" i="1">
                <a:latin typeface="Garamond" panose="02020404030301010803" pitchFamily="18" charset="0"/>
                <a:ea typeface="돋움" panose="020B0600000101010101" pitchFamily="50" charset="-127"/>
              </a:rPr>
              <a:t>x </a:t>
            </a:r>
            <a:r>
              <a:rPr lang="ko-KR" altLang="en-US">
                <a:latin typeface="Garamond" panose="02020404030301010803" pitchFamily="18" charset="0"/>
                <a:ea typeface="돋움" panose="020B0600000101010101" pitchFamily="50" charset="-127"/>
              </a:rPr>
              <a:t>는 비단말 심볼</a:t>
            </a:r>
          </a:p>
          <a:p>
            <a:pPr lvl="2">
              <a:lnSpc>
                <a:spcPct val="120000"/>
              </a:lnSpc>
            </a:pPr>
            <a:r>
              <a:rPr lang="en-US" altLang="ko-KR" i="1">
                <a:latin typeface="Garamond" panose="02020404030301010803" pitchFamily="18" charset="0"/>
                <a:ea typeface="돋움" panose="020B0600000101010101" pitchFamily="50" charset="-127"/>
              </a:rPr>
              <a:t>y </a:t>
            </a:r>
            <a:r>
              <a:rPr lang="ko-KR" altLang="en-US">
                <a:latin typeface="Garamond" panose="02020404030301010803" pitchFamily="18" charset="0"/>
                <a:ea typeface="돋움" panose="020B0600000101010101" pitchFamily="50" charset="-127"/>
              </a:rPr>
              <a:t>는 단말 심볼 또는 비단말 심볼</a:t>
            </a:r>
          </a:p>
        </p:txBody>
      </p:sp>
    </p:spTree>
    <p:extLst>
      <p:ext uri="{BB962C8B-B14F-4D97-AF65-F5344CB8AC3E}">
        <p14:creationId xmlns:p14="http://schemas.microsoft.com/office/powerpoint/2010/main" val="722978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800" b="1" dirty="0"/>
          </a:p>
          <a:p>
            <a:pPr marL="0" indent="0">
              <a:buNone/>
            </a:pPr>
            <a:r>
              <a:rPr lang="en-US" altLang="ko-KR" sz="4800" b="1" dirty="0"/>
              <a:t>Language Derivation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5485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그룹 6"/>
          <p:cNvGrpSpPr>
            <a:grpSpLocks/>
          </p:cNvGrpSpPr>
          <p:nvPr/>
        </p:nvGrpSpPr>
        <p:grpSpPr bwMode="auto">
          <a:xfrm>
            <a:off x="399630" y="-234266"/>
            <a:ext cx="11387256" cy="6253102"/>
            <a:chOff x="357158" y="1446520"/>
            <a:chExt cx="8410571" cy="3659509"/>
          </a:xfrm>
        </p:grpSpPr>
        <p:pic>
          <p:nvPicPr>
            <p:cNvPr id="11268" name="Picture 4" descr="C:\Documents and Settings\joomy\바탕 화면\[33] 이산수학\본문 PDF\캡처\12장화면 캡쳐2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595" y="1929162"/>
              <a:ext cx="8339134" cy="317686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</p:pic>
        <p:pic>
          <p:nvPicPr>
            <p:cNvPr id="18436" name="Picture 9" descr="C:\Documents and Settings\joomy\바탕 화면\[33] 이산수학\본문 PDF\캡처\1장\정의09.pn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8" y="1446520"/>
              <a:ext cx="782905" cy="696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766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그룹 9"/>
          <p:cNvGrpSpPr>
            <a:grpSpLocks/>
          </p:cNvGrpSpPr>
          <p:nvPr/>
        </p:nvGrpSpPr>
        <p:grpSpPr bwMode="auto">
          <a:xfrm>
            <a:off x="289367" y="0"/>
            <a:ext cx="11655706" cy="2714626"/>
            <a:chOff x="357158" y="928670"/>
            <a:chExt cx="8358246" cy="1492025"/>
          </a:xfrm>
        </p:grpSpPr>
        <p:pic>
          <p:nvPicPr>
            <p:cNvPr id="12296" name="Picture 8" descr="C:\Documents and Settings\joomy\바탕 화면\[33] 이산수학\본문 PDF\캡처\12장화면 캡쳐2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596" y="1428657"/>
              <a:ext cx="8286808" cy="992038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</p:pic>
        <p:pic>
          <p:nvPicPr>
            <p:cNvPr id="19463" name="Picture 10" descr="C:\Documents and Settings\joomy\바탕 화면\[33] 이산수학\본문 PDF\캡처\1장\정의10.pn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8" y="928670"/>
              <a:ext cx="950284" cy="68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59" name="Picture 9" descr="C:\Documents and Settings\joomy\바탕 화면\[33] 이산수학\본문 PDF\캡처\12장화면 캡쳐24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87" y="2871351"/>
            <a:ext cx="11556085" cy="212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10" descr="C:\Documents and Settings\joomy\바탕 화면\[33] 이산수학\본문 PDF\캡처\12장화면 캡쳐25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9" y="5479859"/>
            <a:ext cx="5643562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 descr="C:\Documents and Settings\joomy\바탕 화면\[33] 이산수학\본문 PDF\캡처\1장화면 캡쳐115.pn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4" y="5092861"/>
            <a:ext cx="1000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597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1774825" y="765175"/>
            <a:ext cx="864235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72000"/>
          <a:lstStyle>
            <a:lvl1pPr marL="342900" indent="-342900" algn="l" eaLnBrk="0" hangingPunct="0">
              <a:spcBef>
                <a:spcPct val="20000"/>
              </a:spcBef>
              <a:buBlip>
                <a:blip r:embed="rId3"/>
              </a:buBlip>
              <a:defRPr kumimoji="1" sz="2400" b="1">
                <a:solidFill>
                  <a:srgbClr val="00008E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61950" indent="-180975" algn="l" eaLnBrk="0" hangingPunct="0">
              <a:spcBef>
                <a:spcPct val="20000"/>
              </a:spcBef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714375" indent="-171450" algn="l" eaLnBrk="0" hangingPunct="0">
              <a:spcBef>
                <a:spcPct val="20000"/>
              </a:spcBef>
              <a:buClr>
                <a:srgbClr val="FF5050"/>
              </a:buClr>
              <a:buChar char="§"/>
              <a:tabLst>
                <a:tab pos="2152650" algn="l"/>
                <a:tab pos="3590925" algn="l"/>
              </a:tabLst>
              <a:defRPr kumimoji="1" sz="17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076325" indent="-180975" algn="l" eaLnBrk="0" hangingPunct="0">
              <a:spcBef>
                <a:spcPct val="20000"/>
              </a:spcBef>
              <a:buClr>
                <a:srgbClr val="FF6600"/>
              </a:buClr>
              <a:buChar char="ü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438275" indent="-180975" algn="l" eaLnBrk="0" hangingPunct="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1895475" indent="-1809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352675" indent="-1809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2809875" indent="-1809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267075" indent="-1809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>
                <a:latin typeface="Garamond" panose="02020404030301010803" pitchFamily="18" charset="0"/>
                <a:ea typeface="돋움" panose="020B0600000101010101" pitchFamily="50" charset="-127"/>
              </a:rPr>
              <a:t>유도트리</a:t>
            </a:r>
            <a:r>
              <a:rPr lang="en-US" altLang="ko-KR">
                <a:latin typeface="Garamond" panose="02020404030301010803" pitchFamily="18" charset="0"/>
                <a:ea typeface="돋움" panose="020B0600000101010101" pitchFamily="50" charset="-127"/>
              </a:rPr>
              <a:t>(derivation tree) </a:t>
            </a:r>
            <a:endParaRPr lang="en-US" altLang="ko-KR" i="1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1">
              <a:buFontTx/>
              <a:buBlip>
                <a:blip r:embed="rId4"/>
              </a:buBlip>
            </a:pPr>
            <a:r>
              <a:rPr lang="ko-KR" altLang="en-US">
                <a:latin typeface="Garamond" panose="02020404030301010803" pitchFamily="18" charset="0"/>
                <a:ea typeface="돋움" panose="020B0600000101010101" pitchFamily="50" charset="-127"/>
              </a:rPr>
              <a:t> 트리로 나타낸 영어 문장의 예</a:t>
            </a:r>
            <a:endParaRPr lang="ko-KR" altLang="en-US" i="1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2"/>
            <a:r>
              <a:rPr lang="ko-KR" altLang="en-US" sz="2000" i="1">
                <a:latin typeface="Garamond" panose="02020404030301010803" pitchFamily="18" charset="0"/>
                <a:ea typeface="돋움" panose="020B0600000101010101" pitchFamily="50" charset="-127"/>
              </a:rPr>
              <a:t> </a:t>
            </a:r>
            <a:r>
              <a:rPr lang="en-US" altLang="ko-KR" sz="2000" i="1">
                <a:latin typeface="Garamond" panose="02020404030301010803" pitchFamily="18" charset="0"/>
                <a:ea typeface="돋움" panose="020B0600000101010101" pitchFamily="50" charset="-127"/>
              </a:rPr>
              <a:t>The student drinks water quickly</a:t>
            </a:r>
            <a:r>
              <a:rPr lang="en-US" altLang="ko-KR">
                <a:latin typeface="Garamond" panose="02020404030301010803" pitchFamily="18" charset="0"/>
                <a:ea typeface="돋움" panose="020B0600000101010101" pitchFamily="50" charset="-127"/>
              </a:rPr>
              <a:t> </a:t>
            </a:r>
          </a:p>
          <a:p>
            <a:pPr lvl="1">
              <a:buFontTx/>
              <a:buBlip>
                <a:blip r:embed="rId4"/>
              </a:buBlip>
            </a:pPr>
            <a:endParaRPr lang="en-US" altLang="ko-KR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1">
              <a:buFontTx/>
              <a:buBlip>
                <a:blip r:embed="rId4"/>
              </a:buBlip>
            </a:pPr>
            <a:endParaRPr lang="en-US" altLang="ko-KR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1">
              <a:buFontTx/>
              <a:buBlip>
                <a:blip r:embed="rId4"/>
              </a:buBlip>
            </a:pPr>
            <a:endParaRPr lang="en-US" altLang="ko-KR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1">
              <a:buFontTx/>
              <a:buBlip>
                <a:blip r:embed="rId4"/>
              </a:buBlip>
            </a:pPr>
            <a:endParaRPr lang="en-US" altLang="ko-KR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1">
              <a:buFontTx/>
              <a:buBlip>
                <a:blip r:embed="rId4"/>
              </a:buBlip>
            </a:pPr>
            <a:endParaRPr lang="en-US" altLang="ko-KR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1">
              <a:buFontTx/>
              <a:buBlip>
                <a:blip r:embed="rId4"/>
              </a:buBlip>
            </a:pPr>
            <a:endParaRPr lang="en-US" altLang="ko-KR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1">
              <a:buFontTx/>
              <a:buBlip>
                <a:blip r:embed="rId4"/>
              </a:buBlip>
            </a:pPr>
            <a:endParaRPr lang="en-US" altLang="ko-KR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1">
              <a:buFontTx/>
              <a:buBlip>
                <a:blip r:embed="rId4"/>
              </a:buBlip>
            </a:pPr>
            <a:endParaRPr lang="en-US" altLang="ko-KR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1">
              <a:buFontTx/>
              <a:buBlip>
                <a:blip r:embed="rId4"/>
              </a:buBlip>
            </a:pPr>
            <a:endParaRPr lang="en-US" altLang="ko-KR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1">
              <a:buFontTx/>
              <a:buBlip>
                <a:blip r:embed="rId4"/>
              </a:buBlip>
            </a:pPr>
            <a:endParaRPr lang="en-US" altLang="ko-KR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1">
              <a:buFontTx/>
              <a:buBlip>
                <a:blip r:embed="rId4"/>
              </a:buBlip>
            </a:pPr>
            <a:endParaRPr lang="en-US" altLang="ko-KR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1">
              <a:buFontTx/>
              <a:buBlip>
                <a:blip r:embed="rId4"/>
              </a:buBlip>
            </a:pPr>
            <a:r>
              <a:rPr lang="ko-KR" altLang="en-US">
                <a:latin typeface="Garamond" panose="02020404030301010803" pitchFamily="18" charset="0"/>
                <a:ea typeface="돋움" panose="020B0600000101010101" pitchFamily="50" charset="-127"/>
              </a:rPr>
              <a:t> 파스트리</a:t>
            </a:r>
            <a:r>
              <a:rPr lang="en-US" altLang="ko-KR">
                <a:latin typeface="Garamond" panose="02020404030301010803" pitchFamily="18" charset="0"/>
                <a:ea typeface="돋움" panose="020B0600000101010101" pitchFamily="50" charset="-127"/>
              </a:rPr>
              <a:t>(parse tree)</a:t>
            </a:r>
            <a:r>
              <a:rPr lang="ko-KR" altLang="en-US">
                <a:latin typeface="Garamond" panose="02020404030301010803" pitchFamily="18" charset="0"/>
                <a:ea typeface="돋움" panose="020B0600000101010101" pitchFamily="50" charset="-127"/>
              </a:rPr>
              <a:t>라고도 함</a:t>
            </a:r>
          </a:p>
        </p:txBody>
      </p:sp>
      <p:pic>
        <p:nvPicPr>
          <p:cNvPr id="15363" name="Picture 4" descr="C:\Documents and Settings\joomy\바탕 화면\[33] 이산수학\본문 PDF\캡처\12장화면 캡쳐19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71750"/>
            <a:ext cx="6934200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2990850" y="5500689"/>
            <a:ext cx="3149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r>
              <a:rPr lang="en-US" altLang="ko-KR" sz="1200"/>
              <a:t>[</a:t>
            </a:r>
            <a:r>
              <a:rPr lang="ko-KR" altLang="en-US" sz="1200"/>
              <a:t>그림 </a:t>
            </a:r>
            <a:r>
              <a:rPr lang="en-US" altLang="ko-KR" sz="1200"/>
              <a:t>12-1] </a:t>
            </a:r>
            <a:r>
              <a:rPr lang="ko-KR" altLang="en-US" sz="1200"/>
              <a:t>트리로 나타낸 영어 문장의 예</a:t>
            </a:r>
          </a:p>
        </p:txBody>
      </p:sp>
    </p:spTree>
    <p:extLst>
      <p:ext uri="{BB962C8B-B14F-4D97-AF65-F5344CB8AC3E}">
        <p14:creationId xmlns:p14="http://schemas.microsoft.com/office/powerpoint/2010/main" val="713080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7" descr="C:\Documents and Settings\joomy\바탕 화면\[33] 이산수학\본문 PDF\캡처\12장화면 캡쳐26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928689"/>
            <a:ext cx="82867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8" descr="C:\Documents and Settings\joomy\바탕 화면\[33] 이산수학\본문 PDF\캡처\12장화면 캡쳐27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4146551"/>
            <a:ext cx="38798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9" descr="C:\Documents and Settings\joomy\바탕 화면\[33] 이산수학\본문 PDF\캡처\12장화면 캡쳐28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3929064"/>
            <a:ext cx="2036762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10" descr="C:\Documents and Settings\joomy\바탕 화면\[33] 이산수학\본문 PDF\캡처\12장화면 캡쳐29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6" y="5929314"/>
            <a:ext cx="29257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 descr="C:\Documents and Settings\joomy\바탕 화면\[33] 이산수학\본문 PDF\캡처\1장화면 캡쳐115.pn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4" y="4146550"/>
            <a:ext cx="1000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261938" algn="l"/>
              </a:tabLst>
            </a:pPr>
            <a:endParaRPr lang="en-US" altLang="ko-KR" sz="2400" dirty="0"/>
          </a:p>
          <a:p>
            <a:pPr>
              <a:tabLst>
                <a:tab pos="261938" algn="l"/>
              </a:tabLst>
            </a:pPr>
            <a:r>
              <a:rPr lang="ko-KR" altLang="en-US" sz="2400" dirty="0"/>
              <a:t>형식언어의 이해</a:t>
            </a:r>
            <a:endParaRPr lang="en-US" altLang="ko-KR" sz="2400" dirty="0"/>
          </a:p>
          <a:p>
            <a:pPr>
              <a:tabLst>
                <a:tab pos="261938" algn="l"/>
              </a:tabLst>
            </a:pPr>
            <a:r>
              <a:rPr lang="ko-KR" altLang="en-US" sz="2400" dirty="0"/>
              <a:t>형식언어 표현을 위한 문법의 이해</a:t>
            </a:r>
            <a:endParaRPr lang="en-US" altLang="ko-KR" sz="2400" dirty="0"/>
          </a:p>
          <a:p>
            <a:pPr lvl="1">
              <a:tabLst>
                <a:tab pos="261938" algn="l"/>
              </a:tabLst>
            </a:pPr>
            <a:r>
              <a:rPr lang="en-US" altLang="ko-KR" sz="2000" dirty="0"/>
              <a:t>Phrase-structure grammar</a:t>
            </a:r>
          </a:p>
          <a:p>
            <a:pPr lvl="1">
              <a:tabLst>
                <a:tab pos="261938" algn="l"/>
              </a:tabLst>
            </a:pPr>
            <a:r>
              <a:rPr lang="en-US" altLang="ko-KR" sz="2000" dirty="0"/>
              <a:t>Context-sensitive/-free grammar</a:t>
            </a:r>
          </a:p>
          <a:p>
            <a:pPr lvl="1">
              <a:tabLst>
                <a:tab pos="261938" algn="l"/>
              </a:tabLst>
            </a:pPr>
            <a:r>
              <a:rPr lang="en-US" altLang="ko-KR" sz="2000" dirty="0"/>
              <a:t>Regular grammar</a:t>
            </a:r>
          </a:p>
          <a:p>
            <a:pPr>
              <a:tabLst>
                <a:tab pos="261938" algn="l"/>
              </a:tabLst>
            </a:pPr>
            <a:r>
              <a:rPr lang="ko-KR" altLang="en-US" sz="2400" dirty="0"/>
              <a:t>문법의 정의</a:t>
            </a:r>
            <a:r>
              <a:rPr lang="en-US" altLang="ko-KR" sz="2400" dirty="0"/>
              <a:t>, </a:t>
            </a:r>
            <a:r>
              <a:rPr lang="ko-KR" altLang="en-US" sz="2400" dirty="0"/>
              <a:t>사용</a:t>
            </a:r>
            <a:r>
              <a:rPr lang="en-US" altLang="ko-KR" sz="2400" dirty="0"/>
              <a:t>, </a:t>
            </a:r>
            <a:r>
              <a:rPr lang="ko-KR" altLang="en-US" sz="2400" dirty="0"/>
              <a:t>표기 방식 이해</a:t>
            </a:r>
            <a:endParaRPr lang="en-US" altLang="ko-KR" sz="2400" dirty="0"/>
          </a:p>
          <a:p>
            <a:pPr lvl="1">
              <a:tabLst>
                <a:tab pos="261938" algn="l"/>
              </a:tabLst>
            </a:pPr>
            <a:r>
              <a:rPr lang="en-US" altLang="ko-KR" sz="2000" dirty="0"/>
              <a:t>BNF/CNF</a:t>
            </a:r>
          </a:p>
          <a:p>
            <a:pPr lvl="1">
              <a:tabLst>
                <a:tab pos="261938" algn="l"/>
              </a:tabLst>
            </a:pPr>
            <a:r>
              <a:rPr lang="en-US" altLang="ko-KR" sz="2000" dirty="0"/>
              <a:t>Derivation</a:t>
            </a:r>
          </a:p>
          <a:p>
            <a:pPr>
              <a:tabLst>
                <a:tab pos="261938" algn="l"/>
              </a:tabLst>
            </a:pPr>
            <a:r>
              <a:rPr lang="ko-KR" altLang="en-US" sz="2400" dirty="0"/>
              <a:t>오토마타의 기능 이해</a:t>
            </a:r>
            <a:endParaRPr lang="en-US" altLang="ko-KR" sz="2400" dirty="0"/>
          </a:p>
          <a:p>
            <a:pPr lvl="1">
              <a:tabLst>
                <a:tab pos="261938" algn="l"/>
              </a:tabLst>
            </a:pPr>
            <a:r>
              <a:rPr lang="ko-KR" altLang="en-US" sz="2000" dirty="0"/>
              <a:t>출력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비출력</a:t>
            </a:r>
            <a:r>
              <a:rPr lang="ko-KR" altLang="en-US" sz="2000" dirty="0"/>
              <a:t> 오토마타의 구분</a:t>
            </a:r>
            <a:endParaRPr lang="en-US" altLang="ko-KR" sz="20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09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800" b="1" dirty="0"/>
          </a:p>
          <a:p>
            <a:pPr marL="0" indent="0">
              <a:buNone/>
            </a:pPr>
            <a:r>
              <a:rPr lang="en-US" altLang="ko-KR" sz="4800" b="1" dirty="0"/>
              <a:t>Types of Grammars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87067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4" descr="C:\Documents and Settings\joomy\바탕 화면\[33] 이산수학\본문 PDF\캡처\12장화면 캡쳐32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6" y="1857376"/>
            <a:ext cx="35337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6688138" y="5143500"/>
            <a:ext cx="3262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r>
              <a:rPr lang="ko-KR" altLang="en-US" sz="1200" dirty="0"/>
              <a:t>각 유형의 문법이 표현하는 언어의 포함 범위</a:t>
            </a: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1774825" y="765176"/>
            <a:ext cx="8642350" cy="62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72000">
            <a:spAutoFit/>
          </a:bodyPr>
          <a:lstStyle>
            <a:lvl1pPr marL="342900" indent="-342900" algn="l" eaLnBrk="0" hangingPunct="0">
              <a:spcBef>
                <a:spcPct val="20000"/>
              </a:spcBef>
              <a:buBlip>
                <a:blip r:embed="rId4"/>
              </a:buBlip>
              <a:defRPr kumimoji="1" sz="2400" b="1">
                <a:solidFill>
                  <a:srgbClr val="00008E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61950" indent="-180975" algn="l" eaLnBrk="0" hangingPunct="0">
              <a:spcBef>
                <a:spcPct val="20000"/>
              </a:spcBef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714375" indent="-171450" algn="l" eaLnBrk="0" hangingPunct="0">
              <a:spcBef>
                <a:spcPct val="20000"/>
              </a:spcBef>
              <a:buClr>
                <a:srgbClr val="FF5050"/>
              </a:buClr>
              <a:buChar char="§"/>
              <a:tabLst>
                <a:tab pos="2152650" algn="l"/>
                <a:tab pos="3590925" algn="l"/>
              </a:tabLst>
              <a:defRPr kumimoji="1" sz="17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076325" indent="-180975" algn="l" eaLnBrk="0" hangingPunct="0">
              <a:spcBef>
                <a:spcPct val="20000"/>
              </a:spcBef>
              <a:buClr>
                <a:srgbClr val="FF6600"/>
              </a:buClr>
              <a:buChar char="ü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438275" indent="-180975" algn="l" eaLnBrk="0" hangingPunct="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1895475" indent="-1809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352675" indent="-1809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2809875" indent="-1809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267075" indent="-1809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>
                <a:latin typeface="Garamond" panose="02020404030301010803" pitchFamily="18" charset="0"/>
                <a:ea typeface="돋움" panose="020B0600000101010101" pitchFamily="50" charset="-127"/>
              </a:rPr>
              <a:t>문법의 유형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29653" y="3368155"/>
            <a:ext cx="97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Regular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8775" y="2744853"/>
            <a:ext cx="151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Context-Free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8775" y="2331475"/>
            <a:ext cx="197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Context-Sensitive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8775" y="1871651"/>
            <a:ext cx="144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Unrestricted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" name="직선 연결선 3"/>
          <p:cNvCxnSpPr>
            <a:endCxn id="8" idx="1"/>
          </p:cNvCxnSpPr>
          <p:nvPr/>
        </p:nvCxnSpPr>
        <p:spPr>
          <a:xfrm>
            <a:off x="5029200" y="2056317"/>
            <a:ext cx="13595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029200" y="2516141"/>
            <a:ext cx="13595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70079" y="2896902"/>
            <a:ext cx="13595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070078" y="3527563"/>
            <a:ext cx="13595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317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0" y="494938"/>
            <a:ext cx="12072798" cy="5651219"/>
            <a:chOff x="270" y="990"/>
            <a:chExt cx="5150" cy="2213"/>
          </a:xfrm>
        </p:grpSpPr>
        <p:pic>
          <p:nvPicPr>
            <p:cNvPr id="15373" name="Picture 13" descr="C:\Documents and Settings\joomy\바탕 화면\[33] 이산수학\본문 PDF\캡처\12장화면 캡쳐3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5" y="1258"/>
              <a:ext cx="5105" cy="1945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</p:pic>
        <p:pic>
          <p:nvPicPr>
            <p:cNvPr id="23556" name="Picture 11" descr="C:\Documents and Settings\joomy\바탕 화면\[33] 이산수학\본문 PDF\캡처\1장\정의11.pn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" y="990"/>
              <a:ext cx="585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8365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Context-Free Grammar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082" y="2297736"/>
            <a:ext cx="2719918" cy="387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3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Context-Sensitive Grammar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45" y="1690688"/>
            <a:ext cx="4621284" cy="488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49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 Grammar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6427"/>
            <a:ext cx="11282464" cy="48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28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9" descr="C:\Documents and Settings\joomy\바탕 화면\[33] 이산수학\본문 PDF\캡처\12장화면 캡쳐34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857251"/>
            <a:ext cx="7456488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10" descr="C:\Documents and Settings\joomy\바탕 화면\[33] 이산수학\본문 PDF\캡처\12장화면 캡쳐35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3860800"/>
            <a:ext cx="643413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 descr="C:\Documents and Settings\joomy\바탕 화면\[33] 이산수학\본문 PDF\캡처\1장화면 캡쳐115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3933825"/>
            <a:ext cx="1000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4079631" y="2074985"/>
            <a:ext cx="905607" cy="3956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079631" y="2478576"/>
            <a:ext cx="1037492" cy="3956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445974" y="6022731"/>
            <a:ext cx="6179039" cy="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3341199" y="6394938"/>
            <a:ext cx="6179039" cy="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4839" y="6103962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Wrong!</a:t>
            </a:r>
          </a:p>
          <a:p>
            <a:r>
              <a:rPr lang="en-US" altLang="ko-KR" dirty="0"/>
              <a:t>Not necessary to be regular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955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800" b="1" dirty="0"/>
          </a:p>
          <a:p>
            <a:pPr marL="0" indent="0">
              <a:buNone/>
            </a:pPr>
            <a:r>
              <a:rPr lang="en-US" altLang="ko-KR" sz="4800" b="1" dirty="0"/>
              <a:t>Representation of Grammars</a:t>
            </a:r>
          </a:p>
          <a:p>
            <a:pPr marL="0" indent="0">
              <a:buNone/>
            </a:pPr>
            <a:endParaRPr lang="en-US" altLang="ko-KR" sz="4800" b="1" dirty="0"/>
          </a:p>
          <a:p>
            <a:pPr marL="0" indent="0">
              <a:buNone/>
            </a:pPr>
            <a:r>
              <a:rPr lang="en-US" altLang="ko-KR" sz="4800" b="1" dirty="0"/>
              <a:t>- Normal Form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06293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Bakus</a:t>
            </a:r>
            <a:r>
              <a:rPr lang="en-US" altLang="ko-KR" dirty="0"/>
              <a:t> </a:t>
            </a:r>
            <a:r>
              <a:rPr lang="en-US" altLang="ko-KR" dirty="0" err="1"/>
              <a:t>Naur</a:t>
            </a:r>
            <a:r>
              <a:rPr lang="en-US" altLang="ko-KR" dirty="0"/>
              <a:t> 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General Representation of Context-Free Grammar</a:t>
            </a:r>
          </a:p>
          <a:p>
            <a:endParaRPr lang="en-US" altLang="ko-KR" dirty="0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Garamond" panose="02020404030301010803" pitchFamily="18" charset="0"/>
                <a:ea typeface="돋움" panose="020B0600000101010101" pitchFamily="50" charset="-127"/>
              </a:rPr>
              <a:t>Syntax of BNF(Backus-Normal Form, Backus-Naur Form)</a:t>
            </a:r>
          </a:p>
          <a:p>
            <a:pPr lvl="1">
              <a:lnSpc>
                <a:spcPct val="120000"/>
              </a:lnSpc>
              <a:buFontTx/>
              <a:buBlip>
                <a:blip r:embed="rId3"/>
              </a:buBlip>
            </a:pPr>
            <a:r>
              <a:rPr lang="ko-KR" altLang="en-US" dirty="0">
                <a:latin typeface="Garamond" panose="02020404030301010803" pitchFamily="18" charset="0"/>
                <a:ea typeface="돋움" panose="020B0600000101010101" pitchFamily="50" charset="-127"/>
              </a:rPr>
              <a:t> 문법의 생성규칙 나타낼 때 사용</a:t>
            </a:r>
          </a:p>
          <a:p>
            <a:pPr lvl="1">
              <a:lnSpc>
                <a:spcPct val="120000"/>
              </a:lnSpc>
              <a:buFontTx/>
              <a:buBlip>
                <a:blip r:embed="rId3"/>
              </a:buBlip>
            </a:pPr>
            <a:r>
              <a:rPr lang="ko-KR" altLang="en-US" dirty="0">
                <a:latin typeface="Garamond" panose="02020404030301010803" pitchFamily="18" charset="0"/>
                <a:ea typeface="돋움" panose="020B0600000101010101" pitchFamily="50" charset="-127"/>
              </a:rPr>
              <a:t> </a:t>
            </a:r>
            <a:r>
              <a:rPr lang="ko-KR" altLang="en-US" dirty="0" err="1">
                <a:latin typeface="Garamond" panose="02020404030301010803" pitchFamily="18" charset="0"/>
                <a:ea typeface="돋움" panose="020B0600000101010101" pitchFamily="50" charset="-127"/>
              </a:rPr>
              <a:t>비단말</a:t>
            </a:r>
            <a:r>
              <a:rPr lang="ko-KR" altLang="en-US" dirty="0">
                <a:latin typeface="Garamond" panose="02020404030301010803" pitchFamily="18" charset="0"/>
                <a:ea typeface="돋움" panose="020B0600000101010101" pitchFamily="50" charset="-127"/>
              </a:rPr>
              <a:t> 심볼을 ‘</a:t>
            </a:r>
            <a:r>
              <a:rPr lang="en-US" altLang="ko-KR" dirty="0">
                <a:latin typeface="Garamond" panose="02020404030301010803" pitchFamily="18" charset="0"/>
                <a:ea typeface="돋움" panose="020B0600000101010101" pitchFamily="50" charset="-127"/>
              </a:rPr>
              <a:t>&lt;’</a:t>
            </a:r>
            <a:r>
              <a:rPr lang="ko-KR" altLang="en-US" dirty="0">
                <a:latin typeface="Garamond" panose="02020404030301010803" pitchFamily="18" charset="0"/>
                <a:ea typeface="돋움" panose="020B0600000101010101" pitchFamily="50" charset="-127"/>
              </a:rPr>
              <a:t>와 ‘</a:t>
            </a:r>
            <a:r>
              <a:rPr lang="en-US" altLang="ko-KR" dirty="0">
                <a:latin typeface="Garamond" panose="02020404030301010803" pitchFamily="18" charset="0"/>
                <a:ea typeface="돋움" panose="020B0600000101010101" pitchFamily="50" charset="-127"/>
              </a:rPr>
              <a:t>&gt;’ </a:t>
            </a:r>
            <a:r>
              <a:rPr lang="ko-KR" altLang="en-US" dirty="0">
                <a:latin typeface="Garamond" panose="02020404030301010803" pitchFamily="18" charset="0"/>
                <a:ea typeface="돋움" panose="020B0600000101010101" pitchFamily="50" charset="-127"/>
              </a:rPr>
              <a:t>안에 넣음</a:t>
            </a:r>
          </a:p>
          <a:p>
            <a:pPr lvl="1">
              <a:lnSpc>
                <a:spcPct val="120000"/>
              </a:lnSpc>
              <a:buFontTx/>
              <a:buBlip>
                <a:blip r:embed="rId3"/>
              </a:buBlip>
            </a:pPr>
            <a:r>
              <a:rPr lang="ko-KR" altLang="en-US" dirty="0">
                <a:latin typeface="Garamond" panose="02020404030301010803" pitchFamily="18" charset="0"/>
                <a:ea typeface="돋움" panose="020B0600000101010101" pitchFamily="50" charset="-127"/>
              </a:rPr>
              <a:t> 생성규칙 </a:t>
            </a:r>
            <a:r>
              <a:rPr lang="en-US" altLang="ko-KR" i="1" dirty="0" err="1">
                <a:latin typeface="Garamond" panose="02020404030301010803" pitchFamily="18" charset="0"/>
                <a:ea typeface="돋움" panose="020B0600000101010101" pitchFamily="50" charset="-127"/>
              </a:rPr>
              <a:t>x</a:t>
            </a:r>
            <a:r>
              <a:rPr lang="en-US" altLang="ko-KR" dirty="0" err="1">
                <a:latin typeface="Garamond" panose="02020404030301010803" pitchFamily="18" charset="0"/>
                <a:ea typeface="돋움" panose="020B0600000101010101" pitchFamily="50" charset="-127"/>
              </a:rPr>
              <a:t>→</a:t>
            </a:r>
            <a:r>
              <a:rPr lang="en-US" altLang="ko-KR" i="1" dirty="0" err="1">
                <a:latin typeface="Garamond" panose="02020404030301010803" pitchFamily="18" charset="0"/>
                <a:ea typeface="돋움" panose="020B0600000101010101" pitchFamily="50" charset="-127"/>
              </a:rPr>
              <a:t>y</a:t>
            </a:r>
            <a:r>
              <a:rPr lang="en-US" altLang="ko-KR" i="1" dirty="0">
                <a:latin typeface="Garamond" panose="02020404030301010803" pitchFamily="18" charset="0"/>
                <a:ea typeface="돋움" panose="020B0600000101010101" pitchFamily="50" charset="-127"/>
              </a:rPr>
              <a:t> </a:t>
            </a:r>
            <a:r>
              <a:rPr lang="ko-KR" altLang="en-US" dirty="0">
                <a:latin typeface="Garamond" panose="02020404030301010803" pitchFamily="18" charset="0"/>
                <a:ea typeface="돋움" panose="020B0600000101010101" pitchFamily="50" charset="-127"/>
              </a:rPr>
              <a:t>를 </a:t>
            </a:r>
            <a:r>
              <a:rPr lang="en-US" altLang="ko-KR" i="1" dirty="0">
                <a:latin typeface="Garamond" panose="02020404030301010803" pitchFamily="18" charset="0"/>
                <a:ea typeface="돋움" panose="020B0600000101010101" pitchFamily="50" charset="-127"/>
              </a:rPr>
              <a:t>x </a:t>
            </a:r>
            <a:r>
              <a:rPr lang="en-US" altLang="ko-KR" dirty="0">
                <a:latin typeface="Garamond" panose="02020404030301010803" pitchFamily="18" charset="0"/>
                <a:ea typeface="돋움" panose="020B0600000101010101" pitchFamily="50" charset="-127"/>
              </a:rPr>
              <a:t>::=</a:t>
            </a:r>
            <a:r>
              <a:rPr lang="en-US" altLang="ko-KR" i="1" dirty="0">
                <a:latin typeface="Garamond" panose="02020404030301010803" pitchFamily="18" charset="0"/>
                <a:ea typeface="돋움" panose="020B0600000101010101" pitchFamily="50" charset="-127"/>
              </a:rPr>
              <a:t>y </a:t>
            </a:r>
            <a:r>
              <a:rPr lang="ko-KR" altLang="en-US" dirty="0">
                <a:latin typeface="Garamond" panose="02020404030301010803" pitchFamily="18" charset="0"/>
                <a:ea typeface="돋움" panose="020B0600000101010101" pitchFamily="50" charset="-127"/>
              </a:rPr>
              <a:t>로 나타냄</a:t>
            </a:r>
          </a:p>
          <a:p>
            <a:pPr lvl="2">
              <a:buFont typeface="Wingdings" panose="05000000000000000000" pitchFamily="2" charset="2"/>
              <a:buNone/>
            </a:pPr>
            <a:endParaRPr lang="ko-KR" altLang="en-US" dirty="0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ko-KR" altLang="en-US" dirty="0">
                <a:latin typeface="Garamond" panose="02020404030301010803" pitchFamily="18" charset="0"/>
                <a:ea typeface="돋움" panose="020B0600000101010101" pitchFamily="50" charset="-127"/>
              </a:rPr>
              <a:t>                                     				</a:t>
            </a:r>
          </a:p>
          <a:p>
            <a:pPr lvl="2">
              <a:buFont typeface="Wingdings" panose="05000000000000000000" pitchFamily="2" charset="2"/>
              <a:buNone/>
            </a:pPr>
            <a:endParaRPr lang="ko-KR" altLang="en-US" dirty="0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2">
              <a:buFont typeface="Wingdings" panose="05000000000000000000" pitchFamily="2" charset="2"/>
              <a:buNone/>
            </a:pPr>
            <a:endParaRPr lang="ko-KR" altLang="en-US" dirty="0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2">
              <a:buFont typeface="Wingdings" panose="05000000000000000000" pitchFamily="2" charset="2"/>
              <a:buNone/>
            </a:pPr>
            <a:endParaRPr lang="ko-KR" altLang="en-US" dirty="0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2"/>
            <a:r>
              <a:rPr lang="ko-KR" altLang="en-US" dirty="0">
                <a:latin typeface="Garamond" panose="02020404030301010803" pitchFamily="18" charset="0"/>
                <a:ea typeface="돋움" panose="020B0600000101010101" pitchFamily="50" charset="-127"/>
              </a:rPr>
              <a:t>‘</a:t>
            </a:r>
            <a:r>
              <a:rPr lang="en-US" altLang="ko-KR" dirty="0">
                <a:latin typeface="Garamond" panose="02020404030301010803" pitchFamily="18" charset="0"/>
                <a:ea typeface="돋움" panose="020B0600000101010101" pitchFamily="50" charset="-127"/>
              </a:rPr>
              <a:t>|’</a:t>
            </a:r>
            <a:r>
              <a:rPr lang="ko-KR" altLang="en-US" dirty="0">
                <a:latin typeface="Garamond" panose="02020404030301010803" pitchFamily="18" charset="0"/>
                <a:ea typeface="돋움" panose="020B0600000101010101" pitchFamily="50" charset="-127"/>
              </a:rPr>
              <a:t>는 ‘</a:t>
            </a:r>
            <a:r>
              <a:rPr lang="en-US" altLang="ko-KR" dirty="0">
                <a:latin typeface="Garamond" panose="02020404030301010803" pitchFamily="18" charset="0"/>
                <a:ea typeface="돋움" panose="020B0600000101010101" pitchFamily="50" charset="-127"/>
              </a:rPr>
              <a:t>or’</a:t>
            </a:r>
            <a:r>
              <a:rPr lang="ko-KR" altLang="en-US" dirty="0">
                <a:latin typeface="Garamond" panose="02020404030301010803" pitchFamily="18" charset="0"/>
                <a:ea typeface="돋움" panose="020B0600000101010101" pitchFamily="50" charset="-127"/>
              </a:rPr>
              <a:t>라고 읽음</a:t>
            </a:r>
          </a:p>
          <a:p>
            <a:endParaRPr lang="ko-KR" alt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768676"/>
              </p:ext>
            </p:extLst>
          </p:nvPr>
        </p:nvGraphicFramePr>
        <p:xfrm>
          <a:off x="1480515" y="4223372"/>
          <a:ext cx="41052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4" imgW="1701800" imgH="228600" progId="Equation.3">
                  <p:embed/>
                </p:oleObj>
              </mc:Choice>
              <mc:Fallback>
                <p:oleObj name="Equation" r:id="rId4" imgW="1701800" imgH="2286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515" y="4223372"/>
                        <a:ext cx="4105275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143772"/>
              </p:ext>
            </p:extLst>
          </p:nvPr>
        </p:nvGraphicFramePr>
        <p:xfrm>
          <a:off x="1627369" y="4774235"/>
          <a:ext cx="27352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6" imgW="1168400" imgH="228600" progId="Equation.3">
                  <p:embed/>
                </p:oleObj>
              </mc:Choice>
              <mc:Fallback>
                <p:oleObj name="Equation" r:id="rId6" imgW="1168400" imgH="22860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369" y="4774235"/>
                        <a:ext cx="27352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3584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C:\Documents and Settings\joomy\바탕 화면\[33] 이산수학\본문 PDF\캡처\12장화면 캡쳐30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981075"/>
            <a:ext cx="8358188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4" descr="C:\Documents and Settings\joomy\바탕 화면\[33] 이산수학\본문 PDF\캡처\12장화면 캡쳐31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2924176"/>
            <a:ext cx="5653087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C:\Documents and Settings\joomy\바탕 화면\[33] 이산수학\본문 PDF\캡처\1장화면 캡쳐115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1" y="2420938"/>
            <a:ext cx="1000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17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Basics of Formal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Relation of Languages</a:t>
            </a:r>
            <a:endParaRPr lang="ko-KR" altLang="en-US" dirty="0"/>
          </a:p>
        </p:txBody>
      </p:sp>
      <p:pic>
        <p:nvPicPr>
          <p:cNvPr id="4" name="Picture 4" descr="formal language inclusion relati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42" y="2810614"/>
            <a:ext cx="4997575" cy="363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056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Chomsky Normal 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Context-Free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48" y="3302706"/>
            <a:ext cx="2723959" cy="203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07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800" b="1" dirty="0"/>
          </a:p>
          <a:p>
            <a:pPr marL="0" indent="0">
              <a:buNone/>
            </a:pPr>
            <a:r>
              <a:rPr lang="en-US" altLang="ko-KR" sz="4800" b="1" dirty="0"/>
              <a:t>Finite State Automata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665507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Finite State Machine</a:t>
            </a:r>
            <a:endParaRPr lang="ko-KR" altLang="en-US" dirty="0"/>
          </a:p>
        </p:txBody>
      </p:sp>
      <p:grpSp>
        <p:nvGrpSpPr>
          <p:cNvPr id="4" name="그룹 7"/>
          <p:cNvGrpSpPr>
            <a:grpSpLocks/>
          </p:cNvGrpSpPr>
          <p:nvPr/>
        </p:nvGrpSpPr>
        <p:grpSpPr bwMode="auto">
          <a:xfrm>
            <a:off x="754373" y="1790298"/>
            <a:ext cx="10683254" cy="4358293"/>
            <a:chOff x="428596" y="1836046"/>
            <a:chExt cx="8348658" cy="2466641"/>
          </a:xfrm>
        </p:grpSpPr>
        <p:pic>
          <p:nvPicPr>
            <p:cNvPr id="5" name="Picture 6" descr="C:\Documents and Settings\joomy\바탕 화면\[33] 이산수학\본문 PDF\캡처\12장화면 캡쳐36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0034" y="2285537"/>
              <a:ext cx="8277220" cy="201715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</p:pic>
        <p:pic>
          <p:nvPicPr>
            <p:cNvPr id="6" name="Picture 12" descr="C:\Documents and Settings\joomy\바탕 화면\[33] 이산수학\본문 PDF\캡처\1장\정의12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596" y="1836046"/>
              <a:ext cx="928687" cy="664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3865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그룹 9"/>
          <p:cNvGrpSpPr>
            <a:grpSpLocks/>
          </p:cNvGrpSpPr>
          <p:nvPr/>
        </p:nvGrpSpPr>
        <p:grpSpPr bwMode="auto">
          <a:xfrm>
            <a:off x="750771" y="1694047"/>
            <a:ext cx="10467416" cy="3605575"/>
            <a:chOff x="357158" y="2039697"/>
            <a:chExt cx="8339133" cy="2135189"/>
          </a:xfrm>
        </p:grpSpPr>
        <p:pic>
          <p:nvPicPr>
            <p:cNvPr id="18440" name="Picture 8" descr="C:\Documents and Settings\joomy\바탕 화면\[33] 이산수학\본문 PDF\캡처\12장화면 캡쳐37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595" y="2500072"/>
              <a:ext cx="8267696" cy="1674814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</p:pic>
        <p:pic>
          <p:nvPicPr>
            <p:cNvPr id="26628" name="Picture 13" descr="C:\Documents and Settings\joomy\바탕 화면\[33] 이산수학\본문 PDF\캡처\1장\정의13.pn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8" y="2039697"/>
              <a:ext cx="928694" cy="674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3310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3" name="Group 5"/>
          <p:cNvGrpSpPr>
            <a:grpSpLocks/>
          </p:cNvGrpSpPr>
          <p:nvPr/>
        </p:nvGrpSpPr>
        <p:grpSpPr bwMode="auto">
          <a:xfrm>
            <a:off x="1952625" y="981076"/>
            <a:ext cx="8452284" cy="4312819"/>
            <a:chOff x="270" y="935"/>
            <a:chExt cx="5220" cy="2563"/>
          </a:xfrm>
        </p:grpSpPr>
        <p:pic>
          <p:nvPicPr>
            <p:cNvPr id="27650" name="Picture 37" descr="C:\Documents and Settings\joomy\바탕 화면\[33] 이산수학\본문 PDF\캡처\12장화면 캡쳐38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" y="935"/>
              <a:ext cx="5220" cy="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1" name="Picture 38" descr="C:\Documents and Settings\joomy\바탕 화면\[33] 이산수학\본문 PDF\캡처\12장화면 캡쳐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" y="1835"/>
              <a:ext cx="2156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2192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 descr="C:\Documents and Settings\joomy\바탕 화면\[33] 이산수학\본문 PDF\캡처\12장화면 캡쳐39.png"/>
          <p:cNvPicPr preferRelativeResize="0"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4" y="1125539"/>
            <a:ext cx="4067175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4" descr="C:\Documents and Settings\joomy\바탕 화면\[33] 이산수학\본문 PDF\캡처\1장화면 캡쳐115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4" y="1125538"/>
            <a:ext cx="1000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378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C:\Documents and Settings\joomy\바탕 화면\[33] 이산수학\본문 PDF\캡처\12장화면 캡쳐4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928688"/>
            <a:ext cx="7043738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5" descr="C:\Documents and Settings\joomy\바탕 화면\[33] 이산수학\본문 PDF\캡처\12장화면 캡쳐42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4" y="5357814"/>
            <a:ext cx="5089525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 descr="C:\Documents and Settings\joomy\바탕 화면\[33] 이산수학\본문 PDF\캡처\1장화면 캡쳐115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9" y="5429250"/>
            <a:ext cx="1000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033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Finite State Automata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/>
          <p:cNvGrpSpPr>
            <a:grpSpLocks/>
          </p:cNvGrpSpPr>
          <p:nvPr/>
        </p:nvGrpSpPr>
        <p:grpSpPr bwMode="auto">
          <a:xfrm>
            <a:off x="1005248" y="1354238"/>
            <a:ext cx="10181503" cy="4465667"/>
            <a:chOff x="363610" y="1500174"/>
            <a:chExt cx="8351794" cy="3129513"/>
          </a:xfrm>
        </p:grpSpPr>
        <p:pic>
          <p:nvPicPr>
            <p:cNvPr id="8" name="Picture 5" descr="C:\Documents and Settings\joomy\바탕 화면\[33] 이산수학\본문 PDF\캡처\12장화면 캡쳐43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697" y="1928874"/>
              <a:ext cx="8286707" cy="270081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</p:pic>
        <p:pic>
          <p:nvPicPr>
            <p:cNvPr id="9" name="Picture 3" descr="C:\Documents and Settings\joomy\바탕 화면\[33] 이산수학\본문 PDF\캡처\1장\정의14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610" y="1500174"/>
              <a:ext cx="922242" cy="657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0861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6" descr="C:\Documents and Settings\joomy\바탕 화면\[33] 이산수학\본문 PDF\캡처\12장화면 캡쳐44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928689"/>
            <a:ext cx="8291513" cy="52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7" descr="C:\Documents and Settings\joomy\바탕 화면\[33] 이산수학\본문 PDF\캡처\12장화면 캡쳐4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6" y="2214563"/>
            <a:ext cx="2143125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994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C:\Documents and Settings\joomy\바탕 화면\[33] 이산수학\본문 PDF\캡처\12장화면 캡쳐46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9" y="1357314"/>
            <a:ext cx="7234237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4" descr="C:\Documents and Settings\joomy\바탕 화면\[33] 이산수학\본문 PDF\캡처\1장화면 캡쳐115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4" y="928688"/>
            <a:ext cx="1000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54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800" b="1" dirty="0"/>
          </a:p>
          <a:p>
            <a:pPr marL="0" indent="0">
              <a:buNone/>
            </a:pPr>
            <a:r>
              <a:rPr lang="en-US" altLang="ko-KR" sz="4800" b="1" dirty="0"/>
              <a:t>Conventional Definition of a Formal Language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246420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 descr="C:\Documents and Settings\joomy\바탕 화면\[33] 이산수학\본문 PDF\캡처\12장화면 캡쳐47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981076"/>
            <a:ext cx="8286750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5" descr="C:\Documents and Settings\joomy\바탕 화면\[33] 이산수학\본문 PDF\캡처\12장화면 캡쳐48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4" y="2922588"/>
            <a:ext cx="5203825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 descr="C:\Documents and Settings\joomy\바탕 화면\[33] 이산수학\본문 PDF\캡처\1장화면 캡쳐115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4" y="2708275"/>
            <a:ext cx="1000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079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Nondeterministic Finite State Automata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0" name="그룹 6"/>
          <p:cNvGrpSpPr>
            <a:grpSpLocks/>
          </p:cNvGrpSpPr>
          <p:nvPr/>
        </p:nvGrpSpPr>
        <p:grpSpPr bwMode="auto">
          <a:xfrm>
            <a:off x="1006997" y="1540287"/>
            <a:ext cx="9600779" cy="4420675"/>
            <a:chOff x="357158" y="1428736"/>
            <a:chExt cx="8286808" cy="3109067"/>
          </a:xfrm>
        </p:grpSpPr>
        <p:pic>
          <p:nvPicPr>
            <p:cNvPr id="11" name="Picture 5" descr="C:\Documents and Settings\joomy\바탕 화면\[33] 이산수학\본문 PDF\캡처\12장화면 캡쳐49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5" y="1857463"/>
              <a:ext cx="8215371" cy="268034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</p:pic>
        <p:pic>
          <p:nvPicPr>
            <p:cNvPr id="12" name="Picture 6" descr="C:\Documents and Settings\joomy\바탕 화면\[33] 이산수학\본문 PDF\캡처\1장\정의15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8" y="1428736"/>
              <a:ext cx="914615" cy="654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62340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 descr="C:\Documents and Settings\joomy\바탕 화면\[33] 이산수학\본문 PDF\캡처\12장화면 캡쳐53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981076"/>
            <a:ext cx="828675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5" descr="C:\Documents and Settings\joomy\바탕 화면\[33] 이산수학\본문 PDF\캡처\12장화면 캡쳐54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4794250"/>
            <a:ext cx="37973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 descr="C:\Documents and Settings\joomy\바탕 화면\[33] 이산수학\본문 PDF\캡처\1장화면 캡쳐115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1" y="4799013"/>
            <a:ext cx="1000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056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2" descr="C:\Documents and Settings\joomy\바탕 화면\[33] 이산수학\본문 PDF\캡처\12장화면 캡쳐50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9" y="928688"/>
            <a:ext cx="8358187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3" descr="C:\Documents and Settings\joomy\바탕 화면\[33] 이산수학\본문 PDF\캡처\12장화면 캡쳐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4" y="2286000"/>
            <a:ext cx="207168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099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5" descr="C:\Documents and Settings\joomy\바탕 화면\[33] 이산수학\본문 PDF\캡처\12장화면 캡쳐5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1" y="1628776"/>
            <a:ext cx="7269163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4" descr="C:\Documents and Settings\joomy\바탕 화면\[33] 이산수학\본문 PDF\캡처\1장화면 캡쳐115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9" y="1125538"/>
            <a:ext cx="1000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530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Definition of Regular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6"/>
          <p:cNvGrpSpPr>
            <a:grpSpLocks/>
          </p:cNvGrpSpPr>
          <p:nvPr/>
        </p:nvGrpSpPr>
        <p:grpSpPr bwMode="auto">
          <a:xfrm>
            <a:off x="1557098" y="1441954"/>
            <a:ext cx="8358187" cy="1412875"/>
            <a:chOff x="357158" y="1071546"/>
            <a:chExt cx="8358246" cy="1412851"/>
          </a:xfrm>
        </p:grpSpPr>
        <p:pic>
          <p:nvPicPr>
            <p:cNvPr id="5" name="Picture 5" descr="C:\Documents and Settings\joomy\바탕 화면\[33] 이산수학\본문 PDF\캡처\12장화면 캡쳐5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6" y="1500164"/>
              <a:ext cx="8286808" cy="98423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</p:pic>
        <p:pic>
          <p:nvPicPr>
            <p:cNvPr id="6" name="Picture 7" descr="C:\Documents and Settings\joomy\바탕 화면\[33] 이산수학\본문 PDF\캡처\1장\정의16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8" y="1071546"/>
              <a:ext cx="926738" cy="65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6" descr="C:\Documents and Settings\joomy\바탕 화면\[33] 이산수학\본문 PDF\캡처\12장화면 캡쳐56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98" y="3207254"/>
            <a:ext cx="8429625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524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그룹 5"/>
          <p:cNvGrpSpPr>
            <a:grpSpLocks/>
          </p:cNvGrpSpPr>
          <p:nvPr/>
        </p:nvGrpSpPr>
        <p:grpSpPr bwMode="auto">
          <a:xfrm>
            <a:off x="3084513" y="981075"/>
            <a:ext cx="6972300" cy="5278438"/>
            <a:chOff x="600075" y="1000108"/>
            <a:chExt cx="8543957" cy="6467508"/>
          </a:xfrm>
        </p:grpSpPr>
        <p:pic>
          <p:nvPicPr>
            <p:cNvPr id="39940" name="Picture 4" descr="C:\Documents and Settings\joomy\바탕 화면\[33] 이산수학\본문 PDF\캡처\12장화면 캡쳐57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5" y="1000108"/>
              <a:ext cx="8543925" cy="470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1" name="Picture 5" descr="C:\Documents and Settings\joomy\바탕 화면\[33] 이산수학\본문 PDF\캡처\12장화면 캡쳐58.pn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32" y="5715016"/>
              <a:ext cx="8229600" cy="175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9939" name="Picture 4" descr="C:\Documents and Settings\joomy\바탕 화면\[33] 이산수학\본문 PDF\캡처\1장화면 캡쳐115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1000125"/>
            <a:ext cx="1000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21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그룹 7"/>
          <p:cNvGrpSpPr>
            <a:grpSpLocks/>
          </p:cNvGrpSpPr>
          <p:nvPr/>
        </p:nvGrpSpPr>
        <p:grpSpPr bwMode="auto">
          <a:xfrm>
            <a:off x="536535" y="70276"/>
            <a:ext cx="11177045" cy="2231601"/>
            <a:chOff x="285720" y="1428736"/>
            <a:chExt cx="8429685" cy="1704848"/>
          </a:xfrm>
        </p:grpSpPr>
        <p:pic>
          <p:nvPicPr>
            <p:cNvPr id="1030" name="Picture 6" descr="C:\Documents and Settings\joomy\바탕 화면\[33] 이산수학\본문 PDF\캡처\12장화면 캡쳐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6" y="1857329"/>
              <a:ext cx="8286809" cy="1276255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</p:pic>
        <p:pic>
          <p:nvPicPr>
            <p:cNvPr id="8199" name="Picture 7" descr="C:\Documents and Settings\joomy\바탕 화면\[33] 이산수학\본문 PDF\캡처\1장\정의1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20" y="1428736"/>
              <a:ext cx="809619" cy="700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195" name="Picture 9" descr="C:\Documents and Settings\joomy\바탕 화면\[33] 이산수학\본문 PDF\캡처\12장화면 캡쳐5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76" y="2526519"/>
            <a:ext cx="10987604" cy="201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10" descr="C:\Documents and Settings\joomy\바탕 화면\[33] 이산수학\본문 PDF\캡처\12장화면 캡쳐6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8" y="5373688"/>
            <a:ext cx="723741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 descr="C:\Documents and Settings\joomy\바탕 화면\[33] 이산수학\본문 PDF\캡처\1장화면 캡쳐115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4" y="4857750"/>
            <a:ext cx="1000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50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그룹 12"/>
          <p:cNvGrpSpPr>
            <a:grpSpLocks/>
          </p:cNvGrpSpPr>
          <p:nvPr/>
        </p:nvGrpSpPr>
        <p:grpSpPr bwMode="auto">
          <a:xfrm>
            <a:off x="388055" y="0"/>
            <a:ext cx="10862537" cy="1967696"/>
            <a:chOff x="357158" y="1500174"/>
            <a:chExt cx="8358247" cy="1330477"/>
          </a:xfrm>
        </p:grpSpPr>
        <p:pic>
          <p:nvPicPr>
            <p:cNvPr id="3080" name="Picture 8" descr="C:\Documents and Settings\joomy\바탕 화면\[33] 이산수학\본문 PDF\캡처\12장화면 캡쳐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6" y="2000294"/>
              <a:ext cx="8286809" cy="83035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</p:pic>
        <p:pic>
          <p:nvPicPr>
            <p:cNvPr id="9226" name="Picture 2" descr="C:\Documents and Settings\joomy\바탕 화면\[33] 이산수학\본문 PDF\캡처\1장\정의02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8" y="1500174"/>
              <a:ext cx="785812" cy="682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19" name="그룹 11"/>
          <p:cNvGrpSpPr>
            <a:grpSpLocks/>
          </p:cNvGrpSpPr>
          <p:nvPr/>
        </p:nvGrpSpPr>
        <p:grpSpPr bwMode="auto">
          <a:xfrm>
            <a:off x="388055" y="1867685"/>
            <a:ext cx="10862537" cy="1871530"/>
            <a:chOff x="357158" y="3429000"/>
            <a:chExt cx="8358246" cy="1513038"/>
          </a:xfrm>
        </p:grpSpPr>
        <p:pic>
          <p:nvPicPr>
            <p:cNvPr id="3081" name="Picture 9" descr="C:\Documents and Settings\joomy\바탕 화면\[33] 이산수학\본문 PDF\캡처\12장화면 캡쳐3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596" y="3919586"/>
              <a:ext cx="8286808" cy="102245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</p:pic>
        <p:pic>
          <p:nvPicPr>
            <p:cNvPr id="9224" name="Picture 3" descr="C:\Documents and Settings\joomy\바탕 화면\[33] 이산수학\본문 PDF\캡처\1장\정의03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8" y="3429000"/>
              <a:ext cx="786652" cy="709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20" name="그룹 13"/>
          <p:cNvGrpSpPr>
            <a:grpSpLocks/>
          </p:cNvGrpSpPr>
          <p:nvPr/>
        </p:nvGrpSpPr>
        <p:grpSpPr bwMode="auto">
          <a:xfrm>
            <a:off x="563664" y="3781486"/>
            <a:ext cx="10686928" cy="2387820"/>
            <a:chOff x="428596" y="2500306"/>
            <a:chExt cx="8277283" cy="1768847"/>
          </a:xfrm>
        </p:grpSpPr>
        <p:pic>
          <p:nvPicPr>
            <p:cNvPr id="15" name="Picture 7" descr="C:\Documents and Settings\joomy\바탕 화면\[33] 이산수학\본문 PDF\캡처\12장화면 캡쳐4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8596" y="3000474"/>
              <a:ext cx="8277283" cy="1268679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</p:pic>
        <p:pic>
          <p:nvPicPr>
            <p:cNvPr id="9222" name="Picture 4" descr="C:\Documents and Settings\joomy\바탕 화면\[33] 이산수학\본문 PDF\캡처\1장\정의04.png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596" y="2500306"/>
              <a:ext cx="797557" cy="69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068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C:\Documents and Settings\joomy\바탕 화면\[33] 이산수학\본문 PDF\캡처\12장화면 캡쳐7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000126"/>
            <a:ext cx="8064500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8" descr="C:\Documents and Settings\joomy\바탕 화면\[33] 이산수학\본문 PDF\캡처\12장화면 캡쳐8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3929063"/>
            <a:ext cx="3440112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C:\Documents and Settings\joomy\바탕 화면\[33] 이산수학\본문 PDF\캡처\1장화면 캡쳐115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1" y="3643313"/>
            <a:ext cx="1000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98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C:\Documents and Settings\joomy\바탕 화면\[33] 이산수학\본문 PDF\캡처\12장화면 캡쳐9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981075"/>
            <a:ext cx="8358188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4" descr="C:\Documents and Settings\joomy\바탕 화면\[33] 이산수학\본문 PDF\캡처\12장화면 캡쳐10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1" y="4162425"/>
            <a:ext cx="69961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 descr="C:\Documents and Settings\joomy\바탕 화면\[33] 이산수학\본문 PDF\캡처\1장화면 캡쳐115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1" y="3662363"/>
            <a:ext cx="1000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705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1"/>
          <p:cNvGrpSpPr>
            <a:grpSpLocks/>
          </p:cNvGrpSpPr>
          <p:nvPr/>
        </p:nvGrpSpPr>
        <p:grpSpPr bwMode="auto">
          <a:xfrm>
            <a:off x="388055" y="247831"/>
            <a:ext cx="11175054" cy="2877334"/>
            <a:chOff x="357158" y="1071546"/>
            <a:chExt cx="8358246" cy="2152237"/>
          </a:xfrm>
        </p:grpSpPr>
        <p:pic>
          <p:nvPicPr>
            <p:cNvPr id="6154" name="Picture 10" descr="C:\Documents and Settings\joomy\바탕 화면\[33] 이산수학\본문 PDF\캡처\12장화면 캡쳐1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6" y="1571512"/>
              <a:ext cx="8286808" cy="165227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</p:pic>
        <p:pic>
          <p:nvPicPr>
            <p:cNvPr id="12295" name="Picture 5" descr="C:\Documents and Settings\joomy\바탕 화면\[33] 이산수학\본문 PDF\캡처\1장\정의05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8" y="1071546"/>
              <a:ext cx="786652" cy="693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291" name="Picture 11" descr="C:\Documents and Settings\joomy\바탕 화면\[33] 이산수학\본문 PDF\캡처\12장화면 캡쳐13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8" y="3268902"/>
            <a:ext cx="11230012" cy="139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12" descr="C:\Documents and Settings\joomy\바탕 화면\[33] 이산수학\본문 PDF\캡처\12장화면 캡쳐14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883" y="5051808"/>
            <a:ext cx="42830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 descr="C:\Documents and Settings\joomy\바탕 화면\[33] 이산수학\본문 PDF\캡처\1장화면 캡쳐115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571" y="4980370"/>
            <a:ext cx="1000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86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255</Words>
  <Application>Microsoft Office PowerPoint</Application>
  <PresentationFormat>사용자 지정</PresentationFormat>
  <Paragraphs>105</Paragraphs>
  <Slides>46</Slides>
  <Notes>21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8" baseType="lpstr">
      <vt:lpstr>Office 테마</vt:lpstr>
      <vt:lpstr>Equation</vt:lpstr>
      <vt:lpstr>Formal Language</vt:lpstr>
      <vt:lpstr>Goal</vt:lpstr>
      <vt:lpstr>Basics of Formal Language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Context-Free Grammar</vt:lpstr>
      <vt:lpstr>Context-Sensitive Grammar</vt:lpstr>
      <vt:lpstr>Regular Grammar</vt:lpstr>
      <vt:lpstr>PowerPoint 프레젠테이션</vt:lpstr>
      <vt:lpstr>PowerPoint 프레젠테이션</vt:lpstr>
      <vt:lpstr>Bakus Naur Form</vt:lpstr>
      <vt:lpstr>PowerPoint 프레젠테이션</vt:lpstr>
      <vt:lpstr>Chomsky Normal Form</vt:lpstr>
      <vt:lpstr>PowerPoint 프레젠테이션</vt:lpstr>
      <vt:lpstr>Finite State Machine</vt:lpstr>
      <vt:lpstr>PowerPoint 프레젠테이션</vt:lpstr>
      <vt:lpstr>PowerPoint 프레젠테이션</vt:lpstr>
      <vt:lpstr>PowerPoint 프레젠테이션</vt:lpstr>
      <vt:lpstr>PowerPoint 프레젠테이션</vt:lpstr>
      <vt:lpstr>Finite State Automata</vt:lpstr>
      <vt:lpstr>PowerPoint 프레젠테이션</vt:lpstr>
      <vt:lpstr>PowerPoint 프레젠테이션</vt:lpstr>
      <vt:lpstr>PowerPoint 프레젠테이션</vt:lpstr>
      <vt:lpstr>Nondeterministic Finite State Automata</vt:lpstr>
      <vt:lpstr>PowerPoint 프레젠테이션</vt:lpstr>
      <vt:lpstr>PowerPoint 프레젠테이션</vt:lpstr>
      <vt:lpstr>PowerPoint 프레젠테이션</vt:lpstr>
      <vt:lpstr>Definition of Regular Language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Language</dc:title>
  <dc:creator>kangil</dc:creator>
  <cp:lastModifiedBy>USER</cp:lastModifiedBy>
  <cp:revision>43</cp:revision>
  <dcterms:created xsi:type="dcterms:W3CDTF">2016-11-08T05:55:51Z</dcterms:created>
  <dcterms:modified xsi:type="dcterms:W3CDTF">2016-11-16T02:27:20Z</dcterms:modified>
</cp:coreProperties>
</file>