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3" r:id="rId4"/>
    <p:sldId id="261" r:id="rId5"/>
    <p:sldId id="270" r:id="rId6"/>
    <p:sldId id="271" r:id="rId7"/>
    <p:sldId id="267" r:id="rId8"/>
    <p:sldId id="268" r:id="rId9"/>
    <p:sldId id="269" r:id="rId10"/>
    <p:sldId id="278" r:id="rId11"/>
    <p:sldId id="272" r:id="rId12"/>
    <p:sldId id="273" r:id="rId13"/>
    <p:sldId id="275" r:id="rId14"/>
    <p:sldId id="27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3" autoAdjust="0"/>
    <p:restoredTop sz="76937" autoAdjust="0"/>
  </p:normalViewPr>
  <p:slideViewPr>
    <p:cSldViewPr>
      <p:cViewPr>
        <p:scale>
          <a:sx n="75" d="100"/>
          <a:sy n="75" d="100"/>
        </p:scale>
        <p:origin x="-1230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12A0-1EF1-470B-84B9-D6F1C60B3BE7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8ADD-550F-47EE-9C93-94E29820D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0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28ADD-550F-47EE-9C93-94E29820DF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31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임의로 중앙점을 왼쪽에</a:t>
            </a:r>
            <a:r>
              <a:rPr lang="ko-KR" altLang="en-US" baseline="0" dirty="0" smtClean="0"/>
              <a:t> 동그라미로 군집중앙을 뒀었습니다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군집중앙을 두고 세 군집중앙의 가운데 점에서 각 방향으로 직선을 그리며 </a:t>
            </a:r>
            <a:endParaRPr lang="en-US" altLang="ko-KR" baseline="0" dirty="0" smtClean="0"/>
          </a:p>
          <a:p>
            <a:r>
              <a:rPr lang="ko-KR" altLang="en-US" dirty="0" smtClean="0"/>
              <a:t>경계를 조정했습니다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저기 직선을 보시면 고양이와 모자사진에서는 경계가 일부분이 </a:t>
            </a:r>
            <a:r>
              <a:rPr lang="ko-KR" altLang="en-US" dirty="0" err="1" smtClean="0"/>
              <a:t>넘어간것을</a:t>
            </a:r>
            <a:r>
              <a:rPr lang="ko-KR" altLang="en-US" dirty="0" smtClean="0"/>
              <a:t> 확실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컴퓨터가 이 객체들을 인식하게 된다면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프로의 확률로 고양이라고 인식하고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프로는 강아지라고 확률로 판단할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물체를 확실히 </a:t>
            </a:r>
            <a:r>
              <a:rPr lang="ko-KR" altLang="en-US" dirty="0" err="1" smtClean="0"/>
              <a:t>판단한다고하면</a:t>
            </a:r>
            <a:r>
              <a:rPr lang="ko-KR" altLang="en-US" dirty="0" smtClean="0"/>
              <a:t> 확신하지 </a:t>
            </a:r>
            <a:r>
              <a:rPr lang="ko-KR" altLang="en-US" dirty="0" err="1" smtClean="0"/>
              <a:t>못하는겁니다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모자도 그렇습니다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군집중앙을 여러 번 옮기고 새롭게 옮겨진 군집 </a:t>
            </a:r>
            <a:r>
              <a:rPr lang="ko-KR" altLang="en-US" dirty="0" err="1" smtClean="0"/>
              <a:t>중앙에따라</a:t>
            </a:r>
            <a:r>
              <a:rPr lang="ko-KR" altLang="en-US" dirty="0" smtClean="0"/>
              <a:t> 군집경계가 조정이 되었고 완벽히 군집들간의 경계를 깔끔하게 조정됨을 확인하였습니다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28ADD-550F-47EE-9C93-94E29820DF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037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6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441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57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876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825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263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094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932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21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41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283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12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9C44-073C-425F-A680-748F5CB122B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C35-D9FC-4D3D-A4E5-422B5E5A51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014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AZ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967" y="1473025"/>
            <a:ext cx="2888066" cy="2888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1689" y="4417275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견고딕" pitchFamily="18" charset="-127"/>
                <a:ea typeface="HY견고딕" pitchFamily="18" charset="-127"/>
              </a:rPr>
              <a:t>Ch9.  Clustering with k-means</a:t>
            </a:r>
            <a:endParaRPr lang="ko-KR" altLang="en-US" sz="2000" b="1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9391" y="4123411"/>
            <a:ext cx="1124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굴림" pitchFamily="50" charset="-127"/>
                <a:ea typeface="굴림" pitchFamily="50" charset="-127"/>
              </a:rPr>
              <a:t>2016.09.01</a:t>
            </a:r>
            <a:endParaRPr lang="ko-KR" altLang="en-US" sz="14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>
            <a:off x="2668471" y="3989501"/>
            <a:ext cx="3810267" cy="0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3678139" y="481738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  -  D</a:t>
            </a:r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3453052" y="5205355"/>
            <a:ext cx="2056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rPr>
              <a:t>&lt;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rPr>
              <a:t> 발표자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rPr>
              <a:t>: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rPr>
              <a:t>  정지원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rPr>
              <a:t>&gt;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70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715437" y="55958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K-means </a:t>
            </a:r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작동원리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_for Computer vision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3631" y="1990791"/>
            <a:ext cx="4120149" cy="122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s231n.github.io/assets/nneg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73390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991820" y="386104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83921" y="386154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948264" y="386154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452320" y="386154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452320" y="43493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948264" y="43493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483921" y="434938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991820" y="434938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991820" y="47971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83921" y="47971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452320" y="472514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452320" y="524023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948264" y="524023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414725" y="520059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980500" y="520059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026854" y="4581128"/>
            <a:ext cx="6885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162</a:t>
            </a:r>
            <a:endParaRPr lang="ko-KR" alt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115616" y="154750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Euclidean Distance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8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715437" y="55958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K-means </a:t>
            </a:r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작동원리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_for Computer vision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898" y="1469558"/>
            <a:ext cx="7692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4.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군집 중앙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(Centroid)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조정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arenBoth"/>
            </a:pP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현재 나눠진 군집에 지정된 점들 중 평균인 점으로 군집중앙을 옮겨 조정한다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arenBoth"/>
            </a:pP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새롭게 옮겨진 군집 </a:t>
            </a:r>
            <a:r>
              <a:rPr lang="ko-KR" altLang="en-US" sz="1400" dirty="0" err="1" smtClean="0">
                <a:latin typeface="Adobe 고딕 Std B" pitchFamily="34" charset="-127"/>
                <a:ea typeface="Adobe 고딕 Std B" pitchFamily="34" charset="-127"/>
              </a:rPr>
              <a:t>중앙에따라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 군집경계가 조정됨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89234" y="3033942"/>
            <a:ext cx="3756337" cy="3083034"/>
            <a:chOff x="1820272" y="2603888"/>
            <a:chExt cx="5856724" cy="3900240"/>
          </a:xfrm>
        </p:grpSpPr>
        <p:grpSp>
          <p:nvGrpSpPr>
            <p:cNvPr id="3" name="그룹 2"/>
            <p:cNvGrpSpPr/>
            <p:nvPr/>
          </p:nvGrpSpPr>
          <p:grpSpPr>
            <a:xfrm>
              <a:off x="1820272" y="2603889"/>
              <a:ext cx="5856724" cy="3900239"/>
              <a:chOff x="1721400" y="2618924"/>
              <a:chExt cx="5856724" cy="3900239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721400" y="2818697"/>
                <a:ext cx="5856724" cy="3700466"/>
                <a:chOff x="4084894" y="1895850"/>
                <a:chExt cx="4552185" cy="3321435"/>
              </a:xfrm>
            </p:grpSpPr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4084894" y="5216034"/>
                  <a:ext cx="4552185" cy="12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/>
                <p:cNvCxnSpPr/>
                <p:nvPr/>
              </p:nvCxnSpPr>
              <p:spPr>
                <a:xfrm flipH="1" flipV="1">
                  <a:off x="4084894" y="1895850"/>
                  <a:ext cx="4744" cy="331186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160" y="3684241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368" y="4335332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0799" y="4979864"/>
                <a:ext cx="73342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1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244" y="3094891"/>
                <a:ext cx="685800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1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5744" y="3001331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1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7044" y="3852138"/>
                <a:ext cx="67627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15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834" y="2618924"/>
                <a:ext cx="714375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1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4139" y="3162487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1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5057" y="3475901"/>
                <a:ext cx="714375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8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5268" y="2711432"/>
                <a:ext cx="723900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9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3342" y="2876417"/>
                <a:ext cx="723900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0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1981" y="3816606"/>
                <a:ext cx="69532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342" y="5734653"/>
                <a:ext cx="706395" cy="706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4266" y="5756102"/>
                <a:ext cx="722093" cy="753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2741" y="5655824"/>
                <a:ext cx="722093" cy="737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7921" y="5049707"/>
                <a:ext cx="706395" cy="706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244" y="4933731"/>
                <a:ext cx="675000" cy="72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타원 47"/>
              <p:cNvSpPr/>
              <p:nvPr/>
            </p:nvSpPr>
            <p:spPr>
              <a:xfrm>
                <a:off x="5473168" y="3395769"/>
                <a:ext cx="867775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0856" y="4863567"/>
                <a:ext cx="867775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263208" y="4890335"/>
                <a:ext cx="867774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0049" y="4979864"/>
                <a:ext cx="675000" cy="72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" name="타원 1"/>
            <p:cNvSpPr/>
            <p:nvPr/>
          </p:nvSpPr>
          <p:spPr>
            <a:xfrm>
              <a:off x="4389589" y="4517844"/>
              <a:ext cx="110403" cy="63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2" idx="0"/>
            </p:cNvCxnSpPr>
            <p:nvPr/>
          </p:nvCxnSpPr>
          <p:spPr>
            <a:xfrm>
              <a:off x="4444791" y="4517844"/>
              <a:ext cx="2315407" cy="145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2" idx="0"/>
            </p:cNvCxnSpPr>
            <p:nvPr/>
          </p:nvCxnSpPr>
          <p:spPr>
            <a:xfrm flipH="1" flipV="1">
              <a:off x="3133096" y="2603888"/>
              <a:ext cx="1311695" cy="19139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2" idx="4"/>
            </p:cNvCxnSpPr>
            <p:nvPr/>
          </p:nvCxnSpPr>
          <p:spPr>
            <a:xfrm flipH="1">
              <a:off x="3788943" y="4581127"/>
              <a:ext cx="655847" cy="1844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93816" y="3033942"/>
            <a:ext cx="3756337" cy="3083033"/>
            <a:chOff x="1820272" y="2603889"/>
            <a:chExt cx="5856724" cy="3900239"/>
          </a:xfrm>
        </p:grpSpPr>
        <p:grpSp>
          <p:nvGrpSpPr>
            <p:cNvPr id="46" name="그룹 45"/>
            <p:cNvGrpSpPr/>
            <p:nvPr/>
          </p:nvGrpSpPr>
          <p:grpSpPr>
            <a:xfrm>
              <a:off x="1820272" y="2603889"/>
              <a:ext cx="5856724" cy="3900239"/>
              <a:chOff x="1721400" y="2618924"/>
              <a:chExt cx="5856724" cy="3900239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1721400" y="2818697"/>
                <a:ext cx="5856724" cy="3700466"/>
                <a:chOff x="4084894" y="1895850"/>
                <a:chExt cx="4552185" cy="3321435"/>
              </a:xfrm>
            </p:grpSpPr>
            <p:cxnSp>
              <p:nvCxnSpPr>
                <p:cNvPr id="76" name="직선 화살표 연결선 75"/>
                <p:cNvCxnSpPr/>
                <p:nvPr/>
              </p:nvCxnSpPr>
              <p:spPr>
                <a:xfrm>
                  <a:off x="4084894" y="5216034"/>
                  <a:ext cx="4552185" cy="12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/>
                <p:cNvCxnSpPr/>
                <p:nvPr/>
              </p:nvCxnSpPr>
              <p:spPr>
                <a:xfrm flipH="1" flipV="1">
                  <a:off x="4084894" y="1895850"/>
                  <a:ext cx="4744" cy="331186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160" y="3684241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368" y="4335332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0799" y="4979864"/>
                <a:ext cx="73342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1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244" y="3094891"/>
                <a:ext cx="685800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7036" y="3110939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1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7044" y="3852138"/>
                <a:ext cx="67627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15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834" y="2618924"/>
                <a:ext cx="714375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1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4139" y="3162487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1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5057" y="3475901"/>
                <a:ext cx="714375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18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5268" y="2711432"/>
                <a:ext cx="723900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19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8711" y="2818697"/>
                <a:ext cx="723900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0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1981" y="3816606"/>
                <a:ext cx="69532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342" y="5734653"/>
                <a:ext cx="706395" cy="706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4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4266" y="5756102"/>
                <a:ext cx="722093" cy="753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2741" y="5655824"/>
                <a:ext cx="722093" cy="737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4266" y="5049707"/>
                <a:ext cx="706395" cy="706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7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244" y="4933731"/>
                <a:ext cx="675000" cy="72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2" name="타원 71"/>
              <p:cNvSpPr/>
              <p:nvPr/>
            </p:nvSpPr>
            <p:spPr>
              <a:xfrm>
                <a:off x="5531286" y="2989958"/>
                <a:ext cx="867774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2295493" y="3825313"/>
                <a:ext cx="867774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75" name="Picture 3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0049" y="4979864"/>
                <a:ext cx="675000" cy="72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타원 72"/>
              <p:cNvSpPr/>
              <p:nvPr/>
            </p:nvSpPr>
            <p:spPr>
              <a:xfrm>
                <a:off x="4728723" y="5340910"/>
                <a:ext cx="867774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타원 46"/>
            <p:cNvSpPr/>
            <p:nvPr/>
          </p:nvSpPr>
          <p:spPr>
            <a:xfrm>
              <a:off x="4389589" y="4517844"/>
              <a:ext cx="110403" cy="63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cxnSp>
          <p:nvCxnSpPr>
            <p:cNvPr id="49" name="직선 연결선 48"/>
            <p:cNvCxnSpPr>
              <a:stCxn id="47" idx="0"/>
            </p:cNvCxnSpPr>
            <p:nvPr/>
          </p:nvCxnSpPr>
          <p:spPr>
            <a:xfrm>
              <a:off x="4444791" y="4517843"/>
              <a:ext cx="2980044" cy="3306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7" idx="0"/>
            </p:cNvCxnSpPr>
            <p:nvPr/>
          </p:nvCxnSpPr>
          <p:spPr>
            <a:xfrm flipH="1" flipV="1">
              <a:off x="3953491" y="2603889"/>
              <a:ext cx="491300" cy="19139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7" idx="4"/>
            </p:cNvCxnSpPr>
            <p:nvPr/>
          </p:nvCxnSpPr>
          <p:spPr>
            <a:xfrm flipH="1">
              <a:off x="2766383" y="4581127"/>
              <a:ext cx="1678407" cy="17974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오른쪽 화살표 77"/>
          <p:cNvSpPr/>
          <p:nvPr/>
        </p:nvSpPr>
        <p:spPr>
          <a:xfrm>
            <a:off x="4077505" y="4398242"/>
            <a:ext cx="680382" cy="46657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61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715437" y="55958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K-means </a:t>
            </a:r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작동원리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_for Computer vision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898" y="1753071"/>
            <a:ext cx="769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5.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재지정을 통해 변경되는 지점이 없게 될 때 알고리즘을 종료한다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793816" y="3033942"/>
            <a:ext cx="3756337" cy="3083033"/>
            <a:chOff x="1721400" y="2618924"/>
            <a:chExt cx="5856724" cy="3900239"/>
          </a:xfrm>
        </p:grpSpPr>
        <p:grpSp>
          <p:nvGrpSpPr>
            <p:cNvPr id="54" name="그룹 53"/>
            <p:cNvGrpSpPr/>
            <p:nvPr/>
          </p:nvGrpSpPr>
          <p:grpSpPr>
            <a:xfrm>
              <a:off x="1721400" y="2818697"/>
              <a:ext cx="5856724" cy="3700466"/>
              <a:chOff x="4084894" y="1895850"/>
              <a:chExt cx="4552185" cy="3321435"/>
            </a:xfrm>
          </p:grpSpPr>
          <p:cxnSp>
            <p:nvCxnSpPr>
              <p:cNvPr id="76" name="직선 화살표 연결선 75"/>
              <p:cNvCxnSpPr/>
              <p:nvPr/>
            </p:nvCxnSpPr>
            <p:spPr>
              <a:xfrm>
                <a:off x="4084894" y="5216034"/>
                <a:ext cx="4552185" cy="1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 flipV="1">
                <a:off x="4084894" y="1895850"/>
                <a:ext cx="4744" cy="33118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160" y="3684241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368" y="4335332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799" y="4979864"/>
              <a:ext cx="7334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244" y="3094891"/>
              <a:ext cx="68580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036" y="3110939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044" y="3852138"/>
              <a:ext cx="6762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834" y="2618924"/>
              <a:ext cx="714375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139" y="3162487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5057" y="3475901"/>
              <a:ext cx="71437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268" y="2711432"/>
              <a:ext cx="723900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9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711" y="2818697"/>
              <a:ext cx="72390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981" y="3816606"/>
              <a:ext cx="6953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342" y="5734653"/>
              <a:ext cx="706395" cy="70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266" y="5756102"/>
              <a:ext cx="722093" cy="75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741" y="5655824"/>
              <a:ext cx="722093" cy="737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266" y="5049707"/>
              <a:ext cx="706395" cy="70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244" y="4933731"/>
              <a:ext cx="675000" cy="72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49" y="4979864"/>
              <a:ext cx="675000" cy="72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오른쪽 화살표 77"/>
          <p:cNvSpPr/>
          <p:nvPr/>
        </p:nvSpPr>
        <p:spPr>
          <a:xfrm>
            <a:off x="4018628" y="4386035"/>
            <a:ext cx="680382" cy="46657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869198" y="3336225"/>
            <a:ext cx="1042161" cy="2201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431656" y="3006328"/>
            <a:ext cx="1916171" cy="1565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156176" y="4863733"/>
            <a:ext cx="1576879" cy="1244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48779" y="2723918"/>
            <a:ext cx="700685" cy="28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Dog?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076056" y="3053815"/>
            <a:ext cx="700685" cy="28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Cat?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6594272" y="4631528"/>
            <a:ext cx="700685" cy="28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Hat?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321168" y="3006328"/>
            <a:ext cx="3756337" cy="3083033"/>
            <a:chOff x="1820272" y="2603889"/>
            <a:chExt cx="5856724" cy="3900239"/>
          </a:xfrm>
        </p:grpSpPr>
        <p:grpSp>
          <p:nvGrpSpPr>
            <p:cNvPr id="73" name="그룹 72"/>
            <p:cNvGrpSpPr/>
            <p:nvPr/>
          </p:nvGrpSpPr>
          <p:grpSpPr>
            <a:xfrm>
              <a:off x="1820272" y="2603889"/>
              <a:ext cx="5856724" cy="3900239"/>
              <a:chOff x="1721400" y="2618924"/>
              <a:chExt cx="5856724" cy="3900239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1721400" y="2818697"/>
                <a:ext cx="5856724" cy="3700466"/>
                <a:chOff x="4084894" y="1895850"/>
                <a:chExt cx="4552185" cy="3321435"/>
              </a:xfrm>
            </p:grpSpPr>
            <p:cxnSp>
              <p:nvCxnSpPr>
                <p:cNvPr id="110" name="직선 화살표 연결선 109"/>
                <p:cNvCxnSpPr/>
                <p:nvPr/>
              </p:nvCxnSpPr>
              <p:spPr>
                <a:xfrm>
                  <a:off x="4084894" y="5216034"/>
                  <a:ext cx="4552185" cy="12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/>
                <p:cNvCxnSpPr/>
                <p:nvPr/>
              </p:nvCxnSpPr>
              <p:spPr>
                <a:xfrm flipH="1" flipV="1">
                  <a:off x="4084894" y="1895850"/>
                  <a:ext cx="4744" cy="331186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8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160" y="3684241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9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368" y="4335332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" name="Picture 1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0799" y="4979864"/>
                <a:ext cx="73342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1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244" y="3094891"/>
                <a:ext cx="685800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1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7036" y="3110939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1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7044" y="3852138"/>
                <a:ext cx="67627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15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834" y="2618924"/>
                <a:ext cx="714375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1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4139" y="3162487"/>
                <a:ext cx="714375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1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5057" y="3475901"/>
                <a:ext cx="714375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18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5268" y="2711432"/>
                <a:ext cx="723900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19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8711" y="2818697"/>
                <a:ext cx="723900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9" name="Picture 20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1981" y="3816606"/>
                <a:ext cx="695325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2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342" y="5734653"/>
                <a:ext cx="706395" cy="706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4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4266" y="5756102"/>
                <a:ext cx="722093" cy="753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2741" y="5655824"/>
                <a:ext cx="722093" cy="737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" name="Picture 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4266" y="5049707"/>
                <a:ext cx="706395" cy="706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" name="Picture 7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244" y="4933731"/>
                <a:ext cx="675000" cy="72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5" name="타원 104"/>
              <p:cNvSpPr/>
              <p:nvPr/>
            </p:nvSpPr>
            <p:spPr>
              <a:xfrm>
                <a:off x="5531286" y="2989958"/>
                <a:ext cx="867774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295493" y="3825313"/>
                <a:ext cx="867774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7" name="Picture 3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0049" y="4979864"/>
                <a:ext cx="675000" cy="72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9" name="타원 108"/>
              <p:cNvSpPr/>
              <p:nvPr/>
            </p:nvSpPr>
            <p:spPr>
              <a:xfrm>
                <a:off x="4728723" y="5340910"/>
                <a:ext cx="867774" cy="8116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4389589" y="4517844"/>
              <a:ext cx="110403" cy="63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cxnSp>
          <p:nvCxnSpPr>
            <p:cNvPr id="81" name="직선 연결선 80"/>
            <p:cNvCxnSpPr>
              <a:stCxn id="74" idx="0"/>
            </p:cNvCxnSpPr>
            <p:nvPr/>
          </p:nvCxnSpPr>
          <p:spPr>
            <a:xfrm>
              <a:off x="4444791" y="4517843"/>
              <a:ext cx="2980044" cy="3306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4" idx="0"/>
            </p:cNvCxnSpPr>
            <p:nvPr/>
          </p:nvCxnSpPr>
          <p:spPr>
            <a:xfrm flipH="1" flipV="1">
              <a:off x="3953491" y="2603889"/>
              <a:ext cx="491300" cy="19139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74" idx="4"/>
            </p:cNvCxnSpPr>
            <p:nvPr/>
          </p:nvCxnSpPr>
          <p:spPr>
            <a:xfrm flipH="1">
              <a:off x="2766383" y="4581127"/>
              <a:ext cx="1678407" cy="17974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835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947196" y="1916832"/>
            <a:ext cx="6684952" cy="1944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715437" y="55958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적당한 군집 개수 선택하기</a:t>
            </a:r>
            <a:endParaRPr lang="en-US" altLang="ko-KR" sz="2000" b="1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00761" y="2433662"/>
            <a:ext cx="6542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군집 개수의 선택은 섬세함이 필요하다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K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매우 큰 값으로 설정하면 군집의 동질성은 향상되겠지만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동시에 데이터에 대한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과적합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위험이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2" name="TextBox 71"/>
              <p:cNvSpPr txBox="1"/>
              <p:nvPr/>
            </p:nvSpPr>
            <p:spPr>
              <a:xfrm>
                <a:off x="827584" y="4341920"/>
                <a:ext cx="7692534" cy="20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*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군집 개수 설정 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Tip</a:t>
                </a:r>
              </a:p>
              <a:p>
                <a:endParaRPr lang="en-US" altLang="ko-KR" sz="1400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-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사전지식이 있을 때 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: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사전지식 그대로 이용</a:t>
                </a:r>
                <a:endParaRPr lang="en-US" altLang="ko-KR" sz="1400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Ex)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동물 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–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개과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고양이과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sz="1400" dirty="0" err="1" smtClean="0">
                    <a:latin typeface="Adobe 고딕 Std B" pitchFamily="34" charset="-127"/>
                    <a:ea typeface="Adobe 고딕 Std B" pitchFamily="34" charset="-127"/>
                  </a:rPr>
                  <a:t>원숭이과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 등 대표적인 등 과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부류로 정의되어 있는 모든 동물들 </a:t>
                </a:r>
                <a:endParaRPr lang="en-US" altLang="ko-KR" sz="1400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	but,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알라꼬리여우원숭이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sz="1400" dirty="0" err="1" smtClean="0">
                    <a:latin typeface="Adobe 고딕 Std B" pitchFamily="34" charset="-127"/>
                    <a:ea typeface="Adobe 고딕 Std B" pitchFamily="34" charset="-127"/>
                  </a:rPr>
                  <a:t>넓적부리황새</a:t>
                </a:r>
                <a:r>
                  <a:rPr lang="en-US" altLang="ko-KR" sz="1400" dirty="0"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등</a:t>
                </a:r>
                <a:endParaRPr lang="en-US" altLang="ko-KR" sz="1400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-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사전지식이 없을 때 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: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경험 법칙 추천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(n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개 데이터 </a:t>
                </a:r>
                <a:r>
                  <a:rPr lang="ko-KR" altLang="en-US" sz="1400" dirty="0" err="1" smtClean="0">
                    <a:latin typeface="Adobe 고딕 Std B" pitchFamily="34" charset="-127"/>
                    <a:ea typeface="Adobe 고딕 Std B" pitchFamily="34" charset="-127"/>
                  </a:rPr>
                  <a:t>일때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400" i="1" dirty="0" smtClean="0">
                            <a:latin typeface="Cambria Math"/>
                            <a:ea typeface="Adobe 고딕 Std B" pitchFamily="34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l-GR" altLang="ko-KR" sz="1400" i="1" dirty="0" smtClean="0">
                                <a:latin typeface="Cambria Math"/>
                                <a:ea typeface="Adobe 고딕 Std B" pitchFamily="34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latin typeface="Cambria Math"/>
                                <a:ea typeface="Adobe 고딕 Std B" pitchFamily="34" charset="-127"/>
                              </a:rPr>
                              <m:t>𝑛</m:t>
                            </m:r>
                          </m:num>
                          <m:den>
                            <m:r>
                              <a:rPr lang="el-GR" altLang="ko-KR" sz="1400" i="1" dirty="0" smtClean="0">
                                <a:latin typeface="Cambria Math"/>
                                <a:ea typeface="Adobe 고딕 Std B" pitchFamily="34" charset="-127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개로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)</a:t>
                </a:r>
              </a:p>
              <a:p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그런데 이러한 경험 법칙은 </a:t>
                </a:r>
                <a:r>
                  <a:rPr lang="ko-KR" altLang="en-US" sz="1400" dirty="0" err="1" smtClean="0">
                    <a:latin typeface="Adobe 고딕 Std B" pitchFamily="34" charset="-127"/>
                    <a:ea typeface="Adobe 고딕 Std B" pitchFamily="34" charset="-127"/>
                  </a:rPr>
                  <a:t>큰데이터에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 대해 다루기 힘들 정도로 많은 군집을 나눌 수 있다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. Ex)n=1,000,000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이면 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-&gt; 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군집 수 </a:t>
                </a:r>
                <a:r>
                  <a:rPr lang="en-US" altLang="ko-KR" sz="1400" dirty="0" smtClean="0">
                    <a:latin typeface="Adobe 고딕 Std B" pitchFamily="34" charset="-127"/>
                    <a:ea typeface="Adobe 고딕 Std B" pitchFamily="34" charset="-127"/>
                  </a:rPr>
                  <a:t>707</a:t>
                </a: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개</a:t>
                </a:r>
                <a:endParaRPr lang="en-US" altLang="ko-KR" sz="1400" dirty="0" smtClean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41920"/>
                <a:ext cx="7692534" cy="203882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38" t="-299" b="-1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58741" y="6597352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9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95536" y="2604926"/>
            <a:ext cx="8054959" cy="29523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715437" y="55958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적당한 군집 개수 선택하기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(elbow </a:t>
            </a:r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기법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7898" y="1700808"/>
            <a:ext cx="7692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*</a:t>
            </a:r>
            <a:r>
              <a:rPr lang="ko-KR" altLang="en-US" sz="1400" dirty="0" err="1" smtClean="0">
                <a:latin typeface="Adobe 고딕 Std B" pitchFamily="34" charset="-127"/>
                <a:ea typeface="Adobe 고딕 Std B" pitchFamily="34" charset="-127"/>
              </a:rPr>
              <a:t>엘보우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(elbow)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기법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여러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K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개수의 경우를 고려하여 군집 변경 될 때 군집 내의 동질성과 이질성을 측정하는 방법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군집이 증가할수록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=&gt;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동질성↑ 이질성↓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200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09621" y="5713511"/>
            <a:ext cx="769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점점 수렴해지기 시작하는 점을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elbow point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라고 하고 그에 알맞은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K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를 찾아 사용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8741" y="6597352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BOAZ`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4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7627" y="3492023"/>
            <a:ext cx="8271937" cy="3033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Clustering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9797" y="1300651"/>
            <a:ext cx="336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- Clustering?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11" y="2495651"/>
            <a:ext cx="147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군집화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867" y="1719840"/>
            <a:ext cx="584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밀접히 관련된 사물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사람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등의 그룹을 찾는 기법</a:t>
            </a:r>
            <a:endParaRPr lang="en-US" altLang="ko-KR" sz="16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2. Data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Set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내에서 유사항목을 가진 그룹을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짓기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79688" y="3565278"/>
            <a:ext cx="362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b="1" dirty="0">
                <a:latin typeface="Adobe 고딕 Std B" pitchFamily="34" charset="-127"/>
                <a:ea typeface="Adobe 고딕 Std B" pitchFamily="34" charset="-127"/>
              </a:rPr>
              <a:t>데이터 </a:t>
            </a:r>
            <a:r>
              <a:rPr lang="ko-KR" altLang="en-US" sz="1600" b="1" dirty="0" err="1" smtClean="0">
                <a:latin typeface="Adobe 고딕 Std B" pitchFamily="34" charset="-127"/>
                <a:ea typeface="Adobe 고딕 Std B" pitchFamily="34" charset="-127"/>
              </a:rPr>
              <a:t>클러스터링</a:t>
            </a:r>
            <a:r>
              <a:rPr lang="ko-KR" altLang="en-US" sz="1600" b="1" dirty="0" smtClean="0">
                <a:latin typeface="Adobe 고딕 Std B" pitchFamily="34" charset="-127"/>
                <a:ea typeface="Adobe 고딕 Std B" pitchFamily="34" charset="-127"/>
              </a:rPr>
              <a:t> 활용 영역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4562" y="2541817"/>
            <a:ext cx="6454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-&gt;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사전에 그룹이 무엇인지 알려지지 않은 상태에서 실행</a:t>
            </a:r>
            <a:endParaRPr lang="en-US" altLang="ko-KR" sz="16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1600" dirty="0" err="1" smtClean="0">
                <a:latin typeface="Adobe 고딕 Std B" pitchFamily="34" charset="-127"/>
                <a:ea typeface="Adobe 고딕 Std B" pitchFamily="34" charset="-127"/>
              </a:rPr>
              <a:t>유사도를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측정한 결과로 군집을 이루도록  조절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6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 descr="https://d3njjcbhbojbot.cloudfront.net/api/utilities/v1/imageproxy/https:/coursera.s3.amazonaws.com/topics/ml/larg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011" y="3891788"/>
            <a:ext cx="1804772" cy="11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011" y="5186003"/>
            <a:ext cx="1663867" cy="1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hoto.cyberoro.com/photo/201603/%5b521361%5db0306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2871" y="4299332"/>
            <a:ext cx="5334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94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Clustering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9797" y="1300651"/>
            <a:ext cx="336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- WHY?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5097" y="2047542"/>
            <a:ext cx="361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왜 군집화를 사용할까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8026" y="3055206"/>
            <a:ext cx="584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분류 모델에게 학습을 가능하게 하는 라벨이 없을 때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3457112"/>
            <a:ext cx="51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라벨을 붙이는 작업이 고비용 작업일 경우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9712" y="5075892"/>
            <a:ext cx="51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데이터 자체에서 패턴을 찾기 위한 방법이 필요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002974" y="3924858"/>
            <a:ext cx="565793" cy="86300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24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6740" y="751796"/>
            <a:ext cx="348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Clustering </a:t>
            </a:r>
            <a:r>
              <a:rPr lang="en-US" altLang="ko-KR" sz="2000" dirty="0" err="1" smtClean="0">
                <a:latin typeface="Adobe 고딕 Std B" pitchFamily="34" charset="-127"/>
                <a:ea typeface="Adobe 고딕 Std B" pitchFamily="34" charset="-127"/>
              </a:rPr>
              <a:t>vs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Classification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72015" y="1325240"/>
            <a:ext cx="4386584" cy="4481152"/>
            <a:chOff x="273186" y="1492872"/>
            <a:chExt cx="4386584" cy="4481152"/>
          </a:xfrm>
        </p:grpSpPr>
        <p:sp>
          <p:nvSpPr>
            <p:cNvPr id="14" name="TextBox 13"/>
            <p:cNvSpPr txBox="1"/>
            <p:nvPr/>
          </p:nvSpPr>
          <p:spPr>
            <a:xfrm>
              <a:off x="989836" y="1492872"/>
              <a:ext cx="3081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dobe 고딕 Std B" pitchFamily="34" charset="-127"/>
                  <a:ea typeface="Adobe 고딕 Std B" pitchFamily="34" charset="-127"/>
                </a:rPr>
                <a:t>Clustering</a:t>
              </a:r>
            </a:p>
            <a:p>
              <a:pPr algn="ctr"/>
              <a:r>
                <a:rPr lang="en-US" altLang="ko-KR" dirty="0" smtClean="0">
                  <a:solidFill>
                    <a:srgbClr val="92D050"/>
                  </a:solidFill>
                  <a:latin typeface="Adobe 고딕 Std B" pitchFamily="34" charset="-127"/>
                  <a:ea typeface="Adobe 고딕 Std B" pitchFamily="34" charset="-127"/>
                </a:rPr>
                <a:t>Unsupervised Learning</a:t>
              </a:r>
              <a:endParaRPr lang="ko-KR" altLang="en-US" dirty="0">
                <a:solidFill>
                  <a:srgbClr val="92D050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16" y="4456481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31" y="5150820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982" y="5149339"/>
              <a:ext cx="7334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00" y="3867131"/>
              <a:ext cx="68580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650" y="3892903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88" y="4607278"/>
              <a:ext cx="6762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227" y="2303972"/>
              <a:ext cx="714375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222" y="2939579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610" y="3453092"/>
              <a:ext cx="71437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6" name="Picture 1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498" y="2708702"/>
              <a:ext cx="723900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7" name="Picture 19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647" y="3561447"/>
              <a:ext cx="72390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8" name="Picture 2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222" y="2375327"/>
              <a:ext cx="6953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직선 화살표 연결선 56"/>
            <p:cNvCxnSpPr/>
            <p:nvPr/>
          </p:nvCxnSpPr>
          <p:spPr>
            <a:xfrm flipH="1" flipV="1">
              <a:off x="537003" y="2449667"/>
              <a:ext cx="3970" cy="3385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556906" y="5833607"/>
              <a:ext cx="3809314" cy="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2134674" y="2139204"/>
              <a:ext cx="2525096" cy="2227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273186" y="3746474"/>
              <a:ext cx="2525096" cy="2227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실행 단추: 도움말 35">
              <a:hlinkClick r:id="" action="ppaction://noaction" highlightClick="1"/>
            </p:cNvPr>
            <p:cNvSpPr/>
            <p:nvPr/>
          </p:nvSpPr>
          <p:spPr>
            <a:xfrm>
              <a:off x="2309769" y="2945194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실행 단추: 도움말 38">
              <a:hlinkClick r:id="" action="ppaction://noaction" highlightClick="1"/>
            </p:cNvPr>
            <p:cNvSpPr/>
            <p:nvPr/>
          </p:nvSpPr>
          <p:spPr>
            <a:xfrm>
              <a:off x="2963797" y="2474192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실행 단추: 도움말 39">
              <a:hlinkClick r:id="" action="ppaction://noaction" highlightClick="1"/>
            </p:cNvPr>
            <p:cNvSpPr/>
            <p:nvPr/>
          </p:nvSpPr>
          <p:spPr>
            <a:xfrm>
              <a:off x="3758703" y="2526497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실행 단추: 도움말 40">
              <a:hlinkClick r:id="" action="ppaction://noaction" highlightClick="1"/>
            </p:cNvPr>
            <p:cNvSpPr/>
            <p:nvPr/>
          </p:nvSpPr>
          <p:spPr>
            <a:xfrm>
              <a:off x="3411041" y="3114561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실행 단추: 도움말 41">
              <a:hlinkClick r:id="" action="ppaction://noaction" highlightClick="1"/>
            </p:cNvPr>
            <p:cNvSpPr/>
            <p:nvPr/>
          </p:nvSpPr>
          <p:spPr>
            <a:xfrm>
              <a:off x="3744416" y="3736429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실행 단추: 도움말 42">
              <a:hlinkClick r:id="" action="ppaction://noaction" highlightClick="1"/>
            </p:cNvPr>
            <p:cNvSpPr/>
            <p:nvPr/>
          </p:nvSpPr>
          <p:spPr>
            <a:xfrm>
              <a:off x="2798879" y="3684926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실행 단추: 도움말 43">
              <a:hlinkClick r:id="" action="ppaction://noaction" highlightClick="1"/>
            </p:cNvPr>
            <p:cNvSpPr/>
            <p:nvPr/>
          </p:nvSpPr>
          <p:spPr>
            <a:xfrm>
              <a:off x="1035218" y="4028978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실행 단추: 도움말 44">
              <a:hlinkClick r:id="" action="ppaction://noaction" highlightClick="1"/>
            </p:cNvPr>
            <p:cNvSpPr/>
            <p:nvPr/>
          </p:nvSpPr>
          <p:spPr>
            <a:xfrm>
              <a:off x="1733562" y="4082860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실행 단추: 도움말 45">
              <a:hlinkClick r:id="" action="ppaction://noaction" highlightClick="1"/>
            </p:cNvPr>
            <p:cNvSpPr/>
            <p:nvPr/>
          </p:nvSpPr>
          <p:spPr>
            <a:xfrm>
              <a:off x="1941493" y="4772735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실행 단추: 도움말 46">
              <a:hlinkClick r:id="" action="ppaction://noaction" highlightClick="1"/>
            </p:cNvPr>
            <p:cNvSpPr/>
            <p:nvPr/>
          </p:nvSpPr>
          <p:spPr>
            <a:xfrm>
              <a:off x="900322" y="4631463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실행 단추: 도움말 47">
              <a:hlinkClick r:id="" action="ppaction://noaction" highlightClick="1"/>
            </p:cNvPr>
            <p:cNvSpPr/>
            <p:nvPr/>
          </p:nvSpPr>
          <p:spPr>
            <a:xfrm>
              <a:off x="836241" y="5314796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실행 단추: 도움말 48">
              <a:hlinkClick r:id="" action="ppaction://noaction" highlightClick="1"/>
            </p:cNvPr>
            <p:cNvSpPr/>
            <p:nvPr/>
          </p:nvSpPr>
          <p:spPr>
            <a:xfrm>
              <a:off x="1490513" y="5339173"/>
              <a:ext cx="386362" cy="364409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2456" y="1309457"/>
            <a:ext cx="4045180" cy="4351791"/>
            <a:chOff x="4847405" y="1492873"/>
            <a:chExt cx="4045180" cy="4351791"/>
          </a:xfrm>
        </p:grpSpPr>
        <p:grpSp>
          <p:nvGrpSpPr>
            <p:cNvPr id="51" name="그룹 50"/>
            <p:cNvGrpSpPr/>
            <p:nvPr/>
          </p:nvGrpSpPr>
          <p:grpSpPr>
            <a:xfrm>
              <a:off x="4847405" y="2449667"/>
              <a:ext cx="3809314" cy="3394997"/>
              <a:chOff x="4084894" y="1895850"/>
              <a:chExt cx="4552185" cy="3321435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>
                <a:off x="4084894" y="5216034"/>
                <a:ext cx="4552185" cy="1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H="1" flipV="1">
                <a:off x="4084894" y="1895850"/>
                <a:ext cx="4744" cy="33118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705" y="4142276"/>
              <a:ext cx="1837709" cy="1561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778" y="2271735"/>
              <a:ext cx="1791290" cy="1543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 rot="2150000">
              <a:off x="4966439" y="4059952"/>
              <a:ext cx="3926146" cy="484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7464" y="1492873"/>
              <a:ext cx="2529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dobe 고딕 Std B" pitchFamily="34" charset="-127"/>
                  <a:ea typeface="Adobe 고딕 Std B" pitchFamily="34" charset="-127"/>
                </a:rPr>
                <a:t>Classification</a:t>
              </a:r>
            </a:p>
            <a:p>
              <a:pPr algn="ctr"/>
              <a:r>
                <a:rPr lang="en-US" altLang="ko-KR" dirty="0" smtClean="0">
                  <a:solidFill>
                    <a:srgbClr val="92D050"/>
                  </a:solidFill>
                  <a:latin typeface="Adobe 고딕 Std B" pitchFamily="34" charset="-127"/>
                  <a:ea typeface="Adobe 고딕 Std B" pitchFamily="34" charset="-127"/>
                </a:rPr>
                <a:t>Supervised Learning</a:t>
              </a:r>
              <a:endParaRPr lang="ko-KR" altLang="en-US" dirty="0">
                <a:solidFill>
                  <a:srgbClr val="92D050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271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Clustering for Computer vision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288" y="1916832"/>
            <a:ext cx="770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But,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컴퓨터는 식별할 수 있는 학습능력이 없기 때문에 </a:t>
            </a:r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무엇이 무엇인지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지식이 없음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2627" y="2577701"/>
            <a:ext cx="3759334" cy="2745586"/>
            <a:chOff x="1782551" y="2225663"/>
            <a:chExt cx="5409418" cy="3651610"/>
          </a:xfrm>
        </p:grpSpPr>
        <p:grpSp>
          <p:nvGrpSpPr>
            <p:cNvPr id="15" name="그룹 14"/>
            <p:cNvGrpSpPr/>
            <p:nvPr/>
          </p:nvGrpSpPr>
          <p:grpSpPr>
            <a:xfrm>
              <a:off x="1782551" y="2412701"/>
              <a:ext cx="5409418" cy="3464572"/>
              <a:chOff x="4084894" y="1895850"/>
              <a:chExt cx="4552185" cy="3321435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>
                <a:off x="4084894" y="5216034"/>
                <a:ext cx="4552185" cy="1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H="1" flipV="1">
                <a:off x="4084894" y="1895850"/>
                <a:ext cx="4744" cy="33118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790" y="3223069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499" y="3832655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699" y="4436100"/>
              <a:ext cx="677410" cy="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022" y="2671288"/>
              <a:ext cx="633422" cy="659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940" y="2760171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44" y="3380263"/>
              <a:ext cx="624625" cy="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272" y="2225663"/>
              <a:ext cx="659815" cy="659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4" y="2734575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413" y="3028010"/>
              <a:ext cx="659815" cy="677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954" y="2312274"/>
              <a:ext cx="668612" cy="677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9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441" y="2412701"/>
              <a:ext cx="668612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747" y="3346996"/>
              <a:ext cx="642220" cy="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554" y="5142773"/>
              <a:ext cx="652444" cy="661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190" y="5162855"/>
              <a:ext cx="666943" cy="705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329" y="5068969"/>
              <a:ext cx="666943" cy="690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190" y="4501491"/>
              <a:ext cx="652444" cy="661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873" y="4392908"/>
              <a:ext cx="623447" cy="67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234" y="4436100"/>
              <a:ext cx="623447" cy="67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845288" y="1470884"/>
            <a:ext cx="63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*3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가지의 그룹으로 분류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=&gt;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고양이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모자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896373" y="2627630"/>
            <a:ext cx="3737751" cy="2745586"/>
            <a:chOff x="1782551" y="2225663"/>
            <a:chExt cx="5409418" cy="3651610"/>
          </a:xfrm>
        </p:grpSpPr>
        <p:grpSp>
          <p:nvGrpSpPr>
            <p:cNvPr id="47" name="그룹 46"/>
            <p:cNvGrpSpPr/>
            <p:nvPr/>
          </p:nvGrpSpPr>
          <p:grpSpPr>
            <a:xfrm>
              <a:off x="1782551" y="2412701"/>
              <a:ext cx="5409418" cy="3464572"/>
              <a:chOff x="4084894" y="1895850"/>
              <a:chExt cx="4552185" cy="3321435"/>
            </a:xfrm>
          </p:grpSpPr>
          <p:cxnSp>
            <p:nvCxnSpPr>
              <p:cNvPr id="69" name="직선 화살표 연결선 68"/>
              <p:cNvCxnSpPr/>
              <p:nvPr/>
            </p:nvCxnSpPr>
            <p:spPr>
              <a:xfrm>
                <a:off x="4084894" y="5216034"/>
                <a:ext cx="4552185" cy="1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H="1" flipV="1">
                <a:off x="4084894" y="1895850"/>
                <a:ext cx="4744" cy="33118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790" y="3223069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499" y="3832655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699" y="4436100"/>
              <a:ext cx="677410" cy="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022" y="2671288"/>
              <a:ext cx="633422" cy="659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940" y="2760171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44" y="3380263"/>
              <a:ext cx="624625" cy="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272" y="2225663"/>
              <a:ext cx="659815" cy="659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4" y="2734575"/>
              <a:ext cx="659815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413" y="3028010"/>
              <a:ext cx="659815" cy="677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954" y="2312274"/>
              <a:ext cx="668612" cy="677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9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441" y="2412701"/>
              <a:ext cx="668612" cy="66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747" y="3346996"/>
              <a:ext cx="642220" cy="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554" y="5142773"/>
              <a:ext cx="652444" cy="661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190" y="5162855"/>
              <a:ext cx="666943" cy="705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329" y="5068969"/>
              <a:ext cx="666943" cy="690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190" y="4501491"/>
              <a:ext cx="652444" cy="661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7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873" y="4392908"/>
              <a:ext cx="623447" cy="67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234" y="4436100"/>
              <a:ext cx="623447" cy="67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/>
          <p:cNvSpPr txBox="1"/>
          <p:nvPr/>
        </p:nvSpPr>
        <p:spPr>
          <a:xfrm>
            <a:off x="701446" y="5661248"/>
            <a:ext cx="7702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데이터자체에서 패턴 및 특징들을 수치로 추출</a:t>
            </a:r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ex)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모양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픽셀 등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추출의 값이 비슷하게 모여 영역을 구성함</a:t>
            </a:r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897991" y="2810600"/>
            <a:ext cx="1042161" cy="1975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92494" y="2528190"/>
            <a:ext cx="2095300" cy="1410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047663" y="4202196"/>
            <a:ext cx="1732013" cy="1093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25947" y="2528190"/>
            <a:ext cx="700685" cy="2824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Cat?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092820" y="2287321"/>
            <a:ext cx="700685" cy="2824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Dog?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591032" y="4014684"/>
            <a:ext cx="700685" cy="2824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Hat?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114315" y="3835901"/>
            <a:ext cx="680382" cy="46657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실행 단추: 도움말 75">
            <a:hlinkClick r:id="" action="ppaction://noaction" highlightClick="1"/>
          </p:cNvPr>
          <p:cNvSpPr/>
          <p:nvPr/>
        </p:nvSpPr>
        <p:spPr>
          <a:xfrm>
            <a:off x="1048274" y="3044532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실행 단추: 도움말 76">
            <a:hlinkClick r:id="" action="ppaction://noaction" highlightClick="1"/>
          </p:cNvPr>
          <p:cNvSpPr/>
          <p:nvPr/>
        </p:nvSpPr>
        <p:spPr>
          <a:xfrm>
            <a:off x="630149" y="298110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실행 단추: 도움말 77">
            <a:hlinkClick r:id="" action="ppaction://noaction" highlightClick="1"/>
          </p:cNvPr>
          <p:cNvSpPr/>
          <p:nvPr/>
        </p:nvSpPr>
        <p:spPr>
          <a:xfrm>
            <a:off x="630149" y="344060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실행 단추: 도움말 78">
            <a:hlinkClick r:id="" action="ppaction://noaction" highlightClick="1"/>
          </p:cNvPr>
          <p:cNvSpPr/>
          <p:nvPr/>
        </p:nvSpPr>
        <p:spPr>
          <a:xfrm>
            <a:off x="1088695" y="3545880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실행 단추: 도움말 79">
            <a:hlinkClick r:id="" action="ppaction://noaction" highlightClick="1"/>
          </p:cNvPr>
          <p:cNvSpPr/>
          <p:nvPr/>
        </p:nvSpPr>
        <p:spPr>
          <a:xfrm>
            <a:off x="714345" y="3848707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실행 단추: 도움말 80">
            <a:hlinkClick r:id="" action="ppaction://noaction" highlightClick="1"/>
          </p:cNvPr>
          <p:cNvSpPr/>
          <p:nvPr/>
        </p:nvSpPr>
        <p:spPr>
          <a:xfrm>
            <a:off x="879277" y="439605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실행 단추: 도움말 81">
            <a:hlinkClick r:id="" action="ppaction://noaction" highlightClick="1"/>
          </p:cNvPr>
          <p:cNvSpPr/>
          <p:nvPr/>
        </p:nvSpPr>
        <p:spPr>
          <a:xfrm>
            <a:off x="2023972" y="4345519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실행 단추: 도움말 82">
            <a:hlinkClick r:id="" action="ppaction://noaction" highlightClick="1"/>
          </p:cNvPr>
          <p:cNvSpPr/>
          <p:nvPr/>
        </p:nvSpPr>
        <p:spPr>
          <a:xfrm>
            <a:off x="2443864" y="435528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실행 단추: 도움말 83">
            <a:hlinkClick r:id="" action="ppaction://noaction" highlightClick="1"/>
          </p:cNvPr>
          <p:cNvSpPr/>
          <p:nvPr/>
        </p:nvSpPr>
        <p:spPr>
          <a:xfrm>
            <a:off x="2830226" y="438360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실행 단추: 도움말 84">
            <a:hlinkClick r:id="" action="ppaction://noaction" highlightClick="1"/>
          </p:cNvPr>
          <p:cNvSpPr/>
          <p:nvPr/>
        </p:nvSpPr>
        <p:spPr>
          <a:xfrm>
            <a:off x="2936388" y="484294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실행 단추: 도움말 85">
            <a:hlinkClick r:id="" action="ppaction://noaction" highlightClick="1"/>
          </p:cNvPr>
          <p:cNvSpPr/>
          <p:nvPr/>
        </p:nvSpPr>
        <p:spPr>
          <a:xfrm>
            <a:off x="2529146" y="4869133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실행 단추: 도움말 86">
            <a:hlinkClick r:id="" action="ppaction://noaction" highlightClick="1"/>
          </p:cNvPr>
          <p:cNvSpPr/>
          <p:nvPr/>
        </p:nvSpPr>
        <p:spPr>
          <a:xfrm>
            <a:off x="2014298" y="4920426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실행 단추: 도움말 87">
            <a:hlinkClick r:id="" action="ppaction://noaction" highlightClick="1"/>
          </p:cNvPr>
          <p:cNvSpPr/>
          <p:nvPr/>
        </p:nvSpPr>
        <p:spPr>
          <a:xfrm>
            <a:off x="2155038" y="2798903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실행 단추: 도움말 88">
            <a:hlinkClick r:id="" action="ppaction://noaction" highlightClick="1"/>
          </p:cNvPr>
          <p:cNvSpPr/>
          <p:nvPr/>
        </p:nvSpPr>
        <p:spPr>
          <a:xfrm>
            <a:off x="2915508" y="2671210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실행 단추: 도움말 89">
            <a:hlinkClick r:id="" action="ppaction://noaction" highlightClick="1"/>
          </p:cNvPr>
          <p:cNvSpPr/>
          <p:nvPr/>
        </p:nvSpPr>
        <p:spPr>
          <a:xfrm>
            <a:off x="3371934" y="256080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실행 단추: 도움말 90">
            <a:hlinkClick r:id="" action="ppaction://noaction" highlightClick="1"/>
          </p:cNvPr>
          <p:cNvSpPr/>
          <p:nvPr/>
        </p:nvSpPr>
        <p:spPr>
          <a:xfrm>
            <a:off x="3333250" y="3029582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실행 단추: 도움말 91">
            <a:hlinkClick r:id="" action="ppaction://noaction" highlightClick="1"/>
          </p:cNvPr>
          <p:cNvSpPr/>
          <p:nvPr/>
        </p:nvSpPr>
        <p:spPr>
          <a:xfrm>
            <a:off x="2926024" y="327114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실행 단추: 도움말 92">
            <a:hlinkClick r:id="" action="ppaction://noaction" highlightClick="1"/>
          </p:cNvPr>
          <p:cNvSpPr/>
          <p:nvPr/>
        </p:nvSpPr>
        <p:spPr>
          <a:xfrm>
            <a:off x="3296543" y="349575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실행 단추: 도움말 93">
            <a:hlinkClick r:id="" action="ppaction://noaction" highlightClick="1"/>
          </p:cNvPr>
          <p:cNvSpPr/>
          <p:nvPr/>
        </p:nvSpPr>
        <p:spPr>
          <a:xfrm>
            <a:off x="5512645" y="306811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실행 단추: 도움말 94">
            <a:hlinkClick r:id="" action="ppaction://noaction" highlightClick="1"/>
          </p:cNvPr>
          <p:cNvSpPr/>
          <p:nvPr/>
        </p:nvSpPr>
        <p:spPr>
          <a:xfrm>
            <a:off x="5089927" y="307952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실행 단추: 도움말 95">
            <a:hlinkClick r:id="" action="ppaction://noaction" highlightClick="1"/>
          </p:cNvPr>
          <p:cNvSpPr/>
          <p:nvPr/>
        </p:nvSpPr>
        <p:spPr>
          <a:xfrm>
            <a:off x="5491794" y="3513160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실행 단추: 도움말 96">
            <a:hlinkClick r:id="" action="ppaction://noaction" highlightClick="1"/>
          </p:cNvPr>
          <p:cNvSpPr/>
          <p:nvPr/>
        </p:nvSpPr>
        <p:spPr>
          <a:xfrm>
            <a:off x="5099513" y="353327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실행 단추: 도움말 97">
            <a:hlinkClick r:id="" action="ppaction://noaction" highlightClick="1"/>
          </p:cNvPr>
          <p:cNvSpPr/>
          <p:nvPr/>
        </p:nvSpPr>
        <p:spPr>
          <a:xfrm>
            <a:off x="5213666" y="3925213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실행 단추: 도움말 98">
            <a:hlinkClick r:id="" action="ppaction://noaction" highlightClick="1"/>
          </p:cNvPr>
          <p:cNvSpPr/>
          <p:nvPr/>
        </p:nvSpPr>
        <p:spPr>
          <a:xfrm>
            <a:off x="5292694" y="4240249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실행 단추: 도움말 99">
            <a:hlinkClick r:id="" action="ppaction://noaction" highlightClick="1"/>
          </p:cNvPr>
          <p:cNvSpPr/>
          <p:nvPr/>
        </p:nvSpPr>
        <p:spPr>
          <a:xfrm>
            <a:off x="6411812" y="447955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실행 단추: 도움말 100">
            <a:hlinkClick r:id="" action="ppaction://noaction" highlightClick="1"/>
          </p:cNvPr>
          <p:cNvSpPr/>
          <p:nvPr/>
        </p:nvSpPr>
        <p:spPr>
          <a:xfrm>
            <a:off x="6753816" y="4364760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실행 단추: 도움말 101">
            <a:hlinkClick r:id="" action="ppaction://noaction" highlightClick="1"/>
          </p:cNvPr>
          <p:cNvSpPr/>
          <p:nvPr/>
        </p:nvSpPr>
        <p:spPr>
          <a:xfrm>
            <a:off x="7132671" y="4301796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실행 단추: 도움말 102">
            <a:hlinkClick r:id="" action="ppaction://noaction" highlightClick="1"/>
          </p:cNvPr>
          <p:cNvSpPr/>
          <p:nvPr/>
        </p:nvSpPr>
        <p:spPr>
          <a:xfrm>
            <a:off x="7323242" y="477102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실행 단추: 도움말 103">
            <a:hlinkClick r:id="" action="ppaction://noaction" highlightClick="1"/>
          </p:cNvPr>
          <p:cNvSpPr/>
          <p:nvPr/>
        </p:nvSpPr>
        <p:spPr>
          <a:xfrm>
            <a:off x="6862008" y="492503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실행 단추: 도움말 104">
            <a:hlinkClick r:id="" action="ppaction://noaction" highlightClick="1"/>
          </p:cNvPr>
          <p:cNvSpPr/>
          <p:nvPr/>
        </p:nvSpPr>
        <p:spPr>
          <a:xfrm>
            <a:off x="6400994" y="492503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실행 단추: 도움말 105">
            <a:hlinkClick r:id="" action="ppaction://noaction" highlightClick="1"/>
          </p:cNvPr>
          <p:cNvSpPr/>
          <p:nvPr/>
        </p:nvSpPr>
        <p:spPr>
          <a:xfrm>
            <a:off x="6591397" y="281656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실행 단추: 도움말 106">
            <a:hlinkClick r:id="" action="ppaction://noaction" highlightClick="1"/>
          </p:cNvPr>
          <p:cNvSpPr/>
          <p:nvPr/>
        </p:nvSpPr>
        <p:spPr>
          <a:xfrm>
            <a:off x="7353238" y="2743008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실행 단추: 도움말 107">
            <a:hlinkClick r:id="" action="ppaction://noaction" highlightClick="1"/>
          </p:cNvPr>
          <p:cNvSpPr/>
          <p:nvPr/>
        </p:nvSpPr>
        <p:spPr>
          <a:xfrm>
            <a:off x="7811613" y="2605366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실행 단추: 도움말 108">
            <a:hlinkClick r:id="" action="ppaction://noaction" highlightClick="1"/>
          </p:cNvPr>
          <p:cNvSpPr/>
          <p:nvPr/>
        </p:nvSpPr>
        <p:spPr>
          <a:xfrm>
            <a:off x="7798919" y="3037689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실행 단추: 도움말 109">
            <a:hlinkClick r:id="" action="ppaction://noaction" highlightClick="1"/>
          </p:cNvPr>
          <p:cNvSpPr/>
          <p:nvPr/>
        </p:nvSpPr>
        <p:spPr>
          <a:xfrm>
            <a:off x="7393314" y="3288537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실행 단추: 도움말 110">
            <a:hlinkClick r:id="" action="ppaction://noaction" highlightClick="1"/>
          </p:cNvPr>
          <p:cNvSpPr/>
          <p:nvPr/>
        </p:nvSpPr>
        <p:spPr>
          <a:xfrm>
            <a:off x="7739600" y="3553127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13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12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K-means algorithm for Clustering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468144"/>
            <a:ext cx="121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K-means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683" y="2145630"/>
            <a:ext cx="634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가장 많이 사용되는 군집화 기법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세련된 많은 군집화 기술의 기본이 되는 알고리즘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오래되긴 했지만 꾸준히 인기 있음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5758990"/>
              </p:ext>
            </p:extLst>
          </p:nvPr>
        </p:nvGraphicFramePr>
        <p:xfrm>
          <a:off x="767898" y="3645024"/>
          <a:ext cx="74304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241"/>
                <a:gridCol w="3715241"/>
              </a:tblGrid>
              <a:tr h="144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통계 용어 없이 군집 식별의 간단한 원리 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최근 군집화 알고리즘보다 세련되지 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매우 유연하며 간단한 수정으로 결점을 극복하게 적용가능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무작위 초기화 때문에 최적의 군집을 찾지 못할 수 도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효율적으로 데이터를 유용한 군집으로 나눈다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데이터에서 얼마나 군집이 </a:t>
                      </a:r>
                      <a:r>
                        <a:rPr lang="ko-KR" altLang="en-US" dirty="0" err="1" smtClean="0"/>
                        <a:t>생성되야</a:t>
                      </a:r>
                      <a:r>
                        <a:rPr lang="ko-KR" altLang="en-US" dirty="0" smtClean="0"/>
                        <a:t> 할지 합리적인 추측필요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47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2297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K-means </a:t>
            </a:r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작동원리</a:t>
            </a:r>
            <a:endParaRPr lang="en-US" altLang="ko-KR" sz="2000" b="1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061" y="1502782"/>
            <a:ext cx="6346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K-means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군집의 개수를 정한다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(K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K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개의 군집 속에 무작위로 예제들이 속하게 되고 약간의 군집의 경계를 조절해가며 중앙점을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(Centroid)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변경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군집 내의 동질성이 향상되는지 보고 군집 적합화가 더 이상 향상되지 않는 지점에서 과정을 멈추고 군집 알고리즘을 끝낸다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4482986"/>
            <a:ext cx="6936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참고</a:t>
            </a:r>
            <a:endParaRPr lang="en-US" altLang="ko-KR" dirty="0" smtClean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언제나 최적의 군집화를 수행한다는 보장이 없기 때문에 적어도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번이상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군집 분석을 실행하는 편이 좋다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KNN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 마찬가지로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K-means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다중 속성 공간의 좌표로 속성 값을 다룬다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57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K-means </a:t>
            </a:r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작동원리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for Computer vision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05814" y="1412958"/>
            <a:ext cx="634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11620" y="2764677"/>
            <a:ext cx="5856724" cy="3700466"/>
            <a:chOff x="4084894" y="1895850"/>
            <a:chExt cx="4552185" cy="3321435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4084894" y="5216034"/>
              <a:ext cx="4552185" cy="1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 flipV="1">
              <a:off x="4084894" y="1895850"/>
              <a:ext cx="4744" cy="3311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9380" y="3630221"/>
            <a:ext cx="714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9380" y="4356979"/>
            <a:ext cx="714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7257" y="4418208"/>
            <a:ext cx="7334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1464" y="3040871"/>
            <a:ext cx="685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0103" y="3135805"/>
            <a:ext cx="714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7264" y="3798118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4774" y="2564904"/>
            <a:ext cx="7143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4359" y="3108467"/>
            <a:ext cx="714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5277" y="3421881"/>
            <a:ext cx="7143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5488" y="2657412"/>
            <a:ext cx="7239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280" y="2764677"/>
            <a:ext cx="723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2201" y="3762586"/>
            <a:ext cx="6953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1562" y="5680633"/>
            <a:ext cx="706395" cy="70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4486" y="5702082"/>
            <a:ext cx="722093" cy="7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2961" y="5601804"/>
            <a:ext cx="722093" cy="73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4486" y="4995687"/>
            <a:ext cx="706395" cy="70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7464" y="4879711"/>
            <a:ext cx="675000" cy="72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563388" y="3341749"/>
            <a:ext cx="867775" cy="811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31076" y="4809547"/>
            <a:ext cx="867775" cy="811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49614" y="4373443"/>
            <a:ext cx="867775" cy="811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0269" y="4925844"/>
            <a:ext cx="675000" cy="72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실행 단추: 도움말 52">
            <a:hlinkClick r:id="" action="ppaction://noaction" highlightClick="1"/>
          </p:cNvPr>
          <p:cNvSpPr/>
          <p:nvPr/>
        </p:nvSpPr>
        <p:spPr>
          <a:xfrm>
            <a:off x="2905963" y="3248066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실행 단추: 도움말 53">
            <a:hlinkClick r:id="" action="ppaction://noaction" highlightClick="1"/>
          </p:cNvPr>
          <p:cNvSpPr/>
          <p:nvPr/>
        </p:nvSpPr>
        <p:spPr>
          <a:xfrm>
            <a:off x="2241183" y="3211091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실행 단추: 도움말 54">
            <a:hlinkClick r:id="" action="ppaction://noaction" highlightClick="1"/>
          </p:cNvPr>
          <p:cNvSpPr/>
          <p:nvPr/>
        </p:nvSpPr>
        <p:spPr>
          <a:xfrm>
            <a:off x="2063252" y="3850180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실행 단추: 도움말 55">
            <a:hlinkClick r:id="" action="ppaction://noaction" highlightClick="1"/>
          </p:cNvPr>
          <p:cNvSpPr/>
          <p:nvPr/>
        </p:nvSpPr>
        <p:spPr>
          <a:xfrm>
            <a:off x="2983659" y="396417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실행 단추: 도움말 56">
            <a:hlinkClick r:id="" action="ppaction://noaction" highlightClick="1"/>
          </p:cNvPr>
          <p:cNvSpPr/>
          <p:nvPr/>
        </p:nvSpPr>
        <p:spPr>
          <a:xfrm>
            <a:off x="2703323" y="4493443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실행 단추: 도움말 57">
            <a:hlinkClick r:id="" action="ppaction://noaction" highlightClick="1"/>
          </p:cNvPr>
          <p:cNvSpPr/>
          <p:nvPr/>
        </p:nvSpPr>
        <p:spPr>
          <a:xfrm>
            <a:off x="2113386" y="456143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실행 단추: 도움말 58">
            <a:hlinkClick r:id="" action="ppaction://noaction" highlightClick="1"/>
          </p:cNvPr>
          <p:cNvSpPr/>
          <p:nvPr/>
        </p:nvSpPr>
        <p:spPr>
          <a:xfrm>
            <a:off x="4275858" y="518506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실행 단추: 도움말 59">
            <a:hlinkClick r:id="" action="ppaction://noaction" highlightClick="1"/>
          </p:cNvPr>
          <p:cNvSpPr/>
          <p:nvPr/>
        </p:nvSpPr>
        <p:spPr>
          <a:xfrm>
            <a:off x="4890881" y="515805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실행 단추: 도움말 60">
            <a:hlinkClick r:id="" action="ppaction://noaction" highlightClick="1"/>
          </p:cNvPr>
          <p:cNvSpPr/>
          <p:nvPr/>
        </p:nvSpPr>
        <p:spPr>
          <a:xfrm>
            <a:off x="5471783" y="5033153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실행 단추: 도움말 61">
            <a:hlinkClick r:id="" action="ppaction://noaction" highlightClick="1"/>
          </p:cNvPr>
          <p:cNvSpPr/>
          <p:nvPr/>
        </p:nvSpPr>
        <p:spPr>
          <a:xfrm>
            <a:off x="5712489" y="585162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실행 단추: 도움말 62">
            <a:hlinkClick r:id="" action="ppaction://noaction" highlightClick="1"/>
          </p:cNvPr>
          <p:cNvSpPr/>
          <p:nvPr/>
        </p:nvSpPr>
        <p:spPr>
          <a:xfrm>
            <a:off x="5037895" y="5970699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실행 단추: 도움말 63">
            <a:hlinkClick r:id="" action="ppaction://noaction" highlightClick="1"/>
          </p:cNvPr>
          <p:cNvSpPr/>
          <p:nvPr/>
        </p:nvSpPr>
        <p:spPr>
          <a:xfrm>
            <a:off x="4293402" y="585162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실행 단추: 도움말 64">
            <a:hlinkClick r:id="" action="ppaction://noaction" highlightClick="1"/>
          </p:cNvPr>
          <p:cNvSpPr/>
          <p:nvPr/>
        </p:nvSpPr>
        <p:spPr>
          <a:xfrm>
            <a:off x="4639276" y="2956859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실행 단추: 도움말 65">
            <a:hlinkClick r:id="" action="ppaction://noaction" highlightClick="1"/>
          </p:cNvPr>
          <p:cNvSpPr/>
          <p:nvPr/>
        </p:nvSpPr>
        <p:spPr>
          <a:xfrm>
            <a:off x="5712489" y="2846682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실행 단추: 도움말 66">
            <a:hlinkClick r:id="" action="ppaction://noaction" highlightClick="1"/>
          </p:cNvPr>
          <p:cNvSpPr/>
          <p:nvPr/>
        </p:nvSpPr>
        <p:spPr>
          <a:xfrm>
            <a:off x="6489060" y="2668374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실행 단추: 도움말 67">
            <a:hlinkClick r:id="" action="ppaction://noaction" highlightClick="1"/>
          </p:cNvPr>
          <p:cNvSpPr/>
          <p:nvPr/>
        </p:nvSpPr>
        <p:spPr>
          <a:xfrm>
            <a:off x="6532290" y="3282465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실행 단추: 도움말 68">
            <a:hlinkClick r:id="" action="ppaction://noaction" highlightClick="1"/>
          </p:cNvPr>
          <p:cNvSpPr/>
          <p:nvPr/>
        </p:nvSpPr>
        <p:spPr>
          <a:xfrm>
            <a:off x="6394359" y="3928043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실행 단추: 도움말 69">
            <a:hlinkClick r:id="" action="ppaction://noaction" highlightClick="1"/>
          </p:cNvPr>
          <p:cNvSpPr/>
          <p:nvPr/>
        </p:nvSpPr>
        <p:spPr>
          <a:xfrm>
            <a:off x="5855839" y="3563516"/>
            <a:ext cx="386362" cy="36440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7898" y="1618368"/>
            <a:ext cx="7498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군집의 개수를 정한다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(K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고양이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모자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) =&gt; K=3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4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2. 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초기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군집 중앙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(Centroid)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를 선택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–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속성 공간에서 </a:t>
            </a:r>
            <a:r>
              <a:rPr lang="ko-KR" altLang="en-US" sz="1400" dirty="0" err="1" smtClean="0">
                <a:latin typeface="Adobe 고딕 Std B" pitchFamily="34" charset="-127"/>
                <a:ea typeface="Adobe 고딕 Std B" pitchFamily="34" charset="-127"/>
              </a:rPr>
              <a:t>임의점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 선택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(Random </a:t>
            </a:r>
            <a:r>
              <a:rPr lang="en-US" altLang="ko-KR" sz="1400" dirty="0" err="1" smtClean="0">
                <a:latin typeface="Adobe 고딕 Std B" pitchFamily="34" charset="-127"/>
                <a:ea typeface="Adobe 고딕 Std B" pitchFamily="34" charset="-127"/>
              </a:rPr>
              <a:t>initialaize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5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715437" y="55958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K-means </a:t>
            </a:r>
            <a:r>
              <a:rPr lang="ko-KR" altLang="en-US" sz="2000" b="1" dirty="0" smtClean="0">
                <a:latin typeface="Adobe 고딕 Std B" pitchFamily="34" charset="-127"/>
                <a:ea typeface="Adobe 고딕 Std B" pitchFamily="34" charset="-127"/>
              </a:rPr>
              <a:t>작동원리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_for Computer vision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898" y="1469558"/>
            <a:ext cx="7692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3. 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각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training set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과 지정된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Centroid(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군집중앙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과의 거리를 계산하여 군집화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(KNN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과 유사한 방식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일반적으로 </a:t>
            </a:r>
            <a:r>
              <a:rPr lang="ko-KR" altLang="en-US" sz="1400" dirty="0" err="1" smtClean="0">
                <a:latin typeface="Adobe 고딕 Std B" pitchFamily="34" charset="-127"/>
                <a:ea typeface="Adobe 고딕 Std B" pitchFamily="34" charset="-127"/>
              </a:rPr>
              <a:t>유클리드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 거리를 사용 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( </a:t>
            </a:r>
            <a:r>
              <a:rPr lang="ko-KR" altLang="en-US" sz="1400" dirty="0" err="1" smtClean="0">
                <a:latin typeface="Adobe 고딕 Std B" pitchFamily="34" charset="-127"/>
                <a:ea typeface="Adobe 고딕 Std B" pitchFamily="34" charset="-127"/>
              </a:rPr>
              <a:t>맨해튼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 거리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dirty="0" err="1" smtClean="0">
                <a:latin typeface="Adobe 고딕 Std B" pitchFamily="34" charset="-127"/>
                <a:ea typeface="Adobe 고딕 Std B" pitchFamily="34" charset="-127"/>
              </a:rPr>
              <a:t>민코스키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 거리도 </a:t>
            </a:r>
            <a:r>
              <a:rPr lang="ko-KR" altLang="en-US" sz="1400" dirty="0" err="1" smtClean="0">
                <a:latin typeface="Adobe 고딕 Std B" pitchFamily="34" charset="-127"/>
                <a:ea typeface="Adobe 고딕 Std B" pitchFamily="34" charset="-127"/>
              </a:rPr>
              <a:t>가끔사용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*</a:t>
            </a:r>
            <a:r>
              <a:rPr lang="ko-KR" altLang="en-US" sz="1400" dirty="0" smtClean="0">
                <a:latin typeface="Adobe 고딕 Std B" pitchFamily="34" charset="-127"/>
                <a:ea typeface="Adobe 고딕 Std B" pitchFamily="34" charset="-127"/>
              </a:rPr>
              <a:t>거리 함수를 사용하기 때문에 모든 데이터는 수치 값이어야 하고 값들은 사전에 표준 범위를 정해 정규화 할 필요가 있다</a:t>
            </a:r>
            <a:r>
              <a:rPr lang="en-US" altLang="ko-KR" sz="1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20272" y="2603889"/>
            <a:ext cx="5856724" cy="3900239"/>
            <a:chOff x="1721400" y="2618924"/>
            <a:chExt cx="5856724" cy="3900239"/>
          </a:xfrm>
        </p:grpSpPr>
        <p:grpSp>
          <p:nvGrpSpPr>
            <p:cNvPr id="15" name="그룹 14"/>
            <p:cNvGrpSpPr/>
            <p:nvPr/>
          </p:nvGrpSpPr>
          <p:grpSpPr>
            <a:xfrm>
              <a:off x="1721400" y="2818697"/>
              <a:ext cx="5856724" cy="3700466"/>
              <a:chOff x="4084894" y="1895850"/>
              <a:chExt cx="4552185" cy="3321435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>
                <a:off x="4084894" y="5216034"/>
                <a:ext cx="4552185" cy="1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H="1" flipV="1">
                <a:off x="4084894" y="1895850"/>
                <a:ext cx="4744" cy="33118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160" y="3684241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368" y="4335332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799" y="4979864"/>
              <a:ext cx="7334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244" y="3094891"/>
              <a:ext cx="68580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036" y="3110939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044" y="3852138"/>
              <a:ext cx="6762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834" y="2618924"/>
              <a:ext cx="714375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139" y="3162487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5057" y="3475901"/>
              <a:ext cx="71437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268" y="2711432"/>
              <a:ext cx="723900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9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711" y="2818697"/>
              <a:ext cx="72390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981" y="3816606"/>
              <a:ext cx="6953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342" y="5734653"/>
              <a:ext cx="706395" cy="70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266" y="5756102"/>
              <a:ext cx="722093" cy="75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741" y="5655824"/>
              <a:ext cx="722093" cy="737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266" y="5049707"/>
              <a:ext cx="706395" cy="70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타원 47"/>
            <p:cNvSpPr/>
            <p:nvPr/>
          </p:nvSpPr>
          <p:spPr>
            <a:xfrm>
              <a:off x="5473168" y="3395769"/>
              <a:ext cx="867775" cy="8116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253156" y="4935099"/>
              <a:ext cx="867775" cy="8116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49" y="4979864"/>
              <a:ext cx="675000" cy="72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244" y="4933731"/>
              <a:ext cx="675000" cy="72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타원 50"/>
            <p:cNvSpPr/>
            <p:nvPr/>
          </p:nvSpPr>
          <p:spPr>
            <a:xfrm>
              <a:off x="5140856" y="4863567"/>
              <a:ext cx="867775" cy="8116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4389589" y="4517844"/>
            <a:ext cx="110403" cy="6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2" idx="0"/>
          </p:cNvCxnSpPr>
          <p:nvPr/>
        </p:nvCxnSpPr>
        <p:spPr>
          <a:xfrm>
            <a:off x="4444791" y="4517844"/>
            <a:ext cx="2315407" cy="14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" idx="0"/>
          </p:cNvCxnSpPr>
          <p:nvPr/>
        </p:nvCxnSpPr>
        <p:spPr>
          <a:xfrm flipH="1" flipV="1">
            <a:off x="3462191" y="2803662"/>
            <a:ext cx="982600" cy="17141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" idx="4"/>
          </p:cNvCxnSpPr>
          <p:nvPr/>
        </p:nvCxnSpPr>
        <p:spPr>
          <a:xfrm flipH="1">
            <a:off x="3953491" y="4581128"/>
            <a:ext cx="491300" cy="18448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79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729</Words>
  <Application>Microsoft Office PowerPoint</Application>
  <PresentationFormat>화면 슬라이드 쇼(4:3)</PresentationFormat>
  <Paragraphs>139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</dc:creator>
  <cp:lastModifiedBy>곽현빈</cp:lastModifiedBy>
  <cp:revision>102</cp:revision>
  <dcterms:created xsi:type="dcterms:W3CDTF">2016-07-27T05:14:31Z</dcterms:created>
  <dcterms:modified xsi:type="dcterms:W3CDTF">2016-08-31T05:51:06Z</dcterms:modified>
</cp:coreProperties>
</file>