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5" r:id="rId2"/>
    <p:sldId id="393" r:id="rId3"/>
    <p:sldId id="394" r:id="rId4"/>
    <p:sldId id="420" r:id="rId5"/>
    <p:sldId id="448" r:id="rId6"/>
    <p:sldId id="421" r:id="rId7"/>
    <p:sldId id="449" r:id="rId8"/>
    <p:sldId id="450" r:id="rId9"/>
    <p:sldId id="426" r:id="rId10"/>
    <p:sldId id="451" r:id="rId11"/>
    <p:sldId id="452" r:id="rId12"/>
    <p:sldId id="409" r:id="rId13"/>
    <p:sldId id="407" r:id="rId14"/>
    <p:sldId id="454" r:id="rId15"/>
    <p:sldId id="453" r:id="rId16"/>
    <p:sldId id="427" r:id="rId17"/>
    <p:sldId id="428" r:id="rId18"/>
    <p:sldId id="429" r:id="rId19"/>
    <p:sldId id="455" r:id="rId20"/>
    <p:sldId id="430" r:id="rId21"/>
    <p:sldId id="456" r:id="rId22"/>
    <p:sldId id="395" r:id="rId23"/>
    <p:sldId id="410" r:id="rId24"/>
    <p:sldId id="414" r:id="rId25"/>
    <p:sldId id="411" r:id="rId26"/>
    <p:sldId id="412" r:id="rId27"/>
    <p:sldId id="419" r:id="rId28"/>
    <p:sldId id="351" r:id="rId29"/>
  </p:sldIdLst>
  <p:sldSz cx="9144000" cy="6858000" type="screen4x3"/>
  <p:notesSz cx="6858000" cy="9144000"/>
  <p:embeddedFontLst>
    <p:embeddedFont>
      <p:font typeface="양재붓꽃체L" pitchFamily="18" charset="-127"/>
      <p:regular r:id="rId31"/>
    </p:embeddedFont>
    <p:embeddedFont>
      <p:font typeface="-윤고딕330" charset="-127"/>
      <p:regular r:id="rId32"/>
    </p:embeddedFont>
    <p:embeddedFont>
      <p:font typeface="맑은 고딕" pitchFamily="50" charset="-127"/>
      <p:regular r:id="rId33"/>
      <p:bold r:id="rId34"/>
    </p:embeddedFont>
    <p:embeddedFont>
      <p:font typeface="양재다운명조M" pitchFamily="18" charset="-127"/>
      <p:regular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hite ver." id="{8C41E613-0295-6549-909E-AC320B6D1D69}">
          <p14:sldIdLst>
            <p14:sldId id="305"/>
            <p14:sldId id="393"/>
            <p14:sldId id="420"/>
            <p14:sldId id="421"/>
            <p14:sldId id="394"/>
            <p14:sldId id="425"/>
            <p14:sldId id="426"/>
            <p14:sldId id="409"/>
            <p14:sldId id="407"/>
            <p14:sldId id="427"/>
            <p14:sldId id="428"/>
            <p14:sldId id="429"/>
            <p14:sldId id="430"/>
            <p14:sldId id="395"/>
            <p14:sldId id="410"/>
            <p14:sldId id="414"/>
            <p14:sldId id="434"/>
            <p14:sldId id="435"/>
            <p14:sldId id="416"/>
            <p14:sldId id="436"/>
            <p14:sldId id="411"/>
            <p14:sldId id="445"/>
            <p14:sldId id="438"/>
            <p14:sldId id="412"/>
            <p14:sldId id="439"/>
            <p14:sldId id="440"/>
            <p14:sldId id="441"/>
            <p14:sldId id="413"/>
            <p14:sldId id="417"/>
            <p14:sldId id="418"/>
            <p14:sldId id="442"/>
            <p14:sldId id="443"/>
            <p14:sldId id="444"/>
            <p14:sldId id="419"/>
            <p14:sldId id="423"/>
            <p14:sldId id="446"/>
            <p14:sldId id="447"/>
            <p14:sldId id="448"/>
            <p14:sldId id="449"/>
            <p14:sldId id="432"/>
            <p14:sldId id="424"/>
            <p14:sldId id="451"/>
            <p14:sldId id="452"/>
            <p14:sldId id="453"/>
            <p14:sldId id="454"/>
            <p14:sldId id="455"/>
            <p14:sldId id="456"/>
            <p14:sldId id="457"/>
            <p14:sldId id="3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000000"/>
    <a:srgbClr val="E46C0A"/>
    <a:srgbClr val="F4C49D"/>
    <a:srgbClr val="0066FF"/>
    <a:srgbClr val="0000CC"/>
    <a:srgbClr val="269DD6"/>
    <a:srgbClr val="EC9853"/>
    <a:srgbClr val="ED9F6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79891" autoAdjust="0"/>
  </p:normalViewPr>
  <p:slideViewPr>
    <p:cSldViewPr snapToGrid="0">
      <p:cViewPr varScale="1">
        <p:scale>
          <a:sx n="57" d="100"/>
          <a:sy n="57" d="100"/>
        </p:scale>
        <p:origin x="-1938" y="-84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C2C0-BDEC-4DFB-860D-6915FF858D51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7922-A642-4A7B-B7AF-1DBFAA901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7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0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151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10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106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~~</a:t>
            </a:r>
            <a:r>
              <a:rPr lang="ko-KR" altLang="en-US" baseline="0" dirty="0" smtClean="0"/>
              <a:t> 방법으로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아이템을 가지는 </a:t>
            </a:r>
            <a:r>
              <a:rPr lang="ko-KR" altLang="en-US" baseline="0" dirty="0" err="1" smtClean="0"/>
              <a:t>아이템셋들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아이템을 가지는 </a:t>
            </a:r>
            <a:r>
              <a:rPr lang="ko-KR" altLang="en-US" baseline="0" dirty="0" err="1" smtClean="0"/>
              <a:t>아이템셋들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아이템을 가지는 </a:t>
            </a:r>
            <a:r>
              <a:rPr lang="ko-KR" altLang="en-US" baseline="0" dirty="0" err="1" smtClean="0"/>
              <a:t>아이템셋들</a:t>
            </a:r>
            <a:r>
              <a:rPr lang="ko-KR" altLang="en-US" baseline="0" dirty="0" smtClean="0"/>
              <a:t> 등등에 대한 최소지지도와 </a:t>
            </a:r>
            <a:r>
              <a:rPr lang="ko-KR" altLang="en-US" baseline="0" dirty="0" err="1" smtClean="0"/>
              <a:t>아프리오리</a:t>
            </a:r>
            <a:r>
              <a:rPr lang="ko-KR" altLang="en-US" baseline="0" dirty="0" smtClean="0"/>
              <a:t> 알고리즘을 적용하여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단계를 마치면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아프리오리의</a:t>
            </a:r>
            <a:r>
              <a:rPr lang="ko-KR" altLang="en-US" baseline="0" dirty="0" smtClean="0"/>
              <a:t> 두 번째 단계를 시작하게 됩니다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70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80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최소신뢰도를 통해 규칙을 제거하는 과정에서도 역시 </a:t>
            </a:r>
            <a:r>
              <a:rPr lang="ko-KR" altLang="en-US" dirty="0" err="1" smtClean="0"/>
              <a:t>아프리오리</a:t>
            </a:r>
            <a:r>
              <a:rPr lang="ko-KR" altLang="en-US" dirty="0" smtClean="0"/>
              <a:t> 원칙을 적용합니다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058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dirty="0" smtClean="0"/>
              <a:t>PPT 27p.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89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실제 식료품 상점에서 한 달간의 구매 데이터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en-US" altLang="ko-KR" smtClean="0"/>
              <a:t>groceries</a:t>
            </a:r>
            <a:r>
              <a:rPr lang="ko-KR" altLang="en-US" smtClean="0"/>
              <a:t>를 예시로 사용하겠습니다</a:t>
            </a:r>
            <a:r>
              <a:rPr lang="en-US" altLang="ko-KR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147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773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행이 콤마로 분류된 변수가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개이기 때문에 자동적으로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변수를 가진다고 인식해서 </a:t>
            </a:r>
            <a:r>
              <a:rPr lang="en-US" altLang="ko-KR" dirty="0" smtClean="0"/>
              <a:t>v4</a:t>
            </a:r>
            <a:r>
              <a:rPr lang="ko-KR" altLang="en-US" dirty="0" smtClean="0"/>
              <a:t>까지의 열이 도출됩니다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식료품 구매는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이상의 제품을 포함하는 경우</a:t>
            </a:r>
            <a:r>
              <a:rPr lang="ko-KR" altLang="en-US" baseline="0" dirty="0" smtClean="0"/>
              <a:t> 또한 많이 있기 때문에 변수를 더 집어넣을 열이 없어 문제가 생깁니다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경우에는 첫</a:t>
            </a:r>
            <a:r>
              <a:rPr lang="ko-KR" altLang="en-US" baseline="0" dirty="0" smtClean="0"/>
              <a:t> 행에 제품 수가 가장 많은 거래를 놓는 방법으로 문제를 해결하기도 하지만 그렇게 한다면 빈 칸이 많아져 더 큰 문제가 되겠지요</a:t>
            </a:r>
            <a:r>
              <a:rPr lang="en-US" altLang="ko-KR" baseline="0" dirty="0" smtClean="0"/>
              <a:t>.)</a:t>
            </a:r>
          </a:p>
          <a:p>
            <a:r>
              <a:rPr lang="ko-KR" altLang="en-US" baseline="0" dirty="0" smtClean="0"/>
              <a:t>이 때 생기는 문제는 이 </a:t>
            </a:r>
            <a:r>
              <a:rPr lang="ko-KR" altLang="en-US" baseline="0" dirty="0" err="1" smtClean="0"/>
              <a:t>열들이</a:t>
            </a:r>
            <a:r>
              <a:rPr lang="ko-KR" altLang="en-US" baseline="0" dirty="0" smtClean="0"/>
              <a:t> 순서를 포함한다는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v1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tropical fruit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v3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tropical fruit</a:t>
            </a:r>
            <a:r>
              <a:rPr lang="ko-KR" altLang="en-US" baseline="0" dirty="0" smtClean="0"/>
              <a:t>가 다르게 인식되는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이런 문제를 해결하기 위해 희소매트릭스라는 데이터 구조를 사용해서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값으로 </a:t>
            </a:r>
            <a:r>
              <a:rPr lang="en-US" altLang="ko-KR" baseline="0" dirty="0" smtClean="0"/>
              <a:t>169</a:t>
            </a:r>
            <a:r>
              <a:rPr lang="ko-KR" altLang="en-US" baseline="0" dirty="0" smtClean="0"/>
              <a:t>개의 다른 물품 중 구매한 물품을 구분하는 방법을 사용합니다</a:t>
            </a:r>
            <a:r>
              <a:rPr lang="en-US" altLang="ko-KR" baseline="0" smtClean="0"/>
              <a:t>. </a:t>
            </a:r>
            <a:endParaRPr lang="en-US" altLang="ko-KR" baseline="0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044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477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064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저장 방법 </a:t>
            </a:r>
            <a:r>
              <a:rPr lang="en-US" altLang="ko-KR" smtClean="0"/>
              <a:t>1. </a:t>
            </a:r>
            <a:r>
              <a:rPr lang="ko-KR" altLang="en-US" smtClean="0"/>
              <a:t>엑셀파일</a:t>
            </a:r>
            <a:r>
              <a:rPr lang="en-US" altLang="ko-KR" baseline="0" smtClean="0"/>
              <a:t> 2. </a:t>
            </a:r>
            <a:r>
              <a:rPr lang="ko-KR" altLang="en-US" baseline="0" smtClean="0"/>
              <a:t>데이터프레임 존재</a:t>
            </a:r>
            <a:endParaRPr lang="en-US" altLang="ko-KR" baseline="0" smtClean="0"/>
          </a:p>
          <a:p>
            <a:r>
              <a:rPr lang="ko-KR" altLang="en-US" baseline="0" smtClean="0"/>
              <a:t>이렇게 파일로 만들면 회사의 경우 다른부서에서도 다룰수 있다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효과적</a:t>
            </a:r>
            <a:r>
              <a:rPr lang="en-US" altLang="ko-KR" baseline="0" smtClean="0"/>
              <a:t>)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065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51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3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ctr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ctr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위의 규칙은 </a:t>
            </a:r>
            <a:r>
              <a:rPr lang="en-US" altLang="ko-KR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ko-KR" altLang="en-US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땅콩버터</a:t>
            </a:r>
            <a:r>
              <a:rPr lang="en-US" altLang="ko-KR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젤리</a:t>
            </a:r>
            <a:r>
              <a:rPr lang="en-US" altLang="ko-KR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빵</a:t>
            </a:r>
            <a:r>
              <a:rPr lang="en-US" altLang="ko-KR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이라는 집합에서 식별된 규칙</a:t>
            </a:r>
            <a:endParaRPr lang="en-US" altLang="ko-KR" dirty="0" smtClean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8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8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9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78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781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78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B589-BBA9-4D58-9DFF-10DF52AB8CB5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27967" y="1473025"/>
            <a:ext cx="2888066" cy="2888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8926" y="4645623"/>
            <a:ext cx="5437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Machine Learning with 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R </a:t>
            </a:r>
          </a:p>
          <a:p>
            <a:pPr algn="ctr"/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Ch8.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: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연관 규칙을 사용한 장바구니 </a:t>
            </a: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분석</a:t>
            </a:r>
            <a:endParaRPr lang="ko-KR" altLang="en-US" sz="24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7644" y="41887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2016.09.01</a:t>
            </a:r>
            <a:endParaRPr lang="ko-KR" altLang="en-US" sz="1400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1804" y="5546389"/>
            <a:ext cx="562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BOAZ 7</a:t>
            </a:r>
            <a:r>
              <a:rPr lang="ko-KR" altLang="en-US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기  </a:t>
            </a:r>
            <a:r>
              <a:rPr lang="en-US" altLang="ko-KR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D</a:t>
            </a:r>
            <a:r>
              <a:rPr lang="ko-KR" altLang="en-US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조</a:t>
            </a:r>
            <a:r>
              <a:rPr lang="en-US" altLang="ko-KR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이다영  정지원  김대규  곽현빈</a:t>
            </a:r>
            <a:endParaRPr lang="ko-KR" altLang="en-US" sz="20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>
            <a:off x="2668471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859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f130682936643754563(0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3619" y="2744586"/>
            <a:ext cx="1033895" cy="1378527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칙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3086" y="4790639"/>
            <a:ext cx="7922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사탕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},{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립스틱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둘 다 빈번하면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사탕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립스틱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빈번</a:t>
            </a:r>
            <a:endParaRPr lang="en-US" altLang="ko-KR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itchFamily="2" charset="2"/>
              <a:buChar char="à"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사탕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립스틱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빈번하지 않다면 이 물품을 포함한 셋은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배제</a:t>
            </a:r>
            <a:endParaRPr lang="en-US" altLang="ko-KR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itchFamily="2" charset="2"/>
              <a:buChar char="à"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부분집합인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사탕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},{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립스틱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여부로 이를 포함한 셋의 배제여부를 판단</a:t>
            </a:r>
            <a:endParaRPr lang="en-US" altLang="ko-KR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0199" y="1591640"/>
            <a:ext cx="6490637" cy="754053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√ 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선험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24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apriori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원칙</a:t>
            </a:r>
            <a:endParaRPr lang="en-US" altLang="ko-KR" sz="24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 셋이 </a:t>
            </a:r>
            <a:r>
              <a:rPr lang="ko-KR" altLang="en-US" sz="19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빈번하면</a:t>
            </a:r>
            <a:r>
              <a:rPr lang="en-US" altLang="ko-KR" sz="19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 셋의 </a:t>
            </a:r>
            <a:r>
              <a:rPr lang="ko-KR" altLang="en-US" sz="19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부분집합도 </a:t>
            </a:r>
            <a:r>
              <a:rPr lang="ko-KR" altLang="en-US" sz="19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빈번함</a:t>
            </a:r>
            <a:endParaRPr lang="en-US" altLang="ko-KR" sz="19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9" name="그림 18" descr="images (4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486" y="2785283"/>
            <a:ext cx="1763079" cy="1368979"/>
          </a:xfrm>
          <a:prstGeom prst="rect">
            <a:avLst/>
          </a:prstGeom>
        </p:spPr>
      </p:pic>
      <p:pic>
        <p:nvPicPr>
          <p:cNvPr id="23" name="그림 22" descr="f130682936643754563(0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0865" y="2675313"/>
            <a:ext cx="1013114" cy="1528156"/>
          </a:xfrm>
          <a:prstGeom prst="rect">
            <a:avLst/>
          </a:prstGeom>
        </p:spPr>
      </p:pic>
      <p:sp>
        <p:nvSpPr>
          <p:cNvPr id="26" name="위쪽 화살표 25"/>
          <p:cNvSpPr/>
          <p:nvPr/>
        </p:nvSpPr>
        <p:spPr>
          <a:xfrm>
            <a:off x="2344189" y="2942705"/>
            <a:ext cx="349135" cy="88114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3760124" y="2928851"/>
            <a:ext cx="349135" cy="88114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>
            <a:off x="7786254" y="2931623"/>
            <a:ext cx="349135" cy="881149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65019" y="2743199"/>
            <a:ext cx="1662545" cy="13799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945477" y="2709948"/>
            <a:ext cx="645622" cy="146581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images (4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2137" y="2804679"/>
            <a:ext cx="1763079" cy="1368979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5389419" y="2679468"/>
            <a:ext cx="2341418" cy="16265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72248" y="2942705"/>
            <a:ext cx="315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양재다운명조M" pitchFamily="18" charset="-127"/>
                <a:ea typeface="양재다운명조M" pitchFamily="18" charset="-127"/>
              </a:rPr>
              <a:t>=</a:t>
            </a:r>
            <a:endParaRPr lang="ko-KR" altLang="en-US" sz="6000" dirty="0">
              <a:latin typeface="양재다운명조M" pitchFamily="18" charset="-127"/>
              <a:ea typeface="양재다운명조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5092" y="3266476"/>
            <a:ext cx="42394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650" dirty="0" smtClean="0">
                <a:latin typeface="양재붓꽃체L" pitchFamily="18" charset="-127"/>
                <a:ea typeface="양재붓꽃체L" pitchFamily="18" charset="-127"/>
              </a:rPr>
              <a:t>규칙 측정 도구</a:t>
            </a:r>
            <a:endParaRPr lang="en-US" altLang="ko-KR" sz="265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230900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규칙 측정 도구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676216" y="1416870"/>
                <a:ext cx="7906141" cy="4888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지지도</a:t>
                </a:r>
                <a: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(Support) : </a:t>
                </a:r>
                <a:b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전체 거래 중 항목 </a:t>
                </a: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</a:t>
                </a:r>
                <a:r>
                  <a:rPr lang="ko-KR" altLang="en-US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와 </a:t>
                </a: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</a:t>
                </a:r>
                <a:r>
                  <a:rPr lang="ko-KR" altLang="en-US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동시에 포함하는 거래의 비율</a:t>
                </a:r>
                <a:r>
                  <a:rPr lang="en-US" altLang="ko-KR" sz="22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/>
                </a:r>
                <a:br>
                  <a:rPr lang="en-US" altLang="ko-KR" sz="22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2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P(A∩B)    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하나의 아이템의 경우 </a:t>
                </a:r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해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당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아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이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템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의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거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래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건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전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체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거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래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건</m:t>
                        </m:r>
                        <m:r>
                          <a:rPr lang="ko-KR" altLang="en-US" i="1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신뢰도</a:t>
                </a:r>
                <a: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(Confidence) : </a:t>
                </a:r>
                <a:b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샀던 고객이 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산 </a:t>
                </a:r>
                <a:r>
                  <a:rPr lang="ko-KR" altLang="en-US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비율 </a:t>
                </a: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 사람이 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하더라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(A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sym typeface="Wingdings" panose="05000000000000000000" pitchFamily="2" charset="2"/>
                  </a:rPr>
                  <a:t>B)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라는 조건부 </a:t>
                </a:r>
                <a:r>
                  <a:rPr lang="ko-KR" altLang="en-US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확률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/>
                </a:r>
                <a:b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 </m:t>
                        </m:r>
                      </m:den>
                    </m:f>
                  </m:oMath>
                </a14:m>
                <a:endParaRPr lang="en-US" altLang="ko-KR" sz="2400" dirty="0" smtClean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향상도</a:t>
                </a:r>
                <a: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(Lift) : </a:t>
                </a:r>
                <a:br>
                  <a:rPr lang="en-US" altLang="ko-KR" sz="24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주어지지 않았을 때의 품목 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확률에 비해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/>
                </a:r>
                <a:b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주어졌을 때의 품목 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확률의 증가 비율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/>
                </a:r>
                <a:br>
                  <a:rPr lang="en-US" altLang="ko-KR" sz="200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en-US" altLang="ko-KR" sz="2000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f>
                      <m:fPr>
                        <m:ctrlPr>
                          <a:rPr lang="en-US" altLang="ko-KR" i="1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) </m:t>
                        </m:r>
                      </m:den>
                    </m:f>
                  </m:oMath>
                </a14:m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6" y="1416870"/>
                <a:ext cx="7906141" cy="488813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79" t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31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규칙 측정 도구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 descr="KakaoTalk_20160823_165900552.png"/>
          <p:cNvPicPr>
            <a:picLocks noChangeAspect="1"/>
          </p:cNvPicPr>
          <p:nvPr/>
        </p:nvPicPr>
        <p:blipFill>
          <a:blip r:embed="rId4" cstate="print"/>
          <a:srcRect t="12781" r="11962" b="3369"/>
          <a:stretch>
            <a:fillRect/>
          </a:stretch>
        </p:blipFill>
        <p:spPr>
          <a:xfrm>
            <a:off x="394741" y="2044931"/>
            <a:ext cx="8117491" cy="3308466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225338" y="2543695"/>
            <a:ext cx="482138" cy="31588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44735" y="2812473"/>
            <a:ext cx="482138" cy="31588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44735" y="3078480"/>
            <a:ext cx="482138" cy="31588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41766" y="2479964"/>
            <a:ext cx="745375" cy="34636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846020" y="2765368"/>
            <a:ext cx="745375" cy="34636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75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3075" y="3416106"/>
            <a:ext cx="615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en-US" altLang="ko-KR" sz="2400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400" dirty="0" smtClean="0">
                <a:latin typeface="양재붓꽃체L" pitchFamily="18" charset="-127"/>
                <a:ea typeface="양재붓꽃체L" pitchFamily="18" charset="-127"/>
              </a:rPr>
              <a:t>알고리즘 </a:t>
            </a:r>
            <a:r>
              <a:rPr lang="en-US" altLang="ko-KR" sz="2400" dirty="0" smtClean="0">
                <a:latin typeface="양재붓꽃체L" pitchFamily="18" charset="-127"/>
                <a:ea typeface="양재붓꽃체L" pitchFamily="18" charset="-127"/>
              </a:rPr>
              <a:t>: </a:t>
            </a:r>
            <a:r>
              <a:rPr lang="ko-KR" altLang="en-US" sz="2400" dirty="0" err="1" smtClean="0">
                <a:latin typeface="양재붓꽃체L" pitchFamily="18" charset="-127"/>
                <a:ea typeface="양재붓꽃체L" pitchFamily="18" charset="-127"/>
              </a:rPr>
              <a:t>연관규칙찾</a:t>
            </a:r>
            <a:r>
              <a:rPr lang="ko-KR" altLang="en-US" sz="2400" dirty="0" err="1" smtClean="0">
                <a:latin typeface="양재붓꽃체L" pitchFamily="18" charset="-127"/>
                <a:ea typeface="양재붓꽃체L" pitchFamily="18" charset="-127"/>
              </a:rPr>
              <a:t>기</a:t>
            </a:r>
            <a:endParaRPr lang="en-US" altLang="ko-KR" sz="240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연관규칙찾기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683" y="1465173"/>
            <a:ext cx="7687094" cy="430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원칙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아이템셋이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빈번하면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부분집합도 빈번함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{A, B}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빈번하다면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{A}, {B}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둘 다 빈번해야 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A}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원하는 최소지지도 충족 못하면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{A,B}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나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외의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{A}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포함한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아이템셋들도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배제시킬 수 있음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알고리즘의 단계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최소 지지도 경계 값을 만족하는 모든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아이템셋을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식별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최소 신뢰도 경계 값을 만족하는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아이템셋에서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규칙을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5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/>
          <a:srcRect l="9725" t="22506" r="11819" b="3696"/>
          <a:stretch/>
        </p:blipFill>
        <p:spPr>
          <a:xfrm>
            <a:off x="714023" y="2280867"/>
            <a:ext cx="7715953" cy="4082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683" y="1408980"/>
            <a:ext cx="730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최소지지도</a:t>
            </a:r>
            <a:r>
              <a:rPr lang="en-US" altLang="ko-KR" sz="2000" dirty="0">
                <a:solidFill>
                  <a:srgbClr val="C0000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(minimum support)</a:t>
            </a:r>
            <a:r>
              <a:rPr lang="ko-KR" altLang="en-US" sz="2000" dirty="0">
                <a:solidFill>
                  <a:srgbClr val="C0000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정해 규칙</a:t>
            </a:r>
            <a:r>
              <a:rPr lang="en-US" altLang="ko-KR" sz="2000" dirty="0">
                <a:solidFill>
                  <a:srgbClr val="C0000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(rule) </a:t>
            </a:r>
            <a:r>
              <a:rPr lang="ko-KR" altLang="en-US" sz="2000" dirty="0" smtClean="0">
                <a:solidFill>
                  <a:srgbClr val="C0000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도출 </a:t>
            </a:r>
            <a:endParaRPr lang="en-US" altLang="ko-KR" sz="2000" dirty="0" smtClean="0">
              <a:solidFill>
                <a:srgbClr val="C00000">
                  <a:alpha val="99000"/>
                </a:srgb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</a:t>
            </a:r>
            <a:r>
              <a:rPr lang="ko-KR" altLang="en-US" sz="2000" dirty="0" err="1" smtClean="0">
                <a:solidFill>
                  <a:schemeClr val="accent1"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아프리오리를</a:t>
            </a:r>
            <a:r>
              <a:rPr lang="ko-KR" altLang="en-US" sz="2000" dirty="0" smtClean="0">
                <a:solidFill>
                  <a:schemeClr val="accent1"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통해 규칙 후보 배제</a:t>
            </a:r>
            <a:endParaRPr lang="ko-KR" altLang="en-US" sz="2000" dirty="0">
              <a:solidFill>
                <a:schemeClr val="accent1"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00549" y="3766781"/>
            <a:ext cx="2329427" cy="500762"/>
          </a:xfrm>
          <a:prstGeom prst="rect">
            <a:avLst/>
          </a:prstGeom>
          <a:solidFill>
            <a:srgbClr val="0066FF">
              <a:alpha val="1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00549" y="3518425"/>
            <a:ext cx="2329427" cy="203205"/>
          </a:xfrm>
          <a:prstGeom prst="rect">
            <a:avLst/>
          </a:prstGeom>
          <a:solidFill>
            <a:srgbClr val="CC0000">
              <a:alpha val="1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연관규칙찾기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5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연관규칙찾기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1682" y="1465173"/>
            <a:ext cx="7906141" cy="435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단계에서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도출한 빈번한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모든 가능한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부분집합으로부터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후보 규칙을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ex1)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{A, B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빈번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경우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후보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규칙은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}, {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{A}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ex2) {A,B,C,D}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빈번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아이템셋일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경우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후보 규칙은</a:t>
            </a:r>
            <a:endParaRPr lang="ko-KR" altLang="en-US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ABC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BCD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BCD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ABC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BC, BC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</a:t>
            </a:r>
          </a:p>
          <a:p>
            <a:pPr lvl="1">
              <a:lnSpc>
                <a:spcPct val="170000"/>
              </a:lnSpc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규칙들의 신뢰도를 구하여 최소신뢰도를 만족하지 못하는 규칙 제거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7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3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연관규칙찾기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8337" y="2231319"/>
            <a:ext cx="5715422" cy="35287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1683" y="1463088"/>
            <a:ext cx="7736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최소신뢰도를 통해 규칙을 제거하는 과정에서도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원칙 적용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597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3075" y="3416106"/>
            <a:ext cx="615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ko-KR" altLang="en-US" sz="2400" b="1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400" b="1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400" dirty="0" smtClean="0">
                <a:latin typeface="양재붓꽃체L" pitchFamily="18" charset="-127"/>
                <a:ea typeface="양재붓꽃체L" pitchFamily="18" charset="-127"/>
              </a:rPr>
              <a:t>알고리즘의 장단점</a:t>
            </a:r>
            <a:endParaRPr lang="en-US" altLang="ko-KR" sz="240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272" y="1703944"/>
            <a:ext cx="7221300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Index</a:t>
            </a:r>
          </a:p>
          <a:p>
            <a:pPr algn="ctr">
              <a:lnSpc>
                <a:spcPct val="130000"/>
              </a:lnSpc>
            </a:pPr>
            <a:endParaRPr lang="en-US" altLang="ko-KR" sz="1000" b="1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연관 규칙 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이란</a:t>
            </a:r>
            <a:r>
              <a:rPr lang="en-US" altLang="ko-KR" sz="2000" b="1" dirty="0" smtClean="0">
                <a:latin typeface="양재붓꽃체L" pitchFamily="18" charset="-127"/>
                <a:ea typeface="양재붓꽃체L" pitchFamily="18" charset="-127"/>
              </a:rPr>
              <a:t>?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en-US" altLang="ko-KR" sz="2000" b="1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 원칙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규칙 측정 도구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en-US" altLang="ko-KR" sz="2000" b="1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 알고리즘 </a:t>
            </a:r>
            <a:r>
              <a:rPr lang="en-US" altLang="ko-KR" sz="2000" b="1" dirty="0" smtClean="0">
                <a:latin typeface="양재붓꽃체L" pitchFamily="18" charset="-127"/>
                <a:ea typeface="양재붓꽃체L" pitchFamily="18" charset="-127"/>
              </a:rPr>
              <a:t>: </a:t>
            </a:r>
            <a:r>
              <a:rPr lang="ko-KR" altLang="en-US" sz="2000" b="1" dirty="0" err="1" smtClean="0">
                <a:latin typeface="양재붓꽃체L" pitchFamily="18" charset="-127"/>
                <a:ea typeface="양재붓꽃체L" pitchFamily="18" charset="-127"/>
              </a:rPr>
              <a:t>연관규칙찾기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en-US" altLang="ko-KR" sz="2000" b="1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 알고리즘의 장단점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  <a:p>
            <a:pPr lvl="3">
              <a:lnSpc>
                <a:spcPct val="130000"/>
              </a:lnSpc>
            </a:pPr>
            <a:r>
              <a:rPr lang="ko-KR" altLang="en-US" sz="2000" b="1" dirty="0" smtClean="0">
                <a:latin typeface="양재붓꽃체L" pitchFamily="18" charset="-127"/>
                <a:ea typeface="양재붓꽃체L" pitchFamily="18" charset="-127"/>
              </a:rPr>
              <a:t>실습</a:t>
            </a:r>
            <a:endParaRPr lang="en-US" altLang="ko-KR" sz="2000" b="1" dirty="0" smtClean="0"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3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아프리오리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알고리즘의 장단점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273434"/>
              </p:ext>
            </p:extLst>
          </p:nvPr>
        </p:nvGraphicFramePr>
        <p:xfrm>
          <a:off x="425553" y="1854514"/>
          <a:ext cx="8153182" cy="35014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2736"/>
                <a:gridCol w="3840446"/>
              </a:tblGrid>
              <a:tr h="539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장점</a:t>
                      </a:r>
                      <a:endParaRPr lang="ko-KR" altLang="en-US" sz="24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단점</a:t>
                      </a:r>
                      <a:endParaRPr lang="ko-KR" altLang="en-US" sz="24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</a:tr>
              <a:tr h="2961435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매우 대량의 거래 데이터와 작동이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이상적으로 적합하다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쉽게 이해할 수 있는 결과를 내놓는다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마이닝</a:t>
                      </a:r>
                      <a:r>
                        <a:rPr lang="en-US" altLang="ko-KR" dirty="0" smtClean="0"/>
                        <a:t>＇</a:t>
                      </a:r>
                      <a:r>
                        <a:rPr lang="ko-KR" altLang="en-US" dirty="0" smtClean="0"/>
                        <a:t>에 유용하고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데이터베이스 안에 예상하지 못한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지식을 발견한다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작은 </a:t>
                      </a:r>
                      <a:r>
                        <a:rPr lang="ko-KR" altLang="en-US" dirty="0" err="1" smtClean="0"/>
                        <a:t>데이터셋에</a:t>
                      </a:r>
                      <a:r>
                        <a:rPr lang="ko-KR" altLang="en-US" dirty="0" smtClean="0"/>
                        <a:t> 유용하지 않다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err="1" smtClean="0"/>
                        <a:t>인사이트와</a:t>
                      </a:r>
                      <a:r>
                        <a:rPr lang="ko-KR" altLang="en-US" dirty="0" smtClean="0"/>
                        <a:t> 기존의 상식을 구분하는 과정이 필요하다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무작위 패턴에서 거짓된 결과를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끄집어내기 쉽다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64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6981" y="3416106"/>
            <a:ext cx="231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 smtClean="0">
                <a:latin typeface="양재붓꽃체L" pitchFamily="18" charset="-127"/>
                <a:ea typeface="양재붓꽃체L" pitchFamily="18" charset="-127"/>
              </a:rPr>
              <a:t>실</a:t>
            </a:r>
            <a:r>
              <a:rPr lang="ko-KR" altLang="en-US" sz="2400" dirty="0" smtClean="0">
                <a:latin typeface="양재붓꽃체L" pitchFamily="18" charset="-127"/>
                <a:ea typeface="양재붓꽃체L" pitchFamily="18" charset="-127"/>
              </a:rPr>
              <a:t>습</a:t>
            </a:r>
            <a:endParaRPr lang="en-US" altLang="ko-KR" sz="240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0634" y="3233226"/>
            <a:ext cx="416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수집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4902" y="3890491"/>
            <a:ext cx="7629098" cy="605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1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4010" y="3332977"/>
            <a:ext cx="514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준비와 탐구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4902" y="3890491"/>
            <a:ext cx="7629098" cy="605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준비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거래 데이터를 위한 희소 매트릭스 생성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539" y="2934045"/>
            <a:ext cx="5886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858" y="1706294"/>
            <a:ext cx="8345112" cy="67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21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3885" y="3366228"/>
            <a:ext cx="465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모델 훈련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4902" y="3890491"/>
            <a:ext cx="7629098" cy="605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0265" y="3266476"/>
            <a:ext cx="45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 성능 평가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4902" y="3890491"/>
            <a:ext cx="7629098" cy="605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0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연관 규칙을 파일이나 데이터 프레임으로 저장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745" y="1729649"/>
            <a:ext cx="8041587" cy="18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704" y="4396362"/>
            <a:ext cx="7615391" cy="13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2584" y="2100625"/>
            <a:ext cx="6667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941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8225" y="2487627"/>
            <a:ext cx="641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Thanks!</a:t>
            </a:r>
          </a:p>
          <a:p>
            <a:pPr algn="ctr"/>
            <a:r>
              <a:rPr lang="en-US" altLang="ko-KR" sz="7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en-US" altLang="ko-KR" sz="72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3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5092" y="3266476"/>
            <a:ext cx="377397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650" dirty="0" smtClean="0">
                <a:latin typeface="양재붓꽃체L" pitchFamily="18" charset="-127"/>
                <a:ea typeface="양재붓꽃체L" pitchFamily="18" charset="-127"/>
              </a:rPr>
              <a:t>연관규칙이란</a:t>
            </a:r>
            <a:r>
              <a:rPr lang="en-US" altLang="ko-KR" sz="2650" dirty="0" smtClean="0">
                <a:latin typeface="양재붓꽃체L" pitchFamily="18" charset="-127"/>
                <a:ea typeface="양재붓꽃체L" pitchFamily="18" charset="-127"/>
              </a:rPr>
              <a:t>?</a:t>
            </a:r>
            <a:endParaRPr lang="en-US" altLang="ko-KR" sz="265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연관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규칙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4974" y="1997437"/>
            <a:ext cx="6414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ABC</a:t>
            </a:r>
          </a:p>
          <a:p>
            <a:pPr algn="ctr"/>
            <a:endParaRPr lang="en-US" altLang="ko-KR" sz="16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가나다</a:t>
            </a:r>
            <a:endParaRPr lang="en-US" altLang="ko-KR" sz="10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sz="1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269DD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마바사</a:t>
            </a:r>
            <a:endParaRPr lang="en-US" altLang="ko-KR" sz="1600" dirty="0" smtClean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165" y="1373520"/>
            <a:ext cx="7613768" cy="4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2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연관 규칙 이해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939" y="4860887"/>
            <a:ext cx="7560879" cy="97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{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땅콩버터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젤리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 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{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빵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}</a:t>
            </a:r>
            <a:endParaRPr lang="en-US" altLang="ko-KR" sz="2800" b="1" dirty="0" smtClean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dirty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353" y="1825422"/>
            <a:ext cx="2364192" cy="2364192"/>
          </a:xfrm>
          <a:prstGeom prst="rect">
            <a:avLst/>
          </a:prstGeom>
        </p:spPr>
      </p:pic>
      <p:pic>
        <p:nvPicPr>
          <p:cNvPr id="15" name="그림 14" descr="images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6530" y="2806325"/>
            <a:ext cx="1886211" cy="18862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그림 17" descr="다운로드 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7810" y="2595649"/>
            <a:ext cx="2857500" cy="160020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538750" y="3158838"/>
            <a:ext cx="665018" cy="315881"/>
          </a:xfrm>
          <a:prstGeom prst="rightArrow">
            <a:avLst/>
          </a:prstGeom>
          <a:solidFill>
            <a:srgbClr val="F4C49D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20980" y="5677230"/>
            <a:ext cx="6259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양재붓꽃체L" pitchFamily="18" charset="-127"/>
                <a:ea typeface="양재붓꽃체L" pitchFamily="18" charset="-127"/>
              </a:rPr>
              <a:t>땅콩버터와 젤리를 구매하면 빵도 함께 구매한다</a:t>
            </a:r>
            <a:endParaRPr lang="en-US" altLang="ko-KR" sz="2000" dirty="0" smtClean="0"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3107192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2898" y="2576683"/>
            <a:ext cx="4141102" cy="310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0" y="1978429"/>
            <a:ext cx="5486400" cy="2543695"/>
          </a:xfrm>
          <a:prstGeom prst="rect">
            <a:avLst/>
          </a:prstGeom>
          <a:blipFill dpi="0" rotWithShape="1">
            <a:blip r:embed="rId4" cstate="print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ko-KR" altLang="en-US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연관 규칙 이해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757" y="1495504"/>
            <a:ext cx="5326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endParaRPr lang="en-US" altLang="ko-KR" sz="2400" dirty="0">
              <a:solidFill>
                <a:srgbClr val="269DD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연관 분석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(association analysis)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/>
            </a:r>
            <a:b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</a:b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거래 데이터에서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아이템의 출현을 </a:t>
            </a:r>
            <a:endParaRPr lang="en-US" altLang="ko-KR" sz="22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양재붓꽃체L" pitchFamily="18" charset="-127"/>
              <a:ea typeface="양재붓꽃체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다른 아이템들의 발생 정보를 이용하여 </a:t>
            </a:r>
            <a:endParaRPr lang="en-US" altLang="ko-KR" sz="22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양재붓꽃체L" pitchFamily="18" charset="-127"/>
              <a:ea typeface="양재붓꽃체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예측하는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sz="2200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규칙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양재붓꽃체L" pitchFamily="18" charset="-127"/>
                <a:ea typeface="양재붓꽃체L" pitchFamily="18" charset="-127"/>
              </a:rPr>
              <a:t>을 찾는 것</a:t>
            </a:r>
            <a:endParaRPr lang="en-US" altLang="ko-KR" sz="2200" dirty="0">
              <a:solidFill>
                <a:srgbClr val="269DD6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453352" y="134787"/>
            <a:ext cx="2690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93038" y="1"/>
            <a:ext cx="0" cy="1870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75998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2861" y="391738"/>
            <a:ext cx="1436804" cy="108423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5092" y="3266476"/>
            <a:ext cx="42394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650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ko-KR" altLang="en-US" sz="2650" dirty="0" smtClean="0">
                <a:latin typeface="양재붓꽃체L" pitchFamily="18" charset="-127"/>
                <a:ea typeface="양재붓꽃체L" pitchFamily="18" charset="-127"/>
              </a:rPr>
              <a:t> 원칙</a:t>
            </a:r>
            <a:endParaRPr lang="en-US" altLang="ko-KR" sz="2650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3275215" y="3867876"/>
            <a:ext cx="5868785" cy="72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KakaoTalk_20160823_1619154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8095" y="1653888"/>
            <a:ext cx="5104014" cy="398214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2161309"/>
            <a:ext cx="3990109" cy="2726575"/>
          </a:xfrm>
          <a:prstGeom prst="rect">
            <a:avLst/>
          </a:prstGeom>
          <a:blipFill dpi="0" rotWithShape="1">
            <a:blip r:embed="rId4" cstate="print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칙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131" y="243008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</a:rPr>
              <a:t>√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거래 데이터 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</a:rPr>
              <a:t>: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복잡함</a:t>
            </a:r>
            <a:endParaRPr lang="ko-KR" altLang="en-US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131" y="2975955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√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고유한 아이템 개수 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</a:rPr>
              <a:t>k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개를</a:t>
            </a:r>
            <a:endParaRPr lang="en-US" altLang="ko-KR" dirty="0" smtClean="0">
              <a:latin typeface="양재붓꽃체L" pitchFamily="18" charset="-127"/>
              <a:ea typeface="양재붓꽃체L" pitchFamily="18" charset="-127"/>
            </a:endParaRPr>
          </a:p>
          <a:p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   모두 고려하는 </a:t>
            </a:r>
            <a:r>
              <a:rPr lang="ko-KR" altLang="en-US" dirty="0" err="1" smtClean="0">
                <a:latin typeface="양재붓꽃체L" pitchFamily="18" charset="-127"/>
                <a:ea typeface="양재붓꽃체L" pitchFamily="18" charset="-127"/>
              </a:rPr>
              <a:t>아이템셋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 개수는</a:t>
            </a:r>
            <a:endParaRPr lang="en-US" altLang="ko-KR" dirty="0" smtClean="0">
              <a:latin typeface="양재붓꽃체L" pitchFamily="18" charset="-127"/>
              <a:ea typeface="양재붓꽃체L" pitchFamily="18" charset="-127"/>
            </a:endParaRPr>
          </a:p>
          <a:p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   무려 </a:t>
            </a:r>
            <a:r>
              <a:rPr lang="en-US" altLang="ko-KR" dirty="0" smtClean="0">
                <a:latin typeface="+mn-ea"/>
              </a:rPr>
              <a:t>2^k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</a:rPr>
              <a:t>개</a:t>
            </a:r>
            <a:endParaRPr lang="ko-KR" altLang="en-US" dirty="0"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817" y="3970359"/>
            <a:ext cx="3732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√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모든 </a:t>
            </a:r>
            <a:r>
              <a:rPr lang="ko-KR" altLang="en-US" dirty="0" err="1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아이템셋을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평가하는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것은</a:t>
            </a:r>
            <a:endParaRPr lang="en-US" altLang="ko-KR" dirty="0" smtClean="0">
              <a:latin typeface="양재붓꽃체L" pitchFamily="18" charset="-127"/>
              <a:ea typeface="양재붓꽃체L" pitchFamily="18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계산량이</a:t>
            </a:r>
            <a:r>
              <a:rPr lang="ko-KR" altLang="en-US" dirty="0" smtClean="0">
                <a:latin typeface="양재붓꽃체L" pitchFamily="18" charset="-127"/>
                <a:ea typeface="양재붓꽃체L" pitchFamily="18" charset="-127"/>
                <a:sym typeface="Wingdings" panose="05000000000000000000" pitchFamily="2" charset="2"/>
              </a:rPr>
              <a:t> 너무 많음</a:t>
            </a:r>
            <a:endParaRPr lang="ko-KR" altLang="en-US" dirty="0"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2021" y="1596044"/>
            <a:ext cx="6417765" cy="40067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4106488"/>
            <a:ext cx="3258589" cy="154616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dirty="0" err="1" smtClean="0">
                <a:latin typeface="양재붓꽃체L" pitchFamily="18" charset="-127"/>
                <a:ea typeface="양재붓꽃체L" pitchFamily="18" charset="-127"/>
              </a:rPr>
              <a:t>Apriori</a:t>
            </a:r>
            <a:r>
              <a:rPr lang="en-US" altLang="ko-KR" dirty="0" smtClean="0">
                <a:latin typeface="양재붓꽃체L" pitchFamily="18" charset="-127"/>
                <a:ea typeface="양재붓꽃체L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칙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국내 최초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Big Data </a:t>
            </a:r>
            <a:r>
              <a:rPr lang="ko-KR" altLang="en-US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연합동아리 </a:t>
            </a:r>
            <a:r>
              <a:rPr lang="en-US" altLang="ko-KR" sz="1000" spc="-150" dirty="0" smtClean="0">
                <a:solidFill>
                  <a:schemeClr val="bg1">
                    <a:lumMod val="9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131" y="4160233"/>
            <a:ext cx="2926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√ 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Apriori</a:t>
            </a:r>
            <a:r>
              <a:rPr lang="en-US" altLang="ko-KR" sz="2000" b="1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접근법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  <a:t>드문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  <a:t>조합을 무시해 좀 더 효과적으로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sym typeface="Wingdings" panose="05000000000000000000" pitchFamily="2" charset="2"/>
              </a:rPr>
              <a:t>연관성 규칙을 찾아내는 방법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806</Words>
  <Application>Microsoft Office PowerPoint</Application>
  <PresentationFormat>화면 슬라이드 쇼(4:3)</PresentationFormat>
  <Paragraphs>155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양재붓꽃체L</vt:lpstr>
      <vt:lpstr>-윤고딕330</vt:lpstr>
      <vt:lpstr>맑은 고딕</vt:lpstr>
      <vt:lpstr>Wingdings</vt:lpstr>
      <vt:lpstr>양재다운명조M</vt:lpstr>
      <vt:lpstr>Calibri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이주은</dc:creator>
  <cp:lastModifiedBy>곽현빈</cp:lastModifiedBy>
  <cp:revision>520</cp:revision>
  <dcterms:created xsi:type="dcterms:W3CDTF">2013-10-27T06:00:04Z</dcterms:created>
  <dcterms:modified xsi:type="dcterms:W3CDTF">2016-08-24T16:49:17Z</dcterms:modified>
</cp:coreProperties>
</file>