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10" r:id="rId2"/>
    <p:sldId id="311" r:id="rId3"/>
    <p:sldId id="322" r:id="rId4"/>
    <p:sldId id="337" r:id="rId5"/>
    <p:sldId id="257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34" r:id="rId27"/>
    <p:sldId id="356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91" r:id="rId38"/>
    <p:sldId id="392" r:id="rId39"/>
    <p:sldId id="388" r:id="rId40"/>
    <p:sldId id="389" r:id="rId41"/>
    <p:sldId id="393" r:id="rId42"/>
    <p:sldId id="390" r:id="rId43"/>
    <p:sldId id="357" r:id="rId44"/>
    <p:sldId id="358" r:id="rId45"/>
    <p:sldId id="359" r:id="rId46"/>
    <p:sldId id="360" r:id="rId47"/>
    <p:sldId id="361" r:id="rId48"/>
    <p:sldId id="367" r:id="rId49"/>
    <p:sldId id="368" r:id="rId50"/>
    <p:sldId id="362" r:id="rId51"/>
    <p:sldId id="363" r:id="rId52"/>
    <p:sldId id="364" r:id="rId53"/>
    <p:sldId id="365" r:id="rId54"/>
    <p:sldId id="373" r:id="rId55"/>
    <p:sldId id="370" r:id="rId56"/>
    <p:sldId id="374" r:id="rId57"/>
    <p:sldId id="375" r:id="rId58"/>
    <p:sldId id="376" r:id="rId59"/>
    <p:sldId id="366" r:id="rId60"/>
    <p:sldId id="377" r:id="rId61"/>
    <p:sldId id="333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2" autoAdjust="0"/>
    <p:restoredTop sz="90382" autoAdjust="0"/>
  </p:normalViewPr>
  <p:slideViewPr>
    <p:cSldViewPr>
      <p:cViewPr>
        <p:scale>
          <a:sx n="68" d="100"/>
          <a:sy n="68" d="100"/>
        </p:scale>
        <p:origin x="-1508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2922-7EEC-4426-8BA1-96E778FB37DC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01DF-BAD7-4E75-BC3D-2E5A2B14F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5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1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참고사항으로 보기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9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0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6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1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F7922-A642-4A7B-B7AF-1DBFAA9011A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4614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많이쓰임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6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1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8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8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3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1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이산형에많이씀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연속형은</a:t>
            </a:r>
            <a:r>
              <a:rPr lang="ko-KR" altLang="en-US" baseline="0" dirty="0" smtClean="0"/>
              <a:t> 좀 어려움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엄밀하게 분류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4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잘 분류되고 있는지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5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8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1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5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주로 포스트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더 많이 사용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2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요즘 잘 쓰진 않음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데이터의 속성을 다 알아야 규칙을 정할 수 있음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25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45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78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7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9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54FA-C5DF-43A9-8E0B-F72D90BC9FCB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188624" y="1448889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5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36428" y="1417092"/>
            <a:ext cx="0" cy="442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38164" y="5805264"/>
            <a:ext cx="5689678" cy="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2427467" y="117276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아삭거리는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133" y="593998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단맛이 나는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7461" y="17101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lettuce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6080" y="13035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celery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369" y="14677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carrot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2044" y="17227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2601" y="20669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cucumber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55868" y="25214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Green bean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3069" y="2611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66864" y="33882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nuts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47844" y="3157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23904" y="38217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41692" y="45486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shrimp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620" y="43017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9145" y="5025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83989" y="50996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fish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91544" y="52638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cheese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6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/>
          <p:cNvSpPr/>
          <p:nvPr/>
        </p:nvSpPr>
        <p:spPr>
          <a:xfrm>
            <a:off x="1835696" y="3435893"/>
            <a:ext cx="2405453" cy="2297364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/>
          <p:cNvSpPr/>
          <p:nvPr/>
        </p:nvSpPr>
        <p:spPr>
          <a:xfrm>
            <a:off x="5276256" y="1417092"/>
            <a:ext cx="2032047" cy="4051863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1835696" y="1325241"/>
            <a:ext cx="3240360" cy="1656043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36428" y="1417092"/>
            <a:ext cx="0" cy="442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38164" y="5805264"/>
            <a:ext cx="5689678" cy="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2427467" y="117276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아삭거리는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133" y="593998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단맛이 나는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7461" y="17101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lettuce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6080" y="13035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celery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369" y="14677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carrot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2044" y="17227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2601" y="20669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cucumber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55868" y="25214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Green bean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3069" y="2611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66864" y="33882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nuts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47844" y="3157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23904" y="38217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41692" y="45486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shrimp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620" y="43017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9145" y="5025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83989" y="50996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fish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91544" y="52638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cheese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80928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Vegetables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1798" y="1196752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Fruits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3546177" y="4419401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Proteins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2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/>
          <p:cNvSpPr/>
          <p:nvPr/>
        </p:nvSpPr>
        <p:spPr>
          <a:xfrm>
            <a:off x="1835696" y="3435893"/>
            <a:ext cx="2405453" cy="2297364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/>
          <p:cNvSpPr/>
          <p:nvPr/>
        </p:nvSpPr>
        <p:spPr>
          <a:xfrm>
            <a:off x="5276256" y="1417092"/>
            <a:ext cx="2032047" cy="4051863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1835696" y="1325241"/>
            <a:ext cx="3240360" cy="1656043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36428" y="1417092"/>
            <a:ext cx="0" cy="442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38164" y="5805264"/>
            <a:ext cx="5689678" cy="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2427467" y="117276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아삭거리는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133" y="5939988"/>
            <a:ext cx="75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얼마나 단맛이 나는 음식인가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7461" y="17101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lettuce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6080" y="13035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celery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369" y="14677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carrot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2044" y="17227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2601" y="20669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cucumber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55868" y="25214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Green bean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3069" y="2611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66864" y="33882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nuts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47844" y="3157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23904" y="38217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41692" y="45486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shrimp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620" y="43017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9145" y="50255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83989" y="50996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fish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91544" y="52638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cheese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80928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Vegetables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1798" y="1196752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Fruits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3546177" y="4419401"/>
            <a:ext cx="139428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Proteins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0" y="3166466"/>
            <a:ext cx="525068" cy="525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777" y="3573016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tomato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70569" y="2878091"/>
            <a:ext cx="219532" cy="337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105524" y="3593530"/>
            <a:ext cx="728935" cy="6291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677825" y="3566977"/>
            <a:ext cx="678141" cy="437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070015" y="2852936"/>
            <a:ext cx="870137" cy="4001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3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거리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2" y="2829106"/>
            <a:ext cx="8894054" cy="1968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976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/>
              <a:t>유클리드 거리</a:t>
            </a:r>
            <a:r>
              <a:rPr lang="en-US" altLang="ko-KR" sz="3200" b="1" u="sng" dirty="0"/>
              <a:t>(Euclidean distance)</a:t>
            </a:r>
            <a:endParaRPr lang="ko-KR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4021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거리 계산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1214"/>
              </p:ext>
            </p:extLst>
          </p:nvPr>
        </p:nvGraphicFramePr>
        <p:xfrm>
          <a:off x="34764" y="2924944"/>
          <a:ext cx="907374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916">
                  <a:extLst>
                    <a:ext uri="{9D8B030D-6E8A-4147-A177-3AD203B41FA5}">
                      <a16:colId xmlns:a16="http://schemas.microsoft.com/office/drawing/2014/main" xmlns="" val="93779193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62237033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9453413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52948254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2363193074"/>
                    </a:ext>
                  </a:extLst>
                </a:gridCol>
              </a:tblGrid>
              <a:tr h="277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재료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단맛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아삭거림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음식 종류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토마토와 거리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Grape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Fruit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Sqrt</a:t>
                      </a:r>
                      <a:r>
                        <a:rPr lang="en-US" altLang="ko-KR" b="1" dirty="0"/>
                        <a:t>((6-8)^2</a:t>
                      </a:r>
                      <a:r>
                        <a:rPr lang="en-US" altLang="ko-KR" b="1" baseline="0" dirty="0"/>
                        <a:t> + (4-5)^2) = 2.2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70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Green</a:t>
                      </a:r>
                      <a:r>
                        <a:rPr lang="en-US" altLang="ko-KR" b="1" baseline="0" dirty="0"/>
                        <a:t> bean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Vegetable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Sqrt</a:t>
                      </a:r>
                      <a:r>
                        <a:rPr lang="en-US" altLang="ko-KR" b="1" dirty="0"/>
                        <a:t>((6-3)^2 + (4-7)^2)</a:t>
                      </a:r>
                      <a:r>
                        <a:rPr lang="en-US" altLang="ko-KR" b="1" baseline="0" dirty="0"/>
                        <a:t> = 4.2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78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Nuts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Protein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Sqrt</a:t>
                      </a:r>
                      <a:r>
                        <a:rPr lang="en-US" altLang="ko-KR" b="1" dirty="0"/>
                        <a:t>((6-3)^2 + (4-6)^2) = 3.6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84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Orange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Fruit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Sqrt</a:t>
                      </a:r>
                      <a:r>
                        <a:rPr lang="en-US" altLang="ko-KR" b="1" dirty="0"/>
                        <a:t>((6-7)^2 + (4-3)^2)</a:t>
                      </a:r>
                      <a:r>
                        <a:rPr lang="en-US" altLang="ko-KR" b="1" baseline="0" dirty="0"/>
                        <a:t> = 1.4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7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9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74557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거리 계산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56" y="2636912"/>
            <a:ext cx="806489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오렌지가 가장 가까운 이웃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오렌지는 과일이기 때문에 </a:t>
            </a:r>
            <a:r>
              <a:rPr lang="en-US" altLang="ko-KR" dirty="0">
                <a:sym typeface="Wingdings" panose="05000000000000000000" pitchFamily="2" charset="2"/>
              </a:rPr>
              <a:t>1NN </a:t>
            </a:r>
            <a:r>
              <a:rPr lang="ko-KR" altLang="en-US" dirty="0">
                <a:sym typeface="Wingdings" panose="05000000000000000000" pitchFamily="2" charset="2"/>
              </a:rPr>
              <a:t>알고리즘은 토마토를 과일로 분류한다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305870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 =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가장 가까운 오렌지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포도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땅콩 세 가지 사이에서 다수결로 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다수의 범주는 과일</a:t>
            </a:r>
            <a:r>
              <a:rPr lang="en-US" altLang="ko-KR" dirty="0">
                <a:sym typeface="Wingdings" panose="05000000000000000000" pitchFamily="2" charset="2"/>
              </a:rPr>
              <a:t>(2/3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이기 때문에 토마토를 과일로 분류한다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39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적당한 </a:t>
            </a:r>
            <a:r>
              <a:rPr lang="en-US" altLang="ko-KR" sz="3600" b="1" dirty="0"/>
              <a:t>K </a:t>
            </a:r>
            <a:r>
              <a:rPr lang="ko-KR" altLang="en-US" sz="3600" b="1" dirty="0"/>
              <a:t>선택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75004" y="2924944"/>
            <a:ext cx="0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76740" y="5733256"/>
            <a:ext cx="2977852" cy="2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789088" y="32230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419303" y="38658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40121" y="42288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264430" y="38574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456917" y="38970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301280" y="31322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409311" y="3212976"/>
            <a:ext cx="2154577" cy="215457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>
            <a:off x="1103334" y="3660675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1686860" y="3738827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2216896" y="4359436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3024024" y="5163638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>
            <a:off x="3034144" y="4228827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>
            <a:off x="1808684" y="5085184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341311" y="2919730"/>
            <a:ext cx="0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43047" y="5728042"/>
            <a:ext cx="2977852" cy="2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255395" y="32178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885610" y="38606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806428" y="422361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730737" y="38522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23224" y="38918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767587" y="31270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5569641" y="3655461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6153167" y="3733613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6683203" y="4354222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7490331" y="5158424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7500451" y="4223613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6274991" y="5079970"/>
            <a:ext cx="167059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/>
          <p:cNvSpPr/>
          <p:nvPr/>
        </p:nvSpPr>
        <p:spPr>
          <a:xfrm>
            <a:off x="5588000" y="3124200"/>
            <a:ext cx="2654708" cy="2082800"/>
          </a:xfrm>
          <a:custGeom>
            <a:avLst/>
            <a:gdLst>
              <a:gd name="connsiteX0" fmla="*/ 0 w 2654708"/>
              <a:gd name="connsiteY0" fmla="*/ 0 h 2082800"/>
              <a:gd name="connsiteX1" fmla="*/ 63500 w 2654708"/>
              <a:gd name="connsiteY1" fmla="*/ 25400 h 2082800"/>
              <a:gd name="connsiteX2" fmla="*/ 76200 w 2654708"/>
              <a:gd name="connsiteY2" fmla="*/ 63500 h 2082800"/>
              <a:gd name="connsiteX3" fmla="*/ 114300 w 2654708"/>
              <a:gd name="connsiteY3" fmla="*/ 190500 h 2082800"/>
              <a:gd name="connsiteX4" fmla="*/ 152400 w 2654708"/>
              <a:gd name="connsiteY4" fmla="*/ 393700 h 2082800"/>
              <a:gd name="connsiteX5" fmla="*/ 165100 w 2654708"/>
              <a:gd name="connsiteY5" fmla="*/ 482600 h 2082800"/>
              <a:gd name="connsiteX6" fmla="*/ 203200 w 2654708"/>
              <a:gd name="connsiteY6" fmla="*/ 520700 h 2082800"/>
              <a:gd name="connsiteX7" fmla="*/ 228600 w 2654708"/>
              <a:gd name="connsiteY7" fmla="*/ 558800 h 2082800"/>
              <a:gd name="connsiteX8" fmla="*/ 241300 w 2654708"/>
              <a:gd name="connsiteY8" fmla="*/ 863600 h 2082800"/>
              <a:gd name="connsiteX9" fmla="*/ 266700 w 2654708"/>
              <a:gd name="connsiteY9" fmla="*/ 1066800 h 2082800"/>
              <a:gd name="connsiteX10" fmla="*/ 571500 w 2654708"/>
              <a:gd name="connsiteY10" fmla="*/ 1054100 h 2082800"/>
              <a:gd name="connsiteX11" fmla="*/ 584200 w 2654708"/>
              <a:gd name="connsiteY11" fmla="*/ 1003300 h 2082800"/>
              <a:gd name="connsiteX12" fmla="*/ 533400 w 2654708"/>
              <a:gd name="connsiteY12" fmla="*/ 939800 h 2082800"/>
              <a:gd name="connsiteX13" fmla="*/ 508000 w 2654708"/>
              <a:gd name="connsiteY13" fmla="*/ 622300 h 2082800"/>
              <a:gd name="connsiteX14" fmla="*/ 520700 w 2654708"/>
              <a:gd name="connsiteY14" fmla="*/ 495300 h 2082800"/>
              <a:gd name="connsiteX15" fmla="*/ 711200 w 2654708"/>
              <a:gd name="connsiteY15" fmla="*/ 482600 h 2082800"/>
              <a:gd name="connsiteX16" fmla="*/ 990600 w 2654708"/>
              <a:gd name="connsiteY16" fmla="*/ 482600 h 2082800"/>
              <a:gd name="connsiteX17" fmla="*/ 1028700 w 2654708"/>
              <a:gd name="connsiteY17" fmla="*/ 520700 h 2082800"/>
              <a:gd name="connsiteX18" fmla="*/ 1066800 w 2654708"/>
              <a:gd name="connsiteY18" fmla="*/ 533400 h 2082800"/>
              <a:gd name="connsiteX19" fmla="*/ 1117600 w 2654708"/>
              <a:gd name="connsiteY19" fmla="*/ 850900 h 2082800"/>
              <a:gd name="connsiteX20" fmla="*/ 1155700 w 2654708"/>
              <a:gd name="connsiteY20" fmla="*/ 876300 h 2082800"/>
              <a:gd name="connsiteX21" fmla="*/ 1257300 w 2654708"/>
              <a:gd name="connsiteY21" fmla="*/ 977900 h 2082800"/>
              <a:gd name="connsiteX22" fmla="*/ 1295400 w 2654708"/>
              <a:gd name="connsiteY22" fmla="*/ 1003300 h 2082800"/>
              <a:gd name="connsiteX23" fmla="*/ 1371600 w 2654708"/>
              <a:gd name="connsiteY23" fmla="*/ 1016000 h 2082800"/>
              <a:gd name="connsiteX24" fmla="*/ 1460500 w 2654708"/>
              <a:gd name="connsiteY24" fmla="*/ 1079500 h 2082800"/>
              <a:gd name="connsiteX25" fmla="*/ 1866900 w 2654708"/>
              <a:gd name="connsiteY25" fmla="*/ 1092200 h 2082800"/>
              <a:gd name="connsiteX26" fmla="*/ 1879600 w 2654708"/>
              <a:gd name="connsiteY26" fmla="*/ 977900 h 2082800"/>
              <a:gd name="connsiteX27" fmla="*/ 1943100 w 2654708"/>
              <a:gd name="connsiteY27" fmla="*/ 965200 h 2082800"/>
              <a:gd name="connsiteX28" fmla="*/ 2070100 w 2654708"/>
              <a:gd name="connsiteY28" fmla="*/ 977900 h 2082800"/>
              <a:gd name="connsiteX29" fmla="*/ 2108200 w 2654708"/>
              <a:gd name="connsiteY29" fmla="*/ 1079500 h 2082800"/>
              <a:gd name="connsiteX30" fmla="*/ 2133600 w 2654708"/>
              <a:gd name="connsiteY30" fmla="*/ 1117600 h 2082800"/>
              <a:gd name="connsiteX31" fmla="*/ 2146300 w 2654708"/>
              <a:gd name="connsiteY31" fmla="*/ 1295400 h 2082800"/>
              <a:gd name="connsiteX32" fmla="*/ 2159000 w 2654708"/>
              <a:gd name="connsiteY32" fmla="*/ 1333500 h 2082800"/>
              <a:gd name="connsiteX33" fmla="*/ 2209800 w 2654708"/>
              <a:gd name="connsiteY33" fmla="*/ 1384300 h 2082800"/>
              <a:gd name="connsiteX34" fmla="*/ 2260600 w 2654708"/>
              <a:gd name="connsiteY34" fmla="*/ 1460500 h 2082800"/>
              <a:gd name="connsiteX35" fmla="*/ 2324100 w 2654708"/>
              <a:gd name="connsiteY35" fmla="*/ 1536700 h 2082800"/>
              <a:gd name="connsiteX36" fmla="*/ 2387600 w 2654708"/>
              <a:gd name="connsiteY36" fmla="*/ 1638300 h 2082800"/>
              <a:gd name="connsiteX37" fmla="*/ 2425700 w 2654708"/>
              <a:gd name="connsiteY37" fmla="*/ 1676400 h 2082800"/>
              <a:gd name="connsiteX38" fmla="*/ 2451100 w 2654708"/>
              <a:gd name="connsiteY38" fmla="*/ 1714500 h 2082800"/>
              <a:gd name="connsiteX39" fmla="*/ 2463800 w 2654708"/>
              <a:gd name="connsiteY39" fmla="*/ 1752600 h 2082800"/>
              <a:gd name="connsiteX40" fmla="*/ 2501900 w 2654708"/>
              <a:gd name="connsiteY40" fmla="*/ 1778000 h 2082800"/>
              <a:gd name="connsiteX41" fmla="*/ 2514600 w 2654708"/>
              <a:gd name="connsiteY41" fmla="*/ 1816100 h 2082800"/>
              <a:gd name="connsiteX42" fmla="*/ 2603500 w 2654708"/>
              <a:gd name="connsiteY42" fmla="*/ 1905000 h 2082800"/>
              <a:gd name="connsiteX43" fmla="*/ 2654300 w 2654708"/>
              <a:gd name="connsiteY43" fmla="*/ 2070100 h 2082800"/>
              <a:gd name="connsiteX44" fmla="*/ 2654300 w 2654708"/>
              <a:gd name="connsiteY44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54708" h="2082800">
                <a:moveTo>
                  <a:pt x="0" y="0"/>
                </a:moveTo>
                <a:cubicBezTo>
                  <a:pt x="21167" y="8467"/>
                  <a:pt x="45987" y="10806"/>
                  <a:pt x="63500" y="25400"/>
                </a:cubicBezTo>
                <a:cubicBezTo>
                  <a:pt x="73784" y="33970"/>
                  <a:pt x="73296" y="50432"/>
                  <a:pt x="76200" y="63500"/>
                </a:cubicBezTo>
                <a:cubicBezTo>
                  <a:pt x="101500" y="177349"/>
                  <a:pt x="70409" y="102718"/>
                  <a:pt x="114300" y="190500"/>
                </a:cubicBezTo>
                <a:cubicBezTo>
                  <a:pt x="144750" y="403652"/>
                  <a:pt x="104560" y="138551"/>
                  <a:pt x="152400" y="393700"/>
                </a:cubicBezTo>
                <a:cubicBezTo>
                  <a:pt x="157917" y="423121"/>
                  <a:pt x="153983" y="454807"/>
                  <a:pt x="165100" y="482600"/>
                </a:cubicBezTo>
                <a:cubicBezTo>
                  <a:pt x="171770" y="499276"/>
                  <a:pt x="191702" y="506902"/>
                  <a:pt x="203200" y="520700"/>
                </a:cubicBezTo>
                <a:cubicBezTo>
                  <a:pt x="212971" y="532426"/>
                  <a:pt x="220133" y="546100"/>
                  <a:pt x="228600" y="558800"/>
                </a:cubicBezTo>
                <a:cubicBezTo>
                  <a:pt x="232833" y="660400"/>
                  <a:pt x="235659" y="762068"/>
                  <a:pt x="241300" y="863600"/>
                </a:cubicBezTo>
                <a:cubicBezTo>
                  <a:pt x="249385" y="1009138"/>
                  <a:pt x="243713" y="974851"/>
                  <a:pt x="266700" y="1066800"/>
                </a:cubicBezTo>
                <a:lnTo>
                  <a:pt x="571500" y="1054100"/>
                </a:lnTo>
                <a:cubicBezTo>
                  <a:pt x="588616" y="1050677"/>
                  <a:pt x="584200" y="1020754"/>
                  <a:pt x="584200" y="1003300"/>
                </a:cubicBezTo>
                <a:cubicBezTo>
                  <a:pt x="584200" y="962404"/>
                  <a:pt x="562655" y="959303"/>
                  <a:pt x="533400" y="939800"/>
                </a:cubicBezTo>
                <a:cubicBezTo>
                  <a:pt x="501768" y="813271"/>
                  <a:pt x="508000" y="852314"/>
                  <a:pt x="508000" y="622300"/>
                </a:cubicBezTo>
                <a:cubicBezTo>
                  <a:pt x="508000" y="579756"/>
                  <a:pt x="485642" y="519403"/>
                  <a:pt x="520700" y="495300"/>
                </a:cubicBezTo>
                <a:cubicBezTo>
                  <a:pt x="573143" y="459246"/>
                  <a:pt x="647700" y="486833"/>
                  <a:pt x="711200" y="482600"/>
                </a:cubicBezTo>
                <a:cubicBezTo>
                  <a:pt x="815097" y="447968"/>
                  <a:pt x="799796" y="447908"/>
                  <a:pt x="990600" y="482600"/>
                </a:cubicBezTo>
                <a:cubicBezTo>
                  <a:pt x="1008271" y="485813"/>
                  <a:pt x="1013756" y="510737"/>
                  <a:pt x="1028700" y="520700"/>
                </a:cubicBezTo>
                <a:cubicBezTo>
                  <a:pt x="1039839" y="528126"/>
                  <a:pt x="1054100" y="529167"/>
                  <a:pt x="1066800" y="533400"/>
                </a:cubicBezTo>
                <a:cubicBezTo>
                  <a:pt x="1179155" y="645755"/>
                  <a:pt x="1060835" y="510308"/>
                  <a:pt x="1117600" y="850900"/>
                </a:cubicBezTo>
                <a:cubicBezTo>
                  <a:pt x="1120109" y="865956"/>
                  <a:pt x="1144406" y="866033"/>
                  <a:pt x="1155700" y="876300"/>
                </a:cubicBezTo>
                <a:cubicBezTo>
                  <a:pt x="1191139" y="908517"/>
                  <a:pt x="1217449" y="951333"/>
                  <a:pt x="1257300" y="977900"/>
                </a:cubicBezTo>
                <a:cubicBezTo>
                  <a:pt x="1270000" y="986367"/>
                  <a:pt x="1280920" y="998473"/>
                  <a:pt x="1295400" y="1003300"/>
                </a:cubicBezTo>
                <a:cubicBezTo>
                  <a:pt x="1319829" y="1011443"/>
                  <a:pt x="1346200" y="1011767"/>
                  <a:pt x="1371600" y="1016000"/>
                </a:cubicBezTo>
                <a:cubicBezTo>
                  <a:pt x="1401233" y="1037167"/>
                  <a:pt x="1429777" y="1059949"/>
                  <a:pt x="1460500" y="1079500"/>
                </a:cubicBezTo>
                <a:cubicBezTo>
                  <a:pt x="1585555" y="1159080"/>
                  <a:pt x="1691808" y="1098453"/>
                  <a:pt x="1866900" y="1092200"/>
                </a:cubicBezTo>
                <a:cubicBezTo>
                  <a:pt x="1871133" y="1054100"/>
                  <a:pt x="1859877" y="1010772"/>
                  <a:pt x="1879600" y="977900"/>
                </a:cubicBezTo>
                <a:cubicBezTo>
                  <a:pt x="1890706" y="959390"/>
                  <a:pt x="1921514" y="965200"/>
                  <a:pt x="1943100" y="965200"/>
                </a:cubicBezTo>
                <a:cubicBezTo>
                  <a:pt x="1985644" y="965200"/>
                  <a:pt x="2027767" y="973667"/>
                  <a:pt x="2070100" y="977900"/>
                </a:cubicBezTo>
                <a:cubicBezTo>
                  <a:pt x="2081092" y="1010875"/>
                  <a:pt x="2093014" y="1049128"/>
                  <a:pt x="2108200" y="1079500"/>
                </a:cubicBezTo>
                <a:cubicBezTo>
                  <a:pt x="2115026" y="1093152"/>
                  <a:pt x="2125133" y="1104900"/>
                  <a:pt x="2133600" y="1117600"/>
                </a:cubicBezTo>
                <a:cubicBezTo>
                  <a:pt x="2137833" y="1176867"/>
                  <a:pt x="2139358" y="1236389"/>
                  <a:pt x="2146300" y="1295400"/>
                </a:cubicBezTo>
                <a:cubicBezTo>
                  <a:pt x="2147864" y="1308695"/>
                  <a:pt x="2151219" y="1322607"/>
                  <a:pt x="2159000" y="1333500"/>
                </a:cubicBezTo>
                <a:cubicBezTo>
                  <a:pt x="2172919" y="1352987"/>
                  <a:pt x="2192867" y="1367367"/>
                  <a:pt x="2209800" y="1384300"/>
                </a:cubicBezTo>
                <a:cubicBezTo>
                  <a:pt x="2237043" y="1466029"/>
                  <a:pt x="2201142" y="1377259"/>
                  <a:pt x="2260600" y="1460500"/>
                </a:cubicBezTo>
                <a:cubicBezTo>
                  <a:pt x="2319193" y="1542530"/>
                  <a:pt x="2248990" y="1486627"/>
                  <a:pt x="2324100" y="1536700"/>
                </a:cubicBezTo>
                <a:cubicBezTo>
                  <a:pt x="2329411" y="1545552"/>
                  <a:pt x="2373638" y="1621546"/>
                  <a:pt x="2387600" y="1638300"/>
                </a:cubicBezTo>
                <a:cubicBezTo>
                  <a:pt x="2399098" y="1652098"/>
                  <a:pt x="2414202" y="1662602"/>
                  <a:pt x="2425700" y="1676400"/>
                </a:cubicBezTo>
                <a:cubicBezTo>
                  <a:pt x="2435471" y="1688126"/>
                  <a:pt x="2444274" y="1700848"/>
                  <a:pt x="2451100" y="1714500"/>
                </a:cubicBezTo>
                <a:cubicBezTo>
                  <a:pt x="2457087" y="1726474"/>
                  <a:pt x="2455437" y="1742147"/>
                  <a:pt x="2463800" y="1752600"/>
                </a:cubicBezTo>
                <a:cubicBezTo>
                  <a:pt x="2473335" y="1764519"/>
                  <a:pt x="2489200" y="1769533"/>
                  <a:pt x="2501900" y="1778000"/>
                </a:cubicBezTo>
                <a:cubicBezTo>
                  <a:pt x="2506133" y="1790700"/>
                  <a:pt x="2508613" y="1804126"/>
                  <a:pt x="2514600" y="1816100"/>
                </a:cubicBezTo>
                <a:cubicBezTo>
                  <a:pt x="2538188" y="1863275"/>
                  <a:pt x="2558002" y="1868602"/>
                  <a:pt x="2603500" y="1905000"/>
                </a:cubicBezTo>
                <a:cubicBezTo>
                  <a:pt x="2636815" y="1988288"/>
                  <a:pt x="2631103" y="1965714"/>
                  <a:pt x="2654300" y="2070100"/>
                </a:cubicBezTo>
                <a:cubicBezTo>
                  <a:pt x="2655218" y="2074233"/>
                  <a:pt x="2654300" y="2078567"/>
                  <a:pt x="2654300" y="2082800"/>
                </a:cubicBezTo>
              </a:path>
            </a:pathLst>
          </a:cu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30876" y="5877272"/>
            <a:ext cx="10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큰 </a:t>
            </a:r>
            <a:r>
              <a:rPr lang="en-US" altLang="ko-KR" b="1" dirty="0"/>
              <a:t>K </a:t>
            </a:r>
            <a:r>
              <a:rPr lang="ko-KR" altLang="en-US" b="1" dirty="0"/>
              <a:t>값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5877272"/>
            <a:ext cx="15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작은 </a:t>
            </a:r>
            <a:r>
              <a:rPr lang="en-US" altLang="ko-KR" b="1" dirty="0"/>
              <a:t>K </a:t>
            </a:r>
            <a:r>
              <a:rPr lang="ko-KR" altLang="en-US" b="1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07798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적당한 </a:t>
            </a:r>
            <a:r>
              <a:rPr lang="en-US" altLang="ko-KR" sz="3600" b="1" dirty="0"/>
              <a:t>K </a:t>
            </a:r>
            <a:r>
              <a:rPr lang="ko-KR" altLang="en-US" sz="3600" b="1" dirty="0"/>
              <a:t>선택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376" y="2852936"/>
            <a:ext cx="75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</a:t>
            </a:r>
            <a:r>
              <a:rPr lang="ko-KR" altLang="en-US" b="1" dirty="0"/>
              <a:t>의 선택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학습할 개념의 난이도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훈련 데이터의 개수에 달려있다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5818" y="3573016"/>
            <a:ext cx="75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보통 </a:t>
            </a:r>
            <a:r>
              <a:rPr lang="en-US" altLang="ko-KR" b="1" dirty="0"/>
              <a:t>3 ~ 10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97310" y="4365104"/>
            <a:ext cx="755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일반적으로 훈련 데이터의 개수에 </a:t>
            </a:r>
            <a:r>
              <a:rPr lang="ko-KR" altLang="en-US" b="1" u="sng" dirty="0"/>
              <a:t>제곱근</a:t>
            </a:r>
            <a:r>
              <a:rPr lang="ko-KR" altLang="en-US" b="1" dirty="0"/>
              <a:t>으로 설정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Ex) </a:t>
            </a:r>
            <a:r>
              <a:rPr lang="ko-KR" altLang="en-US" b="1" dirty="0"/>
              <a:t>훈련 데이터의 개수 </a:t>
            </a:r>
            <a:r>
              <a:rPr lang="en-US" altLang="ko-KR" b="1" dirty="0"/>
              <a:t>= 15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15</a:t>
            </a:r>
            <a:r>
              <a:rPr lang="ko-KR" altLang="en-US" b="1" dirty="0"/>
              <a:t>의 제곱근 </a:t>
            </a:r>
            <a:r>
              <a:rPr lang="en-US" altLang="ko-KR" b="1" dirty="0"/>
              <a:t>= 3.87</a:t>
            </a:r>
          </a:p>
          <a:p>
            <a:pPr algn="ctr"/>
            <a:r>
              <a:rPr lang="en-US" altLang="ko-KR" b="1" dirty="0"/>
              <a:t>K=4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641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KNN</a:t>
            </a:r>
            <a:r>
              <a:rPr lang="ko-KR" altLang="en-US" sz="3600" b="1" dirty="0"/>
              <a:t>을 사용하기 위한 데이터 준비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1160" t="11810" r="22826" b="27991"/>
          <a:stretch/>
        </p:blipFill>
        <p:spPr>
          <a:xfrm>
            <a:off x="35496" y="2564904"/>
            <a:ext cx="6878629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4249" y="3861048"/>
            <a:ext cx="80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1420" y="4097338"/>
            <a:ext cx="163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표준범위</a:t>
            </a:r>
          </a:p>
        </p:txBody>
      </p:sp>
    </p:spTree>
    <p:extLst>
      <p:ext uri="{BB962C8B-B14F-4D97-AF65-F5344CB8AC3E}">
        <p14:creationId xmlns:p14="http://schemas.microsoft.com/office/powerpoint/2010/main" val="92426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3620" y="1628800"/>
            <a:ext cx="513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48" y="346098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게으른 학습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최근접</a:t>
            </a:r>
            <a:r>
              <a:rPr lang="ko-KR" altLang="en-US" sz="2400" b="1" dirty="0">
                <a:solidFill>
                  <a:schemeClr val="bg1"/>
                </a:solidFill>
              </a:rPr>
              <a:t> 이웃을 사용한 분류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분할 정복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</a:rPr>
              <a:t>결정 트리와 규칙을 사용한 분류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275604"/>
            <a:ext cx="6984776" cy="1521548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KNN</a:t>
            </a:r>
            <a:r>
              <a:rPr lang="ko-KR" altLang="en-US" sz="3600" b="1" dirty="0"/>
              <a:t>을 사용하기 위한 데이터 준비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94" y="3754171"/>
            <a:ext cx="4570412" cy="1691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5960" y="29156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정규화</a:t>
            </a:r>
          </a:p>
        </p:txBody>
      </p:sp>
    </p:spTree>
    <p:extLst>
      <p:ext uri="{BB962C8B-B14F-4D97-AF65-F5344CB8AC3E}">
        <p14:creationId xmlns:p14="http://schemas.microsoft.com/office/powerpoint/2010/main" val="317043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KNN</a:t>
            </a:r>
            <a:r>
              <a:rPr lang="ko-KR" altLang="en-US" sz="3600" b="1" dirty="0"/>
              <a:t>을 사용하기 위한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960" y="29156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② z </a:t>
            </a:r>
            <a:r>
              <a:rPr lang="ko-KR" altLang="en-US" dirty="0"/>
              <a:t>점수 표준화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31" y="3666218"/>
            <a:ext cx="4658724" cy="1752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851756"/>
            <a:ext cx="3174938" cy="1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KNN</a:t>
            </a:r>
            <a:r>
              <a:rPr lang="ko-KR" altLang="en-US" sz="3600" b="1" dirty="0"/>
              <a:t>을 사용하기 위한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960" y="2564904"/>
            <a:ext cx="5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③ </a:t>
            </a:r>
            <a:r>
              <a:rPr lang="ko-KR" altLang="en-US" dirty="0"/>
              <a:t>더미 코딩 </a:t>
            </a:r>
            <a:r>
              <a:rPr lang="en-US" altLang="ko-KR" dirty="0"/>
              <a:t>(hot, medium, cold)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hot =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35696" y="52546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medium =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918554"/>
            <a:ext cx="1547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{</a:t>
            </a:r>
            <a:endParaRPr lang="ko-KR" altLang="en-US" sz="8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737" y="4646746"/>
            <a:ext cx="1547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{</a:t>
            </a:r>
            <a:endParaRPr lang="ko-KR" alt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306896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if x = hot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39957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otherwise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57959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otherwise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478786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if x = medium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3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왜 </a:t>
            </a:r>
            <a:r>
              <a:rPr lang="en-US" altLang="ko-KR" sz="3600" b="1" dirty="0"/>
              <a:t>KNN </a:t>
            </a:r>
            <a:r>
              <a:rPr lang="ko-KR" altLang="en-US" sz="3600" b="1" dirty="0"/>
              <a:t>알고리즘은 </a:t>
            </a:r>
            <a:r>
              <a:rPr lang="ko-KR" altLang="en-US" sz="3600" b="1" dirty="0" err="1"/>
              <a:t>게으른가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2" name="순서도: 자기 디스크 1"/>
          <p:cNvSpPr/>
          <p:nvPr/>
        </p:nvSpPr>
        <p:spPr>
          <a:xfrm>
            <a:off x="611560" y="3140968"/>
            <a:ext cx="1800200" cy="147683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3" name="구름 2"/>
          <p:cNvSpPr/>
          <p:nvPr/>
        </p:nvSpPr>
        <p:spPr>
          <a:xfrm>
            <a:off x="3419872" y="3284984"/>
            <a:ext cx="2232248" cy="13681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0232" y="3284984"/>
            <a:ext cx="201622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일반화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3933056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3933056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곱하기 기호 10"/>
          <p:cNvSpPr/>
          <p:nvPr/>
        </p:nvSpPr>
        <p:spPr>
          <a:xfrm>
            <a:off x="3564242" y="2672248"/>
            <a:ext cx="1944216" cy="24482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/>
          <p:cNvSpPr/>
          <p:nvPr/>
        </p:nvSpPr>
        <p:spPr>
          <a:xfrm>
            <a:off x="6732240" y="2708920"/>
            <a:ext cx="1944216" cy="24482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69740" y="537321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데이터를 그대로 저장할 뿐</a:t>
            </a:r>
          </a:p>
        </p:txBody>
      </p:sp>
    </p:spTree>
    <p:extLst>
      <p:ext uri="{BB962C8B-B14F-4D97-AF65-F5344CB8AC3E}">
        <p14:creationId xmlns:p14="http://schemas.microsoft.com/office/powerpoint/2010/main" val="30258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왜 </a:t>
            </a:r>
            <a:r>
              <a:rPr lang="en-US" altLang="ko-KR" sz="3600" b="1" dirty="0"/>
              <a:t>KNN </a:t>
            </a:r>
            <a:r>
              <a:rPr lang="ko-KR" altLang="en-US" sz="3600" b="1" dirty="0"/>
              <a:t>알고리즘은 </a:t>
            </a:r>
            <a:r>
              <a:rPr lang="ko-KR" altLang="en-US" sz="3600" b="1" dirty="0" err="1"/>
              <a:t>게으른가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44" y="292494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훈련 단계에서 빠르게 일어나지만</a:t>
            </a:r>
            <a:r>
              <a:rPr lang="en-US" altLang="ko-KR" b="1" dirty="0"/>
              <a:t>, </a:t>
            </a:r>
            <a:r>
              <a:rPr lang="ko-KR" altLang="en-US" b="1" dirty="0"/>
              <a:t>실제 예측 과정은 상대적으로 느리다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기반 학습 또는 암기 학습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인스턴스 기반 학습기는 모델을 생성하지 않는다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데이터에 대해 학습하는 </a:t>
            </a:r>
            <a:r>
              <a:rPr lang="ko-KR" altLang="en-US" b="1" dirty="0" err="1"/>
              <a:t>모수가</a:t>
            </a:r>
            <a:r>
              <a:rPr lang="ko-KR" altLang="en-US" b="1" dirty="0"/>
              <a:t> 없는 </a:t>
            </a:r>
            <a:r>
              <a:rPr lang="ko-KR" altLang="en-US" b="1" dirty="0" err="1"/>
              <a:t>비모수</a:t>
            </a:r>
            <a:r>
              <a:rPr lang="ko-KR" altLang="en-US" b="1" dirty="0"/>
              <a:t> 학습 기법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비모수</a:t>
            </a:r>
            <a:r>
              <a:rPr lang="ko-KR" altLang="en-US" b="1" dirty="0"/>
              <a:t> 기법은 데이터를 사용하는 분류기를 이해하는 데 제한이 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But </a:t>
            </a:r>
            <a:r>
              <a:rPr lang="ko-KR" altLang="en-US" b="1" dirty="0">
                <a:solidFill>
                  <a:srgbClr val="FF0000"/>
                </a:solidFill>
              </a:rPr>
              <a:t>꽤 강력하다</a:t>
            </a:r>
          </a:p>
        </p:txBody>
      </p:sp>
    </p:spTree>
    <p:extLst>
      <p:ext uri="{BB962C8B-B14F-4D97-AF65-F5344CB8AC3E}">
        <p14:creationId xmlns:p14="http://schemas.microsoft.com/office/powerpoint/2010/main" val="165913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644" y="1702549"/>
            <a:ext cx="81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KNN </a:t>
            </a:r>
            <a:r>
              <a:rPr lang="ko-KR" altLang="en-US" sz="3600" b="1" dirty="0"/>
              <a:t>알고리즘과 유방암 진찰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72" y="2497583"/>
            <a:ext cx="5825618" cy="38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kumimoji="0" lang="ko-KR" altLang="en-US" sz="1000" b="0" i="0" u="none" strike="noStrike" kern="0" cap="none" spc="-150" normalizeH="0" baseline="0" noProof="0" dirty="0">
              <a:ln>
                <a:noFill/>
              </a:ln>
              <a:solidFill>
                <a:schemeClr val="bg1">
                  <a:lumMod val="95000"/>
                  <a:alpha val="99000"/>
                </a:scheme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321297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분할 정복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결정 트리와 규칙을 사용한 분류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633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13" y="2909843"/>
            <a:ext cx="73038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결정 트리 이해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분류규칙 이해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구분해 정복하기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One Rule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RIPPER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결정 </a:t>
            </a:r>
            <a:r>
              <a:rPr lang="ko-KR" altLang="en-US" b="1" dirty="0" err="1"/>
              <a:t>트리로부터</a:t>
            </a:r>
            <a:r>
              <a:rPr lang="ko-KR" altLang="en-US" b="1" dirty="0"/>
              <a:t> 규칙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3224" y="1702549"/>
            <a:ext cx="313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275998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13" y="2909843"/>
            <a:ext cx="7303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데이터를 작은 조각으로 나누고 문제를 해결하는 각 기법의 전략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C5.0, 1R, RIPPER </a:t>
            </a:r>
            <a:r>
              <a:rPr lang="ko-KR" altLang="en-US" b="1" dirty="0"/>
              <a:t>알고리즘을 포함한 결정 트리와 분류 규칙 학습기의 일부 </a:t>
            </a:r>
            <a:r>
              <a:rPr lang="ko-KR" altLang="en-US" b="1" dirty="0" err="1"/>
              <a:t>구현물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은행 대출과 독버섯 식별 같은 실제 분류 문제에 알고리즘 적용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224" y="1702549"/>
            <a:ext cx="313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404476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174067"/>
            <a:ext cx="736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예측을 위해 사용할 수 있는 패턴을 식별하기 위해 데이터에 작은 형태로 나누는 규칙을 적용하는 작업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9592" y="2852935"/>
            <a:ext cx="7360200" cy="1512169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491" y="321297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게으른 학습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최근접</a:t>
            </a:r>
            <a:r>
              <a:rPr lang="ko-KR" altLang="en-US" sz="2400" b="1" dirty="0">
                <a:solidFill>
                  <a:schemeClr val="bg1"/>
                </a:solidFill>
              </a:rPr>
              <a:t> 이웃을 사용한 분류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6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44" y="295978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지원자에게 거절된 이유를 잘 명시해야 하는 신용 등급 모델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변심이 심한 고객이나 고객 만족을 관리하는 부서와 광고 부서에서 공유돼야 하는 시장 조사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연구 측정</a:t>
            </a:r>
            <a:r>
              <a:rPr lang="en-US" altLang="ko-KR" b="1" dirty="0"/>
              <a:t>, </a:t>
            </a:r>
            <a:r>
              <a:rPr lang="ko-KR" altLang="en-US" b="1" dirty="0"/>
              <a:t>증상</a:t>
            </a:r>
            <a:r>
              <a:rPr lang="en-US" altLang="ko-KR" b="1" dirty="0"/>
              <a:t>, </a:t>
            </a:r>
            <a:r>
              <a:rPr lang="ko-KR" altLang="en-US" b="1" dirty="0"/>
              <a:t>매우 드문 질병 진행 과정을 바탕으로 한 질병 진찰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224" y="1702549"/>
            <a:ext cx="313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사용영역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03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13" y="2708920"/>
            <a:ext cx="7303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전체 데이터를 대표하는 루트 노드에서 시작해 목적 범주로 가장 예측 가능한 속성을 선택한다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알고리즘은 멈춤 조건에 이를 때까지 매번 가장 최적의 후보 속성 노드에서 나누어 정복하기를 계속한다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멈춤조건은</a:t>
            </a:r>
            <a:r>
              <a:rPr lang="ko-KR" altLang="en-US" b="1" dirty="0"/>
              <a:t> 다음과 같다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- </a:t>
            </a:r>
            <a:r>
              <a:rPr lang="ko-KR" altLang="en-US" b="1" dirty="0"/>
              <a:t>거의 모든 예제가 같은 범주에 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- </a:t>
            </a:r>
            <a:r>
              <a:rPr lang="ko-KR" altLang="en-US" b="1" dirty="0"/>
              <a:t>예제 간 구별할 속성이 남아 있지 않다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- </a:t>
            </a:r>
            <a:r>
              <a:rPr lang="ko-KR" altLang="en-US" b="1" dirty="0"/>
              <a:t>미리 정한 크기에 트리가 도달했다</a:t>
            </a:r>
            <a:r>
              <a:rPr lang="en-US" altLang="ko-KR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170254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Decision tree </a:t>
            </a:r>
            <a:r>
              <a:rPr lang="ko-KR" altLang="en-US" sz="3600" b="1" dirty="0"/>
              <a:t>알고리즘의 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18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844824"/>
            <a:ext cx="6553200" cy="36957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34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08" y="1844824"/>
            <a:ext cx="6553200" cy="3695700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816249"/>
            <a:ext cx="4772025" cy="3724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770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44824"/>
            <a:ext cx="6553200" cy="3695700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871275"/>
            <a:ext cx="4810125" cy="381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32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76456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249052"/>
            <a:ext cx="5264799" cy="50602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738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8620" y="1411844"/>
            <a:ext cx="634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Decision tree(C5.0) </a:t>
            </a:r>
            <a:r>
              <a:rPr lang="ko-KR" altLang="en-US" sz="3600" b="1" dirty="0"/>
              <a:t>알고리즘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4370"/>
              </p:ext>
            </p:extLst>
          </p:nvPr>
        </p:nvGraphicFramePr>
        <p:xfrm>
          <a:off x="7864" y="2204864"/>
          <a:ext cx="912184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924">
                  <a:extLst>
                    <a:ext uri="{9D8B030D-6E8A-4147-A177-3AD203B41FA5}">
                      <a16:colId xmlns:a16="http://schemas.microsoft.com/office/drawing/2014/main" xmlns="" val="417181006"/>
                    </a:ext>
                  </a:extLst>
                </a:gridCol>
                <a:gridCol w="4560924">
                  <a:extLst>
                    <a:ext uri="{9D8B030D-6E8A-4147-A177-3AD203B41FA5}">
                      <a16:colId xmlns:a16="http://schemas.microsoft.com/office/drawing/2014/main" xmlns="" val="10147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452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모든 문제에 적합한 </a:t>
                      </a:r>
                      <a:r>
                        <a:rPr lang="ko-KR" altLang="en-US" b="1" dirty="0" smtClean="0"/>
                        <a:t>분류기준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다수의 레벨을 가진 속성 쪽으로 구분하는 경향이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6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err="1"/>
                        <a:t>결측치</a:t>
                      </a:r>
                      <a:r>
                        <a:rPr lang="ko-KR" altLang="en-US" b="1" dirty="0"/>
                        <a:t> 등을 처리할 수 있는 자동성이 높은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모델이 쉽게 과적합화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과소적합화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386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수학적 배경 없이도 쉽게 해석 가능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축 평행을 구분하기 때문에 일부 관계를 </a:t>
                      </a:r>
                      <a:r>
                        <a:rPr lang="ko-KR" altLang="en-US" b="1" dirty="0" err="1"/>
                        <a:t>모델화</a:t>
                      </a:r>
                      <a:r>
                        <a:rPr lang="ko-KR" altLang="en-US" b="1" dirty="0"/>
                        <a:t> 하는데 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764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다른 복잡한 모델보다 높은</a:t>
                      </a:r>
                      <a:r>
                        <a:rPr lang="ko-KR" altLang="en-US" b="1" baseline="0" dirty="0"/>
                        <a:t> 효율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/>
                        <a:t>Train data</a:t>
                      </a:r>
                      <a:r>
                        <a:rPr lang="ko-KR" altLang="en-US" b="1" dirty="0"/>
                        <a:t>에 약간의 변경이 결정 논리에 큰 영향을 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810418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933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최적의 구분 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74001"/>
            <a:ext cx="3562350" cy="857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5202" y="251595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하나의 범주에 대한 데이터들끼리 묶여 있는 것을 </a:t>
            </a:r>
            <a:r>
              <a:rPr lang="en-US" altLang="ko-KR" dirty="0"/>
              <a:t>pure</a:t>
            </a:r>
            <a:r>
              <a:rPr lang="ko-KR" altLang="en-US" dirty="0"/>
              <a:t>라고 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C5.0 </a:t>
            </a:r>
            <a:r>
              <a:rPr lang="ko-KR" altLang="en-US" dirty="0"/>
              <a:t>알고리즘에서는 </a:t>
            </a:r>
            <a:r>
              <a:rPr lang="en-US" altLang="ko-KR" dirty="0"/>
              <a:t>purity</a:t>
            </a:r>
            <a:r>
              <a:rPr lang="ko-KR" altLang="en-US" dirty="0"/>
              <a:t>를 엔트로피를 이용하여 측정한다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705" y="4502065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때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일수록 표본은 </a:t>
            </a:r>
            <a:r>
              <a:rPr lang="en-US" altLang="ko-KR" dirty="0"/>
              <a:t>pure</a:t>
            </a:r>
            <a:r>
              <a:rPr lang="ko-KR" altLang="en-US" dirty="0"/>
              <a:t>하며 </a:t>
            </a:r>
            <a:r>
              <a:rPr lang="en-US" altLang="ko-KR" dirty="0"/>
              <a:t>1</a:t>
            </a:r>
            <a:r>
              <a:rPr lang="ko-KR" altLang="en-US" dirty="0"/>
              <a:t>은 최대한 난잡하게 섞여 있는 상태를 말한다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378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최적의 구분 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0" y="2641538"/>
            <a:ext cx="3360288" cy="808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3705" y="5423222"/>
            <a:ext cx="80648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50%</a:t>
            </a:r>
            <a:r>
              <a:rPr lang="ko-KR" altLang="en-US" dirty="0"/>
              <a:t>대 </a:t>
            </a:r>
            <a:r>
              <a:rPr lang="en-US" altLang="ko-KR" dirty="0"/>
              <a:t>50%</a:t>
            </a:r>
            <a:r>
              <a:rPr lang="ko-KR" altLang="en-US" dirty="0"/>
              <a:t>가 가장 랜덤하게 섞여 있는 상태로 엔트로피가 최대값을 가지는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47" y="3503866"/>
            <a:ext cx="3341238" cy="1701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1" y="3054861"/>
            <a:ext cx="3957198" cy="23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70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최적의 구분 선택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707" y="3649440"/>
            <a:ext cx="5010150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987" y="5537128"/>
            <a:ext cx="3714750" cy="723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5256" y="2636912"/>
            <a:ext cx="80648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상위의 노드</a:t>
            </a:r>
            <a:r>
              <a:rPr lang="en-US" altLang="ko-KR" dirty="0"/>
              <a:t>(S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ko-KR" altLang="en-US" dirty="0"/>
              <a:t>에 비해 하위의 노드</a:t>
            </a:r>
            <a:r>
              <a:rPr lang="en-US" altLang="ko-KR" dirty="0"/>
              <a:t>(S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pure</a:t>
            </a:r>
            <a:r>
              <a:rPr lang="ko-KR" altLang="en-US" dirty="0"/>
              <a:t>해지는 방향으로 나아가며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때 얻어지는 정보 이득</a:t>
            </a:r>
            <a:r>
              <a:rPr lang="en-US" altLang="ko-KR" dirty="0"/>
              <a:t>(F)</a:t>
            </a:r>
            <a:r>
              <a:rPr lang="ko-KR" altLang="en-US" dirty="0"/>
              <a:t>의 계산은 다음과 같다</a:t>
            </a:r>
            <a:r>
              <a:rPr lang="en-US" altLang="ko-KR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317" y="4198300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때 하위의 노드</a:t>
            </a:r>
            <a:r>
              <a:rPr lang="en-US" altLang="ko-KR" dirty="0"/>
              <a:t>(S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는 하나 이상의 분할이 이루어진 상태이므로 모든 분할에 대해 총 엔트로피를 구해야 한다</a:t>
            </a:r>
            <a:r>
              <a:rPr lang="en-US" altLang="ko-KR" dirty="0"/>
              <a:t>. </a:t>
            </a:r>
            <a:r>
              <a:rPr lang="ko-KR" altLang="en-US" dirty="0"/>
              <a:t>각 분할의 엔트로피에 가중치를 주어 총 엔트로피를 구하는 식은 아래와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4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게으른 학습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13" y="2909843"/>
            <a:ext cx="7303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최근접</a:t>
            </a:r>
            <a:r>
              <a:rPr lang="ko-KR" altLang="en-US" b="1" dirty="0"/>
              <a:t> 이웃 분류기를 정의하는 주요 개념과 이런 개념이 게으른 학습기인 이유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거리를 사용해 두 예제의 유사도를 측정하는 방법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유방암을 진단하기 위해 </a:t>
            </a:r>
            <a:r>
              <a:rPr lang="ko-KR" altLang="en-US" b="1" dirty="0" err="1"/>
              <a:t>최근접</a:t>
            </a:r>
            <a:r>
              <a:rPr lang="ko-KR" altLang="en-US" b="1" dirty="0"/>
              <a:t> 이웃</a:t>
            </a:r>
            <a:r>
              <a:rPr lang="en-US" altLang="ko-KR" b="1" dirty="0"/>
              <a:t>KNN </a:t>
            </a:r>
            <a:r>
              <a:rPr lang="ko-KR" altLang="en-US" b="1" dirty="0"/>
              <a:t>알고리즘의 </a:t>
            </a:r>
            <a:r>
              <a:rPr lang="en-US" altLang="ko-KR" b="1" dirty="0"/>
              <a:t>R </a:t>
            </a:r>
            <a:r>
              <a:rPr lang="ko-KR" altLang="en-US" b="1" dirty="0"/>
              <a:t>구현물을 사용하는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224" y="1702549"/>
            <a:ext cx="313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993141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Decision tree </a:t>
            </a:r>
            <a:r>
              <a:rPr lang="ko-KR" altLang="en-US" sz="3600" b="1" dirty="0"/>
              <a:t>가지치기</a:t>
            </a:r>
            <a:r>
              <a:rPr lang="en-US" altLang="ko-KR" sz="3600" b="1" dirty="0"/>
              <a:t>(pruning)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05818" y="3157731"/>
            <a:ext cx="755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Decision tree</a:t>
            </a:r>
            <a:r>
              <a:rPr lang="ko-KR" altLang="en-US" b="1" dirty="0">
                <a:sym typeface="Wingdings" panose="05000000000000000000" pitchFamily="2" charset="2"/>
              </a:rPr>
              <a:t>의 단점 중 하나인 과적합화를 막고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>
                <a:sym typeface="Wingdings" panose="05000000000000000000" pitchFamily="2" charset="2"/>
              </a:rPr>
              <a:t>트리 </a:t>
            </a:r>
            <a:r>
              <a:rPr lang="en-US" altLang="ko-KR" b="1" dirty="0">
                <a:sym typeface="Wingdings" panose="05000000000000000000" pitchFamily="2" charset="2"/>
              </a:rPr>
              <a:t>size</a:t>
            </a:r>
            <a:r>
              <a:rPr lang="ko-KR" altLang="en-US" b="1" dirty="0">
                <a:sym typeface="Wingdings" panose="05000000000000000000" pitchFamily="2" charset="2"/>
              </a:rPr>
              <a:t>가 너무 커지는 것을 막기 위한 방법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528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Decision tree </a:t>
            </a:r>
            <a:r>
              <a:rPr lang="ko-KR" altLang="en-US" sz="3600" b="1" dirty="0"/>
              <a:t>가지치기</a:t>
            </a:r>
            <a:r>
              <a:rPr lang="en-US" altLang="ko-KR" sz="3600" b="1" dirty="0"/>
              <a:t>(pruning)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0" y="3209574"/>
            <a:ext cx="3260836" cy="1716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979" y="5114004"/>
            <a:ext cx="403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</a:t>
            </a:r>
            <a:r>
              <a:rPr lang="ko-KR" altLang="en-US" dirty="0"/>
              <a:t>가 충분히 작아지고 큰 변화가 없다면 최대한 </a:t>
            </a:r>
            <a:r>
              <a:rPr lang="en-US" altLang="ko-KR" dirty="0"/>
              <a:t>tree size</a:t>
            </a:r>
            <a:r>
              <a:rPr lang="ko-KR" altLang="en-US" dirty="0"/>
              <a:t>를 작게 하는 것이 과적합화를 방지하는 데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397" y="2996952"/>
            <a:ext cx="4055858" cy="2664296"/>
          </a:xfrm>
          <a:prstGeom prst="rect">
            <a:avLst/>
          </a:prstGeom>
        </p:spPr>
      </p:pic>
      <p:sp>
        <p:nvSpPr>
          <p:cNvPr id="14" name="자유형: 도형 13"/>
          <p:cNvSpPr/>
          <p:nvPr/>
        </p:nvSpPr>
        <p:spPr>
          <a:xfrm>
            <a:off x="5004048" y="4149080"/>
            <a:ext cx="3590339" cy="797435"/>
          </a:xfrm>
          <a:custGeom>
            <a:avLst/>
            <a:gdLst>
              <a:gd name="connsiteX0" fmla="*/ 0 w 3506821"/>
              <a:gd name="connsiteY0" fmla="*/ 48638 h 792804"/>
              <a:gd name="connsiteX1" fmla="*/ 155643 w 3506821"/>
              <a:gd name="connsiteY1" fmla="*/ 29183 h 792804"/>
              <a:gd name="connsiteX2" fmla="*/ 179962 w 3506821"/>
              <a:gd name="connsiteY2" fmla="*/ 24319 h 792804"/>
              <a:gd name="connsiteX3" fmla="*/ 340468 w 3506821"/>
              <a:gd name="connsiteY3" fmla="*/ 19455 h 792804"/>
              <a:gd name="connsiteX4" fmla="*/ 355060 w 3506821"/>
              <a:gd name="connsiteY4" fmla="*/ 14591 h 792804"/>
              <a:gd name="connsiteX5" fmla="*/ 369651 w 3506821"/>
              <a:gd name="connsiteY5" fmla="*/ 4863 h 792804"/>
              <a:gd name="connsiteX6" fmla="*/ 389106 w 3506821"/>
              <a:gd name="connsiteY6" fmla="*/ 0 h 792804"/>
              <a:gd name="connsiteX7" fmla="*/ 496111 w 3506821"/>
              <a:gd name="connsiteY7" fmla="*/ 4863 h 792804"/>
              <a:gd name="connsiteX8" fmla="*/ 520430 w 3506821"/>
              <a:gd name="connsiteY8" fmla="*/ 9727 h 792804"/>
              <a:gd name="connsiteX9" fmla="*/ 573932 w 3506821"/>
              <a:gd name="connsiteY9" fmla="*/ 38910 h 792804"/>
              <a:gd name="connsiteX10" fmla="*/ 588523 w 3506821"/>
              <a:gd name="connsiteY10" fmla="*/ 43774 h 792804"/>
              <a:gd name="connsiteX11" fmla="*/ 598251 w 3506821"/>
              <a:gd name="connsiteY11" fmla="*/ 63229 h 792804"/>
              <a:gd name="connsiteX12" fmla="*/ 632298 w 3506821"/>
              <a:gd name="connsiteY12" fmla="*/ 97276 h 792804"/>
              <a:gd name="connsiteX13" fmla="*/ 637162 w 3506821"/>
              <a:gd name="connsiteY13" fmla="*/ 111868 h 792804"/>
              <a:gd name="connsiteX14" fmla="*/ 642025 w 3506821"/>
              <a:gd name="connsiteY14" fmla="*/ 131323 h 792804"/>
              <a:gd name="connsiteX15" fmla="*/ 651753 w 3506821"/>
              <a:gd name="connsiteY15" fmla="*/ 150778 h 792804"/>
              <a:gd name="connsiteX16" fmla="*/ 666345 w 3506821"/>
              <a:gd name="connsiteY16" fmla="*/ 189689 h 792804"/>
              <a:gd name="connsiteX17" fmla="*/ 680936 w 3506821"/>
              <a:gd name="connsiteY17" fmla="*/ 223736 h 792804"/>
              <a:gd name="connsiteX18" fmla="*/ 690664 w 3506821"/>
              <a:gd name="connsiteY18" fmla="*/ 267510 h 792804"/>
              <a:gd name="connsiteX19" fmla="*/ 705255 w 3506821"/>
              <a:gd name="connsiteY19" fmla="*/ 291829 h 792804"/>
              <a:gd name="connsiteX20" fmla="*/ 714983 w 3506821"/>
              <a:gd name="connsiteY20" fmla="*/ 325876 h 792804"/>
              <a:gd name="connsiteX21" fmla="*/ 724711 w 3506821"/>
              <a:gd name="connsiteY21" fmla="*/ 345332 h 792804"/>
              <a:gd name="connsiteX22" fmla="*/ 729574 w 3506821"/>
              <a:gd name="connsiteY22" fmla="*/ 359923 h 792804"/>
              <a:gd name="connsiteX23" fmla="*/ 734438 w 3506821"/>
              <a:gd name="connsiteY23" fmla="*/ 379378 h 792804"/>
              <a:gd name="connsiteX24" fmla="*/ 744166 w 3506821"/>
              <a:gd name="connsiteY24" fmla="*/ 393970 h 792804"/>
              <a:gd name="connsiteX25" fmla="*/ 749030 w 3506821"/>
              <a:gd name="connsiteY25" fmla="*/ 408561 h 792804"/>
              <a:gd name="connsiteX26" fmla="*/ 758757 w 3506821"/>
              <a:gd name="connsiteY26" fmla="*/ 423153 h 792804"/>
              <a:gd name="connsiteX27" fmla="*/ 763621 w 3506821"/>
              <a:gd name="connsiteY27" fmla="*/ 437744 h 792804"/>
              <a:gd name="connsiteX28" fmla="*/ 773349 w 3506821"/>
              <a:gd name="connsiteY28" fmla="*/ 452336 h 792804"/>
              <a:gd name="connsiteX29" fmla="*/ 778213 w 3506821"/>
              <a:gd name="connsiteY29" fmla="*/ 466927 h 792804"/>
              <a:gd name="connsiteX30" fmla="*/ 797668 w 3506821"/>
              <a:gd name="connsiteY30" fmla="*/ 496110 h 792804"/>
              <a:gd name="connsiteX31" fmla="*/ 821987 w 3506821"/>
              <a:gd name="connsiteY31" fmla="*/ 544749 h 792804"/>
              <a:gd name="connsiteX32" fmla="*/ 846306 w 3506821"/>
              <a:gd name="connsiteY32" fmla="*/ 578795 h 792804"/>
              <a:gd name="connsiteX33" fmla="*/ 860898 w 3506821"/>
              <a:gd name="connsiteY33" fmla="*/ 607978 h 792804"/>
              <a:gd name="connsiteX34" fmla="*/ 880353 w 3506821"/>
              <a:gd name="connsiteY34" fmla="*/ 622570 h 792804"/>
              <a:gd name="connsiteX35" fmla="*/ 904672 w 3506821"/>
              <a:gd name="connsiteY35" fmla="*/ 651753 h 792804"/>
              <a:gd name="connsiteX36" fmla="*/ 919264 w 3506821"/>
              <a:gd name="connsiteY36" fmla="*/ 656617 h 792804"/>
              <a:gd name="connsiteX37" fmla="*/ 953311 w 3506821"/>
              <a:gd name="connsiteY37" fmla="*/ 690663 h 792804"/>
              <a:gd name="connsiteX38" fmla="*/ 967902 w 3506821"/>
              <a:gd name="connsiteY38" fmla="*/ 700391 h 792804"/>
              <a:gd name="connsiteX39" fmla="*/ 1001949 w 3506821"/>
              <a:gd name="connsiteY39" fmla="*/ 724710 h 792804"/>
              <a:gd name="connsiteX40" fmla="*/ 1016540 w 3506821"/>
              <a:gd name="connsiteY40" fmla="*/ 739302 h 792804"/>
              <a:gd name="connsiteX41" fmla="*/ 1035996 w 3506821"/>
              <a:gd name="connsiteY41" fmla="*/ 744166 h 792804"/>
              <a:gd name="connsiteX42" fmla="*/ 1050587 w 3506821"/>
              <a:gd name="connsiteY42" fmla="*/ 749029 h 792804"/>
              <a:gd name="connsiteX43" fmla="*/ 1108953 w 3506821"/>
              <a:gd name="connsiteY43" fmla="*/ 778212 h 792804"/>
              <a:gd name="connsiteX44" fmla="*/ 1128408 w 3506821"/>
              <a:gd name="connsiteY44" fmla="*/ 787940 h 792804"/>
              <a:gd name="connsiteX45" fmla="*/ 1230549 w 3506821"/>
              <a:gd name="connsiteY45" fmla="*/ 792804 h 792804"/>
              <a:gd name="connsiteX46" fmla="*/ 1498060 w 3506821"/>
              <a:gd name="connsiteY46" fmla="*/ 787940 h 792804"/>
              <a:gd name="connsiteX47" fmla="*/ 1527243 w 3506821"/>
              <a:gd name="connsiteY47" fmla="*/ 778212 h 792804"/>
              <a:gd name="connsiteX48" fmla="*/ 1600200 w 3506821"/>
              <a:gd name="connsiteY48" fmla="*/ 763621 h 792804"/>
              <a:gd name="connsiteX49" fmla="*/ 1614791 w 3506821"/>
              <a:gd name="connsiteY49" fmla="*/ 758757 h 792804"/>
              <a:gd name="connsiteX50" fmla="*/ 1658566 w 3506821"/>
              <a:gd name="connsiteY50" fmla="*/ 753893 h 792804"/>
              <a:gd name="connsiteX51" fmla="*/ 1687749 w 3506821"/>
              <a:gd name="connsiteY51" fmla="*/ 744166 h 792804"/>
              <a:gd name="connsiteX52" fmla="*/ 1707204 w 3506821"/>
              <a:gd name="connsiteY52" fmla="*/ 734438 h 792804"/>
              <a:gd name="connsiteX53" fmla="*/ 1731523 w 3506821"/>
              <a:gd name="connsiteY53" fmla="*/ 729574 h 792804"/>
              <a:gd name="connsiteX54" fmla="*/ 1746115 w 3506821"/>
              <a:gd name="connsiteY54" fmla="*/ 719846 h 792804"/>
              <a:gd name="connsiteX55" fmla="*/ 1775298 w 3506821"/>
              <a:gd name="connsiteY55" fmla="*/ 710119 h 792804"/>
              <a:gd name="connsiteX56" fmla="*/ 1789889 w 3506821"/>
              <a:gd name="connsiteY56" fmla="*/ 700391 h 792804"/>
              <a:gd name="connsiteX57" fmla="*/ 1809345 w 3506821"/>
              <a:gd name="connsiteY57" fmla="*/ 695527 h 792804"/>
              <a:gd name="connsiteX58" fmla="*/ 1823936 w 3506821"/>
              <a:gd name="connsiteY58" fmla="*/ 690663 h 792804"/>
              <a:gd name="connsiteX59" fmla="*/ 1843391 w 3506821"/>
              <a:gd name="connsiteY59" fmla="*/ 685800 h 792804"/>
              <a:gd name="connsiteX60" fmla="*/ 1882302 w 3506821"/>
              <a:gd name="connsiteY60" fmla="*/ 671208 h 792804"/>
              <a:gd name="connsiteX61" fmla="*/ 1901757 w 3506821"/>
              <a:gd name="connsiteY61" fmla="*/ 666344 h 792804"/>
              <a:gd name="connsiteX62" fmla="*/ 1955260 w 3506821"/>
              <a:gd name="connsiteY62" fmla="*/ 642025 h 792804"/>
              <a:gd name="connsiteX63" fmla="*/ 1969851 w 3506821"/>
              <a:gd name="connsiteY63" fmla="*/ 632298 h 792804"/>
              <a:gd name="connsiteX64" fmla="*/ 2008762 w 3506821"/>
              <a:gd name="connsiteY64" fmla="*/ 588523 h 792804"/>
              <a:gd name="connsiteX65" fmla="*/ 2018489 w 3506821"/>
              <a:gd name="connsiteY65" fmla="*/ 491246 h 792804"/>
              <a:gd name="connsiteX66" fmla="*/ 2023353 w 3506821"/>
              <a:gd name="connsiteY66" fmla="*/ 471791 h 792804"/>
              <a:gd name="connsiteX67" fmla="*/ 2037945 w 3506821"/>
              <a:gd name="connsiteY67" fmla="*/ 457200 h 792804"/>
              <a:gd name="connsiteX68" fmla="*/ 2057400 w 3506821"/>
              <a:gd name="connsiteY68" fmla="*/ 432880 h 792804"/>
              <a:gd name="connsiteX69" fmla="*/ 2071991 w 3506821"/>
              <a:gd name="connsiteY69" fmla="*/ 418289 h 792804"/>
              <a:gd name="connsiteX70" fmla="*/ 2086583 w 3506821"/>
              <a:gd name="connsiteY70" fmla="*/ 413425 h 792804"/>
              <a:gd name="connsiteX71" fmla="*/ 2106038 w 3506821"/>
              <a:gd name="connsiteY71" fmla="*/ 403698 h 792804"/>
              <a:gd name="connsiteX72" fmla="*/ 2140085 w 3506821"/>
              <a:gd name="connsiteY72" fmla="*/ 393970 h 792804"/>
              <a:gd name="connsiteX73" fmla="*/ 2232498 w 3506821"/>
              <a:gd name="connsiteY73" fmla="*/ 384242 h 792804"/>
              <a:gd name="connsiteX74" fmla="*/ 2412460 w 3506821"/>
              <a:gd name="connsiteY74" fmla="*/ 374515 h 792804"/>
              <a:gd name="connsiteX75" fmla="*/ 2446506 w 3506821"/>
              <a:gd name="connsiteY75" fmla="*/ 369651 h 792804"/>
              <a:gd name="connsiteX76" fmla="*/ 2485417 w 3506821"/>
              <a:gd name="connsiteY76" fmla="*/ 364787 h 792804"/>
              <a:gd name="connsiteX77" fmla="*/ 2500008 w 3506821"/>
              <a:gd name="connsiteY77" fmla="*/ 359923 h 792804"/>
              <a:gd name="connsiteX78" fmla="*/ 2645923 w 3506821"/>
              <a:gd name="connsiteY78" fmla="*/ 364787 h 792804"/>
              <a:gd name="connsiteX79" fmla="*/ 2679970 w 3506821"/>
              <a:gd name="connsiteY79" fmla="*/ 379378 h 792804"/>
              <a:gd name="connsiteX80" fmla="*/ 2694562 w 3506821"/>
              <a:gd name="connsiteY80" fmla="*/ 389106 h 792804"/>
              <a:gd name="connsiteX81" fmla="*/ 2718881 w 3506821"/>
              <a:gd name="connsiteY81" fmla="*/ 393970 h 792804"/>
              <a:gd name="connsiteX82" fmla="*/ 2733472 w 3506821"/>
              <a:gd name="connsiteY82" fmla="*/ 408561 h 792804"/>
              <a:gd name="connsiteX83" fmla="*/ 2767519 w 3506821"/>
              <a:gd name="connsiteY83" fmla="*/ 428017 h 792804"/>
              <a:gd name="connsiteX84" fmla="*/ 2786974 w 3506821"/>
              <a:gd name="connsiteY84" fmla="*/ 452336 h 792804"/>
              <a:gd name="connsiteX85" fmla="*/ 2791838 w 3506821"/>
              <a:gd name="connsiteY85" fmla="*/ 466927 h 792804"/>
              <a:gd name="connsiteX86" fmla="*/ 2821021 w 3506821"/>
              <a:gd name="connsiteY86" fmla="*/ 496110 h 792804"/>
              <a:gd name="connsiteX87" fmla="*/ 2825885 w 3506821"/>
              <a:gd name="connsiteY87" fmla="*/ 515566 h 792804"/>
              <a:gd name="connsiteX88" fmla="*/ 2840477 w 3506821"/>
              <a:gd name="connsiteY88" fmla="*/ 530157 h 792804"/>
              <a:gd name="connsiteX89" fmla="*/ 2855068 w 3506821"/>
              <a:gd name="connsiteY89" fmla="*/ 554476 h 792804"/>
              <a:gd name="connsiteX90" fmla="*/ 2869660 w 3506821"/>
              <a:gd name="connsiteY90" fmla="*/ 593387 h 792804"/>
              <a:gd name="connsiteX91" fmla="*/ 2879387 w 3506821"/>
              <a:gd name="connsiteY91" fmla="*/ 617706 h 792804"/>
              <a:gd name="connsiteX92" fmla="*/ 2884251 w 3506821"/>
              <a:gd name="connsiteY92" fmla="*/ 632298 h 792804"/>
              <a:gd name="connsiteX93" fmla="*/ 2913434 w 3506821"/>
              <a:gd name="connsiteY93" fmla="*/ 656617 h 792804"/>
              <a:gd name="connsiteX94" fmla="*/ 2952345 w 3506821"/>
              <a:gd name="connsiteY94" fmla="*/ 685800 h 792804"/>
              <a:gd name="connsiteX95" fmla="*/ 2996119 w 3506821"/>
              <a:gd name="connsiteY95" fmla="*/ 705255 h 792804"/>
              <a:gd name="connsiteX96" fmla="*/ 3064213 w 3506821"/>
              <a:gd name="connsiteY96" fmla="*/ 714983 h 792804"/>
              <a:gd name="connsiteX97" fmla="*/ 3088532 w 3506821"/>
              <a:gd name="connsiteY97" fmla="*/ 719846 h 792804"/>
              <a:gd name="connsiteX98" fmla="*/ 3307404 w 3506821"/>
              <a:gd name="connsiteY98" fmla="*/ 714983 h 792804"/>
              <a:gd name="connsiteX99" fmla="*/ 3336587 w 3506821"/>
              <a:gd name="connsiteY99" fmla="*/ 710119 h 792804"/>
              <a:gd name="connsiteX100" fmla="*/ 3375498 w 3506821"/>
              <a:gd name="connsiteY100" fmla="*/ 705255 h 792804"/>
              <a:gd name="connsiteX101" fmla="*/ 3409545 w 3506821"/>
              <a:gd name="connsiteY101" fmla="*/ 700391 h 792804"/>
              <a:gd name="connsiteX102" fmla="*/ 3482502 w 3506821"/>
              <a:gd name="connsiteY102" fmla="*/ 695527 h 792804"/>
              <a:gd name="connsiteX103" fmla="*/ 3497094 w 3506821"/>
              <a:gd name="connsiteY103" fmla="*/ 690663 h 792804"/>
              <a:gd name="connsiteX104" fmla="*/ 3506821 w 3506821"/>
              <a:gd name="connsiteY104" fmla="*/ 676072 h 7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506821" h="792804">
                <a:moveTo>
                  <a:pt x="0" y="48638"/>
                </a:moveTo>
                <a:cubicBezTo>
                  <a:pt x="77313" y="26548"/>
                  <a:pt x="7919" y="43955"/>
                  <a:pt x="155643" y="29183"/>
                </a:cubicBezTo>
                <a:cubicBezTo>
                  <a:pt x="163869" y="28360"/>
                  <a:pt x="171707" y="24754"/>
                  <a:pt x="179962" y="24319"/>
                </a:cubicBezTo>
                <a:cubicBezTo>
                  <a:pt x="233415" y="21506"/>
                  <a:pt x="286966" y="21076"/>
                  <a:pt x="340468" y="19455"/>
                </a:cubicBezTo>
                <a:cubicBezTo>
                  <a:pt x="345332" y="17834"/>
                  <a:pt x="350474" y="16884"/>
                  <a:pt x="355060" y="14591"/>
                </a:cubicBezTo>
                <a:cubicBezTo>
                  <a:pt x="360288" y="11977"/>
                  <a:pt x="364278" y="7166"/>
                  <a:pt x="369651" y="4863"/>
                </a:cubicBezTo>
                <a:cubicBezTo>
                  <a:pt x="375795" y="2230"/>
                  <a:pt x="382621" y="1621"/>
                  <a:pt x="389106" y="0"/>
                </a:cubicBezTo>
                <a:cubicBezTo>
                  <a:pt x="424774" y="1621"/>
                  <a:pt x="460503" y="2226"/>
                  <a:pt x="496111" y="4863"/>
                </a:cubicBezTo>
                <a:cubicBezTo>
                  <a:pt x="504355" y="5474"/>
                  <a:pt x="512714" y="6759"/>
                  <a:pt x="520430" y="9727"/>
                </a:cubicBezTo>
                <a:cubicBezTo>
                  <a:pt x="615934" y="46461"/>
                  <a:pt x="526568" y="15229"/>
                  <a:pt x="573932" y="38910"/>
                </a:cubicBezTo>
                <a:cubicBezTo>
                  <a:pt x="578518" y="41203"/>
                  <a:pt x="583659" y="42153"/>
                  <a:pt x="588523" y="43774"/>
                </a:cubicBezTo>
                <a:cubicBezTo>
                  <a:pt x="591766" y="50259"/>
                  <a:pt x="593660" y="57617"/>
                  <a:pt x="598251" y="63229"/>
                </a:cubicBezTo>
                <a:cubicBezTo>
                  <a:pt x="608414" y="75651"/>
                  <a:pt x="632298" y="97276"/>
                  <a:pt x="632298" y="97276"/>
                </a:cubicBezTo>
                <a:cubicBezTo>
                  <a:pt x="633919" y="102140"/>
                  <a:pt x="635754" y="106938"/>
                  <a:pt x="637162" y="111868"/>
                </a:cubicBezTo>
                <a:cubicBezTo>
                  <a:pt x="638998" y="118295"/>
                  <a:pt x="639678" y="125064"/>
                  <a:pt x="642025" y="131323"/>
                </a:cubicBezTo>
                <a:cubicBezTo>
                  <a:pt x="644571" y="138112"/>
                  <a:pt x="648510" y="144293"/>
                  <a:pt x="651753" y="150778"/>
                </a:cubicBezTo>
                <a:cubicBezTo>
                  <a:pt x="664240" y="200725"/>
                  <a:pt x="647267" y="138813"/>
                  <a:pt x="666345" y="189689"/>
                </a:cubicBezTo>
                <a:cubicBezTo>
                  <a:pt x="679806" y="225586"/>
                  <a:pt x="661220" y="194163"/>
                  <a:pt x="680936" y="223736"/>
                </a:cubicBezTo>
                <a:cubicBezTo>
                  <a:pt x="682805" y="234947"/>
                  <a:pt x="684677" y="255535"/>
                  <a:pt x="690664" y="267510"/>
                </a:cubicBezTo>
                <a:cubicBezTo>
                  <a:pt x="694892" y="275965"/>
                  <a:pt x="700391" y="283723"/>
                  <a:pt x="705255" y="291829"/>
                </a:cubicBezTo>
                <a:cubicBezTo>
                  <a:pt x="707724" y="301704"/>
                  <a:pt x="710795" y="316105"/>
                  <a:pt x="714983" y="325876"/>
                </a:cubicBezTo>
                <a:cubicBezTo>
                  <a:pt x="717839" y="332541"/>
                  <a:pt x="721855" y="338667"/>
                  <a:pt x="724711" y="345332"/>
                </a:cubicBezTo>
                <a:cubicBezTo>
                  <a:pt x="726730" y="350044"/>
                  <a:pt x="728166" y="354994"/>
                  <a:pt x="729574" y="359923"/>
                </a:cubicBezTo>
                <a:cubicBezTo>
                  <a:pt x="731410" y="366350"/>
                  <a:pt x="731805" y="373234"/>
                  <a:pt x="734438" y="379378"/>
                </a:cubicBezTo>
                <a:cubicBezTo>
                  <a:pt x="736741" y="384751"/>
                  <a:pt x="741552" y="388741"/>
                  <a:pt x="744166" y="393970"/>
                </a:cubicBezTo>
                <a:cubicBezTo>
                  <a:pt x="746459" y="398556"/>
                  <a:pt x="746737" y="403975"/>
                  <a:pt x="749030" y="408561"/>
                </a:cubicBezTo>
                <a:cubicBezTo>
                  <a:pt x="751644" y="413790"/>
                  <a:pt x="756143" y="417924"/>
                  <a:pt x="758757" y="423153"/>
                </a:cubicBezTo>
                <a:cubicBezTo>
                  <a:pt x="761050" y="427739"/>
                  <a:pt x="761328" y="433158"/>
                  <a:pt x="763621" y="437744"/>
                </a:cubicBezTo>
                <a:cubicBezTo>
                  <a:pt x="766235" y="442973"/>
                  <a:pt x="770735" y="447107"/>
                  <a:pt x="773349" y="452336"/>
                </a:cubicBezTo>
                <a:cubicBezTo>
                  <a:pt x="775642" y="456922"/>
                  <a:pt x="775723" y="462445"/>
                  <a:pt x="778213" y="466927"/>
                </a:cubicBezTo>
                <a:cubicBezTo>
                  <a:pt x="783891" y="477147"/>
                  <a:pt x="797668" y="496110"/>
                  <a:pt x="797668" y="496110"/>
                </a:cubicBezTo>
                <a:cubicBezTo>
                  <a:pt x="808678" y="540149"/>
                  <a:pt x="793035" y="486848"/>
                  <a:pt x="821987" y="544749"/>
                </a:cubicBezTo>
                <a:cubicBezTo>
                  <a:pt x="834791" y="570356"/>
                  <a:pt x="826588" y="559077"/>
                  <a:pt x="846306" y="578795"/>
                </a:cubicBezTo>
                <a:cubicBezTo>
                  <a:pt x="850262" y="590664"/>
                  <a:pt x="851468" y="598548"/>
                  <a:pt x="860898" y="607978"/>
                </a:cubicBezTo>
                <a:cubicBezTo>
                  <a:pt x="866630" y="613710"/>
                  <a:pt x="874621" y="616838"/>
                  <a:pt x="880353" y="622570"/>
                </a:cubicBezTo>
                <a:cubicBezTo>
                  <a:pt x="898294" y="640511"/>
                  <a:pt x="880774" y="635820"/>
                  <a:pt x="904672" y="651753"/>
                </a:cubicBezTo>
                <a:cubicBezTo>
                  <a:pt x="908938" y="654597"/>
                  <a:pt x="914400" y="654996"/>
                  <a:pt x="919264" y="656617"/>
                </a:cubicBezTo>
                <a:cubicBezTo>
                  <a:pt x="930613" y="667966"/>
                  <a:pt x="939957" y="681760"/>
                  <a:pt x="953311" y="690663"/>
                </a:cubicBezTo>
                <a:cubicBezTo>
                  <a:pt x="958175" y="693906"/>
                  <a:pt x="963464" y="696587"/>
                  <a:pt x="967902" y="700391"/>
                </a:cubicBezTo>
                <a:cubicBezTo>
                  <a:pt x="997276" y="725569"/>
                  <a:pt x="975138" y="715773"/>
                  <a:pt x="1001949" y="724710"/>
                </a:cubicBezTo>
                <a:cubicBezTo>
                  <a:pt x="1006813" y="729574"/>
                  <a:pt x="1010568" y="735889"/>
                  <a:pt x="1016540" y="739302"/>
                </a:cubicBezTo>
                <a:cubicBezTo>
                  <a:pt x="1022344" y="742619"/>
                  <a:pt x="1029568" y="742330"/>
                  <a:pt x="1035996" y="744166"/>
                </a:cubicBezTo>
                <a:cubicBezTo>
                  <a:pt x="1040925" y="745574"/>
                  <a:pt x="1045723" y="747408"/>
                  <a:pt x="1050587" y="749029"/>
                </a:cubicBezTo>
                <a:cubicBezTo>
                  <a:pt x="1134236" y="804797"/>
                  <a:pt x="1028392" y="737929"/>
                  <a:pt x="1108953" y="778212"/>
                </a:cubicBezTo>
                <a:cubicBezTo>
                  <a:pt x="1115438" y="781455"/>
                  <a:pt x="1121209" y="787076"/>
                  <a:pt x="1128408" y="787940"/>
                </a:cubicBezTo>
                <a:cubicBezTo>
                  <a:pt x="1162251" y="792001"/>
                  <a:pt x="1196502" y="791183"/>
                  <a:pt x="1230549" y="792804"/>
                </a:cubicBezTo>
                <a:cubicBezTo>
                  <a:pt x="1319719" y="791183"/>
                  <a:pt x="1408983" y="792321"/>
                  <a:pt x="1498060" y="787940"/>
                </a:cubicBezTo>
                <a:cubicBezTo>
                  <a:pt x="1508302" y="787436"/>
                  <a:pt x="1517188" y="780223"/>
                  <a:pt x="1527243" y="778212"/>
                </a:cubicBezTo>
                <a:cubicBezTo>
                  <a:pt x="1551562" y="773348"/>
                  <a:pt x="1575990" y="769001"/>
                  <a:pt x="1600200" y="763621"/>
                </a:cubicBezTo>
                <a:cubicBezTo>
                  <a:pt x="1605205" y="762509"/>
                  <a:pt x="1609734" y="759600"/>
                  <a:pt x="1614791" y="758757"/>
                </a:cubicBezTo>
                <a:cubicBezTo>
                  <a:pt x="1629273" y="756343"/>
                  <a:pt x="1643974" y="755514"/>
                  <a:pt x="1658566" y="753893"/>
                </a:cubicBezTo>
                <a:cubicBezTo>
                  <a:pt x="1668294" y="750651"/>
                  <a:pt x="1678229" y="747974"/>
                  <a:pt x="1687749" y="744166"/>
                </a:cubicBezTo>
                <a:cubicBezTo>
                  <a:pt x="1694481" y="741473"/>
                  <a:pt x="1700326" y="736731"/>
                  <a:pt x="1707204" y="734438"/>
                </a:cubicBezTo>
                <a:cubicBezTo>
                  <a:pt x="1715047" y="731824"/>
                  <a:pt x="1723417" y="731195"/>
                  <a:pt x="1731523" y="729574"/>
                </a:cubicBezTo>
                <a:cubicBezTo>
                  <a:pt x="1736387" y="726331"/>
                  <a:pt x="1740773" y="722220"/>
                  <a:pt x="1746115" y="719846"/>
                </a:cubicBezTo>
                <a:cubicBezTo>
                  <a:pt x="1755485" y="715682"/>
                  <a:pt x="1775298" y="710119"/>
                  <a:pt x="1775298" y="710119"/>
                </a:cubicBezTo>
                <a:cubicBezTo>
                  <a:pt x="1780162" y="706876"/>
                  <a:pt x="1784516" y="702694"/>
                  <a:pt x="1789889" y="700391"/>
                </a:cubicBezTo>
                <a:cubicBezTo>
                  <a:pt x="1796033" y="697758"/>
                  <a:pt x="1802917" y="697364"/>
                  <a:pt x="1809345" y="695527"/>
                </a:cubicBezTo>
                <a:cubicBezTo>
                  <a:pt x="1814275" y="694119"/>
                  <a:pt x="1819006" y="692071"/>
                  <a:pt x="1823936" y="690663"/>
                </a:cubicBezTo>
                <a:cubicBezTo>
                  <a:pt x="1830363" y="688827"/>
                  <a:pt x="1836964" y="687636"/>
                  <a:pt x="1843391" y="685800"/>
                </a:cubicBezTo>
                <a:cubicBezTo>
                  <a:pt x="1867288" y="678973"/>
                  <a:pt x="1851482" y="681482"/>
                  <a:pt x="1882302" y="671208"/>
                </a:cubicBezTo>
                <a:cubicBezTo>
                  <a:pt x="1888644" y="669094"/>
                  <a:pt x="1895272" y="667965"/>
                  <a:pt x="1901757" y="666344"/>
                </a:cubicBezTo>
                <a:cubicBezTo>
                  <a:pt x="1937819" y="642303"/>
                  <a:pt x="1919476" y="649182"/>
                  <a:pt x="1955260" y="642025"/>
                </a:cubicBezTo>
                <a:cubicBezTo>
                  <a:pt x="1960124" y="638783"/>
                  <a:pt x="1965482" y="636181"/>
                  <a:pt x="1969851" y="632298"/>
                </a:cubicBezTo>
                <a:cubicBezTo>
                  <a:pt x="1997110" y="608068"/>
                  <a:pt x="1993977" y="610700"/>
                  <a:pt x="2008762" y="588523"/>
                </a:cubicBezTo>
                <a:cubicBezTo>
                  <a:pt x="2011609" y="551508"/>
                  <a:pt x="2012206" y="525803"/>
                  <a:pt x="2018489" y="491246"/>
                </a:cubicBezTo>
                <a:cubicBezTo>
                  <a:pt x="2019685" y="484669"/>
                  <a:pt x="2020036" y="477595"/>
                  <a:pt x="2023353" y="471791"/>
                </a:cubicBezTo>
                <a:cubicBezTo>
                  <a:pt x="2026766" y="465819"/>
                  <a:pt x="2033081" y="462064"/>
                  <a:pt x="2037945" y="457200"/>
                </a:cubicBezTo>
                <a:cubicBezTo>
                  <a:pt x="2045928" y="433246"/>
                  <a:pt x="2037092" y="449803"/>
                  <a:pt x="2057400" y="432880"/>
                </a:cubicBezTo>
                <a:cubicBezTo>
                  <a:pt x="2062684" y="428477"/>
                  <a:pt x="2066268" y="422104"/>
                  <a:pt x="2071991" y="418289"/>
                </a:cubicBezTo>
                <a:cubicBezTo>
                  <a:pt x="2076257" y="415445"/>
                  <a:pt x="2081870" y="415445"/>
                  <a:pt x="2086583" y="413425"/>
                </a:cubicBezTo>
                <a:cubicBezTo>
                  <a:pt x="2093247" y="410569"/>
                  <a:pt x="2099374" y="406554"/>
                  <a:pt x="2106038" y="403698"/>
                </a:cubicBezTo>
                <a:cubicBezTo>
                  <a:pt x="2112770" y="400813"/>
                  <a:pt x="2134172" y="394741"/>
                  <a:pt x="2140085" y="393970"/>
                </a:cubicBezTo>
                <a:cubicBezTo>
                  <a:pt x="2170799" y="389964"/>
                  <a:pt x="2232498" y="384242"/>
                  <a:pt x="2232498" y="384242"/>
                </a:cubicBezTo>
                <a:cubicBezTo>
                  <a:pt x="2300485" y="361578"/>
                  <a:pt x="2230359" y="383397"/>
                  <a:pt x="2412460" y="374515"/>
                </a:cubicBezTo>
                <a:cubicBezTo>
                  <a:pt x="2423910" y="373956"/>
                  <a:pt x="2435143" y="371166"/>
                  <a:pt x="2446506" y="369651"/>
                </a:cubicBezTo>
                <a:lnTo>
                  <a:pt x="2485417" y="364787"/>
                </a:lnTo>
                <a:cubicBezTo>
                  <a:pt x="2490281" y="363166"/>
                  <a:pt x="2494881" y="359923"/>
                  <a:pt x="2500008" y="359923"/>
                </a:cubicBezTo>
                <a:cubicBezTo>
                  <a:pt x="2548673" y="359923"/>
                  <a:pt x="2597347" y="361843"/>
                  <a:pt x="2645923" y="364787"/>
                </a:cubicBezTo>
                <a:cubicBezTo>
                  <a:pt x="2653552" y="365249"/>
                  <a:pt x="2675502" y="376825"/>
                  <a:pt x="2679970" y="379378"/>
                </a:cubicBezTo>
                <a:cubicBezTo>
                  <a:pt x="2685046" y="382278"/>
                  <a:pt x="2689088" y="387053"/>
                  <a:pt x="2694562" y="389106"/>
                </a:cubicBezTo>
                <a:cubicBezTo>
                  <a:pt x="2702302" y="392009"/>
                  <a:pt x="2710775" y="392349"/>
                  <a:pt x="2718881" y="393970"/>
                </a:cubicBezTo>
                <a:cubicBezTo>
                  <a:pt x="2723745" y="398834"/>
                  <a:pt x="2728188" y="404158"/>
                  <a:pt x="2733472" y="408561"/>
                </a:cubicBezTo>
                <a:cubicBezTo>
                  <a:pt x="2743784" y="417154"/>
                  <a:pt x="2755627" y="422070"/>
                  <a:pt x="2767519" y="428017"/>
                </a:cubicBezTo>
                <a:cubicBezTo>
                  <a:pt x="2779745" y="464692"/>
                  <a:pt x="2761831" y="420907"/>
                  <a:pt x="2786974" y="452336"/>
                </a:cubicBezTo>
                <a:cubicBezTo>
                  <a:pt x="2790177" y="456339"/>
                  <a:pt x="2788690" y="462880"/>
                  <a:pt x="2791838" y="466927"/>
                </a:cubicBezTo>
                <a:cubicBezTo>
                  <a:pt x="2800284" y="477786"/>
                  <a:pt x="2821021" y="496110"/>
                  <a:pt x="2821021" y="496110"/>
                </a:cubicBezTo>
                <a:cubicBezTo>
                  <a:pt x="2822642" y="502595"/>
                  <a:pt x="2822568" y="509762"/>
                  <a:pt x="2825885" y="515566"/>
                </a:cubicBezTo>
                <a:cubicBezTo>
                  <a:pt x="2829298" y="521538"/>
                  <a:pt x="2836350" y="524654"/>
                  <a:pt x="2840477" y="530157"/>
                </a:cubicBezTo>
                <a:cubicBezTo>
                  <a:pt x="2846149" y="537720"/>
                  <a:pt x="2850477" y="546212"/>
                  <a:pt x="2855068" y="554476"/>
                </a:cubicBezTo>
                <a:cubicBezTo>
                  <a:pt x="2871651" y="584326"/>
                  <a:pt x="2859474" y="562828"/>
                  <a:pt x="2869660" y="593387"/>
                </a:cubicBezTo>
                <a:cubicBezTo>
                  <a:pt x="2872421" y="601670"/>
                  <a:pt x="2876322" y="609531"/>
                  <a:pt x="2879387" y="617706"/>
                </a:cubicBezTo>
                <a:cubicBezTo>
                  <a:pt x="2881187" y="622507"/>
                  <a:pt x="2881407" y="628032"/>
                  <a:pt x="2884251" y="632298"/>
                </a:cubicBezTo>
                <a:cubicBezTo>
                  <a:pt x="2892732" y="645020"/>
                  <a:pt x="2901826" y="648174"/>
                  <a:pt x="2913434" y="656617"/>
                </a:cubicBezTo>
                <a:cubicBezTo>
                  <a:pt x="2926546" y="666153"/>
                  <a:pt x="2937844" y="678550"/>
                  <a:pt x="2952345" y="685800"/>
                </a:cubicBezTo>
                <a:cubicBezTo>
                  <a:pt x="2966713" y="692984"/>
                  <a:pt x="2980597" y="700598"/>
                  <a:pt x="2996119" y="705255"/>
                </a:cubicBezTo>
                <a:cubicBezTo>
                  <a:pt x="3016111" y="711253"/>
                  <a:pt x="3045473" y="712306"/>
                  <a:pt x="3064213" y="714983"/>
                </a:cubicBezTo>
                <a:cubicBezTo>
                  <a:pt x="3072397" y="716152"/>
                  <a:pt x="3080426" y="718225"/>
                  <a:pt x="3088532" y="719846"/>
                </a:cubicBezTo>
                <a:lnTo>
                  <a:pt x="3307404" y="714983"/>
                </a:lnTo>
                <a:cubicBezTo>
                  <a:pt x="3317258" y="714597"/>
                  <a:pt x="3326824" y="711514"/>
                  <a:pt x="3336587" y="710119"/>
                </a:cubicBezTo>
                <a:cubicBezTo>
                  <a:pt x="3349527" y="708270"/>
                  <a:pt x="3362541" y="706983"/>
                  <a:pt x="3375498" y="705255"/>
                </a:cubicBezTo>
                <a:cubicBezTo>
                  <a:pt x="3386862" y="703740"/>
                  <a:pt x="3398128" y="701429"/>
                  <a:pt x="3409545" y="700391"/>
                </a:cubicBezTo>
                <a:cubicBezTo>
                  <a:pt x="3433818" y="698184"/>
                  <a:pt x="3458183" y="697148"/>
                  <a:pt x="3482502" y="695527"/>
                </a:cubicBezTo>
                <a:cubicBezTo>
                  <a:pt x="3487366" y="693906"/>
                  <a:pt x="3493090" y="693866"/>
                  <a:pt x="3497094" y="690663"/>
                </a:cubicBezTo>
                <a:cubicBezTo>
                  <a:pt x="3501658" y="687011"/>
                  <a:pt x="3506821" y="676072"/>
                  <a:pt x="3506821" y="676072"/>
                </a:cubicBezTo>
              </a:path>
            </a:pathLst>
          </a:cu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45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Decision tree </a:t>
            </a:r>
            <a:r>
              <a:rPr lang="ko-KR" altLang="en-US" sz="3600" b="1" dirty="0"/>
              <a:t>가지치기</a:t>
            </a:r>
            <a:r>
              <a:rPr lang="en-US" altLang="ko-KR" sz="3600" b="1" dirty="0"/>
              <a:t>(pruning)</a:t>
            </a:r>
            <a:endParaRPr lang="ko-KR" altLang="en-US" sz="3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95493" y="3172521"/>
            <a:ext cx="75530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Pre-pruning</a:t>
            </a:r>
            <a:r>
              <a:rPr lang="en-US" altLang="ko-KR" dirty="0"/>
              <a:t> : </a:t>
            </a:r>
            <a:r>
              <a:rPr lang="ko-KR" altLang="en-US" dirty="0"/>
              <a:t>최종 노드가 일정 수의 데이터만 포함하게 설정하거나</a:t>
            </a:r>
            <a:endParaRPr lang="en-US" altLang="ko-KR" dirty="0"/>
          </a:p>
          <a:p>
            <a:r>
              <a:rPr lang="ko-KR" altLang="en-US" dirty="0"/>
              <a:t>                     결정 트리가 적은 수의 예제를 포함하게 하여 트리의                       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/>
              <a:t>성장을 </a:t>
            </a:r>
            <a:r>
              <a:rPr lang="ko-KR" altLang="en-US" b="1" dirty="0"/>
              <a:t>미리</a:t>
            </a:r>
            <a:r>
              <a:rPr lang="ko-KR" altLang="en-US" dirty="0"/>
              <a:t> 멈추게 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→ 트리에 필요 없는 작업을 피해 빨리 돌릴 순 있지만 중요한 패턴을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확인하지 못할 수도 있음 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Post-pruning</a:t>
            </a:r>
            <a:r>
              <a:rPr lang="en-US" altLang="ko-KR" dirty="0"/>
              <a:t> : </a:t>
            </a:r>
            <a:r>
              <a:rPr lang="ko-KR" altLang="en-US" b="1" dirty="0"/>
              <a:t>결과적으로</a:t>
            </a:r>
            <a:r>
              <a:rPr lang="ko-KR" altLang="en-US" dirty="0"/>
              <a:t> 트리가 너무 크게 생성되었을 때 설정</a:t>
            </a:r>
            <a:endParaRPr lang="en-US" altLang="ko-KR" dirty="0"/>
          </a:p>
          <a:p>
            <a:r>
              <a:rPr lang="ko-KR" altLang="en-US" dirty="0"/>
              <a:t>                       각 노드의 오차 비율을 기반으로 가지치기 조건 사용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→</a:t>
            </a:r>
            <a:r>
              <a:rPr lang="en-US" altLang="ko-KR" b="1" dirty="0"/>
              <a:t> </a:t>
            </a:r>
            <a:r>
              <a:rPr lang="ko-KR" altLang="en-US" b="1" dirty="0"/>
              <a:t>주요 패턴을 잃지 않고 효과적으로 활용할 수 있음</a:t>
            </a:r>
            <a:r>
              <a:rPr lang="en-US" altLang="ko-KR" b="1" dirty="0"/>
              <a:t> 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 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트리와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946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508" y="1702549"/>
            <a:ext cx="36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분류 규칙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779850" y="2636912"/>
            <a:ext cx="2808312" cy="18722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선행 사건</a:t>
            </a:r>
          </a:p>
        </p:txBody>
      </p:sp>
      <p:sp>
        <p:nvSpPr>
          <p:cNvPr id="14" name="타원 13"/>
          <p:cNvSpPr/>
          <p:nvPr/>
        </p:nvSpPr>
        <p:spPr>
          <a:xfrm>
            <a:off x="5580112" y="2636912"/>
            <a:ext cx="2808312" cy="18722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결과</a:t>
            </a:r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4067944" y="3284984"/>
            <a:ext cx="1080120" cy="576064"/>
          </a:xfrm>
          <a:prstGeom prst="stripedRightArrow">
            <a:avLst>
              <a:gd name="adj1" fmla="val 42617"/>
              <a:gd name="adj2" fmla="val 50000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704792" y="5244008"/>
            <a:ext cx="772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가정 </a:t>
            </a:r>
            <a:r>
              <a:rPr lang="en-US" altLang="ko-KR" sz="2800" dirty="0"/>
              <a:t>: “ </a:t>
            </a:r>
            <a:r>
              <a:rPr lang="ko-KR" altLang="en-US" sz="2800" dirty="0"/>
              <a:t>이 일이 일어나면 저 일도 일어난다 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383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85" y="1702549"/>
            <a:ext cx="802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규칙 </a:t>
            </a:r>
            <a:r>
              <a:rPr lang="ko-KR" altLang="en-US" sz="3600" b="1" dirty="0" err="1"/>
              <a:t>학습기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vs</a:t>
            </a:r>
            <a:r>
              <a:rPr lang="en-US" altLang="ko-KR" sz="3600" b="1" dirty="0"/>
              <a:t> </a:t>
            </a:r>
            <a:r>
              <a:rPr lang="ko-KR" altLang="en-US" sz="3600" b="1" dirty="0" err="1"/>
              <a:t>결정트리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학습기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8459" y="2492896"/>
            <a:ext cx="8407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사용되는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학습기가</a:t>
            </a:r>
            <a:r>
              <a:rPr lang="ko-KR" altLang="en-US" sz="2000" dirty="0"/>
              <a:t> 유사한 방법으로 사용됨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ex) </a:t>
            </a:r>
            <a:r>
              <a:rPr lang="ko-KR" altLang="en-US" sz="2000" dirty="0"/>
              <a:t>기계적</a:t>
            </a:r>
            <a:r>
              <a:rPr lang="en-US" altLang="ko-KR" sz="2000" dirty="0"/>
              <a:t> </a:t>
            </a:r>
            <a:r>
              <a:rPr lang="ko-KR" altLang="en-US" sz="2000" dirty="0"/>
              <a:t>장치에서 하드웨어 고장을 만드는 상태 확인하기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    고객 대응 분석에 대한 그룹의 특징 정의를 묘사하기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    주식 시장에서 주식의 큰 폭 상향이나 하향 전 성태 찾기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트리에</a:t>
            </a:r>
            <a:r>
              <a:rPr lang="ko-KR" altLang="en-US" sz="2000" dirty="0"/>
              <a:t> 비해 규칙 </a:t>
            </a:r>
            <a:r>
              <a:rPr lang="ko-KR" altLang="en-US" sz="2000" dirty="0" err="1"/>
              <a:t>학습기의</a:t>
            </a:r>
            <a:r>
              <a:rPr lang="ko-KR" altLang="en-US" sz="2000" dirty="0"/>
              <a:t> 뚜렷한 장점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sz="2000" dirty="0" err="1"/>
              <a:t>독립형</a:t>
            </a:r>
            <a:r>
              <a:rPr lang="ko-KR" altLang="en-US" sz="2000" dirty="0"/>
              <a:t> 방식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트리는</a:t>
            </a:r>
            <a:r>
              <a:rPr lang="ko-KR" altLang="en-US" sz="2000" dirty="0"/>
              <a:t> 하향식 방식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sz="2000" dirty="0" err="1"/>
              <a:t>규칙학습기의</a:t>
            </a:r>
            <a:r>
              <a:rPr lang="ko-KR" altLang="en-US" sz="2000" dirty="0"/>
              <a:t> 결과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트리보다</a:t>
            </a:r>
            <a:r>
              <a:rPr lang="ko-KR" altLang="en-US" sz="2000" dirty="0"/>
              <a:t> 더 </a:t>
            </a:r>
            <a:r>
              <a:rPr lang="ko-KR" altLang="en-US" sz="2000" dirty="0" smtClean="0"/>
              <a:t>단</a:t>
            </a:r>
            <a:r>
              <a:rPr lang="ko-KR" altLang="en-US" sz="2000" dirty="0"/>
              <a:t>순</a:t>
            </a:r>
            <a:r>
              <a:rPr lang="ko-KR" altLang="en-US" sz="2000" dirty="0" smtClean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직접적</a:t>
            </a:r>
            <a:r>
              <a:rPr lang="en-US" altLang="ko-KR" sz="2000" dirty="0"/>
              <a:t>, </a:t>
            </a:r>
            <a:r>
              <a:rPr lang="ko-KR" altLang="en-US" sz="2000" dirty="0"/>
              <a:t>쉬운 이해 가능</a:t>
            </a:r>
          </a:p>
        </p:txBody>
      </p:sp>
    </p:spTree>
    <p:extLst>
      <p:ext uri="{BB962C8B-B14F-4D97-AF65-F5344CB8AC3E}">
        <p14:creationId xmlns:p14="http://schemas.microsoft.com/office/powerpoint/2010/main" val="2755932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02549"/>
            <a:ext cx="60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/>
              <a:t>규칙 </a:t>
            </a:r>
            <a:r>
              <a:rPr lang="ko-KR" altLang="en-US" sz="3600" b="1" dirty="0" err="1"/>
              <a:t>학습기의</a:t>
            </a:r>
            <a:r>
              <a:rPr lang="ko-KR" altLang="en-US" sz="3600" b="1" dirty="0"/>
              <a:t>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1149" y="2924944"/>
            <a:ext cx="71196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속성이 매우 중요한 문제에 적용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전체적으로 명목형 문제에 적용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드문 사건을 잘 식별함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(</a:t>
            </a:r>
            <a:r>
              <a:rPr lang="ko-KR" altLang="en-US" sz="2400" dirty="0"/>
              <a:t>드문 사건이 속성 간의 아주 특별한 상호 작용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  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일어나더라도 드문 사건을 식별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5932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구분해 정복하기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예시</a:t>
            </a:r>
          </a:p>
        </p:txBody>
      </p:sp>
      <p:pic>
        <p:nvPicPr>
          <p:cNvPr id="1026" name="Picture 2" descr="C:\Users\gksmf\Desktop\보아즈\보아즈 BASE 세션\A조 준비\9.8\피피티 이미지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50" y="2924944"/>
            <a:ext cx="58730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6740" y="2452826"/>
            <a:ext cx="7511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동물 분류에 대한 예시</a:t>
            </a:r>
          </a:p>
        </p:txBody>
      </p:sp>
    </p:spTree>
    <p:extLst>
      <p:ext uri="{BB962C8B-B14F-4D97-AF65-F5344CB8AC3E}">
        <p14:creationId xmlns:p14="http://schemas.microsoft.com/office/powerpoint/2010/main" val="2755932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050" name="Picture 2" descr="C:\Users\gksmf\Desktop\보아즈\보아즈 BASE 세션\A조 준비\9.8\피피티 이미지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5" y="2276872"/>
            <a:ext cx="4672579" cy="28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274" y="1568986"/>
            <a:ext cx="751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첫 번째 규칙 </a:t>
            </a:r>
            <a:r>
              <a:rPr lang="en-US" altLang="ko-KR" sz="2000" dirty="0"/>
              <a:t>: </a:t>
            </a:r>
            <a:r>
              <a:rPr lang="ko-KR" altLang="en-US" sz="2000" dirty="0"/>
              <a:t>땅 동물은 포유류다</a:t>
            </a:r>
            <a:r>
              <a:rPr lang="en-US" altLang="ko-KR" sz="2000" dirty="0"/>
              <a:t>. (</a:t>
            </a:r>
            <a:r>
              <a:rPr lang="ko-KR" altLang="en-US" sz="2000" dirty="0"/>
              <a:t>어떤 종인지에 따라서 땅</a:t>
            </a:r>
            <a:r>
              <a:rPr lang="en-US" altLang="ko-KR" sz="2000" dirty="0"/>
              <a:t>, </a:t>
            </a:r>
            <a:r>
              <a:rPr lang="ko-KR" altLang="en-US" sz="2000" dirty="0"/>
              <a:t>바다</a:t>
            </a:r>
            <a:r>
              <a:rPr lang="en-US" altLang="ko-KR" sz="2000" dirty="0"/>
              <a:t>, </a:t>
            </a:r>
            <a:r>
              <a:rPr lang="ko-KR" altLang="en-US" sz="2000" dirty="0"/>
              <a:t>하늘로 이동하는 속성을 사용하여 정한 것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08518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b="1" dirty="0"/>
              <a:t>문제점 </a:t>
            </a:r>
            <a:r>
              <a:rPr lang="en-US" altLang="ko-KR" b="1" dirty="0"/>
              <a:t>: </a:t>
            </a:r>
            <a:r>
              <a:rPr lang="ko-KR" altLang="en-US" b="1" dirty="0"/>
              <a:t>개구리는 포유류가 아닌 양서류이다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규칙이 더 구체적이어야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019" y="1704319"/>
            <a:ext cx="72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수정된 첫 번째 규칙 </a:t>
            </a:r>
            <a:r>
              <a:rPr lang="en-US" altLang="ko-KR" sz="2000" dirty="0"/>
              <a:t>: </a:t>
            </a:r>
            <a:r>
              <a:rPr lang="ko-KR" altLang="en-US" sz="2000" dirty="0"/>
              <a:t>땅에서 이동하고 꼬리가 있는 동물은 </a:t>
            </a:r>
            <a:endParaRPr lang="en-US" altLang="ko-KR" sz="2000" dirty="0"/>
          </a:p>
          <a:p>
            <a:r>
              <a:rPr lang="en-US" altLang="ko-KR" sz="2000" dirty="0"/>
              <a:t>                                </a:t>
            </a:r>
            <a:r>
              <a:rPr lang="ko-KR" altLang="en-US" sz="2000" dirty="0"/>
              <a:t>포유류다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08518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b="1" dirty="0"/>
              <a:t>구체적 규칙을 통해 포유류인 동물의 </a:t>
            </a:r>
            <a:r>
              <a:rPr lang="ko-KR" altLang="en-US" b="1" dirty="0" err="1"/>
              <a:t>부분집함을</a:t>
            </a:r>
            <a:r>
              <a:rPr lang="ko-KR" altLang="en-US" b="1" dirty="0"/>
              <a:t> 만듦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추가적인 규칙 정하기</a:t>
            </a:r>
          </a:p>
        </p:txBody>
      </p:sp>
      <p:pic>
        <p:nvPicPr>
          <p:cNvPr id="3074" name="Picture 2" descr="C:\Users\gksmf\Desktop\보아즈\보아즈 BASE 세션\A조 준비\9.8\피피티 이미지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40692"/>
            <a:ext cx="4131717" cy="22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18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019" y="1396016"/>
            <a:ext cx="72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남은 포유류인 박쥐를 구별하기 위하여 </a:t>
            </a:r>
            <a:r>
              <a:rPr lang="en-US" altLang="ko-KR" sz="2000" dirty="0"/>
              <a:t>‘</a:t>
            </a:r>
            <a:r>
              <a:rPr lang="ko-KR" altLang="en-US" sz="2000" dirty="0"/>
              <a:t>털의 유무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속성을 이용한다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7019" y="2128318"/>
            <a:ext cx="725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err="1"/>
              <a:t>두번째</a:t>
            </a:r>
            <a:r>
              <a:rPr lang="ko-KR" altLang="en-US" sz="2000" dirty="0"/>
              <a:t> 규칙 </a:t>
            </a:r>
            <a:r>
              <a:rPr lang="en-US" altLang="ko-KR" sz="2000" dirty="0"/>
              <a:t>: </a:t>
            </a:r>
            <a:r>
              <a:rPr lang="ko-KR" altLang="en-US" sz="2000" dirty="0"/>
              <a:t>털이 있으면 포유류이다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098" name="Picture 2" descr="C:\Users\gksmf\Desktop\보아즈\보아즈 BASE 세션\A조 준비\9.8\피피티 이미지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29" y="2579567"/>
            <a:ext cx="4613964" cy="282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06624" y="55845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b="1" dirty="0"/>
              <a:t>모든 </a:t>
            </a:r>
            <a:r>
              <a:rPr lang="ko-KR" altLang="en-US" b="1" dirty="0" err="1"/>
              <a:t>인스턴스를</a:t>
            </a:r>
            <a:r>
              <a:rPr lang="ko-KR" altLang="en-US" b="1" dirty="0"/>
              <a:t> 구분 했으므로 규칙학습과정을 끝냄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16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게으른 학습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06896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범주를 알지 못하는 예제의 범주를 분류돼 있는 가장 유사한 예제의 범주로 지정하는 작업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15616" y="2852936"/>
            <a:ext cx="6840760" cy="1224136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89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규칙 학습과정 예시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249" y="2852936"/>
            <a:ext cx="77083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규칙을 얻음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첫 번째 규칙</a:t>
            </a:r>
            <a:r>
              <a:rPr lang="en-US" altLang="ko-KR" sz="2000" dirty="0"/>
              <a:t>: </a:t>
            </a:r>
            <a:r>
              <a:rPr lang="ko-KR" altLang="en-US" sz="2000" dirty="0"/>
              <a:t>땅으로 이동하며 꼬리를 갖는 동물은 포유류이다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두 번째 규칙 </a:t>
            </a:r>
            <a:r>
              <a:rPr lang="en-US" altLang="ko-KR" sz="2000" dirty="0"/>
              <a:t>: </a:t>
            </a:r>
            <a:r>
              <a:rPr lang="ko-KR" altLang="en-US" sz="2000" dirty="0"/>
              <a:t>털이 있으면 포유류이다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세 번째 규칙 그렇지 않은 동물은 포유류가 아니다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One Rule </a:t>
            </a:r>
            <a:r>
              <a:rPr lang="ko-KR" altLang="en-US" sz="3600" b="1" dirty="0"/>
              <a:t>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685" y="2492896"/>
            <a:ext cx="775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하나의 규칙</a:t>
            </a:r>
            <a:r>
              <a:rPr lang="ko-KR" altLang="en-US" sz="2000" dirty="0"/>
              <a:t>을 선택해 아무 규칙을 배우지 않은 </a:t>
            </a:r>
            <a:r>
              <a:rPr lang="ko-KR" altLang="en-US" sz="2000"/>
              <a:t>규칙학습 분류기인 </a:t>
            </a:r>
            <a:r>
              <a:rPr lang="en-US" altLang="ko-KR" sz="2000" dirty="0" err="1"/>
              <a:t>ZeroR</a:t>
            </a:r>
            <a:r>
              <a:rPr lang="ko-KR" altLang="en-US" sz="2000" dirty="0"/>
              <a:t>을 개선한 알고리즘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5230"/>
              </p:ext>
            </p:extLst>
          </p:nvPr>
        </p:nvGraphicFramePr>
        <p:xfrm>
          <a:off x="767900" y="3453092"/>
          <a:ext cx="77799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2363">
                  <a:extLst>
                    <a:ext uri="{9D8B030D-6E8A-4147-A177-3AD203B41FA5}">
                      <a16:colId xmlns:a16="http://schemas.microsoft.com/office/drawing/2014/main" xmlns="" val="937791931"/>
                    </a:ext>
                  </a:extLst>
                </a:gridCol>
                <a:gridCol w="3867561">
                  <a:extLst>
                    <a:ext uri="{9D8B030D-6E8A-4147-A177-3AD203B41FA5}">
                      <a16:colId xmlns:a16="http://schemas.microsoft.com/office/drawing/2014/main" xmlns="" val="362237033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장점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단점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1025"/>
                  </a:ext>
                </a:extLst>
              </a:tr>
              <a:tr h="213368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쉽게 이해 할 수 있고 사람이 읽을 수 있는 최상의 규칙 하나를 생성한다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자주 놀랄 만큼 잘 수행한다</a:t>
                      </a:r>
                      <a:endParaRPr lang="en-US" altLang="ko-KR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좀 더 복잡한 알고리즘에 대해 벤치마크로서 실행 할 수 있다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하나의 속성을 사용한다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너무 단순하다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70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OneR</a:t>
            </a:r>
            <a:r>
              <a:rPr lang="en-US" altLang="ko-KR" sz="3600" b="1" dirty="0"/>
              <a:t>(1R) </a:t>
            </a:r>
            <a:r>
              <a:rPr lang="ko-KR" altLang="en-US" sz="3600" b="1" dirty="0"/>
              <a:t>실행 방법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2735" y="2780928"/>
            <a:ext cx="7504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각 속성에 대해 비슷한 속성 값을 기반으로 </a:t>
            </a:r>
            <a:r>
              <a:rPr lang="ko-KR" altLang="en-US" sz="2000" b="1" dirty="0"/>
              <a:t>데이터를 그룹화</a:t>
            </a:r>
            <a:endParaRPr lang="en-US" altLang="ko-KR" sz="2000" b="1" dirty="0"/>
          </a:p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각 조각에 대해 알고리즘은 다수의 </a:t>
            </a:r>
            <a:r>
              <a:rPr lang="ko-KR" altLang="en-US" sz="2000" b="1" dirty="0"/>
              <a:t>범주를 예측</a:t>
            </a:r>
            <a:endParaRPr lang="en-US" altLang="ko-KR" sz="2000" b="1" dirty="0"/>
          </a:p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각 속성에 기반을 둔 규칙에 대한 </a:t>
            </a:r>
            <a:r>
              <a:rPr lang="ko-KR" altLang="en-US" sz="2000" b="1" dirty="0"/>
              <a:t>오차율을 계산</a:t>
            </a:r>
            <a:endParaRPr lang="en-US" altLang="ko-KR" sz="2000" b="1" dirty="0"/>
          </a:p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가장 낮은 오차를 가진 규칙</a:t>
            </a:r>
            <a:r>
              <a:rPr lang="ko-KR" altLang="en-US" sz="2000" dirty="0"/>
              <a:t>을 하나의 규칙으로 선택</a:t>
            </a:r>
          </a:p>
        </p:txBody>
      </p:sp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OneR</a:t>
            </a:r>
            <a:r>
              <a:rPr lang="en-US" altLang="ko-KR" sz="3600" b="1" dirty="0"/>
              <a:t>(1R) </a:t>
            </a:r>
            <a:r>
              <a:rPr lang="ko-KR" altLang="en-US" sz="3600" b="1" dirty="0"/>
              <a:t>예시</a:t>
            </a:r>
            <a:r>
              <a:rPr lang="en-US" altLang="ko-KR" sz="2400" dirty="0"/>
              <a:t>_</a:t>
            </a:r>
            <a:r>
              <a:rPr lang="ko-KR" altLang="en-US" sz="2400" dirty="0"/>
              <a:t>앞의 동물예시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6420" y="2924944"/>
            <a:ext cx="76710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이동</a:t>
            </a:r>
            <a:r>
              <a:rPr lang="en-US" altLang="ko-KR" sz="2000" dirty="0"/>
              <a:t> </a:t>
            </a:r>
            <a:r>
              <a:rPr lang="ko-KR" altLang="en-US" sz="2000" dirty="0"/>
              <a:t>속성에 대해 데이터를 </a:t>
            </a:r>
            <a:r>
              <a:rPr lang="en-US" altLang="ko-KR" sz="2000" dirty="0"/>
              <a:t>3</a:t>
            </a:r>
            <a:r>
              <a:rPr lang="ko-KR" altLang="en-US" sz="2000" dirty="0"/>
              <a:t>그룹으로 나눔</a:t>
            </a:r>
            <a:r>
              <a:rPr lang="en-US" altLang="ko-KR" sz="2000" dirty="0"/>
              <a:t>.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바다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하늘과 바다 그룹은 포유류 </a:t>
            </a:r>
            <a:r>
              <a:rPr lang="en-US" altLang="ko-KR" sz="2000" dirty="0"/>
              <a:t>x, </a:t>
            </a:r>
            <a:r>
              <a:rPr lang="ko-KR" altLang="en-US" sz="2000" dirty="0"/>
              <a:t>땅에 있는 동물은 포유류 </a:t>
            </a:r>
            <a:r>
              <a:rPr lang="en-US" altLang="ko-KR" sz="2000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박쥐와 개구리</a:t>
            </a:r>
            <a:r>
              <a:rPr lang="en-US" altLang="ko-KR" sz="2000" dirty="0"/>
              <a:t>(2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오차 발생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>
                <a:solidFill>
                  <a:srgbClr val="FF0000"/>
                </a:solidFill>
              </a:rPr>
              <a:t>다시 다른 그룹으로 그룹화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OneR</a:t>
            </a:r>
            <a:r>
              <a:rPr lang="en-US" altLang="ko-KR" sz="3600" b="1" dirty="0"/>
              <a:t>(1R) </a:t>
            </a:r>
            <a:r>
              <a:rPr lang="ko-KR" altLang="en-US" sz="3600" b="1" dirty="0"/>
              <a:t>예시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40" y="2492896"/>
            <a:ext cx="75046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털이 유무 속성으로 두 그룹으로 그룹화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털이 있는 그룹은 포유류</a:t>
            </a:r>
            <a:r>
              <a:rPr lang="en-US" altLang="ko-KR" sz="2000" dirty="0"/>
              <a:t>, </a:t>
            </a:r>
            <a:r>
              <a:rPr lang="ko-KR" altLang="en-US" sz="2000" dirty="0"/>
              <a:t>털이 없는 그룹은 포유류가 아니라고 예측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돼지</a:t>
            </a:r>
            <a:r>
              <a:rPr lang="en-US" altLang="ko-KR" sz="2000" dirty="0"/>
              <a:t>, </a:t>
            </a:r>
            <a:r>
              <a:rPr lang="ko-KR" altLang="en-US" sz="2000" dirty="0"/>
              <a:t>코끼리</a:t>
            </a:r>
            <a:r>
              <a:rPr lang="en-US" altLang="ko-KR" sz="2000" dirty="0"/>
              <a:t>, </a:t>
            </a:r>
            <a:r>
              <a:rPr lang="ko-KR" altLang="en-US" sz="2000" dirty="0"/>
              <a:t>코뿔소</a:t>
            </a:r>
            <a:r>
              <a:rPr lang="en-US" altLang="ko-KR" sz="2000" dirty="0">
                <a:solidFill>
                  <a:srgbClr val="FF0000"/>
                </a:solidFill>
              </a:rPr>
              <a:t>(3</a:t>
            </a:r>
            <a:r>
              <a:rPr lang="ko-KR" altLang="en-US" sz="2000" dirty="0">
                <a:solidFill>
                  <a:srgbClr val="FF0000"/>
                </a:solidFill>
              </a:rPr>
              <a:t>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에 대해 오차</a:t>
            </a:r>
            <a:r>
              <a:rPr lang="ko-KR" altLang="en-US" sz="2000" dirty="0"/>
              <a:t>가 발생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앞의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이동 속성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dirty="0">
                <a:solidFill>
                  <a:srgbClr val="FF0000"/>
                </a:solidFill>
              </a:rPr>
              <a:t>으로 분류한 기준이 낮은 오차를 만듦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6422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OneR</a:t>
            </a:r>
            <a:r>
              <a:rPr lang="en-US" altLang="ko-KR" sz="3600" b="1" dirty="0"/>
              <a:t>(1R) </a:t>
            </a:r>
            <a:r>
              <a:rPr lang="ko-KR" altLang="en-US" sz="3600" b="1" dirty="0"/>
              <a:t>예시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844" y="2567864"/>
            <a:ext cx="7906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동물이 하늘로 이동하면 포유류가 아니다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동물이 땅으로 이동하면 포유류다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동물이 바다로 이동하면 포유류가 아니다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/>
              <a:t>이 세가지 그룹을 통해 </a:t>
            </a:r>
            <a:r>
              <a:rPr lang="en-US" altLang="ko-KR" sz="2000" dirty="0"/>
              <a:t>“</a:t>
            </a:r>
            <a:r>
              <a:rPr lang="ko-KR" altLang="en-US" sz="2000" dirty="0"/>
              <a:t>하나의 규칙</a:t>
            </a:r>
            <a:r>
              <a:rPr lang="en-US" altLang="ko-KR" sz="2000" dirty="0"/>
              <a:t>”</a:t>
            </a:r>
            <a:r>
              <a:rPr lang="ko-KR" altLang="en-US" sz="2000" dirty="0"/>
              <a:t>을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“</a:t>
            </a:r>
            <a:r>
              <a:rPr lang="ko-KR" altLang="en-US" sz="2000" b="1" dirty="0"/>
              <a:t>동물이 땅으로 이동하면 포유류다</a:t>
            </a:r>
            <a:r>
              <a:rPr lang="en-US" altLang="ko-KR" sz="2000" b="1" dirty="0"/>
              <a:t>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2188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RIPPER </a:t>
            </a:r>
            <a:r>
              <a:rPr lang="ko-KR" altLang="en-US" sz="3600" b="1" dirty="0"/>
              <a:t>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815" y="2527380"/>
            <a:ext cx="720405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초기 알고리즘의 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느림</a:t>
            </a:r>
            <a:r>
              <a:rPr lang="en-US" altLang="ko-KR" dirty="0"/>
              <a:t>, </a:t>
            </a:r>
            <a:r>
              <a:rPr lang="ko-KR" altLang="en-US" dirty="0"/>
              <a:t>증가하는 </a:t>
            </a:r>
            <a:r>
              <a:rPr lang="ko-KR" altLang="en-US" dirty="0" err="1"/>
              <a:t>빅데이터의</a:t>
            </a:r>
            <a:r>
              <a:rPr lang="ko-KR" altLang="en-US" dirty="0"/>
              <a:t> 수를 효과적으로 처리하지 못함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노이즈</a:t>
            </a:r>
            <a:r>
              <a:rPr lang="ko-KR" altLang="en-US" dirty="0"/>
              <a:t> 데이터로 부정확한 경향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499992" y="3645024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815" y="4293096"/>
            <a:ext cx="720405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IREP</a:t>
            </a:r>
            <a:r>
              <a:rPr lang="ko-KR" altLang="en-US" dirty="0"/>
              <a:t>알고리즘이 제안됨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데이터 셋의 </a:t>
            </a:r>
            <a:r>
              <a:rPr lang="ko-KR" altLang="en-US" dirty="0" err="1"/>
              <a:t>인스턴스를</a:t>
            </a:r>
            <a:r>
              <a:rPr lang="ko-KR" altLang="en-US" dirty="0"/>
              <a:t> 구별하기 전에 가지를 자르고</a:t>
            </a:r>
            <a:r>
              <a:rPr lang="en-US" altLang="ko-KR" dirty="0"/>
              <a:t>,</a:t>
            </a:r>
            <a:r>
              <a:rPr lang="ko-KR" altLang="en-US" dirty="0"/>
              <a:t> 매우 복잡한 규칙으로 가지는 기법에 사전가지치기와 사후 가지치기 조합을 사용</a:t>
            </a:r>
            <a:r>
              <a:rPr lang="en-US" altLang="ko-KR" dirty="0"/>
              <a:t>.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err="1">
                <a:solidFill>
                  <a:srgbClr val="FF0000"/>
                </a:solidFill>
              </a:rPr>
              <a:t>규칙학습기</a:t>
            </a:r>
            <a:r>
              <a:rPr lang="ko-KR" altLang="en-US" dirty="0">
                <a:solidFill>
                  <a:srgbClr val="FF0000"/>
                </a:solidFill>
              </a:rPr>
              <a:t> 성능에 도움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BUT, </a:t>
            </a:r>
            <a:r>
              <a:rPr lang="ko-KR" altLang="en-US" dirty="0" err="1">
                <a:solidFill>
                  <a:srgbClr val="FF0000"/>
                </a:solidFill>
              </a:rPr>
              <a:t>결정트리가</a:t>
            </a:r>
            <a:r>
              <a:rPr lang="ko-KR" altLang="en-US" dirty="0">
                <a:solidFill>
                  <a:srgbClr val="FF0000"/>
                </a:solidFill>
              </a:rPr>
              <a:t> 더 나음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이후 </a:t>
            </a:r>
            <a:r>
              <a:rPr lang="en-US" altLang="ko-KR" b="1" dirty="0">
                <a:solidFill>
                  <a:srgbClr val="FF0000"/>
                </a:solidFill>
              </a:rPr>
              <a:t>RIPPER </a:t>
            </a:r>
            <a:r>
              <a:rPr lang="ko-KR" altLang="en-US" b="1" dirty="0">
                <a:solidFill>
                  <a:srgbClr val="FF0000"/>
                </a:solidFill>
              </a:rPr>
              <a:t>알고리즘 </a:t>
            </a:r>
            <a:r>
              <a:rPr lang="ko-KR" altLang="en-US" dirty="0">
                <a:solidFill>
                  <a:srgbClr val="FF0000"/>
                </a:solidFill>
              </a:rPr>
              <a:t>소개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6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RIPPER </a:t>
            </a:r>
            <a:r>
              <a:rPr lang="ko-KR" altLang="en-US" sz="3600" b="1" dirty="0"/>
              <a:t>알고리즘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36010"/>
              </p:ext>
            </p:extLst>
          </p:nvPr>
        </p:nvGraphicFramePr>
        <p:xfrm>
          <a:off x="809050" y="2492896"/>
          <a:ext cx="7779924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2363">
                  <a:extLst>
                    <a:ext uri="{9D8B030D-6E8A-4147-A177-3AD203B41FA5}">
                      <a16:colId xmlns:a16="http://schemas.microsoft.com/office/drawing/2014/main" xmlns="" val="937791931"/>
                    </a:ext>
                  </a:extLst>
                </a:gridCol>
                <a:gridCol w="3867561">
                  <a:extLst>
                    <a:ext uri="{9D8B030D-6E8A-4147-A177-3AD203B41FA5}">
                      <a16:colId xmlns:a16="http://schemas.microsoft.com/office/drawing/2014/main" xmlns="" val="362237033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장점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단점</a:t>
                      </a:r>
                    </a:p>
                  </a:txBody>
                  <a:tcPr>
                    <a:solidFill>
                      <a:schemeClr val="tx1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991025"/>
                  </a:ext>
                </a:extLst>
              </a:tr>
              <a:tr h="213368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이해가 쉽고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사람이 읽을 수 있는 규칙을 생성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크고 </a:t>
                      </a:r>
                      <a:r>
                        <a:rPr lang="ko-KR" altLang="en-US" b="1" dirty="0" err="1"/>
                        <a:t>노이즈한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데이터셋에</a:t>
                      </a:r>
                      <a:r>
                        <a:rPr lang="ko-KR" altLang="en-US" b="1" dirty="0"/>
                        <a:t> 효과적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결정 </a:t>
                      </a:r>
                      <a:r>
                        <a:rPr lang="ko-KR" altLang="en-US" b="1" dirty="0" err="1"/>
                        <a:t>트리보다</a:t>
                      </a:r>
                      <a:r>
                        <a:rPr lang="ko-KR" altLang="en-US" b="1" dirty="0"/>
                        <a:t> 단순한 모델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전문지식이나 일반 상식에 반대인듯한 규칙을 만듦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수치 데이터에 </a:t>
                      </a:r>
                      <a:r>
                        <a:rPr lang="ko-KR" altLang="en-US" b="1" dirty="0" err="1"/>
                        <a:t>비적합</a:t>
                      </a:r>
                      <a:r>
                        <a:rPr lang="en-US" altLang="ko-KR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b="1" dirty="0"/>
                        <a:t>좀 더 복잡한 모델은 성능 향상이 되지 않을 가능성 존재</a:t>
                      </a:r>
                      <a:r>
                        <a:rPr lang="en-US" altLang="ko-KR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70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09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RIPPER </a:t>
            </a:r>
            <a:r>
              <a:rPr lang="ko-KR" altLang="en-US" sz="3600" b="1" dirty="0"/>
              <a:t>알고리즘 방식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735" y="2780928"/>
            <a:ext cx="7504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성장</a:t>
            </a:r>
            <a:r>
              <a:rPr lang="en-US" altLang="ko-KR" sz="2000" dirty="0"/>
              <a:t>(Grow) : </a:t>
            </a:r>
            <a:r>
              <a:rPr lang="ko-KR" altLang="en-US" sz="2000" dirty="0"/>
              <a:t>나누고</a:t>
            </a:r>
            <a:r>
              <a:rPr lang="en-US" altLang="ko-KR" sz="2000" dirty="0"/>
              <a:t> </a:t>
            </a:r>
            <a:r>
              <a:rPr lang="ko-KR" altLang="en-US" sz="2000" dirty="0"/>
              <a:t>정복하기 기법 사용</a:t>
            </a:r>
            <a:endParaRPr lang="en-US" altLang="ko-KR" sz="2000" dirty="0"/>
          </a:p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가지치기</a:t>
            </a:r>
            <a:r>
              <a:rPr lang="en-US" altLang="ko-KR" sz="2000" dirty="0"/>
              <a:t>(Prune)</a:t>
            </a:r>
          </a:p>
          <a:p>
            <a:pPr marL="3240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최적화</a:t>
            </a:r>
            <a:r>
              <a:rPr lang="en-US" altLang="ko-KR" sz="2000" dirty="0"/>
              <a:t>(Optimize)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892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결정 </a:t>
            </a:r>
            <a:r>
              <a:rPr lang="ko-KR" altLang="en-US" sz="3600" b="1" dirty="0" err="1"/>
              <a:t>트리로부터</a:t>
            </a:r>
            <a:r>
              <a:rPr lang="ko-KR" altLang="en-US" sz="3600" b="1" dirty="0"/>
              <a:t>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735" y="2780928"/>
            <a:ext cx="75046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/>
              <a:t>결정 </a:t>
            </a:r>
            <a:r>
              <a:rPr lang="ko-KR" altLang="en-US" sz="2000" dirty="0" err="1"/>
              <a:t>트리를</a:t>
            </a:r>
            <a:r>
              <a:rPr lang="ko-KR" altLang="en-US" sz="2000" dirty="0"/>
              <a:t> 사용해 규칙을 만드는 것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/>
              <a:t>단점</a:t>
            </a:r>
            <a:r>
              <a:rPr lang="en-US" altLang="ko-KR" sz="2000" dirty="0"/>
              <a:t>: </a:t>
            </a:r>
            <a:r>
              <a:rPr lang="ko-KR" altLang="en-US" sz="2000" dirty="0"/>
              <a:t>규칙 </a:t>
            </a:r>
            <a:r>
              <a:rPr lang="ko-KR" altLang="en-US" sz="2000" dirty="0" err="1"/>
              <a:t>학습기</a:t>
            </a:r>
            <a:r>
              <a:rPr lang="ko-KR" altLang="en-US" sz="2000" dirty="0"/>
              <a:t> 알고리즘으로 학습된 규칙보다 복잡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/>
              <a:t>나누어 정복하기 전략은 규칙 학습기와 </a:t>
            </a:r>
            <a:r>
              <a:rPr lang="ko-KR" altLang="en-US" sz="2000" dirty="0" err="1"/>
              <a:t>또다른</a:t>
            </a:r>
            <a:r>
              <a:rPr lang="ko-KR" altLang="en-US" sz="2000" dirty="0"/>
              <a:t> 편향이 적용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Symbol"/>
              <a:buChar char="Þ"/>
            </a:pPr>
            <a:r>
              <a:rPr lang="ko-KR" altLang="en-US" sz="2000" dirty="0" err="1"/>
              <a:t>결정트리로</a:t>
            </a:r>
            <a:r>
              <a:rPr lang="ko-KR" altLang="en-US" sz="2000" dirty="0"/>
              <a:t> 규칙을 생성하는 데 계산적으로 효과적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16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44" y="295978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이미지나 비디오에서 얼굴과 글자를 인식하는 컴퓨터 비전 애플리케이션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개인별 추천 영화 예측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특정 단백질과 질병을 추출하는 데 사용하는 유전자 데이터의 패턴 식별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224" y="1702549"/>
            <a:ext cx="313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사용영역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28" y="1037982"/>
            <a:ext cx="3348168" cy="49858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72125"/>
            <a:ext cx="7620000" cy="534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14" y="144888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분할정복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결정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트리와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규칙을 사용한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80723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결정 </a:t>
            </a:r>
            <a:r>
              <a:rPr lang="ko-KR" altLang="en-US" sz="3600" b="1" dirty="0" err="1"/>
              <a:t>트리로부터</a:t>
            </a:r>
            <a:r>
              <a:rPr lang="ko-KR" altLang="en-US" sz="3600" b="1" dirty="0"/>
              <a:t> 규칙 예시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740" y="2027054"/>
            <a:ext cx="7511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영화 성공 예측에 대한 예시</a:t>
            </a:r>
          </a:p>
        </p:txBody>
      </p:sp>
      <p:pic>
        <p:nvPicPr>
          <p:cNvPr id="5122" name="Picture 2" descr="C:\Users\gksmf\Desktop\보아즈\보아즈 BASE 세션\A조 준비\9.8\피피티 이미지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"/>
          <a:stretch/>
        </p:blipFill>
        <p:spPr bwMode="auto">
          <a:xfrm>
            <a:off x="2021788" y="2427164"/>
            <a:ext cx="4699012" cy="30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1851" y="5514800"/>
            <a:ext cx="684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Rule1. </a:t>
            </a:r>
            <a:r>
              <a:rPr lang="ko-KR" altLang="en-US" dirty="0"/>
              <a:t>영화배우수가 적으면 영화는 박스오피스에서 실패한다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Rule2. </a:t>
            </a:r>
            <a:r>
              <a:rPr lang="ko-KR" altLang="en-US" dirty="0"/>
              <a:t>영화배우수가 많고 예산이 많으면 영화는 대 성공한다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Rule3. </a:t>
            </a:r>
            <a:r>
              <a:rPr lang="ko-KR" altLang="en-US" dirty="0"/>
              <a:t>영화배우수가 많고 예산이 적으면 영화는 일부 성공한다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456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491" y="308115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86360" y="2806328"/>
            <a:ext cx="4392488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5004" y="1412776"/>
            <a:ext cx="53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/>
              <a:t>KNN </a:t>
            </a:r>
            <a:r>
              <a:rPr lang="ko-KR" altLang="en-US" sz="3600" b="1" dirty="0"/>
              <a:t>알고리즘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76569"/>
              </p:ext>
            </p:extLst>
          </p:nvPr>
        </p:nvGraphicFramePr>
        <p:xfrm>
          <a:off x="7864" y="2204864"/>
          <a:ext cx="912184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924">
                  <a:extLst>
                    <a:ext uri="{9D8B030D-6E8A-4147-A177-3AD203B41FA5}">
                      <a16:colId xmlns:a16="http://schemas.microsoft.com/office/drawing/2014/main" xmlns="" val="417181006"/>
                    </a:ext>
                  </a:extLst>
                </a:gridCol>
                <a:gridCol w="4560924">
                  <a:extLst>
                    <a:ext uri="{9D8B030D-6E8A-4147-A177-3AD203B41FA5}">
                      <a16:colId xmlns:a16="http://schemas.microsoft.com/office/drawing/2014/main" xmlns="" val="10147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452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단순하며 </a:t>
                      </a:r>
                      <a:r>
                        <a:rPr lang="ko-KR" altLang="en-US" b="1" dirty="0" err="1"/>
                        <a:t>효울적이다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모델을 생성하지 않는다</a:t>
                      </a:r>
                      <a:r>
                        <a:rPr lang="en-US" altLang="ko-KR" b="1" dirty="0"/>
                        <a:t>. </a:t>
                      </a:r>
                      <a:r>
                        <a:rPr lang="ko-KR" altLang="en-US" b="1" dirty="0"/>
                        <a:t>즉 속성 사이의 관계에서 기발한 통찰력을 발견하는 능력이 제한된다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6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데이터 분산에 대한 추정을 만들 필요가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느린 분류 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386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빠른 훈련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많은 메모리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764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/>
                        <a:t>명목형 속성과 결측 데이터는 추가적인 처리가 필요하다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810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5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513" y="2909843"/>
            <a:ext cx="7303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명목형 변수인 범주로 구성된 예제 데이터셋으로 훈련한다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테스트 데이터는 훈련 데이터와 같은 속성을 가졌지만</a:t>
            </a:r>
            <a:r>
              <a:rPr lang="en-US" altLang="ko-KR" b="1" dirty="0"/>
              <a:t>, </a:t>
            </a:r>
            <a:r>
              <a:rPr lang="ko-KR" altLang="en-US" b="1" dirty="0"/>
              <a:t>분류되지 않은 예제다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훈련 데이터에서 유사도로 </a:t>
            </a:r>
            <a:r>
              <a:rPr lang="en-US" altLang="ko-KR" b="1" dirty="0"/>
              <a:t>‘</a:t>
            </a:r>
            <a:r>
              <a:rPr lang="ko-KR" altLang="en-US" b="1" dirty="0"/>
              <a:t>가장 가까운</a:t>
            </a:r>
            <a:r>
              <a:rPr lang="en-US" altLang="ko-KR" b="1" dirty="0"/>
              <a:t>’ K</a:t>
            </a:r>
            <a:r>
              <a:rPr lang="ko-KR" altLang="en-US" b="1" dirty="0"/>
              <a:t>개의 데이터를 찾는다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K</a:t>
            </a:r>
            <a:r>
              <a:rPr lang="ko-KR" altLang="en-US" b="1" dirty="0"/>
              <a:t>는 사전에 명시한 상수로</a:t>
            </a:r>
            <a:r>
              <a:rPr lang="en-US" altLang="ko-KR" b="1" dirty="0"/>
              <a:t>, </a:t>
            </a:r>
            <a:r>
              <a:rPr lang="ko-KR" altLang="en-US" b="1" dirty="0"/>
              <a:t>분류되지 않은 테스트 인스턴스를 </a:t>
            </a:r>
            <a:r>
              <a:rPr lang="ko-KR" altLang="en-US" b="1" dirty="0" err="1"/>
              <a:t>최근접</a:t>
            </a:r>
            <a:r>
              <a:rPr lang="ko-KR" altLang="en-US" b="1" dirty="0"/>
              <a:t> 이웃 </a:t>
            </a:r>
            <a:r>
              <a:rPr lang="en-US" altLang="ko-KR" b="1" dirty="0"/>
              <a:t>K</a:t>
            </a:r>
            <a:r>
              <a:rPr lang="ko-KR" altLang="en-US" b="1" dirty="0"/>
              <a:t>개의 범주로 결정한다</a:t>
            </a:r>
            <a:r>
              <a:rPr lang="en-US" altLang="ko-KR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9088" y="1702549"/>
            <a:ext cx="55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/>
              <a:t>KNN </a:t>
            </a:r>
            <a:r>
              <a:rPr lang="ko-KR" altLang="en-US" sz="3600" b="1" dirty="0"/>
              <a:t>알고리즘의 특징</a:t>
            </a:r>
          </a:p>
        </p:txBody>
      </p:sp>
    </p:spTree>
    <p:extLst>
      <p:ext uri="{BB962C8B-B14F-4D97-AF65-F5344CB8AC3E}">
        <p14:creationId xmlns:p14="http://schemas.microsoft.com/office/powerpoint/2010/main" val="26634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668220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최근접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 이웃을 사용한 분류의 이해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" y="1844824"/>
            <a:ext cx="8528512" cy="40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2582</Words>
  <Application>Microsoft Office PowerPoint</Application>
  <PresentationFormat>화면 슬라이드 쇼(4:3)</PresentationFormat>
  <Paragraphs>538</Paragraphs>
  <Slides>61</Slides>
  <Notes>61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최윤정</dc:creator>
  <cp:lastModifiedBy>USER</cp:lastModifiedBy>
  <cp:revision>123</cp:revision>
  <dcterms:created xsi:type="dcterms:W3CDTF">2016-07-28T00:58:40Z</dcterms:created>
  <dcterms:modified xsi:type="dcterms:W3CDTF">2016-09-08T11:30:52Z</dcterms:modified>
</cp:coreProperties>
</file>