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0395"/>
  </p:normalViewPr>
  <p:slideViewPr>
    <p:cSldViewPr>
      <p:cViewPr varScale="1">
        <p:scale>
          <a:sx n="60" d="100"/>
          <a:sy n="60" d="100"/>
        </p:scale>
        <p:origin x="-1444" y="-8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D652922-7EEC-4426-8BA1-96E778FB37DC}" type="datetime1">
              <a:rPr lang="ko-KR" altLang="en-US"/>
              <a:pPr lvl="0">
                <a:defRPr lang="ko-KR" altLang="en-US"/>
              </a:pPr>
              <a:t>2016-10-05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19E01DF-BAD7-4E75-BC3D-2E5A2B14F6E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588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defTabSz="9000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fld id="{9F6F7922-A642-4A7B-B7AF-1DBFAA9011A3}" type="slidenum">
              <a:rPr lang="en-US" sz="1800" b="0" i="0" u="none" kern="0" spc="0">
                <a:solidFill>
                  <a:sysClr val="windowText" lastClr="000000"/>
                </a:solidFill>
                <a:uLnTx/>
                <a:uFillTx/>
              </a:rPr>
              <a:pPr marL="0" lvl="0" indent="0" defTabSz="9000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t>16</a:t>
            </a:fld>
            <a:endParaRPr lang="en-US" sz="1800" b="0" i="0" u="none" kern="0" spc="0">
              <a:solidFill>
                <a:sysClr val="windowText" lastClr="000000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en-US"/>
            </a:pPr>
            <a:r>
              <a:rPr lang="ko-KR" altLang="en-US" dirty="0" err="1"/>
              <a:t>데이터셋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가 공간 </a:t>
            </a:r>
            <a:r>
              <a:rPr lang="en-US" altLang="ko-KR" dirty="0"/>
              <a:t>R^N</a:t>
            </a:r>
            <a:r>
              <a:rPr lang="ko-KR" altLang="en-US" dirty="0"/>
              <a:t>에서 비선형 관계를 갖는다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D</a:t>
            </a:r>
            <a:r>
              <a:rPr lang="ko-KR" altLang="en-US" dirty="0"/>
              <a:t>는 더 높은 차원의 공간 </a:t>
            </a:r>
            <a:r>
              <a:rPr lang="en-US" altLang="ko-KR" dirty="0"/>
              <a:t>R^M(M&gt;N)</a:t>
            </a:r>
            <a:r>
              <a:rPr lang="ko-KR" altLang="en-US" dirty="0"/>
              <a:t>에서 선형 관계를 가질 수도 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우리가 이 </a:t>
            </a:r>
            <a:r>
              <a:rPr lang="ko-KR" altLang="en-US" dirty="0" err="1"/>
              <a:t>데이터셋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를 더 높은 차원의 공간 </a:t>
            </a:r>
            <a:r>
              <a:rPr lang="en-US" altLang="ko-KR" dirty="0"/>
              <a:t>D`</a:t>
            </a:r>
            <a:r>
              <a:rPr lang="ko-KR" altLang="en-US" dirty="0"/>
              <a:t>으로 옮겨줄 수 있는 함수를 찾는다면</a:t>
            </a:r>
            <a:r>
              <a:rPr lang="en-US" altLang="ko-KR" dirty="0"/>
              <a:t>, </a:t>
            </a:r>
            <a:r>
              <a:rPr lang="ko-KR" altLang="en-US" dirty="0"/>
              <a:t>우리는 이 </a:t>
            </a:r>
            <a:r>
              <a:rPr lang="en-US" altLang="ko-KR" dirty="0"/>
              <a:t>D`</a:t>
            </a:r>
            <a:r>
              <a:rPr lang="ko-KR" altLang="en-US" dirty="0"/>
              <a:t>공간에서 </a:t>
            </a:r>
            <a:r>
              <a:rPr lang="en-US" altLang="ko-KR" dirty="0"/>
              <a:t>linear SVM</a:t>
            </a:r>
            <a:r>
              <a:rPr lang="ko-KR" altLang="en-US" dirty="0"/>
              <a:t>을 진행하면 된다</a:t>
            </a:r>
            <a:r>
              <a:rPr lang="en-US" altLang="ko-KR" dirty="0"/>
              <a:t>. </a:t>
            </a:r>
            <a:r>
              <a:rPr lang="ko-KR" altLang="en-US" dirty="0"/>
              <a:t>그리고 이 </a:t>
            </a:r>
            <a:r>
              <a:rPr lang="en-US" altLang="ko-KR" dirty="0"/>
              <a:t>D`</a:t>
            </a:r>
            <a:r>
              <a:rPr lang="ko-KR" altLang="en-US" dirty="0"/>
              <a:t>공간에서 찾은 </a:t>
            </a:r>
            <a:r>
              <a:rPr lang="en-US" altLang="ko-KR" dirty="0"/>
              <a:t>decision boundary(</a:t>
            </a:r>
            <a:r>
              <a:rPr lang="ko-KR" altLang="en-US" dirty="0" err="1"/>
              <a:t>초평면</a:t>
            </a:r>
            <a:r>
              <a:rPr lang="en-US" altLang="ko-KR" dirty="0"/>
              <a:t>)</a:t>
            </a:r>
            <a:r>
              <a:rPr lang="ko-KR" altLang="en-US" dirty="0"/>
              <a:t>를 사영하면</a:t>
            </a:r>
            <a:r>
              <a:rPr lang="en-US" altLang="ko-KR" dirty="0"/>
              <a:t>(projecting; </a:t>
            </a:r>
            <a:r>
              <a:rPr lang="ko-KR" altLang="en-US" dirty="0"/>
              <a:t>고등학교 기하와 벡터에서 배웠던 </a:t>
            </a:r>
            <a:r>
              <a:rPr lang="ko-KR" altLang="en-US" dirty="0" err="1"/>
              <a:t>정사영</a:t>
            </a:r>
            <a:r>
              <a:rPr lang="ko-KR" altLang="en-US" dirty="0"/>
              <a:t> 개념</a:t>
            </a:r>
            <a:r>
              <a:rPr lang="en-US" altLang="ko-KR" dirty="0"/>
              <a:t>), </a:t>
            </a:r>
            <a:r>
              <a:rPr lang="ko-KR" altLang="en-US" dirty="0"/>
              <a:t>우리는 원래 공간 </a:t>
            </a:r>
            <a:r>
              <a:rPr lang="en-US" altLang="ko-KR" dirty="0"/>
              <a:t>D</a:t>
            </a:r>
            <a:r>
              <a:rPr lang="ko-KR" altLang="en-US" dirty="0"/>
              <a:t>에서 </a:t>
            </a:r>
            <a:r>
              <a:rPr lang="en-US" altLang="ko-KR" dirty="0"/>
              <a:t>nonlinear</a:t>
            </a:r>
            <a:r>
              <a:rPr lang="ko-KR" altLang="en-US" dirty="0"/>
              <a:t>한 </a:t>
            </a:r>
            <a:r>
              <a:rPr lang="en-US" altLang="ko-KR" dirty="0"/>
              <a:t>decision boundary</a:t>
            </a:r>
            <a:r>
              <a:rPr lang="ko-KR" altLang="en-US" dirty="0"/>
              <a:t>를 찾을 수 있다</a:t>
            </a:r>
            <a:r>
              <a:rPr lang="en-US" altLang="ko-KR" dirty="0"/>
              <a:t>. </a:t>
            </a:r>
            <a:r>
              <a:rPr lang="ko-KR" altLang="en-US" dirty="0"/>
              <a:t>이 원리에서 우리는 내적을 참 많이 사용하게 될 것이라고 예측할 수 있다</a:t>
            </a:r>
            <a:r>
              <a:rPr lang="en-US" altLang="ko-KR" dirty="0"/>
              <a:t>.</a:t>
            </a:r>
          </a:p>
          <a:p>
            <a:pPr lvl="0">
              <a:defRPr lang="en-US"/>
            </a:pPr>
            <a:endParaRPr lang="en-US" altLang="ko-KR" dirty="0"/>
          </a:p>
          <a:p>
            <a:pPr lvl="0">
              <a:defRPr lang="en-US"/>
            </a:pPr>
            <a:r>
              <a:rPr lang="en-US" altLang="ko-KR" dirty="0"/>
              <a:t>nonlinear SVM</a:t>
            </a:r>
            <a:r>
              <a:rPr lang="ko-KR" altLang="en-US" dirty="0"/>
              <a:t> 절차는 다음과 같다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kernel</a:t>
            </a:r>
            <a:r>
              <a:rPr lang="ko-KR" altLang="en-US" dirty="0"/>
              <a:t>을 이용해서 데이터를 </a:t>
            </a:r>
            <a:r>
              <a:rPr lang="ko-KR" altLang="en-US" dirty="0" err="1"/>
              <a:t>저차원</a:t>
            </a:r>
            <a:r>
              <a:rPr lang="en-US" altLang="ko-KR" dirty="0"/>
              <a:t>-&gt;</a:t>
            </a:r>
            <a:r>
              <a:rPr lang="ko-KR" altLang="en-US" dirty="0"/>
              <a:t>고차원 </a:t>
            </a:r>
            <a:r>
              <a:rPr lang="ko-KR" altLang="en-US" dirty="0" err="1"/>
              <a:t>매핑하고</a:t>
            </a:r>
            <a:r>
              <a:rPr lang="en-US" altLang="ko-KR" dirty="0"/>
              <a:t>, </a:t>
            </a:r>
            <a:r>
              <a:rPr lang="ko-KR" altLang="en-US" dirty="0"/>
              <a:t>이후 고차원에서 </a:t>
            </a:r>
            <a:r>
              <a:rPr lang="en-US" altLang="ko-KR" dirty="0"/>
              <a:t>linear SVM</a:t>
            </a:r>
            <a:r>
              <a:rPr lang="ko-KR" altLang="en-US" dirty="0"/>
              <a:t>을 적용할 수 있다</a:t>
            </a:r>
            <a:r>
              <a:rPr lang="en-US" altLang="ko-KR" dirty="0"/>
              <a:t>.</a:t>
            </a:r>
          </a:p>
          <a:p>
            <a:pPr lvl="0">
              <a:defRPr lang="en-US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non-linear kernel</a:t>
            </a:r>
            <a:r>
              <a:rPr lang="ko-KR" altLang="en-US" dirty="0"/>
              <a:t>은 이런 식으로 데이터에 차원을 더해서 데이터를 조금 더 잘 분리한다</a:t>
            </a:r>
            <a:r>
              <a:rPr lang="en-US" altLang="ko-KR" dirty="0"/>
              <a:t>. </a:t>
            </a:r>
            <a:r>
              <a:rPr lang="ko-KR" altLang="en-US" dirty="0"/>
              <a:t>이 그림에서는 </a:t>
            </a:r>
            <a:r>
              <a:rPr lang="en-US" altLang="ko-KR" dirty="0"/>
              <a:t>2</a:t>
            </a:r>
            <a:r>
              <a:rPr lang="ko-KR" altLang="en-US" dirty="0"/>
              <a:t>차원 데이터를 </a:t>
            </a:r>
            <a:r>
              <a:rPr lang="en-US" altLang="ko-KR" dirty="0"/>
              <a:t>kernel function</a:t>
            </a:r>
            <a:r>
              <a:rPr lang="ko-KR" altLang="en-US" dirty="0"/>
              <a:t>을 통해 </a:t>
            </a:r>
            <a:r>
              <a:rPr lang="en-US" altLang="ko-KR" dirty="0"/>
              <a:t>3</a:t>
            </a:r>
            <a:r>
              <a:rPr lang="ko-KR" altLang="en-US" dirty="0"/>
              <a:t>차원으로 옮겨서 </a:t>
            </a:r>
            <a:r>
              <a:rPr lang="en-US" altLang="ko-KR" dirty="0"/>
              <a:t>cancer</a:t>
            </a:r>
            <a:r>
              <a:rPr lang="ko-KR" altLang="en-US" dirty="0"/>
              <a:t>와 </a:t>
            </a:r>
            <a:r>
              <a:rPr lang="en-US" altLang="ko-KR" dirty="0"/>
              <a:t>normal</a:t>
            </a:r>
            <a:r>
              <a:rPr lang="ko-KR" altLang="en-US" dirty="0"/>
              <a:t> 데이터간의 거리를 확보했다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ko-KR" altLang="en-US" dirty="0"/>
              <a:t>이 때 원래 데이터가 분포하는 공간을 </a:t>
            </a:r>
            <a:r>
              <a:rPr lang="en-US" altLang="ko-KR" dirty="0"/>
              <a:t>input space, </a:t>
            </a:r>
            <a:r>
              <a:rPr lang="ko-KR" altLang="en-US" dirty="0"/>
              <a:t>변형된 공간을 </a:t>
            </a:r>
            <a:r>
              <a:rPr lang="en-US" altLang="ko-KR" dirty="0"/>
              <a:t>feature space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ko-KR" altLang="en-US" dirty="0"/>
              <a:t>보다시피 </a:t>
            </a:r>
            <a:r>
              <a:rPr lang="en-US" altLang="ko-KR" dirty="0"/>
              <a:t>2</a:t>
            </a:r>
            <a:r>
              <a:rPr lang="ko-KR" altLang="en-US" dirty="0"/>
              <a:t>차원에서는 비선형이던 데이터가 </a:t>
            </a:r>
            <a:r>
              <a:rPr lang="en-US" altLang="ko-KR" dirty="0"/>
              <a:t>3</a:t>
            </a:r>
            <a:r>
              <a:rPr lang="ko-KR" altLang="en-US" dirty="0"/>
              <a:t>차원에서는 선형</a:t>
            </a:r>
            <a:r>
              <a:rPr lang="en-US" altLang="ko-KR" dirty="0"/>
              <a:t>(</a:t>
            </a:r>
            <a:r>
              <a:rPr lang="ko-KR" altLang="en-US" dirty="0" err="1"/>
              <a:t>초평면이</a:t>
            </a:r>
            <a:r>
              <a:rPr lang="ko-KR" altLang="en-US" dirty="0"/>
              <a:t> 존재</a:t>
            </a:r>
            <a:r>
              <a:rPr lang="en-US" altLang="ko-KR" dirty="0"/>
              <a:t>)</a:t>
            </a:r>
            <a:r>
              <a:rPr lang="ko-KR" altLang="en-US" dirty="0"/>
              <a:t>한 형태를 보여주고 있다</a:t>
            </a:r>
            <a:r>
              <a:rPr lang="en-US" altLang="ko-KR" dirty="0"/>
              <a:t>. 3</a:t>
            </a:r>
            <a:r>
              <a:rPr lang="ko-KR" altLang="en-US" dirty="0"/>
              <a:t>차원 </a:t>
            </a:r>
            <a:r>
              <a:rPr lang="ko-KR" altLang="en-US" dirty="0" err="1"/>
              <a:t>초평면을</a:t>
            </a:r>
            <a:r>
              <a:rPr lang="ko-KR" altLang="en-US" dirty="0"/>
              <a:t> 구해주면 </a:t>
            </a:r>
            <a:r>
              <a:rPr lang="en-US" altLang="ko-KR" dirty="0"/>
              <a:t>cancer</a:t>
            </a:r>
            <a:r>
              <a:rPr lang="ko-KR" altLang="en-US" dirty="0"/>
              <a:t>와 </a:t>
            </a:r>
            <a:r>
              <a:rPr lang="en-US" altLang="ko-KR" dirty="0"/>
              <a:t>normal </a:t>
            </a:r>
            <a:r>
              <a:rPr lang="ko-KR" altLang="en-US" dirty="0"/>
              <a:t>샘플들을 더 쉽게 구별할 수 있다</a:t>
            </a:r>
            <a:r>
              <a:rPr lang="en-US" altLang="ko-KR" dirty="0"/>
              <a:t>.(</a:t>
            </a:r>
            <a:r>
              <a:rPr lang="ko-KR" altLang="en-US" dirty="0"/>
              <a:t>사진출처</a:t>
            </a:r>
            <a:r>
              <a:rPr lang="en-US" altLang="ko-KR" dirty="0"/>
              <a:t>: https://wikidocs.net/5719)</a:t>
            </a:r>
          </a:p>
          <a:p>
            <a:pPr lvl="0">
              <a:defRPr lang="ko-KR" altLang="en-US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원래 공간의 벡터들이 있으면</a:t>
            </a:r>
            <a:r>
              <a:rPr lang="en-US" altLang="ko-KR" dirty="0"/>
              <a:t>, </a:t>
            </a:r>
            <a:r>
              <a:rPr lang="ko-KR" altLang="en-US" dirty="0"/>
              <a:t>그 벡터들의 내적을 수행하여 </a:t>
            </a:r>
            <a:r>
              <a:rPr lang="en-US" altLang="ko-KR" dirty="0"/>
              <a:t>return</a:t>
            </a:r>
            <a:r>
              <a:rPr lang="ko-KR" altLang="en-US" dirty="0"/>
              <a:t>하는 것이 </a:t>
            </a:r>
            <a:r>
              <a:rPr lang="ko-KR" altLang="en-US" dirty="0" err="1"/>
              <a:t>커널</a:t>
            </a:r>
            <a:r>
              <a:rPr lang="ko-KR" altLang="en-US" dirty="0"/>
              <a:t> 함수의 정의이다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x, z</a:t>
            </a:r>
            <a:r>
              <a:rPr lang="ko-KR" altLang="en-US" dirty="0"/>
              <a:t>는 모두 벡터이다</a:t>
            </a:r>
            <a:r>
              <a:rPr lang="en-US" altLang="ko-KR" dirty="0"/>
              <a:t>. </a:t>
            </a:r>
            <a:r>
              <a:rPr lang="ko-KR" altLang="en-US" dirty="0"/>
              <a:t>우리는 벡터의 내적만 수행하면 되기 때문에</a:t>
            </a:r>
            <a:r>
              <a:rPr lang="en-US" altLang="ko-KR" dirty="0"/>
              <a:t>, </a:t>
            </a:r>
            <a:r>
              <a:rPr lang="ko-KR" altLang="en-US" dirty="0"/>
              <a:t>차원이 높아진다고 해서 아주 복잡한 계산을 할 필요가 없어진다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#</a:t>
            </a:r>
            <a:r>
              <a:rPr lang="ko-KR" altLang="en-US" dirty="0"/>
              <a:t>자료출처</a:t>
            </a:r>
            <a:r>
              <a:rPr lang="en-US" altLang="ko-KR" dirty="0"/>
              <a:t>: https://people.cs.pitt.edu/~milos/courses/cs3750-Fall2007/lectures/class-kernels.pdf</a:t>
            </a:r>
          </a:p>
          <a:p>
            <a:pPr lvl="0">
              <a:defRPr lang="ko-KR" altLang="en-US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en-US"/>
            </a:pPr>
            <a:r>
              <a:rPr lang="ko-KR" altLang="en-US"/>
              <a:t>커널함수 예시</a:t>
            </a:r>
            <a:r>
              <a:rPr lang="en-US" altLang="ko-KR"/>
              <a:t>: </a:t>
            </a:r>
          </a:p>
          <a:p>
            <a:pPr lvl="0">
              <a:defRPr 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en-US"/>
            </a:pPr>
            <a:r>
              <a:rPr lang="ko-KR" altLang="en-US" dirty="0" err="1"/>
              <a:t>커널함수</a:t>
            </a:r>
            <a:r>
              <a:rPr lang="ko-KR" altLang="en-US" dirty="0"/>
              <a:t> 예시</a:t>
            </a:r>
            <a:r>
              <a:rPr lang="en-US" altLang="ko-KR" dirty="0"/>
              <a:t>: </a:t>
            </a:r>
            <a:r>
              <a:rPr lang="ko-KR" altLang="en-US" dirty="0"/>
              <a:t>이 예시를 통해</a:t>
            </a:r>
            <a:r>
              <a:rPr lang="en-US" altLang="ko-KR" dirty="0"/>
              <a:t>, </a:t>
            </a:r>
            <a:r>
              <a:rPr lang="ko-KR" altLang="en-US" dirty="0"/>
              <a:t>우리는 원래 공간에 대하여 </a:t>
            </a:r>
            <a:r>
              <a:rPr lang="en-US" altLang="ko-KR" dirty="0"/>
              <a:t>feature space</a:t>
            </a:r>
            <a:r>
              <a:rPr lang="ko-KR" altLang="en-US" dirty="0"/>
              <a:t>를 얻는 </a:t>
            </a:r>
            <a:r>
              <a:rPr lang="en-US" altLang="ko-KR" dirty="0"/>
              <a:t>kernel </a:t>
            </a:r>
            <a:r>
              <a:rPr lang="ko-KR" altLang="en-US" dirty="0"/>
              <a:t>함수가 한 개만 존재하는 것은 아니라는 사실을</a:t>
            </a:r>
            <a:r>
              <a:rPr lang="en-US" altLang="ko-KR" dirty="0"/>
              <a:t>(</a:t>
            </a:r>
            <a:r>
              <a:rPr lang="ko-KR" altLang="en-US" dirty="0"/>
              <a:t>함수가 유일하지 않음</a:t>
            </a:r>
            <a:r>
              <a:rPr lang="en-US" altLang="ko-KR" dirty="0"/>
              <a:t>) </a:t>
            </a:r>
            <a:r>
              <a:rPr lang="ko-KR" altLang="en-US" dirty="0"/>
              <a:t>알 수 있다</a:t>
            </a:r>
            <a:r>
              <a:rPr lang="en-US" altLang="ko-KR" dirty="0"/>
              <a:t>.</a:t>
            </a:r>
          </a:p>
          <a:p>
            <a:pPr lvl="0">
              <a:defRPr lang="en-US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en-US"/>
            </a:pPr>
            <a:r>
              <a:rPr lang="ko-KR" altLang="en-US"/>
              <a:t>위의 예시 계산을 통해 차원이 하나 높아진 </a:t>
            </a:r>
            <a:r>
              <a:rPr lang="en-US" altLang="ko-KR"/>
              <a:t>feature space</a:t>
            </a:r>
            <a:r>
              <a:rPr lang="ko-KR" altLang="en-US"/>
              <a:t>를 얻을 수 있다</a:t>
            </a:r>
            <a:r>
              <a:rPr lang="en-US" altLang="ko-KR"/>
              <a:t>.</a:t>
            </a:r>
          </a:p>
          <a:p>
            <a:pPr lvl="0">
              <a:defRPr 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en-US"/>
            </a:pPr>
            <a:r>
              <a:rPr lang="ko-KR" altLang="en-US"/>
              <a:t>우리는 커널들을 이용해 더 복잡한 형태의 </a:t>
            </a:r>
            <a:r>
              <a:rPr lang="en-US" altLang="ko-KR"/>
              <a:t>kernel</a:t>
            </a:r>
            <a:r>
              <a:rPr lang="ko-KR" altLang="en-US"/>
              <a:t>도 만들어낼 수 있다</a:t>
            </a:r>
            <a:r>
              <a:rPr lang="en-US" altLang="ko-KR"/>
              <a:t>. </a:t>
            </a:r>
            <a:r>
              <a:rPr lang="ko-KR" altLang="en-US"/>
              <a:t>이렇게 결합된 커널들은 훨씬 더 복잡한 학습에 적용할 수 있다</a:t>
            </a:r>
            <a:r>
              <a:rPr lang="en-US" altLang="ko-KR"/>
              <a:t>.</a:t>
            </a:r>
          </a:p>
          <a:p>
            <a:pPr lvl="0">
              <a:defRPr 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kernels</a:t>
            </a:r>
            <a:r>
              <a:rPr lang="ko-KR" altLang="en-US" dirty="0"/>
              <a:t>에는 다양한 종류가 있지만</a:t>
            </a:r>
            <a:r>
              <a:rPr lang="en-US" altLang="ko-KR" dirty="0"/>
              <a:t>, </a:t>
            </a:r>
            <a:r>
              <a:rPr lang="ko-KR" altLang="en-US" dirty="0"/>
              <a:t>가장 흔하게 쓰는 것은 </a:t>
            </a:r>
            <a:r>
              <a:rPr lang="en-US" altLang="ko-KR" dirty="0"/>
              <a:t>polynomial kernel, sigmoid kernel, Gaussian kernel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Gaussian kernel</a:t>
            </a:r>
            <a:r>
              <a:rPr lang="ko-KR" altLang="en-US" dirty="0"/>
              <a:t>의 경우 가장 많이 쓰는 </a:t>
            </a:r>
            <a:r>
              <a:rPr lang="en-US" altLang="ko-KR" dirty="0"/>
              <a:t>kernel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왜냐하면 범주를 가지는 어떤 데이터가 주어져도 반드시 선형의 </a:t>
            </a:r>
            <a:r>
              <a:rPr lang="ko-KR" altLang="en-US" dirty="0" err="1"/>
              <a:t>초평면이</a:t>
            </a:r>
            <a:r>
              <a:rPr lang="ko-KR" altLang="en-US" dirty="0"/>
              <a:t> </a:t>
            </a:r>
            <a:r>
              <a:rPr lang="en-US" altLang="ko-KR" dirty="0"/>
              <a:t>Gaussian feature space</a:t>
            </a:r>
            <a:r>
              <a:rPr lang="ko-KR" altLang="en-US" dirty="0"/>
              <a:t>에 존재하기 때문이다</a:t>
            </a:r>
            <a:r>
              <a:rPr lang="en-US" altLang="ko-KR" dirty="0"/>
              <a:t>. </a:t>
            </a:r>
            <a:r>
              <a:rPr lang="ko-KR" altLang="en-US" dirty="0" err="1"/>
              <a:t>과적합만</a:t>
            </a:r>
            <a:r>
              <a:rPr lang="ko-KR" altLang="en-US" dirty="0"/>
              <a:t> 조심한다면 </a:t>
            </a:r>
            <a:r>
              <a:rPr lang="en-US" altLang="ko-KR" dirty="0"/>
              <a:t>Gaussian kernel</a:t>
            </a:r>
            <a:r>
              <a:rPr lang="ko-KR" altLang="en-US" dirty="0"/>
              <a:t>은 굉장히 강력한 효력을 발휘한다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이 중에서 어떤 </a:t>
            </a:r>
            <a:r>
              <a:rPr lang="ko-KR" altLang="en-US" dirty="0" err="1"/>
              <a:t>커널을</a:t>
            </a:r>
            <a:r>
              <a:rPr lang="ko-KR" altLang="en-US" dirty="0"/>
              <a:t> 선택해서 쓸 지는 해결하려는 문제에 따라 달렸는데</a:t>
            </a:r>
            <a:r>
              <a:rPr lang="en-US" altLang="ko-KR" dirty="0"/>
              <a:t>, </a:t>
            </a:r>
            <a:r>
              <a:rPr lang="ko-KR" altLang="en-US" dirty="0"/>
              <a:t>문제는 최적의 </a:t>
            </a:r>
            <a:r>
              <a:rPr lang="ko-KR" altLang="en-US" dirty="0" err="1"/>
              <a:t>커널을</a:t>
            </a:r>
            <a:r>
              <a:rPr lang="ko-KR" altLang="en-US" dirty="0"/>
              <a:t> 찾는 것이 쉬운 일이 아니며</a:t>
            </a:r>
            <a:r>
              <a:rPr lang="en-US" altLang="ko-KR" dirty="0"/>
              <a:t>, </a:t>
            </a:r>
            <a:r>
              <a:rPr lang="ko-KR" altLang="en-US" dirty="0"/>
              <a:t>또한 해당 문제를 해결할 수 있는 </a:t>
            </a:r>
            <a:r>
              <a:rPr lang="ko-KR" altLang="en-US" dirty="0" err="1"/>
              <a:t>커널이</a:t>
            </a:r>
            <a:r>
              <a:rPr lang="ko-KR" altLang="en-US" dirty="0"/>
              <a:t> 꼭 하나만은 아니라는 점이다</a:t>
            </a:r>
            <a:r>
              <a:rPr lang="en-US" altLang="ko-KR" dirty="0"/>
              <a:t>. </a:t>
            </a:r>
            <a:r>
              <a:rPr lang="ko-KR" altLang="en-US" dirty="0"/>
              <a:t>따라서 데이터에 대해 약간의 지식을 미리 알고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kernel </a:t>
            </a:r>
            <a:r>
              <a:rPr lang="ko-KR" altLang="en-US" dirty="0"/>
              <a:t>역시 장단점이 존재한다</a:t>
            </a:r>
            <a:r>
              <a:rPr lang="en-US" altLang="ko-KR" dirty="0"/>
              <a:t>. kernel</a:t>
            </a:r>
            <a:r>
              <a:rPr lang="ko-KR" altLang="en-US" dirty="0"/>
              <a:t>을 쓰면 비선형 데이터를 꽤 잘 분류할 수 있다는 장점이 있다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ko-KR" altLang="en-US" dirty="0" err="1"/>
              <a:t>노이즈가</a:t>
            </a:r>
            <a:r>
              <a:rPr lang="ko-KR" altLang="en-US" dirty="0"/>
              <a:t> 많은 데이터의 경우 </a:t>
            </a:r>
            <a:r>
              <a:rPr lang="en-US" altLang="ko-KR" dirty="0"/>
              <a:t>kernel</a:t>
            </a:r>
            <a:r>
              <a:rPr lang="ko-KR" altLang="en-US" dirty="0"/>
              <a:t>이 큰 효과를 발휘한다</a:t>
            </a:r>
            <a:r>
              <a:rPr lang="en-US" altLang="ko-KR" dirty="0"/>
              <a:t>. </a:t>
            </a:r>
            <a:r>
              <a:rPr lang="ko-KR" altLang="en-US" dirty="0" err="1"/>
              <a:t>과적합도</a:t>
            </a:r>
            <a:r>
              <a:rPr lang="ko-KR" altLang="en-US" dirty="0"/>
              <a:t> 여기서는 크게 문제되지 않는다</a:t>
            </a:r>
            <a:r>
              <a:rPr lang="en-US" altLang="ko-KR" dirty="0"/>
              <a:t>. </a:t>
            </a:r>
            <a:r>
              <a:rPr lang="ko-KR" altLang="en-US" dirty="0"/>
              <a:t>또한 신경망보다는 훨씬 간단한 구조여서 분류를 보다 간단하게 진행할 수 있다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ko-KR" altLang="en-US" dirty="0"/>
              <a:t>그러나 최적의 </a:t>
            </a:r>
            <a:r>
              <a:rPr lang="ko-KR" altLang="en-US" dirty="0" err="1"/>
              <a:t>초평면을</a:t>
            </a:r>
            <a:r>
              <a:rPr lang="ko-KR" altLang="en-US" dirty="0"/>
              <a:t> 찾는 것이 쉬운 일이 아니다</a:t>
            </a:r>
            <a:r>
              <a:rPr lang="en-US" altLang="ko-KR" dirty="0"/>
              <a:t>. </a:t>
            </a:r>
            <a:r>
              <a:rPr lang="ko-KR" altLang="en-US" dirty="0"/>
              <a:t>데이터를 고차원으로 옮겨도 여전히 비선형 구조를 띨 수 있으며</a:t>
            </a:r>
            <a:r>
              <a:rPr lang="en-US" altLang="ko-KR" dirty="0"/>
              <a:t>, </a:t>
            </a:r>
            <a:r>
              <a:rPr lang="ko-KR" altLang="en-US" dirty="0"/>
              <a:t>이 경우 </a:t>
            </a:r>
            <a:r>
              <a:rPr lang="ko-KR" altLang="en-US" dirty="0" err="1"/>
              <a:t>초평면을</a:t>
            </a:r>
            <a:r>
              <a:rPr lang="ko-KR" altLang="en-US" dirty="0"/>
              <a:t> 찾는 계산이 무척 복잡해진다</a:t>
            </a:r>
            <a:r>
              <a:rPr lang="en-US" altLang="ko-KR" dirty="0"/>
              <a:t>. kernel</a:t>
            </a:r>
            <a:r>
              <a:rPr lang="ko-KR" altLang="en-US" dirty="0"/>
              <a:t>은 </a:t>
            </a:r>
            <a:r>
              <a:rPr lang="ko-KR" altLang="en-US" dirty="0" err="1"/>
              <a:t>데이터셋이</a:t>
            </a:r>
            <a:r>
              <a:rPr lang="ko-KR" altLang="en-US" dirty="0"/>
              <a:t> 클 경우 훈련 시간이 길어진다는 단점도 있다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defTabSz="9000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en-US"/>
            </a:pPr>
            <a:fld id="{9F6F7922-A642-4A7B-B7AF-1DBFAA9011A3}" type="slidenum">
              <a:rPr lang="en-US" sz="1800" b="0" i="0" u="none" kern="0" spc="0">
                <a:solidFill>
                  <a:sysClr val="windowText" lastClr="000000"/>
                </a:solidFill>
                <a:uLnTx/>
                <a:uFillTx/>
              </a:rPr>
              <a:pPr marL="0" lvl="0" indent="0" defTabSz="9000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en-US"/>
              </a:pPr>
              <a:t>26</a:t>
            </a:fld>
            <a:endParaRPr lang="en-US" sz="1800" b="0" i="0" u="none" kern="0" spc="0">
              <a:solidFill>
                <a:sysClr val="windowText" lastClr="000000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defTabSz="9000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en-US"/>
            </a:pPr>
            <a:fld id="{9F6F7922-A642-4A7B-B7AF-1DBFAA9011A3}" type="slidenum">
              <a:rPr lang="en-US" sz="1800" b="0" i="0" u="none" kern="0" spc="0">
                <a:solidFill>
                  <a:sysClr val="windowText" lastClr="000000"/>
                </a:solidFill>
                <a:uLnTx/>
                <a:uFillTx/>
              </a:rPr>
              <a:pPr marL="0" lvl="0" indent="0" defTabSz="9000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en-US"/>
              </a:pPr>
              <a:t>29</a:t>
            </a:fld>
            <a:endParaRPr lang="en-US" sz="1800" b="0" i="0" u="none" kern="0" spc="0">
              <a:solidFill>
                <a:sysClr val="windowText" lastClr="000000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F6F7922-A642-4A7B-B7AF-1DBFAA9011A3}" type="slidenum">
              <a:rPr lang="en-US"/>
              <a:pPr lvl="0">
                <a:defRPr lang="ko-KR" altLang="en-US"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9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4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2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3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52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6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2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4FA-C5DF-43A9-8E0B-F72D90BC9FCB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854FA-C5DF-43A9-8E0B-F72D90BC9FCB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C32D-E401-41E2-981C-EC2492674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9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9NrALgHFwTo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188624" y="1448889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MMH(Maximum Margin </a:t>
            </a:r>
            <a:r>
              <a:rPr lang="en-US" altLang="ko-KR" dirty="0" err="1"/>
              <a:t>Hyperplane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827584" y="1254359"/>
            <a:ext cx="7772400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smtClean="0"/>
              <a:t>최대 마진 찾기</a:t>
            </a:r>
            <a:endParaRPr lang="ko-KR" alt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8690" y="2636912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질문의 해답은 두 범주 사이를 최대로 나누는 </a:t>
            </a:r>
            <a:r>
              <a:rPr lang="ko-KR" altLang="en-US" b="1" dirty="0"/>
              <a:t>최대 마진</a:t>
            </a:r>
            <a:r>
              <a:rPr lang="ko-KR" altLang="en-US" dirty="0"/>
              <a:t> 초평면을 찾는 것이다</a:t>
            </a:r>
          </a:p>
        </p:txBody>
      </p:sp>
      <p:sp>
        <p:nvSpPr>
          <p:cNvPr id="13" name="화살표: 아래쪽 4"/>
          <p:cNvSpPr/>
          <p:nvPr/>
        </p:nvSpPr>
        <p:spPr>
          <a:xfrm>
            <a:off x="4249678" y="3429000"/>
            <a:ext cx="64807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73588" y="5534598"/>
            <a:ext cx="786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 중 어떤 직선을 선택하더라도 모든 데이터 점들을 바르게 구별하지만 </a:t>
            </a:r>
            <a:r>
              <a:rPr lang="en-US" altLang="ko-KR" dirty="0"/>
              <a:t>, </a:t>
            </a:r>
            <a:r>
              <a:rPr lang="ko-KR" altLang="en-US" b="1" dirty="0"/>
              <a:t>미래의 데이터</a:t>
            </a:r>
            <a:r>
              <a:rPr lang="ko-KR" altLang="en-US" dirty="0"/>
              <a:t>를 최대한 </a:t>
            </a:r>
            <a:r>
              <a:rPr lang="ko-KR" altLang="en-US" b="1" dirty="0"/>
              <a:t>일반화</a:t>
            </a:r>
            <a:r>
              <a:rPr lang="ko-KR" altLang="en-US" dirty="0"/>
              <a:t>하게 최대구별을 이끄는 직선이어야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0770" y="3218691"/>
            <a:ext cx="2089582" cy="190346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01570" y="5425715"/>
            <a:ext cx="8190910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MMH(Maximum Margin </a:t>
            </a:r>
            <a:r>
              <a:rPr lang="en-US" altLang="ko-KR" dirty="0" err="1"/>
              <a:t>Hyperplane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66916" y="10991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 smtClean="0"/>
              <a:t>서포트</a:t>
            </a:r>
            <a:r>
              <a:rPr lang="ko-KR" altLang="en-US" sz="4000" b="1" dirty="0" smtClean="0"/>
              <a:t> 벡터란</a:t>
            </a:r>
            <a:r>
              <a:rPr lang="en-US" altLang="ko-KR" sz="4000" b="1" dirty="0" smtClean="0"/>
              <a:t>?</a:t>
            </a:r>
            <a:endParaRPr lang="ko-KR" altLang="en-US" sz="4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2784888"/>
            <a:ext cx="2952328" cy="26256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93484" y="232885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최대 마진 초평면과 가장 가까운 점들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3344" y="5554107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서포트 벡터는 수치 개수가 대단히 크더라도 분류 모델을 저장하는 데 압축적인 방법을 제공한다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4634" y="5445224"/>
            <a:ext cx="8190910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MMH(Maximum Margin </a:t>
            </a:r>
            <a:r>
              <a:rPr lang="en-US" altLang="ko-KR" dirty="0" err="1"/>
              <a:t>Hyperplane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85799" y="1275127"/>
            <a:ext cx="7772400" cy="93610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선형적으로 구별 가능한 데이터의 경우</a:t>
            </a:r>
            <a:endParaRPr lang="ko-KR" altLang="en-US" sz="28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84062" y="2348880"/>
            <a:ext cx="2575873" cy="2302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5701" y="4787274"/>
            <a:ext cx="774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그룹의 볼록 껍질</a:t>
            </a:r>
            <a:r>
              <a:rPr lang="en-US" altLang="ko-KR" dirty="0" smtClean="0"/>
              <a:t>(convex hull : </a:t>
            </a:r>
            <a:r>
              <a:rPr lang="ko-KR" altLang="en-US" dirty="0" smtClean="0"/>
              <a:t>각 집합을 포함하는 가장 작은 테두리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최대한 멀리 구분시켜 놓는 </a:t>
            </a:r>
            <a:r>
              <a:rPr lang="ko-KR" altLang="en-US" dirty="0" err="1" smtClean="0"/>
              <a:t>구분선을</a:t>
            </a:r>
            <a:r>
              <a:rPr lang="ko-KR" altLang="en-US" dirty="0" smtClean="0"/>
              <a:t> 찾게 됨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7899" y="5579362"/>
            <a:ext cx="762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 </a:t>
            </a:r>
            <a:r>
              <a:rPr lang="ko-KR" altLang="en-US" dirty="0" err="1" smtClean="0"/>
              <a:t>구분선은</a:t>
            </a:r>
            <a:r>
              <a:rPr lang="ko-KR" altLang="en-US" dirty="0" smtClean="0"/>
              <a:t> 두 볼록 껍질 사이 가장 가까운 두 점의 중간지점을 지나게 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수직이등분선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MMH(Maximum Margin </a:t>
            </a:r>
            <a:r>
              <a:rPr lang="en-US" altLang="ko-KR" dirty="0" err="1"/>
              <a:t>Hyperplane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85799" y="1191864"/>
            <a:ext cx="7772400" cy="93610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선형적으로 구별 가능한 데이터의 경우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8772" y="2233489"/>
                <a:ext cx="8346452" cy="1771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2000" dirty="0" smtClean="0"/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ko-KR" altLang="en-US" sz="2000" dirty="0" smtClean="0"/>
                  <a:t> 또는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000" dirty="0" smtClean="0"/>
                  <a:t>를 만족하는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가중치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ko-KR" altLang="en-US" sz="2000" dirty="0" smtClean="0"/>
                  <a:t>를 찾아야 함</a:t>
                </a:r>
                <a:r>
                  <a:rPr lang="en-US" altLang="ko-KR" sz="2000" dirty="0" smtClean="0"/>
                  <a:t>.</a:t>
                </a:r>
              </a:p>
              <a:p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(</a:t>
                </a:r>
                <a:r>
                  <a:rPr lang="ko-KR" altLang="en-US" sz="2000" dirty="0" smtClean="0"/>
                  <a:t>각 벡터는 </a:t>
                </a:r>
                <a:r>
                  <a:rPr lang="en-US" altLang="ko-KR" sz="2000" dirty="0" smtClean="0"/>
                  <a:t>n</a:t>
                </a:r>
                <a:r>
                  <a:rPr lang="ko-KR" altLang="en-US" sz="2000" dirty="0" smtClean="0"/>
                  <a:t>차원이며</a:t>
                </a:r>
                <a:r>
                  <a:rPr lang="en-US" altLang="ko-KR" sz="2000" dirty="0" smtClean="0"/>
                  <a:t>, b</a:t>
                </a:r>
                <a:r>
                  <a:rPr lang="ko-KR" altLang="en-US" sz="2000" dirty="0" smtClean="0"/>
                  <a:t>는 </a:t>
                </a:r>
                <a:r>
                  <a:rPr lang="en-US" altLang="ko-KR" sz="2000" dirty="0" smtClean="0"/>
                  <a:t>bias</a:t>
                </a:r>
                <a:r>
                  <a:rPr lang="ko-KR" altLang="en-US" sz="2000" dirty="0" smtClean="0"/>
                  <a:t>이다</a:t>
                </a:r>
                <a:r>
                  <a:rPr lang="en-US" altLang="ko-KR" sz="2000" dirty="0" smtClean="0"/>
                  <a:t>)</a:t>
                </a:r>
              </a:p>
              <a:p>
                <a:endParaRPr lang="en-US" altLang="ko-KR" sz="2000" dirty="0" smtClean="0"/>
              </a:p>
              <a:p>
                <a:r>
                  <a:rPr lang="en-US" altLang="ko-KR" sz="2000" dirty="0" smtClean="0"/>
                  <a:t>2. </a:t>
                </a:r>
                <a:r>
                  <a:rPr lang="ko-KR" altLang="en-US" sz="2000" dirty="0" smtClean="0"/>
                  <a:t>마진을 최대화해야 한다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두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평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거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ko-KR" altLang="en-US" sz="2000" dirty="0" smtClean="0"/>
                  <a:t>를 최대화해야 하는데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이를 달리 해석해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0.5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최소화하는 방식으로 풀이하게 된다</a:t>
                </a:r>
                <a:r>
                  <a:rPr lang="en-US" altLang="ko-KR" sz="2000" dirty="0" smtClean="0"/>
                  <a:t>.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72" y="2233489"/>
                <a:ext cx="8346452" cy="1771575"/>
              </a:xfrm>
              <a:prstGeom prst="rect">
                <a:avLst/>
              </a:prstGeom>
              <a:blipFill rotWithShape="1">
                <a:blip r:embed="rId4"/>
                <a:stretch>
                  <a:fillRect l="-1825" t="-5842" r="-2190" b="-4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아래쪽 4"/>
          <p:cNvSpPr/>
          <p:nvPr/>
        </p:nvSpPr>
        <p:spPr>
          <a:xfrm>
            <a:off x="6300192" y="4307392"/>
            <a:ext cx="648072" cy="835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419900" y="5470551"/>
                <a:ext cx="8277683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𝐦𝐢𝐧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altLang="ko-KR" sz="20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000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ko-KR" sz="2000" b="1" dirty="0" smtClean="0"/>
              </a:p>
              <a:p>
                <a:endParaRPr lang="en-US" altLang="ko-KR" sz="20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altLang="ko-KR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acc>
                        <m:accPr>
                          <m:chr m:val="⃗"/>
                          <m:ctrlPr>
                            <a:rPr lang="en-US" altLang="ko-KR" sz="20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sz="2000" b="1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900" y="5470551"/>
                <a:ext cx="8277683" cy="923330"/>
              </a:xfrm>
              <a:prstGeom prst="rect">
                <a:avLst/>
              </a:prstGeom>
              <a:blipFill rotWithShape="1">
                <a:blip r:embed="rId5"/>
                <a:stretch>
                  <a:fillRect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 descr="Svm_max_sep_hyperplane_with_margin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6575" y="4021671"/>
            <a:ext cx="2377250" cy="25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MMH(Maximum Margin </a:t>
            </a:r>
            <a:r>
              <a:rPr lang="en-US" altLang="ko-KR" dirty="0" err="1"/>
              <a:t>Hyperplane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4123" y="98072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비선형적으로 구별 가능한 </a:t>
            </a:r>
            <a:endParaRPr lang="en-US" altLang="ko-KR" sz="3200" b="1" dirty="0" smtClean="0"/>
          </a:p>
          <a:p>
            <a:r>
              <a:rPr lang="ko-KR" altLang="en-US" sz="3200" b="1" dirty="0" smtClean="0"/>
              <a:t>데이터의 경우</a:t>
            </a:r>
            <a:endParaRPr lang="ko-KR" altLang="en-US" sz="3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2101335"/>
            <a:ext cx="2765366" cy="2459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5622" y="4429284"/>
                <a:ext cx="804810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위와 같은 데이터 분포는 선형으로 </a:t>
                </a:r>
                <a:r>
                  <a:rPr lang="en-US" altLang="ko-KR" dirty="0" smtClean="0"/>
                  <a:t>100% </a:t>
                </a:r>
                <a:r>
                  <a:rPr lang="ko-KR" altLang="en-US" dirty="0" smtClean="0"/>
                  <a:t>정확한 구별이 불가능함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따라서 잘못 분류했을 때 발생하는 흑색 데이터포인트의 마진을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라 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이것을 비용으로 간주함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그렇게 될 경우 알고리즘은 </a:t>
                </a:r>
                <a:r>
                  <a:rPr lang="en-US" altLang="ko-KR" dirty="0" smtClean="0"/>
                  <a:t>“</a:t>
                </a:r>
                <a:r>
                  <a:rPr lang="ko-KR" altLang="en-US" dirty="0" smtClean="0"/>
                  <a:t>최대마진을 갖는다</a:t>
                </a:r>
                <a:r>
                  <a:rPr lang="en-US" altLang="ko-KR" dirty="0" smtClean="0"/>
                  <a:t>＂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“</a:t>
                </a:r>
                <a:r>
                  <a:rPr lang="ko-KR" altLang="en-US" dirty="0" smtClean="0"/>
                  <a:t>최소비용을 갖는다</a:t>
                </a:r>
                <a:r>
                  <a:rPr lang="en-US" altLang="ko-KR" dirty="0" smtClean="0"/>
                  <a:t>＂</a:t>
                </a:r>
                <a:r>
                  <a:rPr lang="ko-KR" altLang="en-US" dirty="0" smtClean="0"/>
                  <a:t>로 개념이 바뀌게 됨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2" y="4429284"/>
                <a:ext cx="8048102" cy="2031325"/>
              </a:xfrm>
              <a:prstGeom prst="rect">
                <a:avLst/>
              </a:prstGeom>
              <a:blipFill rotWithShape="0">
                <a:blip r:embed="rId5"/>
                <a:stretch>
                  <a:fillRect l="-682" t="-1802" r="-303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0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MMH(Maximum Margin </a:t>
            </a:r>
            <a:r>
              <a:rPr lang="en-US" altLang="ko-KR" dirty="0" err="1"/>
              <a:t>Hyperplane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23628" y="4471952"/>
                <a:ext cx="66967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Cost 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ko-KR" altLang="en-US" dirty="0" smtClean="0"/>
                  <a:t>는 잘못 분류한 것에 대한 </a:t>
                </a:r>
                <a:r>
                  <a:rPr lang="ko-KR" altLang="en-US" dirty="0" err="1" smtClean="0"/>
                  <a:t>패널티</a:t>
                </a:r>
                <a:r>
                  <a:rPr lang="ko-KR" altLang="en-US" dirty="0" smtClean="0"/>
                  <a:t> 항목임</a:t>
                </a:r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ko-KR" altLang="en-US" dirty="0" smtClean="0"/>
                  <a:t>의 값을 크게 줄 경우 알고리즘은 무리하더라도 데이터 포인트들을 정확하게 구분해내려 할 것이고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작게 줄 경우 </a:t>
                </a:r>
                <a:r>
                  <a:rPr lang="ko-KR" altLang="en-US" dirty="0" err="1" smtClean="0"/>
                  <a:t>오분류를</a:t>
                </a:r>
                <a:r>
                  <a:rPr lang="ko-KR" altLang="en-US" dirty="0" smtClean="0"/>
                  <a:t> 감수하고 전체적인 마진을 넓게 잡아낼 것임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4471952"/>
                <a:ext cx="6696744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729" t="-2479" r="-729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9752" y="2561330"/>
            <a:ext cx="4464496" cy="1324396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494123" y="1133872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비선형적으로 구별 가능한 </a:t>
            </a:r>
            <a:endParaRPr lang="en-US" altLang="ko-KR" sz="3200" b="1" dirty="0" smtClean="0"/>
          </a:p>
          <a:p>
            <a:r>
              <a:rPr lang="ko-KR" altLang="en-US" sz="3200" b="1" dirty="0" smtClean="0"/>
              <a:t>데이터의 경우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467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95000"/>
                    <a:alpha val="99000"/>
                  </a:scheme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kumimoji="0" lang="en-US" altLang="ko-KR" sz="1000" b="0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95000"/>
                    <a:alpha val="99000"/>
                  </a:scheme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kumimoji="0" lang="ko-KR" altLang="en-US" sz="1000" b="0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95000"/>
                    <a:alpha val="99000"/>
                  </a:scheme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kumimoji="0" lang="en-US" altLang="ko-KR" sz="1000" b="0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95000"/>
                    <a:alpha val="99000"/>
                  </a:scheme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kumimoji="0" lang="ko-KR" altLang="en-US" sz="1000" b="0" i="0" u="none" strike="noStrike" kern="0" cap="none" spc="-150" normalizeH="0" baseline="0" noProof="0" dirty="0">
              <a:ln>
                <a:noFill/>
              </a:ln>
              <a:solidFill>
                <a:schemeClr val="bg1">
                  <a:lumMod val="95000"/>
                  <a:alpha val="99000"/>
                </a:scheme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3132257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kern="0" dirty="0" smtClean="0">
                <a:solidFill>
                  <a:schemeClr val="bg1"/>
                </a:solidFill>
              </a:rPr>
              <a:t>Kernels</a:t>
            </a:r>
            <a:endParaRPr kumimoji="0" lang="en-US" altLang="ko-KR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5656" y="2806328"/>
            <a:ext cx="6336704" cy="122413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63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Kernels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34395" y="1052736"/>
            <a:ext cx="8229600" cy="99029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Nonlinear SVMs</a:t>
            </a:r>
            <a:endParaRPr lang="ko-KR" altLang="en-US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57200" y="2420888"/>
            <a:ext cx="8229600" cy="367240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Performing nonlinear classification via linear separation in higher dimensional space</a:t>
            </a:r>
          </a:p>
          <a:p>
            <a:r>
              <a:rPr lang="en-US" altLang="ko-KR" dirty="0" smtClean="0"/>
              <a:t>SVM with polynomial kernel visualization</a:t>
            </a:r>
          </a:p>
          <a:p>
            <a:pPr>
              <a:buFont typeface="Arial" pitchFamily="34" charset="0"/>
              <a:buNone/>
            </a:pPr>
            <a:endParaRPr lang="en-US" altLang="ko-KR" dirty="0" smtClean="0">
              <a:hlinkClick r:id="rId4"/>
            </a:endParaRPr>
          </a:p>
          <a:p>
            <a:pPr>
              <a:buFont typeface="Arial" pitchFamily="34" charset="0"/>
              <a:buNone/>
            </a:pPr>
            <a:r>
              <a:rPr lang="en-US" altLang="ko-KR" sz="2800" dirty="0" smtClean="0">
                <a:hlinkClick r:id="rId4"/>
              </a:rPr>
              <a:t>https://www.youtube.com/watch?v=9NrALgHFwTo</a:t>
            </a:r>
            <a:r>
              <a:rPr lang="en-US" altLang="ko-KR" sz="2800" dirty="0" smtClean="0">
                <a:hlinkClick r:id=""/>
              </a:rPr>
              <a:t> </a:t>
            </a:r>
          </a:p>
          <a:p>
            <a:pPr>
              <a:buFont typeface="Arial" pitchFamily="34" charset="0"/>
              <a:buNone/>
            </a:pPr>
            <a:r>
              <a:rPr lang="en-US" altLang="ko-KR" sz="2800" dirty="0" smtClean="0">
                <a:hlinkClick r:id=""/>
              </a:rPr>
              <a:t>https://www.youtube.com/watch?v=3liCbRZPrZA</a:t>
            </a:r>
            <a:endParaRPr lang="en-US" altLang="ko-KR" sz="2800" dirty="0" smtClean="0"/>
          </a:p>
          <a:p>
            <a:pPr>
              <a:buFont typeface="Arial" pitchFamily="34" charset="0"/>
              <a:buNone/>
            </a:pPr>
            <a:r>
              <a:rPr lang="en-US" altLang="ko-KR" sz="2800" dirty="0" smtClean="0">
                <a:hlinkClick r:id="rId4"/>
              </a:rPr>
              <a:t> </a:t>
            </a:r>
            <a:endParaRPr lang="en-US" altLang="ko-KR" sz="2800" dirty="0" smtClean="0"/>
          </a:p>
          <a:p>
            <a:pPr>
              <a:buFont typeface="Arial" pitchFamily="34" charset="0"/>
              <a:buNone/>
            </a:pPr>
            <a:endParaRPr lang="en-US" altLang="ko-KR" dirty="0" smtClean="0"/>
          </a:p>
          <a:p>
            <a:pPr>
              <a:buFont typeface="Arial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9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Kernels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Kernel</a:t>
            </a:r>
            <a:endParaRPr lang="ko-KR" altLang="en-US" b="1" dirty="0"/>
          </a:p>
        </p:txBody>
      </p:sp>
      <p:pic>
        <p:nvPicPr>
          <p:cNvPr id="14" name="내용 개체 틀 5" descr="noname01_1uOrfW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2204864"/>
            <a:ext cx="8368750" cy="32056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19672" y="538766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space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96136" y="538766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feature 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6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Kernels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57200" y="1124744"/>
            <a:ext cx="8229600" cy="157018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Kernel Functions</a:t>
            </a:r>
            <a:br>
              <a:rPr lang="en-US" altLang="ko-KR" b="1" dirty="0" smtClean="0"/>
            </a:br>
            <a:r>
              <a:rPr lang="en-US" altLang="ko-KR" b="1" dirty="0" smtClean="0"/>
              <a:t>-definition</a:t>
            </a:r>
            <a:endParaRPr lang="ko-KR" altLang="en-US" b="1" dirty="0"/>
          </a:p>
        </p:txBody>
      </p:sp>
      <p:pic>
        <p:nvPicPr>
          <p:cNvPr id="13" name="내용 개체 틀 3" descr="de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870" y="2852936"/>
            <a:ext cx="8326372" cy="242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800398" cy="246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국내 최초 </a:t>
            </a:r>
            <a:r>
              <a:rPr lang="en-US" altLang="ko-KR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Big Data </a:t>
            </a:r>
            <a:r>
              <a:rPr lang="ko-KR" altLang="en-US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연합동아리 </a:t>
            </a:r>
            <a:r>
              <a:rPr lang="en-US" altLang="ko-KR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BOAZ</a:t>
            </a:r>
            <a:endParaRPr lang="ko-KR" altLang="en-US" sz="1000" b="0" spc="-150">
              <a:solidFill>
                <a:schemeClr val="bg1">
                  <a:lumMod val="95000"/>
                  <a:alpha val="99000"/>
                </a:schemeClr>
              </a:solidFill>
              <a:latin typeface="-윤고딕320"/>
              <a:ea typeface="-윤고딕3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3016" y="1160748"/>
            <a:ext cx="5137968" cy="694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636" y="2420888"/>
            <a:ext cx="6762798" cy="3380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>
                <a:solidFill>
                  <a:schemeClr val="bg1"/>
                </a:solidFill>
              </a:rPr>
              <a:t>SVM(Support Vector Machine</a:t>
            </a:r>
          </a:p>
          <a:p>
            <a:pPr lvl="0">
              <a:defRPr lang="ko-KR" altLang="en-US"/>
            </a:pPr>
            <a:endParaRPr lang="en-US" altLang="ko-KR" sz="2400" b="1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 lang="ko-KR" altLang="en-US"/>
            </a:pPr>
            <a:r>
              <a:rPr lang="en-US" altLang="ko-KR" sz="2400" b="1">
                <a:solidFill>
                  <a:schemeClr val="bg1"/>
                </a:solidFill>
              </a:rPr>
              <a:t>SVM</a:t>
            </a:r>
            <a:r>
              <a:rPr lang="ko-KR" altLang="en-US" sz="2400" b="1">
                <a:solidFill>
                  <a:schemeClr val="bg1"/>
                </a:solidFill>
              </a:rPr>
              <a:t>의 이해</a:t>
            </a:r>
          </a:p>
          <a:p>
            <a:pPr marL="457200" indent="-457200">
              <a:buNone/>
              <a:defRPr lang="ko-KR" altLang="en-US"/>
            </a:pPr>
            <a:endParaRPr lang="ko-KR" altLang="en-US" sz="2400" b="1">
              <a:solidFill>
                <a:schemeClr val="bg1"/>
              </a:solidFill>
            </a:endParaRPr>
          </a:p>
          <a:p>
            <a:pPr marL="457200" indent="-457200">
              <a:buNone/>
              <a:defRPr lang="ko-KR" altLang="en-US"/>
            </a:pPr>
            <a:r>
              <a:rPr lang="ko-KR" altLang="en-US" sz="2400" b="1">
                <a:solidFill>
                  <a:schemeClr val="bg1"/>
                </a:solidFill>
              </a:rPr>
              <a:t>2.  </a:t>
            </a:r>
            <a:r>
              <a:rPr lang="en-US" altLang="ko-KR" sz="2400" b="1">
                <a:solidFill>
                  <a:schemeClr val="bg1"/>
                </a:solidFill>
              </a:rPr>
              <a:t>MMH(Maximum Margin Hyperplane)</a:t>
            </a:r>
          </a:p>
          <a:p>
            <a:pPr marL="457200" indent="-457200">
              <a:buNone/>
              <a:defRPr lang="ko-KR" altLang="en-US"/>
            </a:pPr>
            <a:endParaRPr lang="en-US" altLang="ko-KR" sz="2400" b="1">
              <a:solidFill>
                <a:schemeClr val="bg1"/>
              </a:solidFill>
            </a:endParaRPr>
          </a:p>
          <a:p>
            <a:pPr marL="457200" indent="-457200">
              <a:buNone/>
              <a:defRPr lang="ko-KR" altLang="en-US"/>
            </a:pPr>
            <a:r>
              <a:rPr lang="ko-KR" altLang="en-US" sz="2400" b="1">
                <a:solidFill>
                  <a:schemeClr val="bg1"/>
                </a:solidFill>
              </a:rPr>
              <a:t>3.  </a:t>
            </a:r>
            <a:r>
              <a:rPr lang="en-US" altLang="ko-KR" sz="2400" b="1">
                <a:solidFill>
                  <a:schemeClr val="bg1"/>
                </a:solidFill>
              </a:rPr>
              <a:t>kernels</a:t>
            </a:r>
          </a:p>
          <a:p>
            <a:pPr marL="457200" indent="-457200">
              <a:buNone/>
              <a:defRPr lang="ko-KR" altLang="en-US"/>
            </a:pPr>
            <a:endParaRPr lang="en-US" altLang="ko-KR" sz="2400" b="1">
              <a:solidFill>
                <a:schemeClr val="bg1"/>
              </a:solidFill>
            </a:endParaRPr>
          </a:p>
          <a:p>
            <a:pPr marL="457200" indent="-457200">
              <a:buNone/>
              <a:defRPr lang="ko-KR" altLang="en-US"/>
            </a:pPr>
            <a:r>
              <a:rPr lang="ko-KR" altLang="en-US" sz="2400" b="1">
                <a:solidFill>
                  <a:schemeClr val="bg1"/>
                </a:solidFill>
              </a:rPr>
              <a:t>4.  실습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79612" y="2168860"/>
            <a:ext cx="6984776" cy="399644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Kernels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39749" y="1124744"/>
            <a:ext cx="8229600" cy="9150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Example</a:t>
            </a:r>
            <a:endParaRPr lang="ko-KR" altLang="en-US" b="1" dirty="0"/>
          </a:p>
        </p:txBody>
      </p:sp>
      <p:pic>
        <p:nvPicPr>
          <p:cNvPr id="12" name="내용 개체 틀 6" descr="e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7052" y="2039767"/>
            <a:ext cx="7183744" cy="443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Kernels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1" name="내용 개체 틀 4" descr="dPw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099" y="1988840"/>
            <a:ext cx="7992888" cy="3941424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439749" y="1124744"/>
            <a:ext cx="8229600" cy="9150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Example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65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Kernels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1" name="내용 개체 틀 3" descr="ex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900" y="1988840"/>
            <a:ext cx="7459842" cy="4466463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439749" y="1124744"/>
            <a:ext cx="8229600" cy="9150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Example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34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Kernels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50498" y="113387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Complicated Kernels</a:t>
            </a:r>
            <a:endParaRPr lang="ko-KR" altLang="en-US" b="1" dirty="0"/>
          </a:p>
        </p:txBody>
      </p:sp>
      <p:pic>
        <p:nvPicPr>
          <p:cNvPr id="12" name="내용 개체 틀 3" descr="제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9140" y="2276872"/>
            <a:ext cx="8125719" cy="374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Kernels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57200" y="127788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Popular Kernels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57200" y="2420887"/>
            <a:ext cx="8229600" cy="3600401"/>
            <a:chOff x="457200" y="2420887"/>
            <a:chExt cx="8229600" cy="3600401"/>
          </a:xfrm>
        </p:grpSpPr>
        <p:sp>
          <p:nvSpPr>
            <p:cNvPr id="12" name="내용 개체 틀 2"/>
            <p:cNvSpPr txBox="1">
              <a:spLocks/>
            </p:cNvSpPr>
            <p:nvPr/>
          </p:nvSpPr>
          <p:spPr>
            <a:xfrm>
              <a:off x="457200" y="2464296"/>
              <a:ext cx="8229600" cy="355699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/>
                <a:t>Linear kernel: </a:t>
              </a:r>
            </a:p>
            <a:p>
              <a:r>
                <a:rPr lang="en-US" altLang="ko-KR" dirty="0" smtClean="0"/>
                <a:t>Polynomial Kernel: </a:t>
              </a:r>
            </a:p>
            <a:p>
              <a:r>
                <a:rPr lang="en-US" altLang="ko-KR" dirty="0" smtClean="0"/>
                <a:t>Sigmoid kernel: </a:t>
              </a:r>
            </a:p>
            <a:p>
              <a:r>
                <a:rPr lang="en-US" altLang="ko-KR" dirty="0" smtClean="0"/>
                <a:t>Gaussian RBF(Radial Basis Function) kernel: </a:t>
              </a:r>
            </a:p>
            <a:p>
              <a:endParaRPr lang="ko-KR" altLang="en-US" dirty="0"/>
            </a:p>
          </p:txBody>
        </p:sp>
        <p:pic>
          <p:nvPicPr>
            <p:cNvPr id="13" name="그림 12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1880" y="2420887"/>
              <a:ext cx="3096344" cy="724676"/>
            </a:xfrm>
            <a:prstGeom prst="rect">
              <a:avLst/>
            </a:prstGeom>
          </p:spPr>
        </p:pic>
        <p:pic>
          <p:nvPicPr>
            <p:cNvPr id="14" name="그림 13" descr="1.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5976" y="2996951"/>
              <a:ext cx="3495143" cy="723133"/>
            </a:xfrm>
            <a:prstGeom prst="rect">
              <a:avLst/>
            </a:prstGeom>
          </p:spPr>
        </p:pic>
        <p:pic>
          <p:nvPicPr>
            <p:cNvPr id="15" name="그림 14" descr="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9912" y="3645023"/>
              <a:ext cx="4680520" cy="715586"/>
            </a:xfrm>
            <a:prstGeom prst="rect">
              <a:avLst/>
            </a:prstGeom>
          </p:spPr>
        </p:pic>
        <p:pic>
          <p:nvPicPr>
            <p:cNvPr id="18" name="그림 17" descr="4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67745" y="4725144"/>
              <a:ext cx="4104455" cy="1205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34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Kernels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57200" y="129519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Strengths/Weaknesses</a:t>
            </a:r>
            <a:endParaRPr lang="ko-KR" altLang="en-US" b="1" dirty="0"/>
          </a:p>
        </p:txBody>
      </p:sp>
      <p:pic>
        <p:nvPicPr>
          <p:cNvPr id="12" name="내용 개체 틀 3" descr="wkdek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846" y="2348880"/>
            <a:ext cx="8430307" cy="379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95000"/>
                    <a:alpha val="99000"/>
                  </a:scheme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kumimoji="0" lang="en-US" altLang="ko-KR" sz="1000" b="0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95000"/>
                    <a:alpha val="99000"/>
                  </a:scheme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kumimoji="0" lang="ko-KR" altLang="en-US" sz="1000" b="0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95000"/>
                    <a:alpha val="99000"/>
                  </a:scheme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kumimoji="0" lang="en-US" altLang="ko-KR" sz="1000" b="0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95000"/>
                    <a:alpha val="99000"/>
                  </a:scheme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kumimoji="0" lang="ko-KR" altLang="en-US" sz="1000" b="0" i="0" u="none" strike="noStrike" kern="0" cap="none" spc="-150" normalizeH="0" baseline="0" noProof="0" dirty="0">
              <a:ln>
                <a:noFill/>
              </a:ln>
              <a:solidFill>
                <a:schemeClr val="bg1">
                  <a:lumMod val="95000"/>
                  <a:alpha val="99000"/>
                </a:scheme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3132257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kern="0" dirty="0" smtClean="0">
                <a:solidFill>
                  <a:schemeClr val="bg1"/>
                </a:solidFill>
              </a:rPr>
              <a:t>실</a:t>
            </a:r>
            <a:r>
              <a:rPr lang="ko-KR" altLang="en-US" sz="3200" b="1" kern="0" dirty="0">
                <a:solidFill>
                  <a:schemeClr val="bg1"/>
                </a:solidFill>
              </a:rPr>
              <a:t>습</a:t>
            </a:r>
            <a:endParaRPr kumimoji="0" lang="en-US" altLang="ko-KR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5656" y="2806328"/>
            <a:ext cx="6336704" cy="122413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9539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실습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_ SVM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으로 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OCR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수행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39749" y="1124744"/>
            <a:ext cx="8229600" cy="9150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SVM</a:t>
            </a:r>
            <a:r>
              <a:rPr lang="ko-KR" altLang="en-US" b="1" dirty="0" smtClean="0"/>
              <a:t>의 장점</a:t>
            </a:r>
            <a:endParaRPr lang="ko-KR" altLang="en-US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57200" y="2420888"/>
            <a:ext cx="8229600" cy="28083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/>
              <a:t>이미지 데이터 문제 해결에 적합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err="1" smtClean="0"/>
              <a:t>노이즈에</a:t>
            </a:r>
            <a:r>
              <a:rPr lang="ko-KR" altLang="en-US" sz="2800" dirty="0" smtClean="0"/>
              <a:t> 민감하지 않게 복잡한 패턴 학습 가능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높은 정확도로 시각 패턴 인식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>
              <a:buFont typeface="Arial" pitchFamily="34" charset="0"/>
              <a:buNone/>
            </a:pPr>
            <a:endParaRPr lang="en-US" altLang="ko-KR" sz="2800" dirty="0" smtClean="0"/>
          </a:p>
          <a:p>
            <a:pPr>
              <a:buFont typeface="Arial" pitchFamily="34" charset="0"/>
              <a:buNone/>
            </a:pPr>
            <a:endParaRPr lang="en-US" altLang="ko-KR" dirty="0" smtClean="0"/>
          </a:p>
          <a:p>
            <a:pPr>
              <a:buFont typeface="Arial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3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실습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_ SVM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으로 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OCR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n-ea"/>
              </a:rPr>
              <a:t>수행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39749" y="1124744"/>
            <a:ext cx="8229600" cy="9150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OCR</a:t>
            </a:r>
            <a:endParaRPr lang="ko-KR" altLang="en-US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57200" y="2420888"/>
            <a:ext cx="8229600" cy="33123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/>
              <a:t>광학식 문자인식</a:t>
            </a:r>
            <a:endParaRPr lang="en-US" altLang="ko-KR" sz="2800" dirty="0" smtClean="0"/>
          </a:p>
          <a:p>
            <a:r>
              <a:rPr lang="en-US" altLang="ko-KR" sz="2800" dirty="0" smtClean="0"/>
              <a:t>OCR</a:t>
            </a:r>
          </a:p>
          <a:p>
            <a:r>
              <a:rPr lang="en-US" altLang="ko-KR" sz="2800" dirty="0" smtClean="0"/>
              <a:t>Optical Character Recognition</a:t>
            </a:r>
          </a:p>
          <a:p>
            <a:r>
              <a:rPr lang="ko-KR" altLang="en-US" sz="2800" dirty="0" smtClean="0"/>
              <a:t>출판되었거나 손으로 쓴 문자를 </a:t>
            </a:r>
            <a:r>
              <a:rPr lang="en-US" altLang="ko-KR" sz="2800" dirty="0" smtClean="0"/>
              <a:t>DB</a:t>
            </a:r>
            <a:r>
              <a:rPr lang="ko-KR" altLang="en-US" sz="2800" dirty="0" smtClean="0"/>
              <a:t>에 저장되는 전자형태로 변환하기 위해 종이 형태의 문서를 처리하기 위한 목적으로 사용됨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SVM</a:t>
            </a:r>
            <a:r>
              <a:rPr lang="ko-KR" altLang="en-US" sz="2800" dirty="0" smtClean="0"/>
              <a:t>으로 </a:t>
            </a:r>
            <a:r>
              <a:rPr lang="en-US" altLang="ko-KR" sz="2800" dirty="0" smtClean="0"/>
              <a:t>OCR</a:t>
            </a:r>
            <a:r>
              <a:rPr lang="ko-KR" altLang="en-US" sz="2800" dirty="0" smtClean="0"/>
              <a:t>을 수행할 수 있다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>
              <a:buFont typeface="Arial" pitchFamily="34" charset="0"/>
              <a:buNone/>
            </a:pPr>
            <a:endParaRPr lang="en-US" altLang="ko-KR" sz="2800" dirty="0" smtClean="0"/>
          </a:p>
          <a:p>
            <a:pPr>
              <a:buFont typeface="Arial" pitchFamily="34" charset="0"/>
              <a:buNone/>
            </a:pPr>
            <a:endParaRPr lang="en-US" altLang="ko-KR" dirty="0" smtClean="0"/>
          </a:p>
          <a:p>
            <a:pPr>
              <a:buFont typeface="Arial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5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95000"/>
                    <a:alpha val="99000"/>
                  </a:scheme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kumimoji="0" lang="en-US" altLang="ko-KR" sz="1000" b="0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95000"/>
                    <a:alpha val="99000"/>
                  </a:scheme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kumimoji="0" lang="ko-KR" altLang="en-US" sz="1000" b="0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95000"/>
                    <a:alpha val="99000"/>
                  </a:scheme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kumimoji="0" lang="en-US" altLang="ko-KR" sz="1000" b="0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95000"/>
                    <a:alpha val="99000"/>
                  </a:scheme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kumimoji="0" lang="ko-KR" altLang="en-US" sz="1000" b="0" i="0" u="none" strike="noStrike" kern="0" cap="none" spc="-150" normalizeH="0" baseline="0" noProof="0" dirty="0">
              <a:ln>
                <a:noFill/>
              </a:ln>
              <a:solidFill>
                <a:schemeClr val="bg1">
                  <a:lumMod val="95000"/>
                  <a:alpha val="99000"/>
                </a:scheme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3132257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kern="0" noProof="0" dirty="0" smtClean="0">
                <a:solidFill>
                  <a:schemeClr val="bg1"/>
                </a:solidFill>
              </a:rPr>
              <a:t>Thank You</a:t>
            </a:r>
            <a:endParaRPr kumimoji="0" lang="en-US" altLang="ko-KR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5656" y="2806328"/>
            <a:ext cx="6336704" cy="122413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367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800398" cy="246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국내 최초 </a:t>
            </a:r>
            <a:r>
              <a:rPr lang="en-US" altLang="ko-KR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Big Data </a:t>
            </a:r>
            <a:r>
              <a:rPr lang="ko-KR" altLang="en-US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연합동아리 </a:t>
            </a:r>
            <a:r>
              <a:rPr lang="en-US" altLang="ko-KR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BOAZ</a:t>
            </a:r>
            <a:endParaRPr lang="ko-KR" altLang="en-US" sz="1000" b="0" spc="-150">
              <a:solidFill>
                <a:schemeClr val="bg1">
                  <a:lumMod val="95000"/>
                  <a:alpha val="99000"/>
                </a:schemeClr>
              </a:solidFill>
              <a:latin typeface="-윤고딕320"/>
              <a:ea typeface="-윤고딕3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0587" y="3140968"/>
            <a:ext cx="5951773" cy="448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  <a:defRPr lang="ko-KR" altLang="en-US"/>
            </a:pPr>
            <a:r>
              <a:rPr lang="en-US" altLang="ko-KR" sz="2400" b="1">
                <a:solidFill>
                  <a:schemeClr val="bg1"/>
                </a:solidFill>
              </a:rPr>
              <a:t>SVM</a:t>
            </a:r>
            <a:r>
              <a:rPr lang="ko-KR" altLang="en-US" sz="2400" b="1">
                <a:solidFill>
                  <a:schemeClr val="bg1"/>
                </a:solidFill>
              </a:rPr>
              <a:t>(</a:t>
            </a:r>
            <a:r>
              <a:rPr lang="en-US" altLang="ko-KR" sz="2400" b="1">
                <a:solidFill>
                  <a:schemeClr val="bg1"/>
                </a:solidFill>
              </a:rPr>
              <a:t>Support Vector Machine)</a:t>
            </a:r>
            <a:r>
              <a:rPr lang="ko-KR" altLang="en-US" sz="2400" b="1">
                <a:solidFill>
                  <a:schemeClr val="bg1"/>
                </a:solidFill>
              </a:rPr>
              <a:t>의 이해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75656" y="2806328"/>
            <a:ext cx="6336704" cy="122413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SVM</a:t>
            </a:r>
            <a:r>
              <a:rPr lang="ko-KR" altLang="en-US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</a:rPr>
              <a:t>Support Vector Machine)</a:t>
            </a:r>
            <a:r>
              <a:rPr lang="ko-KR" altLang="en-US">
                <a:solidFill>
                  <a:schemeClr val="tx1"/>
                </a:solidFill>
              </a:rPr>
              <a:t>의 이해</a:t>
            </a:r>
          </a:p>
        </p:txBody>
      </p:sp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800398" cy="246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국내 최초 </a:t>
            </a:r>
            <a:r>
              <a:rPr lang="en-US" altLang="ko-KR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Big Data </a:t>
            </a:r>
            <a:r>
              <a:rPr lang="ko-KR" altLang="en-US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연합동아리 </a:t>
            </a:r>
            <a:r>
              <a:rPr lang="en-US" altLang="ko-KR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BOAZ</a:t>
            </a:r>
            <a:endParaRPr lang="ko-KR" altLang="en-US" sz="1000" b="0" spc="-150">
              <a:solidFill>
                <a:schemeClr val="bg1">
                  <a:lumMod val="95000"/>
                  <a:alpha val="99000"/>
                </a:schemeClr>
              </a:solidFill>
              <a:latin typeface="-윤고딕320"/>
              <a:ea typeface="-윤고딕320"/>
            </a:endParaRPr>
          </a:p>
        </p:txBody>
      </p:sp>
      <p:sp>
        <p:nvSpPr>
          <p:cNvPr id="11" name="제목 1"/>
          <p:cNvSpPr txBox="1"/>
          <p:nvPr/>
        </p:nvSpPr>
        <p:spPr>
          <a:xfrm>
            <a:off x="685800" y="1148693"/>
            <a:ext cx="7772400" cy="833389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4000" b="1"/>
              <a:t>서포트 벡터 머신 이해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998" y="2284697"/>
            <a:ext cx="6840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속성 값에 따라 다차원 공간의 예제를 여러 가지 점 간의 경계로 정의하는 평면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585477" y="3140968"/>
            <a:ext cx="4934217" cy="3024336"/>
            <a:chOff x="2615178" y="2290160"/>
            <a:chExt cx="5472943" cy="3515104"/>
          </a:xfrm>
        </p:grpSpPr>
        <p:cxnSp>
          <p:nvCxnSpPr>
            <p:cNvPr id="14" name="직선 화살표 연결선 13"/>
            <p:cNvCxnSpPr/>
            <p:nvPr/>
          </p:nvCxnSpPr>
          <p:spPr>
            <a:xfrm flipV="1">
              <a:off x="2627784" y="2636912"/>
              <a:ext cx="0" cy="316835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2615178" y="5798368"/>
              <a:ext cx="397304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이등변 삼각형 17"/>
            <p:cNvSpPr/>
            <p:nvPr/>
          </p:nvSpPr>
          <p:spPr>
            <a:xfrm>
              <a:off x="3059832" y="4581128"/>
              <a:ext cx="360040" cy="310379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3212232" y="5016001"/>
              <a:ext cx="360040" cy="310379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3885270" y="5145054"/>
              <a:ext cx="360040" cy="310379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>
              <a:off x="4139952" y="4390593"/>
              <a:ext cx="360040" cy="310379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>
              <a:off x="3525230" y="4390593"/>
              <a:ext cx="360040" cy="310379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>
              <a:off x="3392252" y="3845556"/>
              <a:ext cx="360040" cy="310379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>
              <a:off x="4493689" y="5062330"/>
              <a:ext cx="360040" cy="310379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202736" y="3607747"/>
              <a:ext cx="360040" cy="36004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022716" y="2517143"/>
              <a:ext cx="360040" cy="36004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5641268" y="2888940"/>
              <a:ext cx="360040" cy="36004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385966" y="2970649"/>
              <a:ext cx="360040" cy="36004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461248" y="4346341"/>
              <a:ext cx="360040" cy="36004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027042" y="2290160"/>
              <a:ext cx="360040" cy="36004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940152" y="3983360"/>
              <a:ext cx="360040" cy="36004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3275856" y="2844319"/>
              <a:ext cx="2611114" cy="26111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989037" y="4734771"/>
              <a:ext cx="2099084" cy="7441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/>
                <a:t>초평면</a:t>
              </a:r>
              <a:r>
                <a:rPr lang="en-US" altLang="ko-KR"/>
                <a:t>(hyperplane)</a:t>
              </a:r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800398" cy="246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국내 최초 </a:t>
            </a:r>
            <a:r>
              <a:rPr lang="en-US" altLang="ko-KR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Big Data </a:t>
            </a:r>
            <a:r>
              <a:rPr lang="ko-KR" altLang="en-US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연합동아리 </a:t>
            </a:r>
            <a:r>
              <a:rPr lang="en-US" altLang="ko-KR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BOAZ</a:t>
            </a:r>
            <a:endParaRPr lang="ko-KR" altLang="en-US" sz="1000" b="0" spc="-150">
              <a:solidFill>
                <a:schemeClr val="bg1">
                  <a:lumMod val="95000"/>
                  <a:alpha val="99000"/>
                </a:schemeClr>
              </a:solidFill>
              <a:latin typeface="-윤고딕320"/>
              <a:ea typeface="-윤고딕3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844824"/>
            <a:ext cx="4392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/>
              <a:t>최근접 이웃 학습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4509120"/>
            <a:ext cx="4392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/>
              <a:t>선형 회귀 모델링</a:t>
            </a:r>
          </a:p>
        </p:txBody>
      </p:sp>
      <p:sp>
        <p:nvSpPr>
          <p:cNvPr id="13" name="더하기 기호 5"/>
          <p:cNvSpPr/>
          <p:nvPr/>
        </p:nvSpPr>
        <p:spPr>
          <a:xfrm>
            <a:off x="1871700" y="2708920"/>
            <a:ext cx="1260140" cy="1260140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화살표: 오른쪽 6"/>
          <p:cNvSpPr/>
          <p:nvPr/>
        </p:nvSpPr>
        <p:spPr>
          <a:xfrm>
            <a:off x="4211960" y="2974904"/>
            <a:ext cx="1872208" cy="92735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660232" y="3193812"/>
            <a:ext cx="1512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/>
              <a:t>SVM</a:t>
            </a:r>
            <a:endParaRPr lang="ko-KR" altLang="en-US" sz="2800"/>
          </a:p>
        </p:txBody>
      </p:sp>
      <p:sp>
        <p:nvSpPr>
          <p:cNvPr id="38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SVM</a:t>
            </a:r>
            <a:r>
              <a:rPr lang="ko-KR" altLang="en-US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</a:rPr>
              <a:t>Support Vector Machine)</a:t>
            </a:r>
            <a:r>
              <a:rPr lang="ko-KR" altLang="en-US">
                <a:solidFill>
                  <a:schemeClr val="tx1"/>
                </a:solidFill>
              </a:rPr>
              <a:t>의 이해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800398" cy="246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국내 최초 </a:t>
            </a:r>
            <a:r>
              <a:rPr lang="en-US" altLang="ko-KR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Big Data </a:t>
            </a:r>
            <a:r>
              <a:rPr lang="ko-KR" altLang="en-US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연합동아리 </a:t>
            </a:r>
            <a:r>
              <a:rPr lang="en-US" altLang="ko-KR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BOAZ</a:t>
            </a:r>
            <a:endParaRPr lang="ko-KR" altLang="en-US" sz="1000" b="0" spc="-150">
              <a:solidFill>
                <a:schemeClr val="bg1">
                  <a:lumMod val="95000"/>
                  <a:alpha val="99000"/>
                </a:schemeClr>
              </a:solidFill>
              <a:latin typeface="-윤고딕320"/>
              <a:ea typeface="-윤고딕32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5085184"/>
            <a:ext cx="6480720" cy="9361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제목 1"/>
          <p:cNvSpPr txBox="1"/>
          <p:nvPr/>
        </p:nvSpPr>
        <p:spPr>
          <a:xfrm>
            <a:off x="457200" y="137805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b="1"/>
              <a:t>classification</a:t>
            </a:r>
            <a:r>
              <a:rPr lang="ko-KR" altLang="ko-KR" sz="2800" b="1"/>
              <a:t>을 하는</a:t>
            </a:r>
            <a:r>
              <a:rPr lang="en-US" altLang="ko-KR" sz="2800" b="1"/>
              <a:t> supervised learning</a:t>
            </a:r>
            <a:endParaRPr lang="ko-KR" altLang="en-US" sz="2800" b="1"/>
          </a:p>
        </p:txBody>
      </p:sp>
      <p:sp>
        <p:nvSpPr>
          <p:cNvPr id="13" name="TextBox 12"/>
          <p:cNvSpPr txBox="1"/>
          <p:nvPr/>
        </p:nvSpPr>
        <p:spPr>
          <a:xfrm>
            <a:off x="1043608" y="2492896"/>
            <a:ext cx="7200800" cy="20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/>
              <a:t>암이나 다른 유전자적 질병을 인식하는 바이오인포매틱스의 마이크로 유전자 표현 테이터의 분류</a:t>
            </a: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/>
              <a:t>주제별로 정리된 문서나 문서에 사용되는 언어의 식별 같은 텍스트 분류</a:t>
            </a: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/>
              <a:t>엔진 연소 문제</a:t>
            </a:r>
            <a:r>
              <a:rPr lang="en-US" altLang="ko-KR"/>
              <a:t>, </a:t>
            </a:r>
            <a:r>
              <a:rPr lang="ko-KR" altLang="en-US"/>
              <a:t>보안상 결함</a:t>
            </a:r>
            <a:r>
              <a:rPr lang="en-US" altLang="ko-KR"/>
              <a:t>, </a:t>
            </a:r>
            <a:r>
              <a:rPr lang="ko-KR" altLang="en-US"/>
              <a:t>지진 같은 드문 주요 사건 감식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5312" y="5373216"/>
            <a:ext cx="6995120" cy="358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알고리즘의 성공은 패턴인식을 하느냐 마느냐에 달려있다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8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SVM</a:t>
            </a:r>
            <a:r>
              <a:rPr lang="ko-KR" altLang="en-US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</a:rPr>
              <a:t>Support Vector Machine)</a:t>
            </a:r>
            <a:r>
              <a:rPr lang="ko-KR" altLang="en-US">
                <a:solidFill>
                  <a:schemeClr val="tx1"/>
                </a:solidFill>
              </a:rPr>
              <a:t>의 이해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800398" cy="246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국내 최초 </a:t>
            </a:r>
            <a:r>
              <a:rPr lang="en-US" altLang="ko-KR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Big Data </a:t>
            </a:r>
            <a:r>
              <a:rPr lang="ko-KR" altLang="en-US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연합동아리 </a:t>
            </a:r>
            <a:r>
              <a:rPr lang="en-US" altLang="ko-KR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BOAZ</a:t>
            </a:r>
            <a:endParaRPr lang="ko-KR" altLang="en-US" sz="1000" b="0" spc="-150">
              <a:solidFill>
                <a:schemeClr val="bg1">
                  <a:lumMod val="95000"/>
                  <a:alpha val="99000"/>
                </a:schemeClr>
              </a:solidFill>
              <a:latin typeface="-윤고딕320"/>
              <a:ea typeface="-윤고딕320"/>
            </a:endParaRPr>
          </a:p>
        </p:txBody>
      </p:sp>
      <p:sp>
        <p:nvSpPr>
          <p:cNvPr id="11" name="제목 1"/>
          <p:cNvSpPr txBox="1"/>
          <p:nvPr/>
        </p:nvSpPr>
        <p:spPr>
          <a:xfrm>
            <a:off x="685800" y="1083324"/>
            <a:ext cx="7772400" cy="86609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4000" b="1"/>
              <a:t>초평면과 분류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2060848"/>
            <a:ext cx="8083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유사한 데이터를 그룹 짓기 위해 초평면</a:t>
            </a:r>
            <a:r>
              <a:rPr lang="en-US" altLang="ko-KR"/>
              <a:t>(hyperplane)</a:t>
            </a:r>
            <a:r>
              <a:rPr lang="ko-KR" altLang="en-US"/>
              <a:t>이라는 선형 경계를 사용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92608" y="2731208"/>
            <a:ext cx="7992888" cy="2376264"/>
            <a:chOff x="611560" y="2564904"/>
            <a:chExt cx="8208912" cy="255788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11560" y="2564904"/>
              <a:ext cx="2567126" cy="244272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868144" y="2564904"/>
              <a:ext cx="2952328" cy="2557887"/>
            </a:xfrm>
            <a:prstGeom prst="rect">
              <a:avLst/>
            </a:prstGeom>
          </p:spPr>
        </p:pic>
        <p:sp>
          <p:nvSpPr>
            <p:cNvPr id="18" name="화살표: 오른쪽 6"/>
            <p:cNvSpPr/>
            <p:nvPr/>
          </p:nvSpPr>
          <p:spPr>
            <a:xfrm>
              <a:off x="3563888" y="4077072"/>
              <a:ext cx="2160240" cy="504056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9831" y="3212975"/>
              <a:ext cx="3384376" cy="6854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/>
                <a:t>데이터가 선형이 아닌 문제에 확장 가능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17559" y="5174709"/>
            <a:ext cx="7740860" cy="1112780"/>
            <a:chOff x="863588" y="5412564"/>
            <a:chExt cx="7740860" cy="1112780"/>
          </a:xfrm>
        </p:grpSpPr>
        <p:sp>
          <p:nvSpPr>
            <p:cNvPr id="24" name="TextBox 23"/>
            <p:cNvSpPr txBox="1"/>
            <p:nvPr/>
          </p:nvSpPr>
          <p:spPr>
            <a:xfrm>
              <a:off x="1115615" y="5517232"/>
              <a:ext cx="7342584" cy="909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/>
                <a:t>편의상 초평면은 </a:t>
              </a:r>
              <a:r>
                <a:rPr lang="en-US" altLang="ko-KR"/>
                <a:t>2</a:t>
              </a:r>
              <a:r>
                <a:rPr lang="ko-KR" altLang="en-US"/>
                <a:t>차원 공간에서 구별된다</a:t>
              </a:r>
              <a:r>
                <a:rPr lang="en-US" altLang="ko-KR"/>
                <a:t>. </a:t>
              </a:r>
              <a:r>
                <a:rPr lang="ko-KR" altLang="en-US"/>
                <a:t>그러나 </a:t>
              </a:r>
              <a:r>
                <a:rPr lang="en-US" altLang="ko-KR"/>
                <a:t>2</a:t>
              </a:r>
              <a:r>
                <a:rPr lang="ko-KR" altLang="en-US"/>
                <a:t>차원보다 큰 공간을 설명하기 쉽지 않다</a:t>
              </a:r>
              <a:r>
                <a:rPr lang="en-US" altLang="ko-KR"/>
                <a:t>.</a:t>
              </a:r>
              <a:r>
                <a:rPr lang="ko-KR" altLang="en-US"/>
                <a:t> 실제로 초평면은 고차원에서 평면이다</a:t>
              </a:r>
              <a:r>
                <a:rPr lang="en-US" altLang="ko-KR"/>
                <a:t>(</a:t>
              </a:r>
              <a:r>
                <a:rPr lang="ko-KR" altLang="en-US"/>
                <a:t>이해하기 쉽지 않다</a:t>
              </a:r>
              <a:r>
                <a:rPr lang="en-US" altLang="ko-KR"/>
                <a:t>).</a:t>
              </a: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63588" y="5412564"/>
              <a:ext cx="7740860" cy="111278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8" name="TextBox 16"/>
          <p:cNvSpPr txBox="1"/>
          <p:nvPr/>
        </p:nvSpPr>
        <p:spPr>
          <a:xfrm>
            <a:off x="876740" y="513093"/>
            <a:ext cx="4775380" cy="361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SVM</a:t>
            </a:r>
            <a:r>
              <a:rPr lang="ko-KR" altLang="en-US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</a:rPr>
              <a:t>Support Vector Machine)</a:t>
            </a:r>
            <a:r>
              <a:rPr lang="ko-KR" altLang="en-US">
                <a:solidFill>
                  <a:schemeClr val="tx1"/>
                </a:solidFill>
              </a:rPr>
              <a:t>의 이해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5" y="39919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5" y="975956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3768" y="203869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800398" cy="246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국내 최초 </a:t>
            </a:r>
            <a:r>
              <a:rPr lang="en-US" altLang="ko-KR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Big Data </a:t>
            </a:r>
            <a:r>
              <a:rPr lang="ko-KR" altLang="en-US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연합동아리 </a:t>
            </a:r>
            <a:r>
              <a:rPr lang="en-US" altLang="ko-KR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BOAZ</a:t>
            </a:r>
            <a:endParaRPr lang="ko-KR" altLang="en-US" sz="1000" b="0" spc="-150">
              <a:solidFill>
                <a:schemeClr val="bg1">
                  <a:lumMod val="95000"/>
                  <a:alpha val="99000"/>
                </a:schemeClr>
              </a:solidFill>
              <a:latin typeface="-윤고딕320"/>
              <a:ea typeface="-윤고딕3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604" y="1508607"/>
            <a:ext cx="7128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SVM </a:t>
            </a:r>
            <a:r>
              <a:rPr lang="ko-KR" altLang="en-US"/>
              <a:t>알고리즘의 태스크는 두 범주를 나누는 직선을 찾는 일이다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43808" y="2085290"/>
            <a:ext cx="3192562" cy="29082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1640" y="5579948"/>
            <a:ext cx="792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그렇다면</a:t>
            </a:r>
            <a:r>
              <a:rPr lang="en-US" altLang="ko-KR"/>
              <a:t> a, b, c 3</a:t>
            </a:r>
            <a:r>
              <a:rPr lang="ko-KR" altLang="en-US"/>
              <a:t>개의 직선 중 알고리즘은 어떤 직선을 고르는가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35596" y="5338926"/>
            <a:ext cx="7740860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TextBox 16"/>
          <p:cNvSpPr txBox="1"/>
          <p:nvPr/>
        </p:nvSpPr>
        <p:spPr>
          <a:xfrm>
            <a:off x="876740" y="482773"/>
            <a:ext cx="4775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SVM</a:t>
            </a:r>
            <a:r>
              <a:rPr lang="ko-KR" altLang="en-US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</a:rPr>
              <a:t>Support Vector Machine)</a:t>
            </a:r>
            <a:r>
              <a:rPr lang="ko-KR" altLang="en-US">
                <a:solidFill>
                  <a:schemeClr val="tx1"/>
                </a:solidFill>
              </a:rPr>
              <a:t>의 이해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2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1685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1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2" y="6587141"/>
            <a:ext cx="1800398" cy="246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국내 최초 </a:t>
            </a:r>
            <a:r>
              <a:rPr lang="en-US" altLang="ko-KR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Big Data </a:t>
            </a:r>
            <a:r>
              <a:rPr lang="ko-KR" altLang="en-US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연합동아리 </a:t>
            </a:r>
            <a:r>
              <a:rPr lang="en-US" altLang="ko-KR" sz="1000" b="0" spc="-150">
                <a:solidFill>
                  <a:schemeClr val="bg1">
                    <a:lumMod val="95000"/>
                    <a:alpha val="99000"/>
                  </a:schemeClr>
                </a:solidFill>
                <a:latin typeface="-윤고딕320"/>
                <a:ea typeface="-윤고딕320"/>
              </a:rPr>
              <a:t>BOAZ</a:t>
            </a:r>
            <a:endParaRPr lang="ko-KR" altLang="en-US" sz="1000" b="0" spc="-150">
              <a:solidFill>
                <a:schemeClr val="bg1">
                  <a:lumMod val="95000"/>
                  <a:alpha val="99000"/>
                </a:schemeClr>
              </a:solidFill>
              <a:latin typeface="-윤고딕320"/>
              <a:ea typeface="-윤고딕3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0587" y="3140968"/>
            <a:ext cx="5951773" cy="448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bg1"/>
                </a:solidFill>
              </a:rPr>
              <a:t>MMH(Maximum Margin Hyperplane)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75656" y="2806328"/>
            <a:ext cx="6336704" cy="1224136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1418</Words>
  <Application>Microsoft Office PowerPoint</Application>
  <PresentationFormat>화면 슬라이드 쇼(4:3)</PresentationFormat>
  <Paragraphs>198</Paragraphs>
  <Slides>29</Slides>
  <Notes>29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최윤정</dc:creator>
  <cp:lastModifiedBy>Eunzi Kim</cp:lastModifiedBy>
  <cp:revision>146</cp:revision>
  <dcterms:created xsi:type="dcterms:W3CDTF">2016-07-28T00:58:40Z</dcterms:created>
  <dcterms:modified xsi:type="dcterms:W3CDTF">2016-10-05T13:32:54Z</dcterms:modified>
</cp:coreProperties>
</file>