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9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64" r:id="rId21"/>
    <p:sldId id="266" r:id="rId22"/>
    <p:sldId id="267" r:id="rId23"/>
    <p:sldId id="268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1E9"/>
    <a:srgbClr val="29ACE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451BC-84BE-4A03-BA76-BC2F5CD6F4A9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D1DC4-B559-438A-88DA-92463B88F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 err="1"/>
              <a:t>빅데이터를</a:t>
            </a:r>
            <a:r>
              <a:rPr lang="ko-KR" altLang="en-US" sz="1600" dirty="0"/>
              <a:t> 분석하는 목적은 크게 두</a:t>
            </a:r>
            <a:r>
              <a:rPr lang="ko-KR" altLang="en-US" sz="1600" baseline="0" dirty="0"/>
              <a:t> 가지인데</a:t>
            </a:r>
            <a:r>
              <a:rPr lang="en-US" altLang="ko-KR" sz="1600" baseline="0" dirty="0"/>
              <a:t>, </a:t>
            </a:r>
            <a:r>
              <a:rPr lang="ko-KR" altLang="en-US" sz="1600" baseline="0" dirty="0"/>
              <a:t>한 가지는 데이터를 설명할 수 있는 모델을 만드는 것이고</a:t>
            </a:r>
            <a:r>
              <a:rPr lang="en-US" altLang="ko-KR" sz="1600" baseline="0" dirty="0"/>
              <a:t>, </a:t>
            </a:r>
            <a:r>
              <a:rPr lang="ko-KR" altLang="en-US" sz="1600" baseline="0" dirty="0"/>
              <a:t>다른 한 가지는 주어진 데이터를 분석해서 앞으로 추가될 데이터의 방향을 예측하는 것이다</a:t>
            </a:r>
            <a:r>
              <a:rPr lang="en-US" altLang="ko-KR" sz="1600" baseline="0" dirty="0"/>
              <a:t>. </a:t>
            </a:r>
            <a:r>
              <a:rPr lang="ko-KR" altLang="en-US" sz="1600" baseline="0" dirty="0"/>
              <a:t>데이터를 예측하는 </a:t>
            </a:r>
            <a:r>
              <a:rPr lang="en-US" altLang="ko-KR" sz="1600" baseline="0" dirty="0"/>
              <a:t>Prediction Model</a:t>
            </a:r>
            <a:r>
              <a:rPr lang="ko-KR" altLang="en-US" sz="1600" baseline="0" dirty="0"/>
              <a:t>을 만드는 </a:t>
            </a:r>
            <a:r>
              <a:rPr lang="en-US" altLang="ko-KR" sz="1600" baseline="0" dirty="0"/>
              <a:t>Machine Learning</a:t>
            </a:r>
            <a:r>
              <a:rPr lang="ko-KR" altLang="en-US" sz="1600" baseline="0" dirty="0"/>
              <a:t>의 분야를 </a:t>
            </a:r>
            <a:r>
              <a:rPr lang="en-US" altLang="ko-KR" sz="1600" baseline="0" dirty="0"/>
              <a:t>Unsupervised Learning(</a:t>
            </a:r>
            <a:r>
              <a:rPr lang="ko-KR" altLang="en-US" sz="1600" baseline="0" dirty="0"/>
              <a:t>지도학습 또는 </a:t>
            </a:r>
            <a:r>
              <a:rPr lang="ko-KR" altLang="en-US" sz="1600" baseline="0" dirty="0" err="1"/>
              <a:t>감독형</a:t>
            </a:r>
            <a:r>
              <a:rPr lang="ko-KR" altLang="en-US" sz="1600" baseline="0" dirty="0"/>
              <a:t> 학습</a:t>
            </a:r>
            <a:r>
              <a:rPr lang="en-US" altLang="ko-KR" sz="1600" baseline="0" dirty="0"/>
              <a:t>)</a:t>
            </a:r>
            <a:r>
              <a:rPr lang="ko-KR" altLang="en-US" sz="1600" baseline="0" dirty="0"/>
              <a:t>이라고 하고</a:t>
            </a:r>
            <a:r>
              <a:rPr lang="en-US" altLang="ko-KR" sz="1600" baseline="0" dirty="0"/>
              <a:t>, </a:t>
            </a:r>
            <a:r>
              <a:rPr lang="ko-KR" altLang="en-US" sz="1600" baseline="0" dirty="0"/>
              <a:t>그 종류는 </a:t>
            </a:r>
            <a:r>
              <a:rPr lang="en-US" altLang="ko-KR" sz="1600" baseline="0" dirty="0"/>
              <a:t>Clustering(</a:t>
            </a:r>
            <a:r>
              <a:rPr lang="ko-KR" altLang="en-US" sz="1600" baseline="0" dirty="0"/>
              <a:t>군집화</a:t>
            </a:r>
            <a:r>
              <a:rPr lang="en-US" altLang="ko-KR" sz="1600" baseline="0" dirty="0"/>
              <a:t>)</a:t>
            </a:r>
            <a:r>
              <a:rPr lang="ko-KR" altLang="en-US" sz="1600" baseline="0" dirty="0"/>
              <a:t>와 </a:t>
            </a:r>
            <a:r>
              <a:rPr lang="en-US" altLang="ko-KR" sz="1600" baseline="0" dirty="0"/>
              <a:t>Association(</a:t>
            </a:r>
            <a:r>
              <a:rPr lang="ko-KR" altLang="en-US" sz="1600" baseline="0" dirty="0"/>
              <a:t>연관 규칙</a:t>
            </a:r>
            <a:r>
              <a:rPr lang="en-US" altLang="ko-KR" sz="1600" baseline="0" dirty="0"/>
              <a:t>) </a:t>
            </a:r>
            <a:r>
              <a:rPr lang="ko-KR" altLang="en-US" sz="1600" baseline="0" dirty="0"/>
              <a:t>등이 있다</a:t>
            </a:r>
            <a:r>
              <a:rPr lang="en-US" altLang="ko-KR" sz="1600" baseline="0" dirty="0"/>
              <a:t>. </a:t>
            </a:r>
            <a:r>
              <a:rPr lang="ko-KR" altLang="en-US" sz="1600" baseline="0" dirty="0"/>
              <a:t>그리고</a:t>
            </a:r>
            <a:r>
              <a:rPr lang="en-US" altLang="ko-KR" sz="1600" baseline="0" dirty="0"/>
              <a:t>, </a:t>
            </a:r>
            <a:r>
              <a:rPr lang="ko-KR" altLang="en-US" sz="1600" baseline="0" dirty="0"/>
              <a:t>데이터를 분석하는 설명 모델을 만드는 기법을 </a:t>
            </a:r>
            <a:r>
              <a:rPr lang="en-US" altLang="ko-KR" sz="1600" baseline="0" dirty="0"/>
              <a:t>Supervised Learning(</a:t>
            </a:r>
            <a:r>
              <a:rPr lang="ko-KR" altLang="en-US" sz="1600" baseline="0" dirty="0"/>
              <a:t>자율 학습</a:t>
            </a:r>
            <a:r>
              <a:rPr lang="en-US" altLang="ko-KR" sz="1600" baseline="0" dirty="0"/>
              <a:t> </a:t>
            </a:r>
            <a:r>
              <a:rPr lang="ko-KR" altLang="en-US" sz="1600" baseline="0" dirty="0"/>
              <a:t>또는 비 지도학습</a:t>
            </a:r>
            <a:r>
              <a:rPr lang="en-US" altLang="ko-KR" sz="1600" baseline="0" dirty="0"/>
              <a:t>)</a:t>
            </a:r>
            <a:r>
              <a:rPr lang="ko-KR" altLang="en-US" sz="1600" baseline="0" dirty="0"/>
              <a:t>이라고 하는데</a:t>
            </a:r>
            <a:r>
              <a:rPr lang="en-US" altLang="ko-KR" sz="1600" baseline="0" dirty="0"/>
              <a:t>,</a:t>
            </a:r>
            <a:r>
              <a:rPr lang="ko-KR" altLang="en-US" sz="1600" baseline="0" dirty="0"/>
              <a:t> </a:t>
            </a:r>
            <a:r>
              <a:rPr lang="en-US" altLang="ko-KR" sz="1600" baseline="0" dirty="0"/>
              <a:t>Dependent Variable</a:t>
            </a:r>
            <a:r>
              <a:rPr lang="ko-KR" altLang="en-US" sz="1600" baseline="0" dirty="0"/>
              <a:t>이 </a:t>
            </a:r>
            <a:r>
              <a:rPr lang="ko-KR" altLang="en-US" sz="1600" baseline="0" dirty="0" err="1"/>
              <a:t>연속형인지</a:t>
            </a:r>
            <a:r>
              <a:rPr lang="ko-KR" altLang="en-US" sz="1600" baseline="0" dirty="0"/>
              <a:t> 범주형인지에 따라서 </a:t>
            </a:r>
            <a:r>
              <a:rPr lang="en-US" altLang="ko-KR" sz="1600" baseline="0" dirty="0"/>
              <a:t>Regression </a:t>
            </a:r>
            <a:r>
              <a:rPr lang="ko-KR" altLang="en-US" sz="1600" baseline="0" dirty="0"/>
              <a:t>과 </a:t>
            </a:r>
            <a:r>
              <a:rPr lang="en-US" altLang="ko-KR" sz="1600" baseline="0" dirty="0"/>
              <a:t>Classification</a:t>
            </a:r>
            <a:r>
              <a:rPr lang="ko-KR" altLang="en-US" sz="1600" baseline="0" dirty="0"/>
              <a:t>으로 나눌 수 있습니다</a:t>
            </a:r>
            <a:r>
              <a:rPr lang="en-US" altLang="ko-KR" sz="1600" baseline="0" dirty="0"/>
              <a:t>.</a:t>
            </a:r>
          </a:p>
          <a:p>
            <a:r>
              <a:rPr lang="ko-KR" altLang="en-US" sz="1600" baseline="0" dirty="0"/>
              <a:t>반응 변수가 </a:t>
            </a:r>
            <a:r>
              <a:rPr lang="en-US" altLang="ko-KR" sz="1600" baseline="0" dirty="0"/>
              <a:t>Continuous</a:t>
            </a:r>
            <a:r>
              <a:rPr lang="ko-KR" altLang="en-US" sz="1600" baseline="0" dirty="0"/>
              <a:t>한 경우를 회귀라고 하고</a:t>
            </a:r>
            <a:r>
              <a:rPr lang="en-US" altLang="ko-KR" sz="1600" baseline="0" dirty="0"/>
              <a:t>, Categorical </a:t>
            </a:r>
            <a:r>
              <a:rPr lang="ko-KR" altLang="en-US" sz="1600" baseline="0" dirty="0"/>
              <a:t>한 병우를 분류라고 합니다</a:t>
            </a:r>
            <a:r>
              <a:rPr lang="en-US" altLang="ko-KR" sz="1600" baseline="0" dirty="0"/>
              <a:t>. </a:t>
            </a:r>
            <a:r>
              <a:rPr lang="en-US" altLang="ko-KR" sz="1600" baseline="0" dirty="0" err="1"/>
              <a:t>Datamining</a:t>
            </a:r>
            <a:r>
              <a:rPr lang="en-US" altLang="ko-KR" sz="1600" baseline="0" dirty="0"/>
              <a:t> </a:t>
            </a:r>
            <a:r>
              <a:rPr lang="ko-KR" altLang="en-US" sz="1600" baseline="0" dirty="0"/>
              <a:t>분야에서 분류기의 종류는 여러 가지가 있는데</a:t>
            </a:r>
            <a:r>
              <a:rPr lang="en-US" altLang="ko-KR" sz="1600" baseline="0" dirty="0"/>
              <a:t>,</a:t>
            </a:r>
            <a:r>
              <a:rPr lang="ko-KR" altLang="en-US" sz="1600" baseline="0" dirty="0"/>
              <a:t> 저번에 배운 </a:t>
            </a:r>
            <a:r>
              <a:rPr lang="en-US" altLang="ko-KR" sz="1600" baseline="0" dirty="0"/>
              <a:t>K-NN, Logistic Regression, </a:t>
            </a:r>
            <a:r>
              <a:rPr lang="ko-KR" altLang="en-US" sz="1600" baseline="0" dirty="0"/>
              <a:t>그리고 오늘의 주제인 </a:t>
            </a:r>
            <a:r>
              <a:rPr lang="en-US" altLang="ko-KR" sz="1600" baseline="0" dirty="0"/>
              <a:t>LDA </a:t>
            </a:r>
            <a:r>
              <a:rPr lang="ko-KR" altLang="en-US" sz="1600" baseline="0" dirty="0"/>
              <a:t>등이 있습니다</a:t>
            </a:r>
            <a:r>
              <a:rPr lang="en-US" altLang="ko-KR" sz="1600" baseline="0" dirty="0"/>
              <a:t>.</a:t>
            </a:r>
            <a:endParaRPr 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7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2) Z</a:t>
            </a:r>
            <a:r>
              <a:rPr lang="ko-KR" altLang="en-US" baseline="0" dirty="0"/>
              <a:t>값을 이용한 방법</a:t>
            </a: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새로운 변수인 </a:t>
            </a:r>
            <a:r>
              <a:rPr lang="en-US" altLang="ko-KR" baseline="0" dirty="0"/>
              <a:t>Z</a:t>
            </a:r>
            <a:r>
              <a:rPr lang="ko-KR" altLang="en-US" baseline="0" dirty="0"/>
              <a:t>값을 기준으로는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앞에서 쓰인 </a:t>
            </a:r>
            <a:r>
              <a:rPr lang="en-US" altLang="ko-KR" baseline="0" dirty="0"/>
              <a:t>Z) </a:t>
            </a:r>
            <a:r>
              <a:rPr lang="ko-KR" altLang="en-US" baseline="0" dirty="0"/>
              <a:t>다음과 같이 분류 할 수 있다</a:t>
            </a: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Z</a:t>
            </a:r>
            <a:r>
              <a:rPr lang="ko-KR" altLang="en-US" baseline="0" dirty="0"/>
              <a:t>바 </a:t>
            </a:r>
            <a:r>
              <a:rPr lang="ko-KR" altLang="en-US" baseline="0" dirty="0" err="1"/>
              <a:t>구하는방법</a:t>
            </a: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/>
              <a:t>범주별</a:t>
            </a:r>
            <a:r>
              <a:rPr lang="ko-KR" altLang="en-US" baseline="0" dirty="0"/>
              <a:t> 개체수가 다른 경우 저렇게 식 사용함 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두번째처럼</a:t>
            </a:r>
            <a:r>
              <a:rPr lang="en-US" altLang="ko-KR" baseline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5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3) </a:t>
            </a:r>
            <a:r>
              <a:rPr lang="ko-KR" altLang="en-US" baseline="0" dirty="0" err="1"/>
              <a:t>마할라노비스의</a:t>
            </a:r>
            <a:r>
              <a:rPr lang="ko-KR" altLang="en-US" baseline="0" dirty="0"/>
              <a:t> 거리를 이용한 방법</a:t>
            </a: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벡터</a:t>
            </a:r>
            <a:r>
              <a:rPr lang="en-US" altLang="ko-KR" baseline="0" dirty="0"/>
              <a:t>x</a:t>
            </a:r>
            <a:r>
              <a:rPr lang="ko-KR" altLang="en-US" baseline="0" dirty="0"/>
              <a:t>와 범주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의 평균 </a:t>
            </a:r>
            <a:r>
              <a:rPr lang="ko-KR" altLang="en-US" baseline="0" dirty="0" err="1"/>
              <a:t>뮤</a:t>
            </a:r>
            <a:r>
              <a:rPr lang="en-US" altLang="ko-KR" baseline="0" dirty="0"/>
              <a:t>1</a:t>
            </a:r>
            <a:r>
              <a:rPr lang="ko-KR" altLang="en-US" baseline="0" dirty="0"/>
              <a:t>의 거리가 벡터 </a:t>
            </a:r>
            <a:r>
              <a:rPr lang="en-US" altLang="ko-KR" baseline="0" dirty="0"/>
              <a:t>x</a:t>
            </a:r>
            <a:r>
              <a:rPr lang="ko-KR" altLang="en-US" baseline="0" dirty="0"/>
              <a:t>와 범주 </a:t>
            </a:r>
            <a:r>
              <a:rPr lang="en-US" altLang="ko-KR" baseline="0" dirty="0"/>
              <a:t>2</a:t>
            </a:r>
            <a:r>
              <a:rPr lang="ko-KR" altLang="en-US" baseline="0" dirty="0"/>
              <a:t>의 평균 </a:t>
            </a:r>
            <a:r>
              <a:rPr lang="ko-KR" altLang="en-US" baseline="0" dirty="0" err="1"/>
              <a:t>뮤</a:t>
            </a:r>
            <a:r>
              <a:rPr lang="en-US" altLang="ko-KR" baseline="0" dirty="0"/>
              <a:t>2</a:t>
            </a:r>
            <a:r>
              <a:rPr lang="ko-KR" altLang="en-US" baseline="0" dirty="0"/>
              <a:t>와의 거리보다 가까우면 범주 </a:t>
            </a:r>
            <a:r>
              <a:rPr lang="en-US" altLang="ko-KR" baseline="0" dirty="0"/>
              <a:t>1</a:t>
            </a:r>
            <a:r>
              <a:rPr lang="ko-KR" altLang="en-US" baseline="0" dirty="0"/>
              <a:t>에 분류하는 것이 타당하므로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분류규칙은 다음과 같다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64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주로 </a:t>
            </a:r>
            <a:r>
              <a:rPr lang="ko-KR" altLang="en-US" dirty="0" err="1"/>
              <a:t>다변량</a:t>
            </a:r>
            <a:r>
              <a:rPr lang="ko-KR" altLang="en-US" dirty="0"/>
              <a:t> 정규분포를 이용하는데 이때 정규분포의 분산</a:t>
            </a:r>
            <a:r>
              <a:rPr lang="en-US" altLang="ko-KR" dirty="0"/>
              <a:t>-</a:t>
            </a:r>
            <a:r>
              <a:rPr lang="ko-KR" altLang="en-US" dirty="0" err="1"/>
              <a:t>공분산</a:t>
            </a:r>
            <a:r>
              <a:rPr lang="ko-KR" altLang="en-US" dirty="0"/>
              <a:t> 행렬이 범주에 관계없이 동일하다고 가정하면 판별함수가 선형으로 도출되므로 </a:t>
            </a:r>
            <a:r>
              <a:rPr lang="ko-KR" altLang="en-US" dirty="0" err="1"/>
              <a:t>이경우를</a:t>
            </a:r>
            <a:r>
              <a:rPr lang="ko-KR" altLang="en-US" dirty="0"/>
              <a:t> 선형판별분석 </a:t>
            </a:r>
            <a:r>
              <a:rPr lang="en-US" altLang="ko-KR" dirty="0"/>
              <a:t>(LDA)</a:t>
            </a:r>
          </a:p>
          <a:p>
            <a:r>
              <a:rPr lang="ko-KR" altLang="en-US" dirty="0"/>
              <a:t>분산</a:t>
            </a:r>
            <a:r>
              <a:rPr lang="en-US" altLang="ko-KR" dirty="0"/>
              <a:t>-</a:t>
            </a:r>
            <a:r>
              <a:rPr lang="ko-KR" altLang="en-US" dirty="0" err="1"/>
              <a:t>공분산</a:t>
            </a:r>
            <a:r>
              <a:rPr lang="ko-KR" altLang="en-US" dirty="0"/>
              <a:t> 행렬이 </a:t>
            </a:r>
            <a:r>
              <a:rPr lang="ko-KR" altLang="en-US" dirty="0" err="1"/>
              <a:t>범주별로</a:t>
            </a:r>
            <a:r>
              <a:rPr lang="ko-KR" altLang="en-US" dirty="0"/>
              <a:t> 다르다고 가정하면 </a:t>
            </a:r>
            <a:r>
              <a:rPr lang="ko-KR" altLang="en-US" dirty="0" err="1"/>
              <a:t>이차식의</a:t>
            </a:r>
            <a:r>
              <a:rPr lang="ko-KR" altLang="en-US" dirty="0"/>
              <a:t> 판별함수가 유도되므로 이 경우를 이차판별분석</a:t>
            </a:r>
            <a:r>
              <a:rPr lang="en-US" altLang="ko-KR" dirty="0"/>
              <a:t>(QDA</a:t>
            </a:r>
            <a:r>
              <a:rPr lang="en-US" altLang="ko-KR" baseline="0" dirty="0"/>
              <a:t> quadratic discriminant analysis)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94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65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3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Grp="1" noChangeArrowheads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880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Grp="1" noChangeArrowheads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992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Grp="1" noChangeArrowheads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035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" name="텍스트 개체 틀 3" hidden="1"/>
          <p:cNvSpPr>
            <a:spLocks noGrp="1" noChangeArrowheads="1"/>
          </p:cNvSpPr>
          <p:nvPr>
            <p:ph type="body"/>
          </p:nvPr>
        </p:nvSpPr>
        <p:spPr>
          <a:xfrm>
            <a:off x="914400" y="4330700"/>
            <a:ext cx="5029200" cy="4103688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776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0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43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0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8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37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90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2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슬라이드의 </a:t>
            </a:r>
            <a:r>
              <a:rPr lang="en-US" altLang="ko-KR" dirty="0"/>
              <a:t>Classification(</a:t>
            </a:r>
            <a:r>
              <a:rPr lang="ko-KR" altLang="en-US" dirty="0"/>
              <a:t>분류기</a:t>
            </a:r>
            <a:r>
              <a:rPr lang="en-US" altLang="ko-KR" dirty="0"/>
              <a:t>)</a:t>
            </a:r>
            <a:r>
              <a:rPr lang="ko-KR" altLang="en-US" dirty="0"/>
              <a:t>를 좀 더 자세히 알아보겠습니다</a:t>
            </a:r>
            <a:r>
              <a:rPr lang="en-US" altLang="ko-KR" dirty="0"/>
              <a:t>. </a:t>
            </a:r>
            <a:r>
              <a:rPr lang="ko-KR" altLang="en-US" dirty="0"/>
              <a:t>책에는 </a:t>
            </a:r>
            <a:r>
              <a:rPr lang="en-US" altLang="ko-KR" dirty="0"/>
              <a:t>Classification</a:t>
            </a:r>
            <a:r>
              <a:rPr lang="ko-KR" altLang="en-US" dirty="0"/>
              <a:t>의 종류로 </a:t>
            </a:r>
            <a:r>
              <a:rPr lang="en-US" altLang="ko-KR" dirty="0"/>
              <a:t>Logistic Regression, LDA, QDA</a:t>
            </a:r>
            <a:r>
              <a:rPr lang="ko-KR" altLang="en-US" dirty="0"/>
              <a:t>를 소개하고 있습니다</a:t>
            </a:r>
            <a:r>
              <a:rPr lang="en-US" altLang="ko-KR" dirty="0"/>
              <a:t>. </a:t>
            </a:r>
            <a:r>
              <a:rPr lang="ko-KR" altLang="en-US" dirty="0"/>
              <a:t>세 가지 방법 모두 </a:t>
            </a:r>
            <a:r>
              <a:rPr lang="en-US" altLang="ko-KR" dirty="0"/>
              <a:t>Y</a:t>
            </a:r>
            <a:r>
              <a:rPr lang="ko-KR" altLang="en-US" dirty="0"/>
              <a:t>는 범주형 변수입니다</a:t>
            </a:r>
            <a:r>
              <a:rPr lang="en-US" altLang="ko-KR" dirty="0"/>
              <a:t>. </a:t>
            </a:r>
            <a:r>
              <a:rPr lang="en-US" dirty="0"/>
              <a:t>Logistic Regression </a:t>
            </a:r>
            <a:r>
              <a:rPr lang="ko-KR" altLang="en-US" dirty="0"/>
              <a:t>과 </a:t>
            </a:r>
            <a:r>
              <a:rPr lang="en-US" altLang="ko-KR" dirty="0"/>
              <a:t>LDA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비슷하지만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약간의 차이점을 가지고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클래스들이 잘 분리될 때 </a:t>
            </a:r>
            <a:r>
              <a:rPr lang="ko-KR" altLang="en-US" baseline="0" dirty="0" err="1"/>
              <a:t>로지스틱</a:t>
            </a:r>
            <a:r>
              <a:rPr lang="ko-KR" altLang="en-US" baseline="0" dirty="0"/>
              <a:t> 회귀모델에 대한 </a:t>
            </a:r>
            <a:r>
              <a:rPr lang="ko-KR" altLang="en-US" baseline="0" dirty="0" err="1"/>
              <a:t>모수</a:t>
            </a:r>
            <a:r>
              <a:rPr lang="ko-KR" altLang="en-US" baseline="0" dirty="0"/>
              <a:t> 추정치가 불안정하고</a:t>
            </a:r>
            <a:r>
              <a:rPr lang="en-US" altLang="ko-KR" baseline="0" dirty="0"/>
              <a:t>, n</a:t>
            </a:r>
            <a:r>
              <a:rPr lang="ko-KR" altLang="en-US" baseline="0" dirty="0"/>
              <a:t>이 작고 설명변수 </a:t>
            </a:r>
            <a:r>
              <a:rPr lang="en-US" altLang="ko-KR" baseline="0" dirty="0"/>
              <a:t>X</a:t>
            </a:r>
            <a:r>
              <a:rPr lang="ko-KR" altLang="en-US" baseline="0" dirty="0"/>
              <a:t>의 분포가 근사적으로 정규분포일 때 </a:t>
            </a:r>
            <a:r>
              <a:rPr lang="en-US" altLang="ko-KR" baseline="0" dirty="0"/>
              <a:t>LDA</a:t>
            </a:r>
            <a:r>
              <a:rPr lang="ko-KR" altLang="en-US" baseline="0" dirty="0"/>
              <a:t>가 더 안정적이고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반응변수의 클래스 수가 </a:t>
            </a:r>
            <a:r>
              <a:rPr lang="en-US" altLang="ko-KR" baseline="0" dirty="0"/>
              <a:t>2</a:t>
            </a:r>
            <a:r>
              <a:rPr lang="ko-KR" altLang="en-US" baseline="0" dirty="0"/>
              <a:t>보다 클 때 일반적으로 </a:t>
            </a:r>
            <a:r>
              <a:rPr lang="en-US" altLang="ko-KR" baseline="0" dirty="0"/>
              <a:t>LDA</a:t>
            </a:r>
            <a:r>
              <a:rPr lang="ko-KR" altLang="en-US" baseline="0" dirty="0"/>
              <a:t>를 이용합니다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 err="1"/>
              <a:t>다변량통계</a:t>
            </a:r>
            <a:r>
              <a:rPr lang="ko-KR" altLang="en-US" baseline="0" dirty="0"/>
              <a:t> 분야에서 판별분석이라는 부분이 있는데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여기서 집단을 구분하기 위한 방법으로 </a:t>
            </a:r>
            <a:r>
              <a:rPr lang="ko-KR" altLang="en-US" baseline="0" dirty="0" err="1"/>
              <a:t>피셔의</a:t>
            </a:r>
            <a:r>
              <a:rPr lang="ko-KR" altLang="en-US" baseline="0" dirty="0"/>
              <a:t> 판별 함수를 이용합니다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변수들의</a:t>
            </a:r>
            <a:r>
              <a:rPr lang="en-US" altLang="ko-KR" baseline="0" dirty="0"/>
              <a:t> </a:t>
            </a:r>
            <a:r>
              <a:rPr lang="ko-KR" altLang="en-US" baseline="0" dirty="0"/>
              <a:t>분산</a:t>
            </a:r>
            <a:r>
              <a:rPr lang="en-US" altLang="ko-KR" baseline="0" dirty="0"/>
              <a:t>-</a:t>
            </a:r>
            <a:r>
              <a:rPr lang="ko-KR" altLang="en-US" baseline="0" dirty="0" err="1"/>
              <a:t>공분산행렬이</a:t>
            </a:r>
            <a:r>
              <a:rPr lang="ko-KR" altLang="en-US" baseline="0" dirty="0"/>
              <a:t> 범주에 관계없이 동일하다고 하면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판별함수가 선형으로 도출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즉 선형의 결정경계를 가지므로 이 경우를 </a:t>
            </a:r>
            <a:r>
              <a:rPr lang="en-US" altLang="ko-KR" baseline="0" dirty="0"/>
              <a:t>LDA(</a:t>
            </a:r>
            <a:r>
              <a:rPr lang="ko-KR" altLang="en-US" baseline="0" dirty="0"/>
              <a:t>선형판별분석</a:t>
            </a:r>
            <a:r>
              <a:rPr lang="en-US" altLang="ko-KR" baseline="0" dirty="0"/>
              <a:t>)</a:t>
            </a:r>
            <a:r>
              <a:rPr lang="ko-KR" altLang="en-US" baseline="0" dirty="0"/>
              <a:t>이라고 하고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범주별로</a:t>
            </a:r>
            <a:r>
              <a:rPr lang="ko-KR" altLang="en-US" baseline="0" dirty="0"/>
              <a:t> 분산</a:t>
            </a:r>
            <a:r>
              <a:rPr lang="en-US" altLang="ko-KR" baseline="0" dirty="0"/>
              <a:t>-</a:t>
            </a:r>
            <a:r>
              <a:rPr lang="ko-KR" altLang="en-US" baseline="0" dirty="0" err="1"/>
              <a:t>공분산핼렬이</a:t>
            </a:r>
            <a:r>
              <a:rPr lang="ko-KR" altLang="en-US" baseline="0" dirty="0"/>
              <a:t> 다르면 </a:t>
            </a:r>
            <a:r>
              <a:rPr lang="ko-KR" altLang="en-US" baseline="0" dirty="0" err="1"/>
              <a:t>이차식의</a:t>
            </a:r>
            <a:r>
              <a:rPr lang="ko-KR" altLang="en-US" baseline="0" dirty="0"/>
              <a:t> 판별함수가 나오므로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결정경계가 선형이 아닌 형태로 도출되게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경우를 </a:t>
            </a:r>
            <a:r>
              <a:rPr lang="en-US" altLang="ko-KR" baseline="0" dirty="0"/>
              <a:t>QDA</a:t>
            </a:r>
            <a:r>
              <a:rPr lang="ko-KR" altLang="en-US" baseline="0" dirty="0"/>
              <a:t>라고 한다</a:t>
            </a:r>
            <a:r>
              <a:rPr lang="en-US" altLang="ko-KR" baseline="0" dirty="0"/>
              <a:t>. .(</a:t>
            </a:r>
            <a:r>
              <a:rPr lang="ko-KR" altLang="en-US" baseline="0" dirty="0" err="1"/>
              <a:t>이부분은</a:t>
            </a:r>
            <a:r>
              <a:rPr lang="ko-KR" altLang="en-US" baseline="0" dirty="0"/>
              <a:t> 책에 있는 말 그대로니까 발표할 때 알아서 잘 요약해</a:t>
            </a:r>
            <a:r>
              <a:rPr lang="en-US" altLang="ko-KR" baseline="0" dirty="0"/>
              <a:t>! </a:t>
            </a:r>
            <a:r>
              <a:rPr lang="ko-KR" altLang="en-US" baseline="0" dirty="0" err="1"/>
              <a:t>ㅎㅎ</a:t>
            </a:r>
            <a:r>
              <a:rPr lang="en-US" altLang="ko-KR" baseline="0" dirty="0"/>
              <a:t>)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판별분석은 객체를 몇 개의 범주로 분류하는 목적 외에도 범주들을 가장 잘 구분하는 변수를 찾고 범주 간의 차이를 가장 잘 표현하는 새로운 함수를 구하는 등 </a:t>
            </a:r>
            <a:r>
              <a:rPr lang="ko-KR" altLang="en-US" dirty="0" err="1"/>
              <a:t>여러목적으로</a:t>
            </a:r>
            <a:r>
              <a:rPr lang="ko-KR" altLang="en-US" dirty="0"/>
              <a:t> 사용됨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But </a:t>
            </a:r>
            <a:r>
              <a:rPr lang="ko-KR" altLang="en-US" dirty="0"/>
              <a:t>책에서는 분류목적으로 사용된걸 다룸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분류목적의 판별분석에서는 범주들을 가장 잘 구별하는 변수들의 하나 또는 다수의 함수를 도출하여 이를 기반으로 분류규칙을 제시함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3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정리하는 내용인데 조금 수정이 </a:t>
            </a:r>
            <a:r>
              <a:rPr lang="ko-KR" altLang="en-US" dirty="0" err="1"/>
              <a:t>필요할꺼</a:t>
            </a:r>
            <a:r>
              <a:rPr lang="ko-KR" altLang="en-US" dirty="0"/>
              <a:t> </a:t>
            </a:r>
            <a:r>
              <a:rPr lang="ko-KR" altLang="en-US" dirty="0" err="1"/>
              <a:t>같아요ㅜㅜ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그래서 </a:t>
            </a:r>
            <a:r>
              <a:rPr lang="ko-KR" altLang="en-US" dirty="0" err="1"/>
              <a:t>안넣고싶으면</a:t>
            </a:r>
            <a:r>
              <a:rPr lang="ko-KR" altLang="en-US" dirty="0"/>
              <a:t> </a:t>
            </a:r>
            <a:r>
              <a:rPr lang="ko-KR" altLang="en-US" dirty="0" err="1"/>
              <a:t>빼도됨</a:t>
            </a:r>
            <a:r>
              <a:rPr lang="en-US" altLang="ko-KR" dirty="0"/>
              <a:t>…</a:t>
            </a:r>
            <a:r>
              <a:rPr lang="ko-KR" altLang="en-US" dirty="0" err="1"/>
              <a:t>ㅎㅎㅎㅎ</a:t>
            </a:r>
            <a:r>
              <a:rPr lang="en-US" altLang="ko-KR" dirty="0"/>
              <a:t>)</a:t>
            </a:r>
          </a:p>
          <a:p>
            <a:r>
              <a:rPr lang="en-US" dirty="0"/>
              <a:t>https://www.youtube.com/watch?v=p8Fqt2Qxqro</a:t>
            </a:r>
          </a:p>
          <a:p>
            <a:r>
              <a:rPr lang="ko-KR" altLang="en-US" dirty="0"/>
              <a:t>여기 위에 참고했음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객체는 </a:t>
            </a:r>
            <a:r>
              <a:rPr lang="en-US" altLang="ko-KR" dirty="0"/>
              <a:t>p</a:t>
            </a:r>
            <a:r>
              <a:rPr lang="ko-KR" altLang="en-US" dirty="0"/>
              <a:t>개 변수들의 벡터 </a:t>
            </a:r>
            <a:r>
              <a:rPr lang="en-US" altLang="ko-KR" dirty="0"/>
              <a:t>x=(X1,…,</a:t>
            </a:r>
            <a:r>
              <a:rPr lang="en-US" altLang="ko-KR" dirty="0" err="1"/>
              <a:t>Xp</a:t>
            </a:r>
            <a:r>
              <a:rPr lang="en-US" altLang="ko-KR" dirty="0"/>
              <a:t>)^T</a:t>
            </a:r>
            <a:r>
              <a:rPr lang="ko-KR" altLang="en-US" dirty="0"/>
              <a:t>로 이루어지고 범주</a:t>
            </a:r>
            <a:r>
              <a:rPr lang="en-US" altLang="ko-KR" baseline="0" dirty="0"/>
              <a:t>1 </a:t>
            </a:r>
            <a:r>
              <a:rPr lang="ko-KR" altLang="en-US" baseline="0" dirty="0"/>
              <a:t>또는 범주 </a:t>
            </a:r>
            <a:r>
              <a:rPr lang="en-US" altLang="ko-KR" baseline="0" dirty="0"/>
              <a:t>2 </a:t>
            </a:r>
            <a:r>
              <a:rPr lang="ko-KR" altLang="en-US" baseline="0" dirty="0"/>
              <a:t>중 하나를 취한다 하자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그리고 객체</a:t>
            </a:r>
            <a:r>
              <a:rPr lang="en-US" altLang="ko-KR" baseline="0" dirty="0"/>
              <a:t>x</a:t>
            </a:r>
            <a:r>
              <a:rPr lang="ko-KR" altLang="en-US" baseline="0" dirty="0"/>
              <a:t>의 기대치와 분산</a:t>
            </a:r>
            <a:r>
              <a:rPr lang="en-US" altLang="ko-KR" baseline="0" dirty="0"/>
              <a:t>-</a:t>
            </a:r>
            <a:r>
              <a:rPr lang="ko-KR" altLang="en-US" baseline="0" dirty="0" err="1"/>
              <a:t>공분산</a:t>
            </a:r>
            <a:r>
              <a:rPr lang="ko-KR" altLang="en-US" baseline="0" dirty="0"/>
              <a:t> 행렬을 아래와 같다고 하자</a:t>
            </a:r>
            <a:r>
              <a:rPr lang="en-US" altLang="ko-KR" baseline="0" dirty="0"/>
              <a:t>.</a:t>
            </a:r>
          </a:p>
          <a:p>
            <a:endParaRPr lang="en-US" baseline="0" dirty="0"/>
          </a:p>
          <a:p>
            <a:r>
              <a:rPr lang="ko-KR" altLang="en-US" baseline="0" dirty="0" err="1"/>
              <a:t>피셔의</a:t>
            </a:r>
            <a:r>
              <a:rPr lang="ko-KR" altLang="en-US" baseline="0" dirty="0"/>
              <a:t> 방법은 변수들의 선형조합으로 새로운 변수를 형성한 후 이를 바탕으로 분류규칙을 </a:t>
            </a:r>
            <a:r>
              <a:rPr lang="ko-KR" altLang="en-US" baseline="0" dirty="0" err="1"/>
              <a:t>만ㄷ는</a:t>
            </a:r>
            <a:r>
              <a:rPr lang="ko-KR" altLang="en-US" baseline="0" dirty="0"/>
              <a:t> 것이다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다음과 같이 변수들의 선형조합으로 새로운 변수 </a:t>
            </a:r>
            <a:r>
              <a:rPr lang="en-US" altLang="ko-KR" baseline="0" dirty="0"/>
              <a:t>Z</a:t>
            </a:r>
            <a:r>
              <a:rPr lang="ko-KR" altLang="en-US" baseline="0" dirty="0"/>
              <a:t>를 형성하는 함수를 피셔 판별함수 라 한다</a:t>
            </a:r>
            <a:r>
              <a:rPr lang="en-US" altLang="ko-KR" baseline="0" dirty="0"/>
              <a:t>.</a:t>
            </a:r>
          </a:p>
          <a:p>
            <a:endParaRPr lang="en-US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앞에서 계수벡터 </a:t>
            </a:r>
            <a:r>
              <a:rPr lang="en-US" altLang="ko-KR" baseline="0" dirty="0"/>
              <a:t>w=(w1,…,</a:t>
            </a:r>
            <a:r>
              <a:rPr lang="en-US" altLang="ko-KR" baseline="0" dirty="0" err="1"/>
              <a:t>wp</a:t>
            </a:r>
            <a:r>
              <a:rPr lang="en-US" altLang="ko-KR" baseline="0" dirty="0"/>
              <a:t>)^T</a:t>
            </a:r>
            <a:r>
              <a:rPr lang="ko-KR" altLang="en-US" baseline="0" dirty="0"/>
              <a:t>는 통상 다음 람다를 최대화 하는 것으로 결정한다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93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45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람다의 비율을 최대로 하는 </a:t>
            </a:r>
            <a:r>
              <a:rPr lang="en-US" altLang="ko-KR" baseline="0" dirty="0"/>
              <a:t>w</a:t>
            </a:r>
            <a:r>
              <a:rPr lang="ko-KR" altLang="en-US" baseline="0" dirty="0"/>
              <a:t>벡터를 구하기 위해 </a:t>
            </a:r>
            <a:r>
              <a:rPr lang="en-US" altLang="ko-KR" baseline="0" dirty="0"/>
              <a:t>w</a:t>
            </a:r>
            <a:r>
              <a:rPr lang="ko-KR" altLang="en-US" baseline="0" dirty="0"/>
              <a:t>로 미분한 후 </a:t>
            </a:r>
            <a:r>
              <a:rPr lang="en-US" altLang="ko-KR" baseline="0" dirty="0"/>
              <a:t>0</a:t>
            </a:r>
            <a:r>
              <a:rPr lang="ko-KR" altLang="en-US" baseline="0" dirty="0"/>
              <a:t>으로 둔다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즉</a:t>
            </a:r>
            <a:r>
              <a:rPr lang="en-US" altLang="ko-KR" baseline="0" dirty="0"/>
              <a:t>, w</a:t>
            </a:r>
            <a:r>
              <a:rPr lang="ko-KR" altLang="en-US" baseline="0" dirty="0"/>
              <a:t>는 유일한 해는 아니며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임의의 상수를 곱한 계수들이 모두 해가 될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편의상 비례쌍수를 </a:t>
            </a:r>
            <a:r>
              <a:rPr lang="en-US" altLang="ko-KR" baseline="0" dirty="0"/>
              <a:t>1</a:t>
            </a:r>
            <a:r>
              <a:rPr lang="ko-KR" altLang="en-US" baseline="0" dirty="0"/>
              <a:t>로 두면 위의 계수는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번째 줄의 식과 같음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이런 </a:t>
            </a:r>
            <a:r>
              <a:rPr lang="en-US" altLang="ko-KR" baseline="0" dirty="0"/>
              <a:t>w</a:t>
            </a:r>
            <a:r>
              <a:rPr lang="ko-KR" altLang="en-US" baseline="0" dirty="0"/>
              <a:t>를 추정하기 위해 쓰이는 분산 </a:t>
            </a:r>
            <a:r>
              <a:rPr lang="ko-KR" altLang="en-US" baseline="0" dirty="0" err="1"/>
              <a:t>공분산</a:t>
            </a:r>
            <a:r>
              <a:rPr lang="ko-KR" altLang="en-US" baseline="0" dirty="0"/>
              <a:t> 행렬은 합동 분산</a:t>
            </a:r>
            <a:r>
              <a:rPr lang="en-US" altLang="ko-KR" baseline="0" dirty="0"/>
              <a:t>-</a:t>
            </a:r>
            <a:r>
              <a:rPr lang="ko-KR" altLang="en-US" baseline="0" dirty="0" err="1"/>
              <a:t>공분산</a:t>
            </a:r>
            <a:r>
              <a:rPr lang="ko-KR" altLang="en-US" baseline="0" dirty="0"/>
              <a:t> 행렬로 추정하는데 이유는 각 </a:t>
            </a:r>
            <a:r>
              <a:rPr lang="ko-KR" altLang="en-US" baseline="0" dirty="0" err="1"/>
              <a:t>범주별</a:t>
            </a:r>
            <a:r>
              <a:rPr lang="ko-KR" altLang="en-US" baseline="0" dirty="0"/>
              <a:t> 평균이 서로 다를 수 있기 때문임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따라서 </a:t>
            </a:r>
            <a:r>
              <a:rPr lang="ko-KR" altLang="en-US" baseline="0" dirty="0" err="1"/>
              <a:t>피셔의</a:t>
            </a:r>
            <a:r>
              <a:rPr lang="ko-KR" altLang="en-US" baseline="0" dirty="0"/>
              <a:t> 판별함수는 아래와 같음</a:t>
            </a:r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33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1)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객체 </a:t>
            </a:r>
            <a:r>
              <a:rPr lang="en-US" altLang="ko-KR" dirty="0"/>
              <a:t>x</a:t>
            </a:r>
            <a:r>
              <a:rPr lang="ko-KR" altLang="en-US" dirty="0"/>
              <a:t>의 범주를 분류하기 위하여 우선 각 범주의 표본평균과</a:t>
            </a:r>
            <a:r>
              <a:rPr lang="ko-KR" altLang="en-US" baseline="0" dirty="0"/>
              <a:t> 앞의 판별함수 값의 차이를 산출한 후 그 차이가 작은 범주에 분류하게 된다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2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FF2E-8CC6-47BC-ACD8-7125CAAA5B8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B314-6B2A-4B26-A8F1-93D913BA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FF2E-8CC6-47BC-ACD8-7125CAAA5B8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B314-6B2A-4B26-A8F1-93D913BA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0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FF2E-8CC6-47BC-ACD8-7125CAAA5B8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B314-6B2A-4B26-A8F1-93D913BA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98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FF2E-8CC6-47BC-ACD8-7125CAAA5B8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B314-6B2A-4B26-A8F1-93D913BA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1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FF2E-8CC6-47BC-ACD8-7125CAAA5B8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B314-6B2A-4B26-A8F1-93D913BA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02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FF2E-8CC6-47BC-ACD8-7125CAAA5B8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B314-6B2A-4B26-A8F1-93D913BA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7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FF2E-8CC6-47BC-ACD8-7125CAAA5B8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B314-6B2A-4B26-A8F1-93D913BA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6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FF2E-8CC6-47BC-ACD8-7125CAAA5B8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B314-6B2A-4B26-A8F1-93D913BA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5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FF2E-8CC6-47BC-ACD8-7125CAAA5B8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B314-6B2A-4B26-A8F1-93D913BA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FF2E-8CC6-47BC-ACD8-7125CAAA5B8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B314-6B2A-4B26-A8F1-93D913BA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FF2E-8CC6-47BC-ACD8-7125CAAA5B8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B314-6B2A-4B26-A8F1-93D913BA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2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8FF2E-8CC6-47BC-ACD8-7125CAAA5B8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FB314-6B2A-4B26-A8F1-93D913BA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8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eople.revoledu.com/kardi/tutorial/LDA/LDA%20Formula.htm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51.png"/><Relationship Id="rId10" Type="http://schemas.openxmlformats.org/officeDocument/2006/relationships/image" Target="../media/image10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3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3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3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AZ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67" y="1473025"/>
            <a:ext cx="2888066" cy="28880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4956" y="4455681"/>
            <a:ext cx="437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Linear Discriminant Analysis</a:t>
            </a:r>
            <a:endParaRPr lang="ko-KR" altLang="en-US" sz="3200" b="1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7737" y="4084092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2016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10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월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06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484" y="5380284"/>
            <a:ext cx="374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F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나여영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이재혁  정회빈  </a:t>
            </a: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최자연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</p:txBody>
      </p:sp>
      <p:cxnSp>
        <p:nvCxnSpPr>
          <p:cNvPr id="13" name="직선 연결선 13"/>
          <p:cNvCxnSpPr/>
          <p:nvPr/>
        </p:nvCxnSpPr>
        <p:spPr>
          <a:xfrm>
            <a:off x="2668471" y="3989501"/>
            <a:ext cx="3810267" cy="0"/>
          </a:xfrm>
          <a:prstGeom prst="line">
            <a:avLst/>
          </a:prstGeom>
          <a:ln w="12700" cmpd="sng">
            <a:solidFill>
              <a:schemeClr val="tx1">
                <a:lumMod val="95000"/>
                <a:lumOff val="5000"/>
                <a:alpha val="23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1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50017" y="751796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피셔함수의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분류규칙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14932" y="1991609"/>
                <a:ext cx="6374810" cy="2111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)|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i="1">
                        <a:latin typeface="Cambria Math"/>
                      </a:rPr>
                      <m:t>|</m:t>
                    </m:r>
                  </m:oMath>
                </a14:m>
                <a:r>
                  <a:rPr lang="ko-KR" altLang="en-US" dirty="0"/>
                  <a:t> 이면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 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</m:oMath>
                </a14:m>
                <a:r>
                  <a:rPr lang="ko-KR" altLang="en-US" dirty="0"/>
                  <a:t>를 범주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분류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i="1" dirty="0">
                  <a:latin typeface="Cambria Math"/>
                </a:endParaRPr>
              </a:p>
              <a:p>
                <a:endParaRPr lang="en-US" altLang="ko-KR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i="1">
                        <a:latin typeface="Cambria Math"/>
                      </a:rPr>
                      <m:t>|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i="1">
                        <a:latin typeface="Cambria Math"/>
                      </a:rPr>
                      <m:t>|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이면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</m:oMath>
                </a14:m>
                <a:r>
                  <a:rPr lang="ko-KR" altLang="en-US" dirty="0"/>
                  <a:t>를 범주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로 분류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32" y="1991609"/>
                <a:ext cx="6374810" cy="2111732"/>
              </a:xfrm>
              <a:prstGeom prst="rect">
                <a:avLst/>
              </a:prstGeom>
              <a:blipFill>
                <a:blip r:embed="rId4"/>
                <a:stretch>
                  <a:fillRect l="-287" t="-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45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50017" y="751796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피셔함수의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분류규칙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67898" y="3660204"/>
                <a:ext cx="4411541" cy="1400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altLang="ko-KR" dirty="0"/>
                  <a:t> =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en-US" altLang="ko-KR" b="0" i="0" dirty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98" y="3660204"/>
                <a:ext cx="4411541" cy="1400961"/>
              </a:xfrm>
              <a:prstGeom prst="rect">
                <a:avLst/>
              </a:prstGeom>
              <a:blipFill>
                <a:blip r:embed="rId4"/>
                <a:stretch>
                  <a:fillRect t="-6087" b="-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67898" y="4796967"/>
                <a:ext cx="4752528" cy="952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▶ </a:t>
                </a:r>
                <a:r>
                  <a:rPr lang="ko-KR" altLang="en-US" spc="-150" dirty="0" err="1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피셔의</a:t>
                </a:r>
                <a:r>
                  <a:rPr lang="ko-KR" altLang="en-US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 판별함수에 따른 분류 </a:t>
                </a:r>
                <a:r>
                  <a:rPr lang="ko-KR" altLang="en-US" spc="-150" dirty="0" err="1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경계식</a:t>
                </a:r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98" y="4796967"/>
                <a:ext cx="4752528" cy="952697"/>
              </a:xfrm>
              <a:prstGeom prst="rect">
                <a:avLst/>
              </a:prstGeom>
              <a:blipFill>
                <a:blip r:embed="rId5"/>
                <a:stretch>
                  <a:fillRect l="-1154" t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67898" y="1853295"/>
                <a:ext cx="6374810" cy="2363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acc>
                  </m:oMath>
                </a14:m>
                <a:r>
                  <a:rPr lang="en-US" altLang="ko-KR" b="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US" altLang="ko-KR" b="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acc>
                  </m:oMath>
                </a14:m>
                <a:r>
                  <a:rPr lang="en-US" altLang="ko-KR" b="0" i="1" dirty="0">
                    <a:latin typeface="Cambria Math"/>
                  </a:rPr>
                  <a:t>  </a:t>
                </a:r>
                <a:r>
                  <a:rPr lang="ko-KR" altLang="en-US" b="0" dirty="0">
                    <a:latin typeface="Cambria Math"/>
                  </a:rPr>
                  <a:t>일  때</a:t>
                </a:r>
                <a:r>
                  <a:rPr lang="en-US" altLang="ko-KR" b="0" dirty="0">
                    <a:latin typeface="Cambria Math"/>
                  </a:rPr>
                  <a:t>,</a:t>
                </a:r>
              </a:p>
              <a:p>
                <a:endParaRPr lang="en-US" altLang="ko-KR" b="0" dirty="0">
                  <a:latin typeface="Cambria Math"/>
                </a:endParaRPr>
              </a:p>
              <a:p>
                <a:endParaRPr lang="en-US" altLang="ko-KR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 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</m:oMath>
                </a14:m>
                <a:r>
                  <a:rPr lang="ko-KR" altLang="en-US" dirty="0"/>
                  <a:t>를 범주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분류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latin typeface="Cambria Math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이면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</m:oMath>
                </a14:m>
                <a:r>
                  <a:rPr lang="ko-KR" altLang="en-US" dirty="0"/>
                  <a:t>를 범주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로 분류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98" y="1853295"/>
                <a:ext cx="6374810" cy="2363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6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50017" y="751796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피셔함수의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분류규칙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18406" y="1785420"/>
                <a:ext cx="63748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▶ </a:t>
                </a:r>
                <a:r>
                  <a:rPr lang="ko-KR" altLang="en-US" spc="-150" dirty="0" err="1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마할라노비스의</a:t>
                </a:r>
                <a:r>
                  <a:rPr lang="ko-KR" altLang="en-US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 거리 정의</a:t>
                </a:r>
                <a:endParaRPr lang="en-US" altLang="ko-KR" b="0" dirty="0">
                  <a:latin typeface="Cambria Math"/>
                </a:endParaRPr>
              </a:p>
              <a:p>
                <a:endParaRPr lang="en-US" altLang="ko-KR" b="0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i="1" spc="-150" dirty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  <a:ea typeface="-윤고딕320" panose="02030504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pc="-150" dirty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   ∑</m:t>
                          </m:r>
                        </m:e>
                        <m:sup>
                          <m:r>
                            <a:rPr lang="en-US" altLang="ko-KR" i="1" spc="-150" dirty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i="1" spc="-150" dirty="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i="1" spc="-150" dirty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i="1" spc="-150" dirty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pc="-150" dirty="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spc="-150" dirty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 spc="-150" dirty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− </m:t>
                      </m:r>
                      <m:sSub>
                        <m:sSubPr>
                          <m:ctrlPr>
                            <a:rPr lang="en-US" altLang="ko-KR" i="1" spc="-150" dirty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pc="-150" dirty="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spc="-150" dirty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i="1" spc="-150" dirty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406" y="1785420"/>
                <a:ext cx="6374810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765" t="-2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1115616" y="3849611"/>
            <a:ext cx="6374810" cy="1561710"/>
            <a:chOff x="1115616" y="3849611"/>
            <a:chExt cx="6374810" cy="1561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115616" y="3849611"/>
                  <a:ext cx="6374810" cy="1561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pc="-15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+mn-ea"/>
                    </a:rPr>
                    <a:t>▶ 분류 규칙</a:t>
                  </a:r>
                  <a:endParaRPr lang="en-US" altLang="ko-KR" dirty="0">
                    <a:latin typeface="Cambria Math"/>
                  </a:endParaRPr>
                </a:p>
                <a:p>
                  <a:endParaRPr lang="en-US" altLang="ko-KR" b="0" dirty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sSup>
                          <m:sSupPr>
                            <m:ctrlPr>
                              <a:rPr lang="en-US" altLang="ko-KR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 panose="02040503050406030204" pitchFamily="18" charset="0"/>
                                <a:ea typeface="-윤고딕320" panose="02030504000101010101" pitchFamily="18" charset="-127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ko-KR" altLang="en-US" b="0" i="1" smtClean="0">
                                <a:latin typeface="Cambria Math"/>
                              </a:rPr>
                              <m:t>이면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,     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를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범주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1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로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분류</m:t>
                            </m:r>
                          </m:e>
                          <m:sup/>
                        </m:sSup>
                      </m:oMath>
                    </m:oMathPara>
                  </a14:m>
                  <a:endParaRPr lang="en-US" altLang="ko-KR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endParaRPr lang="en-US" altLang="ko-KR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6" y="3849611"/>
                  <a:ext cx="6374810" cy="15617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65" t="-19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직사각형 4"/>
            <p:cNvSpPr/>
            <p:nvPr/>
          </p:nvSpPr>
          <p:spPr>
            <a:xfrm>
              <a:off x="6732240" y="4149080"/>
              <a:ext cx="504056" cy="481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984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12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LDA vs QDA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7898" y="1325240"/>
            <a:ext cx="7843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LDA</a:t>
            </a: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    :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정규분포의 분산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–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공분산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행렬이 범주에 상관없이 동일하다 가정 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QDA</a:t>
            </a: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    :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정규분포의 분산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–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공분산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행렬이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범주별로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다르다 가정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1" t="30889" r="21618" b="7236"/>
          <a:stretch/>
        </p:blipFill>
        <p:spPr>
          <a:xfrm>
            <a:off x="899592" y="3140968"/>
            <a:ext cx="733707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1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935" y="751840"/>
            <a:ext cx="2642235" cy="36703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spc="-150" dirty="0">
                <a:latin typeface="-윤고딕330" charset="0"/>
                <a:ea typeface="-윤고딕330" charset="0"/>
              </a:rPr>
              <a:t>1.</a:t>
            </a:r>
            <a:r>
              <a:rPr lang="en-US" altLang="ko-KR" sz="1800" spc="-150" dirty="0">
                <a:solidFill>
                  <a:srgbClr val="0D0D0D">
                    <a:alpha val="98910"/>
                  </a:srgbClr>
                </a:solidFill>
                <a:latin typeface="-윤고딕330" charset="0"/>
                <a:ea typeface="-윤고딕330" charset="0"/>
              </a:rPr>
              <a:t> Error(오류)-통계학 입문</a:t>
            </a:r>
            <a:endParaRPr lang="ko-KR" altLang="en-US" sz="1800" dirty="0">
              <a:solidFill>
                <a:srgbClr val="0D0D0D">
                  <a:alpha val="98910"/>
                </a:srgbClr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64327" y="3278396"/>
            <a:ext cx="1626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TEXT</a:t>
            </a:r>
            <a:endParaRPr lang="ko-KR" altLang="en-US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38" name="그림 1" descr="C:/Users/nature!/AppData/Roaming/PolarisOffice/ETemp/10444_22484848/fImage553765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" y="1129030"/>
            <a:ext cx="4420235" cy="2667635"/>
          </a:xfrm>
          <a:prstGeom prst="rect">
            <a:avLst/>
          </a:prstGeom>
          <a:noFill/>
        </p:spPr>
      </p:pic>
      <p:pic>
        <p:nvPicPr>
          <p:cNvPr id="39" name="그림 1" descr="C:/Users/nature!/AppData/Roaming/PolarisOffice/ETemp/10444_22484848/fImage1729566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3674745"/>
            <a:ext cx="6163310" cy="2916555"/>
          </a:xfrm>
          <a:prstGeom prst="rect">
            <a:avLst/>
          </a:prstGeom>
          <a:noFill/>
        </p:spPr>
      </p:pic>
      <p:sp>
        <p:nvSpPr>
          <p:cNvPr id="40" name="텍스트 상자 1"/>
          <p:cNvSpPr txBox="1">
            <a:spLocks noGrp="1" noChangeArrowheads="1"/>
          </p:cNvSpPr>
          <p:nvPr/>
        </p:nvSpPr>
        <p:spPr>
          <a:xfrm>
            <a:off x="4958080" y="1584325"/>
            <a:ext cx="3703955" cy="147129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type I error(α)와 type II error(β)는 서로 trade-off 관계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-&gt;보통 α를 고정시키고 β 최소화 시키는 방법 사용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0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935" y="751840"/>
            <a:ext cx="2769235" cy="36703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spc="-150" dirty="0">
                <a:solidFill>
                  <a:srgbClr val="0D0D0D">
                    <a:alpha val="98910"/>
                  </a:srgbClr>
                </a:solidFill>
                <a:latin typeface="-윤고딕330" charset="0"/>
                <a:ea typeface="-윤고딕330" charset="0"/>
              </a:rPr>
              <a:t>Error(오류)-LDA</a:t>
            </a:r>
            <a:r>
              <a:rPr lang="en-US" altLang="ko-KR" sz="1800" spc="-150" dirty="0">
                <a:latin typeface="-윤고딕330" charset="0"/>
                <a:ea typeface="-윤고딕330" charset="0"/>
              </a:rPr>
              <a:t> PPT 템플릿</a:t>
            </a:r>
            <a:endParaRPr lang="ko-KR" altLang="en-US" sz="1800" dirty="0">
              <a:latin typeface="-윤고딕330" charset="0"/>
              <a:ea typeface="-윤고딕33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64280" y="3278505"/>
            <a:ext cx="1626235" cy="3079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dirty="0">
              <a:solidFill>
                <a:srgbClr val="0D0D0D">
                  <a:alpha val="98910"/>
                </a:srgb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38" name="표 1"/>
          <p:cNvGraphicFramePr>
            <a:graphicFrameLocks noGrp="1"/>
          </p:cNvGraphicFramePr>
          <p:nvPr/>
        </p:nvGraphicFramePr>
        <p:xfrm>
          <a:off x="1524000" y="1371600"/>
          <a:ext cx="6096000" cy="184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570">
                <a:tc rowSpan="2"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혼동 행렬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(confusing matrix)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2"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실제 연체 상태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70">
                <a:tc gridSpan="2"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아니오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예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합계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70">
                <a:tc rowSpan="3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예측한 연체 상태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아니오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9644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252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9896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예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81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104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합계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9667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333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10000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텍스트 상자 1"/>
          <p:cNvSpPr txBox="1">
            <a:spLocks noGrp="1" noChangeArrowheads="1"/>
          </p:cNvSpPr>
          <p:nvPr/>
        </p:nvSpPr>
        <p:spPr>
          <a:xfrm>
            <a:off x="710565" y="3463925"/>
            <a:ext cx="3184525" cy="64452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그룹개수(p)=4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샘플개수(n)=10,000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40"/>
          <p:cNvSpPr>
            <a:spLocks noGrp="1" noChangeArrowheads="1"/>
          </p:cNvSpPr>
          <p:nvPr/>
        </p:nvSpPr>
        <p:spPr>
          <a:xfrm>
            <a:off x="3834765" y="3508375"/>
            <a:ext cx="4309110" cy="274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error를 줄이려고 p를 늘리면 </a:t>
            </a:r>
            <a:r>
              <a:rPr lang="en-US" altLang="ko-KR" sz="1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맑은 고딕" charset="0"/>
                <a:ea typeface="맑은 고딕" charset="0"/>
              </a:rPr>
              <a:t>overfitting(과적합)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문제가 일어남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1" name="도형 41"/>
          <p:cNvSpPr>
            <a:spLocks noGrp="1" noChangeArrowheads="1"/>
          </p:cNvSpPr>
          <p:nvPr/>
        </p:nvSpPr>
        <p:spPr>
          <a:xfrm>
            <a:off x="563245" y="1318260"/>
            <a:ext cx="8069580" cy="5049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dirty="0">
                <a:latin typeface="맑은 고딕" charset="0"/>
                <a:ea typeface="맑은 고딕" charset="0"/>
              </a:rPr>
              <a:t>과적합(overfitting)??</a:t>
            </a:r>
            <a:endParaRPr lang="ko-KR" altLang="en-US" sz="6000" b="1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1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3"/>
          <p:cNvCxnSpPr/>
          <p:nvPr/>
        </p:nvCxnSpPr>
        <p:spPr>
          <a:xfrm>
            <a:off x="7389495" y="134620"/>
            <a:ext cx="1755140" cy="635"/>
          </a:xfrm>
          <a:prstGeom prst="line">
            <a:avLst/>
          </a:prstGeom>
          <a:ln w="9525" cap="flat" cmpd="sng">
            <a:solidFill>
              <a:schemeClr val="tx1">
                <a:lumMod val="95000"/>
                <a:lumOff val="5000"/>
                <a:alpha val="1176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5" name="직선 연결선 35"/>
          <p:cNvCxnSpPr/>
          <p:nvPr/>
        </p:nvCxnSpPr>
        <p:spPr>
          <a:xfrm>
            <a:off x="7475854" y="0"/>
            <a:ext cx="635" cy="1325880"/>
          </a:xfrm>
          <a:prstGeom prst="line">
            <a:avLst/>
          </a:prstGeom>
          <a:ln w="9525" cap="flat" cmpd="sng">
            <a:solidFill>
              <a:schemeClr val="tx1">
                <a:lumMod val="95000"/>
                <a:lumOff val="5000"/>
                <a:alpha val="1176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37" name="직사각형 37"/>
          <p:cNvSpPr>
            <a:spLocks noGrp="1" noChangeArrowheads="1"/>
          </p:cNvSpPr>
          <p:nvPr/>
        </p:nvSpPr>
        <p:spPr>
          <a:xfrm>
            <a:off x="641985" y="668020"/>
            <a:ext cx="127000" cy="578485"/>
          </a:xfrm>
          <a:prstGeom prst="rect">
            <a:avLst/>
          </a:prstGeom>
          <a:solidFill>
            <a:srgbClr val="28282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rgbClr val="282828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직선 연결선 25"/>
          <p:cNvCxnSpPr/>
          <p:nvPr/>
        </p:nvCxnSpPr>
        <p:spPr>
          <a:xfrm>
            <a:off x="641985" y="1245235"/>
            <a:ext cx="8115300" cy="635"/>
          </a:xfrm>
          <a:prstGeom prst="line">
            <a:avLst/>
          </a:prstGeom>
          <a:ln w="9525" cap="flat" cmpd="sng">
            <a:solidFill>
              <a:schemeClr val="tx1">
                <a:lumMod val="95000"/>
                <a:lumOff val="5000"/>
                <a:alpha val="1176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20" name="직선 연결선 20"/>
          <p:cNvCxnSpPr/>
          <p:nvPr/>
        </p:nvCxnSpPr>
        <p:spPr>
          <a:xfrm>
            <a:off x="8658860" y="48260"/>
            <a:ext cx="22225" cy="6810375"/>
          </a:xfrm>
          <a:prstGeom prst="line">
            <a:avLst/>
          </a:prstGeom>
          <a:ln w="9525" cap="flat" cmpd="sng">
            <a:solidFill>
              <a:schemeClr val="tx1">
                <a:lumMod val="95000"/>
                <a:lumOff val="5000"/>
                <a:alpha val="1176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16" name="Picture 16" descr="C:/Users/nature!/AppData/Roaming/PolarisOffice/ETemp/10444_22484848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13650" y="313690"/>
            <a:ext cx="934720" cy="705485"/>
          </a:xfrm>
          <a:prstGeom prst="rect">
            <a:avLst/>
          </a:prstGeom>
          <a:noFill/>
        </p:spPr>
      </p:pic>
      <p:sp>
        <p:nvSpPr>
          <p:cNvPr id="17" name="TextBox 17"/>
          <p:cNvSpPr txBox="1">
            <a:spLocks noGrp="1" noChangeArrowheads="1"/>
          </p:cNvSpPr>
          <p:nvPr/>
        </p:nvSpPr>
        <p:spPr>
          <a:xfrm>
            <a:off x="921385" y="751840"/>
            <a:ext cx="728980" cy="367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spc="-150" dirty="0">
                <a:solidFill>
                  <a:schemeClr val="tx1"/>
                </a:solidFill>
                <a:latin typeface="-윤고딕330" charset="0"/>
                <a:ea typeface="-윤고딕330" charset="0"/>
              </a:rPr>
              <a:t>Error</a:t>
            </a:r>
            <a:endParaRPr lang="ko-KR" altLang="en-US" sz="1800" dirty="0">
              <a:solidFill>
                <a:schemeClr val="tx1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21" name="직사각형 21"/>
          <p:cNvSpPr>
            <a:spLocks noGrp="1" noChangeArrowheads="1"/>
          </p:cNvSpPr>
          <p:nvPr/>
        </p:nvSpPr>
        <p:spPr>
          <a:xfrm>
            <a:off x="0" y="6584315"/>
            <a:ext cx="9144635" cy="274320"/>
          </a:xfrm>
          <a:prstGeom prst="rect">
            <a:avLst/>
          </a:prstGeom>
          <a:solidFill>
            <a:srgbClr val="28282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2" name="TextBox 22"/>
          <p:cNvSpPr txBox="1">
            <a:spLocks noGrp="1" noChangeArrowheads="1"/>
          </p:cNvSpPr>
          <p:nvPr/>
        </p:nvSpPr>
        <p:spPr>
          <a:xfrm>
            <a:off x="6558915" y="6586855"/>
            <a:ext cx="2237105" cy="24701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spc="-150" dirty="0">
                <a:solidFill>
                  <a:srgbClr val="F2F2F2">
                    <a:alpha val="98910"/>
                  </a:srgbClr>
                </a:solidFill>
                <a:latin typeface="-윤고딕320" charset="0"/>
                <a:ea typeface="-윤고딕320" charset="0"/>
              </a:rPr>
              <a:t>국내 최초 Big Data 연합동아리 BOAZ</a:t>
            </a:r>
            <a:endParaRPr lang="ko-KR" altLang="en-US" sz="1000" dirty="0">
              <a:solidFill>
                <a:srgbClr val="F2F2F2">
                  <a:alpha val="98910"/>
                </a:srgbClr>
              </a:solidFill>
              <a:latin typeface="-윤고딕320" charset="0"/>
              <a:ea typeface="-윤고딕320" charset="0"/>
            </a:endParaRPr>
          </a:p>
        </p:txBody>
      </p:sp>
      <p:graphicFrame>
        <p:nvGraphicFramePr>
          <p:cNvPr id="38" name="표 38"/>
          <p:cNvGraphicFramePr>
            <a:graphicFrameLocks noGrp="1"/>
          </p:cNvGraphicFramePr>
          <p:nvPr/>
        </p:nvGraphicFramePr>
        <p:xfrm>
          <a:off x="902970" y="1435735"/>
          <a:ext cx="6096000" cy="184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570">
                <a:tc rowSpan="2"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혼동 행렬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(confusing matrix)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2"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실제 연체 상태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70">
                <a:tc gridSpan="2"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아니오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예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합계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70">
                <a:tc rowSpan="3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예측한 연체 상태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아니오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9644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252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9896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예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81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104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합계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9667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333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10000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텍스트 상자 1"/>
          <p:cNvSpPr txBox="1">
            <a:spLocks noGrp="1" noChangeArrowheads="1"/>
          </p:cNvSpPr>
          <p:nvPr/>
        </p:nvSpPr>
        <p:spPr>
          <a:xfrm>
            <a:off x="2872740" y="3597275"/>
            <a:ext cx="5315585" cy="64452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error rate = ??</a:t>
            </a:r>
            <a:endParaRPr lang="ko-KR" altLang="en-US" sz="36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40"/>
          <p:cNvSpPr>
            <a:spLocks noGrp="1" noChangeArrowheads="1"/>
          </p:cNvSpPr>
          <p:nvPr/>
        </p:nvSpPr>
        <p:spPr>
          <a:xfrm>
            <a:off x="903605" y="4382135"/>
            <a:ext cx="3199130" cy="1763395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003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23/9667=0.238%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1"/>
          <p:cNvSpPr>
            <a:spLocks noGrp="1" noChangeArrowheads="1"/>
          </p:cNvSpPr>
          <p:nvPr/>
        </p:nvSpPr>
        <p:spPr>
          <a:xfrm>
            <a:off x="4308475" y="4396740"/>
            <a:ext cx="3199130" cy="1763395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003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252/333=75.7%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3"/>
          <p:cNvCxnSpPr/>
          <p:nvPr/>
        </p:nvCxnSpPr>
        <p:spPr>
          <a:xfrm>
            <a:off x="7389495" y="134620"/>
            <a:ext cx="1755140" cy="635"/>
          </a:xfrm>
          <a:prstGeom prst="line">
            <a:avLst/>
          </a:prstGeom>
          <a:ln w="9525" cap="flat" cmpd="sng">
            <a:solidFill>
              <a:schemeClr val="tx1">
                <a:lumMod val="95000"/>
                <a:lumOff val="5000"/>
                <a:alpha val="1176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5" name="직선 연결선 35"/>
          <p:cNvCxnSpPr/>
          <p:nvPr/>
        </p:nvCxnSpPr>
        <p:spPr>
          <a:xfrm>
            <a:off x="7475854" y="0"/>
            <a:ext cx="635" cy="1325880"/>
          </a:xfrm>
          <a:prstGeom prst="line">
            <a:avLst/>
          </a:prstGeom>
          <a:ln w="9525" cap="flat" cmpd="sng">
            <a:solidFill>
              <a:schemeClr val="tx1">
                <a:lumMod val="95000"/>
                <a:lumOff val="5000"/>
                <a:alpha val="1176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37" name="직사각형 37"/>
          <p:cNvSpPr>
            <a:spLocks noGrp="1" noChangeArrowheads="1"/>
          </p:cNvSpPr>
          <p:nvPr/>
        </p:nvSpPr>
        <p:spPr>
          <a:xfrm>
            <a:off x="641985" y="668020"/>
            <a:ext cx="127000" cy="578485"/>
          </a:xfrm>
          <a:prstGeom prst="rect">
            <a:avLst/>
          </a:prstGeom>
          <a:solidFill>
            <a:srgbClr val="28282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rgbClr val="282828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직선 연결선 25"/>
          <p:cNvCxnSpPr/>
          <p:nvPr/>
        </p:nvCxnSpPr>
        <p:spPr>
          <a:xfrm>
            <a:off x="641985" y="1245235"/>
            <a:ext cx="8115300" cy="635"/>
          </a:xfrm>
          <a:prstGeom prst="line">
            <a:avLst/>
          </a:prstGeom>
          <a:ln w="9525" cap="flat" cmpd="sng">
            <a:solidFill>
              <a:schemeClr val="tx1">
                <a:lumMod val="95000"/>
                <a:lumOff val="5000"/>
                <a:alpha val="1176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20" name="직선 연결선 20"/>
          <p:cNvCxnSpPr/>
          <p:nvPr/>
        </p:nvCxnSpPr>
        <p:spPr>
          <a:xfrm>
            <a:off x="8658860" y="48260"/>
            <a:ext cx="22225" cy="6810375"/>
          </a:xfrm>
          <a:prstGeom prst="line">
            <a:avLst/>
          </a:prstGeom>
          <a:ln w="9525" cap="flat" cmpd="sng">
            <a:solidFill>
              <a:schemeClr val="tx1">
                <a:lumMod val="95000"/>
                <a:lumOff val="5000"/>
                <a:alpha val="1176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16" name="Picture 16" descr="C:/Users/nature!/AppData/Roaming/PolarisOffice/ETemp/10444_22484848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13650" y="313690"/>
            <a:ext cx="934720" cy="705485"/>
          </a:xfrm>
          <a:prstGeom prst="rect">
            <a:avLst/>
          </a:prstGeom>
          <a:noFill/>
        </p:spPr>
      </p:pic>
      <p:sp>
        <p:nvSpPr>
          <p:cNvPr id="17" name="TextBox 17"/>
          <p:cNvSpPr txBox="1">
            <a:spLocks noGrp="1" noChangeArrowheads="1"/>
          </p:cNvSpPr>
          <p:nvPr/>
        </p:nvSpPr>
        <p:spPr>
          <a:xfrm>
            <a:off x="876935" y="751840"/>
            <a:ext cx="1868268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spc="-150" dirty="0">
                <a:solidFill>
                  <a:srgbClr val="0D0D0D">
                    <a:alpha val="98910"/>
                  </a:srgbClr>
                </a:solidFill>
                <a:latin typeface="-윤고딕330" charset="0"/>
                <a:ea typeface="-윤고딕330" charset="0"/>
              </a:rPr>
              <a:t>sensitivity, specificity</a:t>
            </a:r>
          </a:p>
        </p:txBody>
      </p:sp>
      <p:sp>
        <p:nvSpPr>
          <p:cNvPr id="21" name="직사각형 21"/>
          <p:cNvSpPr>
            <a:spLocks noGrp="1" noChangeArrowheads="1"/>
          </p:cNvSpPr>
          <p:nvPr/>
        </p:nvSpPr>
        <p:spPr>
          <a:xfrm>
            <a:off x="0" y="6584315"/>
            <a:ext cx="9144635" cy="274320"/>
          </a:xfrm>
          <a:prstGeom prst="rect">
            <a:avLst/>
          </a:prstGeom>
          <a:solidFill>
            <a:srgbClr val="28282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2" name="TextBox 22"/>
          <p:cNvSpPr txBox="1">
            <a:spLocks noGrp="1" noChangeArrowheads="1"/>
          </p:cNvSpPr>
          <p:nvPr/>
        </p:nvSpPr>
        <p:spPr>
          <a:xfrm>
            <a:off x="6558915" y="6586855"/>
            <a:ext cx="2237105" cy="24701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spc="-150" dirty="0">
                <a:solidFill>
                  <a:srgbClr val="F2F2F2">
                    <a:alpha val="98910"/>
                  </a:srgbClr>
                </a:solidFill>
                <a:latin typeface="-윤고딕320" charset="0"/>
                <a:ea typeface="-윤고딕320" charset="0"/>
              </a:rPr>
              <a:t>국내 최초 Big Data 연합동아리 BOAZ</a:t>
            </a:r>
            <a:endParaRPr lang="ko-KR" altLang="en-US" sz="1000" dirty="0">
              <a:solidFill>
                <a:srgbClr val="F2F2F2">
                  <a:alpha val="98910"/>
                </a:srgbClr>
              </a:solidFill>
              <a:latin typeface="-윤고딕320" charset="0"/>
              <a:ea typeface="-윤고딕320" charset="0"/>
            </a:endParaRPr>
          </a:p>
        </p:txBody>
      </p:sp>
      <p:graphicFrame>
        <p:nvGraphicFramePr>
          <p:cNvPr id="38" name="표 38"/>
          <p:cNvGraphicFramePr>
            <a:graphicFrameLocks noGrp="1"/>
          </p:cNvGraphicFramePr>
          <p:nvPr/>
        </p:nvGraphicFramePr>
        <p:xfrm>
          <a:off x="1184275" y="1495425"/>
          <a:ext cx="6096000" cy="184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570">
                <a:tc rowSpan="2"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혼동 행렬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(confusing matrix)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2"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실제 연체 상태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70">
                <a:tc gridSpan="2"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아니오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예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합계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70">
                <a:tc rowSpan="3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예측한 연체 상태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아니오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9644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252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9896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예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81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104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합계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9667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333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10000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텍스트 상자 1"/>
          <p:cNvSpPr txBox="1">
            <a:spLocks noGrp="1" noChangeArrowheads="1"/>
          </p:cNvSpPr>
          <p:nvPr/>
        </p:nvSpPr>
        <p:spPr>
          <a:xfrm>
            <a:off x="1095375" y="3790315"/>
            <a:ext cx="6322695" cy="64452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sensitivity = P(예측연체상태=예|실제연체상태=예)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specificity = P(예측연체상태=아니오|실제연체상태=아니오)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1"/>
          <p:cNvSpPr txBox="1">
            <a:spLocks noGrp="1" noChangeArrowheads="1"/>
          </p:cNvSpPr>
          <p:nvPr/>
        </p:nvSpPr>
        <p:spPr>
          <a:xfrm>
            <a:off x="1139825" y="5063490"/>
            <a:ext cx="6351905" cy="64452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sensitivity=81/333=24.3%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specificity=9644/9667=99.8%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6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3"/>
          <p:cNvCxnSpPr/>
          <p:nvPr/>
        </p:nvCxnSpPr>
        <p:spPr>
          <a:xfrm>
            <a:off x="7389495" y="134620"/>
            <a:ext cx="1755140" cy="635"/>
          </a:xfrm>
          <a:prstGeom prst="line">
            <a:avLst/>
          </a:prstGeom>
          <a:ln w="9525" cap="flat" cmpd="sng">
            <a:solidFill>
              <a:schemeClr val="tx1">
                <a:lumMod val="95000"/>
                <a:lumOff val="5000"/>
                <a:alpha val="1176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5" name="직선 연결선 35"/>
          <p:cNvCxnSpPr/>
          <p:nvPr/>
        </p:nvCxnSpPr>
        <p:spPr>
          <a:xfrm>
            <a:off x="7475854" y="0"/>
            <a:ext cx="635" cy="1325880"/>
          </a:xfrm>
          <a:prstGeom prst="line">
            <a:avLst/>
          </a:prstGeom>
          <a:ln w="9525" cap="flat" cmpd="sng">
            <a:solidFill>
              <a:schemeClr val="tx1">
                <a:lumMod val="95000"/>
                <a:lumOff val="5000"/>
                <a:alpha val="1176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37" name="직사각형 37"/>
          <p:cNvSpPr>
            <a:spLocks noGrp="1" noChangeArrowheads="1"/>
          </p:cNvSpPr>
          <p:nvPr/>
        </p:nvSpPr>
        <p:spPr>
          <a:xfrm>
            <a:off x="641985" y="668020"/>
            <a:ext cx="127000" cy="578485"/>
          </a:xfrm>
          <a:prstGeom prst="rect">
            <a:avLst/>
          </a:prstGeom>
          <a:solidFill>
            <a:srgbClr val="28282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rgbClr val="282828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직선 연결선 25"/>
          <p:cNvCxnSpPr/>
          <p:nvPr/>
        </p:nvCxnSpPr>
        <p:spPr>
          <a:xfrm>
            <a:off x="641985" y="1245235"/>
            <a:ext cx="8115300" cy="635"/>
          </a:xfrm>
          <a:prstGeom prst="line">
            <a:avLst/>
          </a:prstGeom>
          <a:ln w="9525" cap="flat" cmpd="sng">
            <a:solidFill>
              <a:schemeClr val="tx1">
                <a:lumMod val="95000"/>
                <a:lumOff val="5000"/>
                <a:alpha val="1176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20" name="직선 연결선 20"/>
          <p:cNvCxnSpPr/>
          <p:nvPr/>
        </p:nvCxnSpPr>
        <p:spPr>
          <a:xfrm>
            <a:off x="8658860" y="48260"/>
            <a:ext cx="22225" cy="6810375"/>
          </a:xfrm>
          <a:prstGeom prst="line">
            <a:avLst/>
          </a:prstGeom>
          <a:ln w="9525" cap="flat" cmpd="sng">
            <a:solidFill>
              <a:schemeClr val="tx1">
                <a:lumMod val="95000"/>
                <a:lumOff val="5000"/>
                <a:alpha val="1176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16" name="Picture 16" descr="C:/Users/nature!/AppData/Roaming/PolarisOffice/ETemp/10444_22484848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13650" y="313690"/>
            <a:ext cx="934720" cy="705485"/>
          </a:xfrm>
          <a:prstGeom prst="rect">
            <a:avLst/>
          </a:prstGeom>
          <a:noFill/>
        </p:spPr>
      </p:pic>
      <p:sp>
        <p:nvSpPr>
          <p:cNvPr id="17" name="TextBox 17"/>
          <p:cNvSpPr txBox="1">
            <a:spLocks noGrp="1" noChangeArrowheads="1"/>
          </p:cNvSpPr>
          <p:nvPr/>
        </p:nvSpPr>
        <p:spPr>
          <a:xfrm>
            <a:off x="876935" y="751840"/>
            <a:ext cx="1868268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spc="-150" dirty="0">
                <a:solidFill>
                  <a:srgbClr val="0D0D0D">
                    <a:alpha val="98910"/>
                  </a:srgbClr>
                </a:solidFill>
                <a:latin typeface="-윤고딕330" charset="0"/>
                <a:ea typeface="-윤고딕330" charset="0"/>
              </a:rPr>
              <a:t>sensitivity, specificity</a:t>
            </a:r>
            <a:endParaRPr lang="ko-KR" altLang="en-US" sz="1800" dirty="0">
              <a:latin typeface="-윤고딕330" charset="0"/>
              <a:ea typeface="-윤고딕330" charset="0"/>
            </a:endParaRPr>
          </a:p>
        </p:txBody>
      </p:sp>
      <p:sp>
        <p:nvSpPr>
          <p:cNvPr id="21" name="직사각형 21"/>
          <p:cNvSpPr>
            <a:spLocks noGrp="1" noChangeArrowheads="1"/>
          </p:cNvSpPr>
          <p:nvPr/>
        </p:nvSpPr>
        <p:spPr>
          <a:xfrm>
            <a:off x="0" y="6584315"/>
            <a:ext cx="9144635" cy="274320"/>
          </a:xfrm>
          <a:prstGeom prst="rect">
            <a:avLst/>
          </a:prstGeom>
          <a:solidFill>
            <a:srgbClr val="28282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2" name="TextBox 22"/>
          <p:cNvSpPr txBox="1">
            <a:spLocks noGrp="1" noChangeArrowheads="1"/>
          </p:cNvSpPr>
          <p:nvPr/>
        </p:nvSpPr>
        <p:spPr>
          <a:xfrm>
            <a:off x="6558915" y="6586855"/>
            <a:ext cx="2237105" cy="24701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spc="-150" dirty="0">
                <a:solidFill>
                  <a:srgbClr val="F2F2F2">
                    <a:alpha val="98910"/>
                  </a:srgbClr>
                </a:solidFill>
                <a:latin typeface="-윤고딕320" charset="0"/>
                <a:ea typeface="-윤고딕320" charset="0"/>
              </a:rPr>
              <a:t>국내 최초 Big Data 연합동아리 BOAZ</a:t>
            </a:r>
            <a:endParaRPr lang="ko-KR" altLang="en-US" sz="1000" dirty="0">
              <a:solidFill>
                <a:srgbClr val="F2F2F2">
                  <a:alpha val="98910"/>
                </a:srgbClr>
              </a:solidFill>
              <a:latin typeface="-윤고딕320" charset="0"/>
              <a:ea typeface="-윤고딕320" charset="0"/>
            </a:endParaRPr>
          </a:p>
        </p:txBody>
      </p:sp>
      <p:graphicFrame>
        <p:nvGraphicFramePr>
          <p:cNvPr id="38" name="표 38"/>
          <p:cNvGraphicFramePr>
            <a:graphicFrameLocks noGrp="1"/>
          </p:cNvGraphicFramePr>
          <p:nvPr/>
        </p:nvGraphicFramePr>
        <p:xfrm>
          <a:off x="1184275" y="1495425"/>
          <a:ext cx="6096000" cy="184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570">
                <a:tc rowSpan="2" gridSpan="2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혼동 행렬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(confusing matrix)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2"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실제 연체 상태</a:t>
                      </a:r>
                      <a:endParaRPr lang="ko-KR" altLang="en-US" sz="1800" b="1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70">
                <a:tc gridSpan="2"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아니오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예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합계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70">
                <a:tc rowSpan="3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예측한 연체 상태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아니오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True Neg.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False Pos.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예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False Neg.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True Pos.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합계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N*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P*</a:t>
                      </a: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텍스트 상자 1"/>
          <p:cNvSpPr txBox="1">
            <a:spLocks noGrp="1" noChangeArrowheads="1"/>
          </p:cNvSpPr>
          <p:nvPr/>
        </p:nvSpPr>
        <p:spPr>
          <a:xfrm>
            <a:off x="1096010" y="3775075"/>
            <a:ext cx="6174105" cy="64452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FN/N =&gt; Type I error, 1-specificity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TP/P  =&gt; 1-Type II error, power, sensitivity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2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3"/>
          <p:cNvCxnSpPr/>
          <p:nvPr/>
        </p:nvCxnSpPr>
        <p:spPr>
          <a:xfrm>
            <a:off x="7389495" y="134620"/>
            <a:ext cx="1755140" cy="635"/>
          </a:xfrm>
          <a:prstGeom prst="line">
            <a:avLst/>
          </a:prstGeom>
          <a:ln w="9525" cap="flat" cmpd="sng">
            <a:solidFill>
              <a:schemeClr val="tx1">
                <a:lumMod val="95000"/>
                <a:lumOff val="5000"/>
                <a:alpha val="1176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5" name="직선 연결선 35"/>
          <p:cNvCxnSpPr/>
          <p:nvPr/>
        </p:nvCxnSpPr>
        <p:spPr>
          <a:xfrm>
            <a:off x="7475854" y="0"/>
            <a:ext cx="635" cy="1325880"/>
          </a:xfrm>
          <a:prstGeom prst="line">
            <a:avLst/>
          </a:prstGeom>
          <a:ln w="9525" cap="flat" cmpd="sng">
            <a:solidFill>
              <a:schemeClr val="tx1">
                <a:lumMod val="95000"/>
                <a:lumOff val="5000"/>
                <a:alpha val="1176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37" name="직사각형 37"/>
          <p:cNvSpPr>
            <a:spLocks noGrp="1" noChangeArrowheads="1"/>
          </p:cNvSpPr>
          <p:nvPr/>
        </p:nvSpPr>
        <p:spPr>
          <a:xfrm>
            <a:off x="641985" y="668020"/>
            <a:ext cx="127000" cy="578485"/>
          </a:xfrm>
          <a:prstGeom prst="rect">
            <a:avLst/>
          </a:prstGeom>
          <a:solidFill>
            <a:srgbClr val="28282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rgbClr val="282828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직선 연결선 25"/>
          <p:cNvCxnSpPr/>
          <p:nvPr/>
        </p:nvCxnSpPr>
        <p:spPr>
          <a:xfrm>
            <a:off x="641985" y="1245235"/>
            <a:ext cx="8115300" cy="635"/>
          </a:xfrm>
          <a:prstGeom prst="line">
            <a:avLst/>
          </a:prstGeom>
          <a:ln w="9525" cap="flat" cmpd="sng">
            <a:solidFill>
              <a:schemeClr val="tx1">
                <a:lumMod val="95000"/>
                <a:lumOff val="5000"/>
                <a:alpha val="1176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20" name="직선 연결선 20"/>
          <p:cNvCxnSpPr/>
          <p:nvPr/>
        </p:nvCxnSpPr>
        <p:spPr>
          <a:xfrm>
            <a:off x="8658860" y="48260"/>
            <a:ext cx="22225" cy="6810375"/>
          </a:xfrm>
          <a:prstGeom prst="line">
            <a:avLst/>
          </a:prstGeom>
          <a:ln w="9525" cap="flat" cmpd="sng">
            <a:solidFill>
              <a:schemeClr val="tx1">
                <a:lumMod val="95000"/>
                <a:lumOff val="5000"/>
                <a:alpha val="11764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16" name="Picture 16" descr="C:/Users/nature!/AppData/Roaming/PolarisOffice/ETemp/10444_22484848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13650" y="313690"/>
            <a:ext cx="934720" cy="705485"/>
          </a:xfrm>
          <a:prstGeom prst="rect">
            <a:avLst/>
          </a:prstGeom>
          <a:noFill/>
        </p:spPr>
      </p:pic>
      <p:sp>
        <p:nvSpPr>
          <p:cNvPr id="17" name="TextBox 17"/>
          <p:cNvSpPr txBox="1">
            <a:spLocks noGrp="1" noChangeArrowheads="1"/>
          </p:cNvSpPr>
          <p:nvPr/>
        </p:nvSpPr>
        <p:spPr>
          <a:xfrm>
            <a:off x="876935" y="751840"/>
            <a:ext cx="1123641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spc="-150" dirty="0">
                <a:solidFill>
                  <a:srgbClr val="0D0D0D">
                    <a:alpha val="98910"/>
                  </a:srgbClr>
                </a:solidFill>
                <a:latin typeface="-윤고딕330" charset="0"/>
                <a:ea typeface="-윤고딕330" charset="0"/>
              </a:rPr>
              <a:t>ROC curve</a:t>
            </a:r>
            <a:endParaRPr lang="ko-KR" altLang="en-US" sz="1800" dirty="0">
              <a:latin typeface="-윤고딕330" charset="0"/>
              <a:ea typeface="-윤고딕330" charset="0"/>
            </a:endParaRPr>
          </a:p>
        </p:txBody>
      </p:sp>
      <p:sp>
        <p:nvSpPr>
          <p:cNvPr id="21" name="직사각형 21"/>
          <p:cNvSpPr>
            <a:spLocks noGrp="1" noChangeArrowheads="1"/>
          </p:cNvSpPr>
          <p:nvPr/>
        </p:nvSpPr>
        <p:spPr>
          <a:xfrm>
            <a:off x="0" y="6584315"/>
            <a:ext cx="9144635" cy="274320"/>
          </a:xfrm>
          <a:prstGeom prst="rect">
            <a:avLst/>
          </a:prstGeom>
          <a:solidFill>
            <a:srgbClr val="28282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2" name="TextBox 22"/>
          <p:cNvSpPr txBox="1">
            <a:spLocks noGrp="1" noChangeArrowheads="1"/>
          </p:cNvSpPr>
          <p:nvPr/>
        </p:nvSpPr>
        <p:spPr>
          <a:xfrm>
            <a:off x="6558915" y="6586855"/>
            <a:ext cx="2237105" cy="24701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spc="-150" dirty="0">
                <a:solidFill>
                  <a:srgbClr val="F2F2F2">
                    <a:alpha val="98910"/>
                  </a:srgbClr>
                </a:solidFill>
                <a:latin typeface="-윤고딕320" charset="0"/>
                <a:ea typeface="-윤고딕320" charset="0"/>
              </a:rPr>
              <a:t>국내 최초 Big Data 연합동아리 BOAZ</a:t>
            </a:r>
            <a:endParaRPr lang="ko-KR" altLang="en-US" sz="1000" dirty="0">
              <a:solidFill>
                <a:srgbClr val="F2F2F2">
                  <a:alpha val="98910"/>
                </a:srgb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39" name="텍스트 상자 1"/>
          <p:cNvSpPr txBox="1">
            <a:spLocks noGrp="1" noChangeArrowheads="1"/>
          </p:cNvSpPr>
          <p:nvPr/>
        </p:nvSpPr>
        <p:spPr>
          <a:xfrm>
            <a:off x="1096010" y="4438912"/>
            <a:ext cx="6174105" cy="64452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AUC=ROC curve </a:t>
            </a:r>
            <a:r>
              <a:rPr lang="ko-KR" altLang="en-US" dirty="0">
                <a:latin typeface="맑은 고딕" charset="0"/>
                <a:ea typeface="맑은 고딕" charset="0"/>
              </a:rPr>
              <a:t>아래의 면적으로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분류기 성능 지표</a:t>
            </a:r>
            <a:endParaRPr lang="en-US" altLang="ko-KR" dirty="0">
              <a:latin typeface="맑은 고딕" charset="0"/>
              <a:ea typeface="맑은 고딕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6010" y="1325880"/>
            <a:ext cx="5159721" cy="311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331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-601617" y="6401364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/>
              </a:rPr>
              <a:t>About Machine Learning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96609" y="3248786"/>
            <a:ext cx="1639873" cy="540000"/>
            <a:chOff x="3204873" y="1634446"/>
            <a:chExt cx="1639873" cy="55628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3207319" y="1634446"/>
              <a:ext cx="1620000" cy="5562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04873" y="1754059"/>
              <a:ext cx="1639873" cy="3170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400" dirty="0"/>
                <a:t>Machine Learning</a:t>
              </a: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220529" y="1294962"/>
            <a:ext cx="3966960" cy="1485618"/>
            <a:chOff x="2558995" y="1634004"/>
            <a:chExt cx="3966960" cy="1485618"/>
          </a:xfrm>
        </p:grpSpPr>
        <p:grpSp>
          <p:nvGrpSpPr>
            <p:cNvPr id="27" name="그룹 26"/>
            <p:cNvGrpSpPr/>
            <p:nvPr/>
          </p:nvGrpSpPr>
          <p:grpSpPr>
            <a:xfrm>
              <a:off x="5140042" y="1634004"/>
              <a:ext cx="1290983" cy="360000"/>
              <a:chOff x="3717467" y="1537329"/>
              <a:chExt cx="1326838" cy="586642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3717467" y="1537329"/>
                <a:ext cx="1109996" cy="58664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0001" y="1560317"/>
                <a:ext cx="1284304" cy="501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Clustering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137997" y="2759622"/>
              <a:ext cx="1387958" cy="360000"/>
              <a:chOff x="3717163" y="1678958"/>
              <a:chExt cx="1428080" cy="314802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3717467" y="1678958"/>
                <a:ext cx="1111220" cy="31480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717163" y="1693009"/>
                <a:ext cx="1428080" cy="269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Association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558995" y="2090999"/>
              <a:ext cx="2115285" cy="539996"/>
              <a:chOff x="1800157" y="2331265"/>
              <a:chExt cx="2115285" cy="556288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800157" y="2346241"/>
                <a:ext cx="2115285" cy="539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Unsupervised Learning</a:t>
                </a:r>
              </a:p>
              <a:p>
                <a:r>
                  <a:rPr lang="en-US" altLang="ko-KR" sz="1400" dirty="0"/>
                  <a:t>(for Prediction Model)</a:t>
                </a: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1815584" y="2331265"/>
                <a:ext cx="1980000" cy="55628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235182" y="4743445"/>
            <a:ext cx="2021683" cy="539996"/>
            <a:chOff x="4619343" y="2293725"/>
            <a:chExt cx="2026705" cy="556288"/>
          </a:xfrm>
        </p:grpSpPr>
        <p:sp>
          <p:nvSpPr>
            <p:cNvPr id="26" name="TextBox 25"/>
            <p:cNvSpPr txBox="1"/>
            <p:nvPr/>
          </p:nvSpPr>
          <p:spPr>
            <a:xfrm>
              <a:off x="4619343" y="2308702"/>
              <a:ext cx="2026705" cy="539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Supervised Learning</a:t>
              </a:r>
            </a:p>
            <a:p>
              <a:pPr algn="ctr"/>
              <a:r>
                <a:rPr lang="en-US" altLang="ko-KR" sz="1400" dirty="0"/>
                <a:t>(for Description Model)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4620202" y="2293725"/>
              <a:ext cx="1984918" cy="5562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4619064" y="3068027"/>
            <a:ext cx="3921018" cy="1545055"/>
            <a:chOff x="4619064" y="3365975"/>
            <a:chExt cx="3921018" cy="1545055"/>
          </a:xfrm>
        </p:grpSpPr>
        <p:grpSp>
          <p:nvGrpSpPr>
            <p:cNvPr id="39" name="그룹 38"/>
            <p:cNvGrpSpPr/>
            <p:nvPr/>
          </p:nvGrpSpPr>
          <p:grpSpPr>
            <a:xfrm>
              <a:off x="6745141" y="3365975"/>
              <a:ext cx="720000" cy="360000"/>
              <a:chOff x="3664037" y="1720722"/>
              <a:chExt cx="720000" cy="360000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3664037" y="1720722"/>
                <a:ext cx="720000" cy="360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708487" y="1747644"/>
                <a:ext cx="6651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K-NN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6740501" y="4551030"/>
              <a:ext cx="814279" cy="360000"/>
              <a:chOff x="3602057" y="1682538"/>
              <a:chExt cx="907028" cy="360000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3602057" y="1682538"/>
                <a:ext cx="802011" cy="360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713550" y="1710060"/>
                <a:ext cx="7955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FF0000"/>
                    </a:solidFill>
                  </a:rPr>
                  <a:t>LDA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6740082" y="3929155"/>
              <a:ext cx="1800000" cy="360000"/>
              <a:chOff x="3817469" y="1786895"/>
              <a:chExt cx="1778762" cy="297543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3817469" y="1786895"/>
                <a:ext cx="1778762" cy="2975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50895" y="1804362"/>
                <a:ext cx="1733436" cy="25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Logistic Regression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619064" y="3924586"/>
              <a:ext cx="1598520" cy="360000"/>
              <a:chOff x="4019844" y="4107931"/>
              <a:chExt cx="1598520" cy="3600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25717" y="4130546"/>
                <a:ext cx="159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Classification</a:t>
                </a: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4019844" y="4107931"/>
                <a:ext cx="1260000" cy="360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4620640" y="5894277"/>
            <a:ext cx="1398982" cy="360000"/>
            <a:chOff x="6641350" y="3199908"/>
            <a:chExt cx="1398982" cy="388602"/>
          </a:xfrm>
        </p:grpSpPr>
        <p:sp>
          <p:nvSpPr>
            <p:cNvPr id="38" name="TextBox 37"/>
            <p:cNvSpPr txBox="1"/>
            <p:nvPr/>
          </p:nvSpPr>
          <p:spPr>
            <a:xfrm>
              <a:off x="6739439" y="3233455"/>
              <a:ext cx="1300893" cy="33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Regression</a:t>
              </a: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641350" y="3199908"/>
              <a:ext cx="1260000" cy="3886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3" name="꺾인 연결선 72"/>
          <p:cNvCxnSpPr>
            <a:stCxn id="3" idx="3"/>
            <a:endCxn id="55" idx="1"/>
          </p:cNvCxnSpPr>
          <p:nvPr/>
        </p:nvCxnSpPr>
        <p:spPr>
          <a:xfrm flipV="1">
            <a:off x="1819055" y="2021955"/>
            <a:ext cx="416901" cy="149683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3" idx="3"/>
            <a:endCxn id="59" idx="1"/>
          </p:cNvCxnSpPr>
          <p:nvPr/>
        </p:nvCxnSpPr>
        <p:spPr>
          <a:xfrm>
            <a:off x="1819055" y="3518786"/>
            <a:ext cx="416985" cy="149467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55" idx="3"/>
            <a:endCxn id="28" idx="1"/>
          </p:cNvCxnSpPr>
          <p:nvPr/>
        </p:nvCxnSpPr>
        <p:spPr>
          <a:xfrm flipV="1">
            <a:off x="4215956" y="1474962"/>
            <a:ext cx="585620" cy="546993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53" idx="1"/>
            <a:endCxn id="55" idx="3"/>
          </p:cNvCxnSpPr>
          <p:nvPr/>
        </p:nvCxnSpPr>
        <p:spPr>
          <a:xfrm rot="10800000">
            <a:off x="4215956" y="2021956"/>
            <a:ext cx="583870" cy="578625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59" idx="3"/>
            <a:endCxn id="61" idx="1"/>
          </p:cNvCxnSpPr>
          <p:nvPr/>
        </p:nvCxnSpPr>
        <p:spPr>
          <a:xfrm>
            <a:off x="4216039" y="5013443"/>
            <a:ext cx="404601" cy="1060834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59" idx="3"/>
            <a:endCxn id="60" idx="1"/>
          </p:cNvCxnSpPr>
          <p:nvPr/>
        </p:nvCxnSpPr>
        <p:spPr>
          <a:xfrm flipV="1">
            <a:off x="4216039" y="3806638"/>
            <a:ext cx="403025" cy="1206805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60" idx="3"/>
            <a:endCxn id="40" idx="1"/>
          </p:cNvCxnSpPr>
          <p:nvPr/>
        </p:nvCxnSpPr>
        <p:spPr>
          <a:xfrm flipV="1">
            <a:off x="5879064" y="3248027"/>
            <a:ext cx="866077" cy="558611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60" idx="3"/>
            <a:endCxn id="46" idx="1"/>
          </p:cNvCxnSpPr>
          <p:nvPr/>
        </p:nvCxnSpPr>
        <p:spPr>
          <a:xfrm>
            <a:off x="5879064" y="3806638"/>
            <a:ext cx="861018" cy="45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60" idx="3"/>
            <a:endCxn id="43" idx="1"/>
          </p:cNvCxnSpPr>
          <p:nvPr/>
        </p:nvCxnSpPr>
        <p:spPr>
          <a:xfrm>
            <a:off x="5879064" y="3806638"/>
            <a:ext cx="861437" cy="626444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590201" y="4770174"/>
            <a:ext cx="234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Is Dependent Variable </a:t>
            </a:r>
          </a:p>
          <a:p>
            <a:r>
              <a:rPr lang="en-US" altLang="ko-KR" sz="1400" dirty="0"/>
              <a:t>categorical or continuous?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4550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44" y="1991606"/>
            <a:ext cx="4574909" cy="3393268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389742" y="134787"/>
            <a:ext cx="175425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7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90" y="668222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90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8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4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1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5" y="1741473"/>
            <a:ext cx="3349739" cy="39062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6051" y="795384"/>
            <a:ext cx="255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  <a:cs typeface="Times New Roman" panose="02020603050405020304" pitchFamily="18" charset="0"/>
              </a:rPr>
              <a:t>Numerical Example</a:t>
            </a:r>
            <a:endParaRPr lang="ko-KR" altLang="en-US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hlinkClick r:id="rId6"/>
          </p:cNvPr>
          <p:cNvSpPr/>
          <p:nvPr/>
        </p:nvSpPr>
        <p:spPr>
          <a:xfrm>
            <a:off x="767905" y="5782397"/>
            <a:ext cx="6835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http://people.revoledu.com/kardi/tutorial/LDA/LDA%20Formula.htm</a:t>
            </a:r>
          </a:p>
        </p:txBody>
      </p:sp>
    </p:spTree>
    <p:extLst>
      <p:ext uri="{BB962C8B-B14F-4D97-AF65-F5344CB8AC3E}">
        <p14:creationId xmlns:p14="http://schemas.microsoft.com/office/powerpoint/2010/main" val="3805617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6"/>
            <a:ext cx="175425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6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90" y="668221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90" y="1244978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3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1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3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1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7905" y="1894243"/>
            <a:ext cx="6796252" cy="3424844"/>
            <a:chOff x="767905" y="1894243"/>
            <a:chExt cx="6796252" cy="3424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67905" y="1894243"/>
                  <a:ext cx="1794273" cy="17529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.95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6.63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2.53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7.79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3.57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5.65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.16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5.47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.58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4.46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2.16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6.22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3.27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3.52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1200" dirty="0"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05" y="1894243"/>
                  <a:ext cx="1794273" cy="17529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786252" y="1900258"/>
                  <a:ext cx="777905" cy="18133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252" y="1900258"/>
                  <a:ext cx="777905" cy="18133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592733" y="1894243"/>
                  <a:ext cx="1886221" cy="1020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.95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6.63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2.53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7.79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3.57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5.65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.16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5.47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733" y="1894243"/>
                  <a:ext cx="1886221" cy="10204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592733" y="3965636"/>
                  <a:ext cx="1881156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.58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4.46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2.16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6.22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3.27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3.52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733" y="3965636"/>
                  <a:ext cx="1881156" cy="7382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89624" y="3284434"/>
                  <a:ext cx="2097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.053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6.385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624" y="3284434"/>
                  <a:ext cx="209743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326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67905" y="4481457"/>
                  <a:ext cx="228606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.889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5.677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05" y="4481457"/>
                  <a:ext cx="2286068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592733" y="5042088"/>
                  <a:ext cx="224216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.67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 4.733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733" y="5042088"/>
                  <a:ext cx="2242163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/>
          <p:cNvSpPr txBox="1"/>
          <p:nvPr/>
        </p:nvSpPr>
        <p:spPr>
          <a:xfrm>
            <a:off x="906051" y="795384"/>
            <a:ext cx="255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  <a:cs typeface="Times New Roman" panose="02020603050405020304" pitchFamily="18" charset="0"/>
              </a:rPr>
              <a:t>Numerical Example</a:t>
            </a:r>
            <a:endParaRPr lang="ko-KR" altLang="en-US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3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7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90" y="668222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90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8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4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1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051" y="795384"/>
            <a:ext cx="255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  <a:cs typeface="Times New Roman" panose="02020603050405020304" pitchFamily="18" charset="0"/>
              </a:rPr>
              <a:t>Numerical Example</a:t>
            </a:r>
            <a:endParaRPr lang="ko-KR" altLang="en-US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67905" y="1595256"/>
            <a:ext cx="7257948" cy="4014369"/>
            <a:chOff x="588686" y="1081342"/>
            <a:chExt cx="7257948" cy="40143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97022" y="1081342"/>
                  <a:ext cx="2909194" cy="4399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</m:t>
                                </m:r>
                              </m:sub>
                            </m:sSub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</m:t>
                            </m:r>
                          </m:sub>
                        </m:sSub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22" y="1081342"/>
                  <a:ext cx="2909194" cy="439929"/>
                </a:xfrm>
                <a:prstGeom prst="rect">
                  <a:avLst/>
                </a:prstGeom>
                <a:blipFill>
                  <a:blip r:embed="rId4"/>
                  <a:stretch>
                    <a:fillRect l="-1046" t="-1389" r="-1674"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88686" y="2861862"/>
                  <a:ext cx="2925865" cy="4399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</m:t>
                                </m:r>
                              </m:sub>
                            </m:sSub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</m:t>
                            </m:r>
                          </m:sub>
                        </m:sSub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86" y="2861862"/>
                  <a:ext cx="2925865" cy="439929"/>
                </a:xfrm>
                <a:prstGeom prst="rect">
                  <a:avLst/>
                </a:prstGeom>
                <a:blipFill>
                  <a:blip r:embed="rId5"/>
                  <a:stretch>
                    <a:fillRect l="-833" r="-1458"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97022" y="4642382"/>
                  <a:ext cx="3933320" cy="4533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+(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.288</m:t>
                                  </m:r>
                                </m:e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−0.323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−0.323</m:t>
                                  </m:r>
                                </m:e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2.369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22" y="4642382"/>
                  <a:ext cx="3933320" cy="453329"/>
                </a:xfrm>
                <a:prstGeom prst="rect">
                  <a:avLst/>
                </a:prstGeom>
                <a:blipFill>
                  <a:blip r:embed="rId6"/>
                  <a:stretch>
                    <a:fillRect l="-619" t="-1351" b="-81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7022" y="1688877"/>
                  <a:ext cx="7240124" cy="892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.95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6.63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2.53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7.79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3.57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5.65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.16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5.47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eqAr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.889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5.677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.889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5.677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.889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5.677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.889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5.677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eqAr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.95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6.63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2.53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7.79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3.57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5.65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.16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5.47</m:t>
                                          </m:r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</m:d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.889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5.677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.889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5.677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.889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5.677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.889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5.677</m:t>
                                          </m:r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</m:d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.223</m:t>
                                  </m:r>
                                </m:e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−0.258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−0.258</m:t>
                                  </m:r>
                                </m:e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1.806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22" y="1688877"/>
                  <a:ext cx="7240124" cy="8923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97022" y="3598588"/>
                  <a:ext cx="7249612" cy="7273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.58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4.46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2.16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6.22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3.27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3.52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.889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5.677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.889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5.677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.889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5.677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eqAr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.58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4.46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2.16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6.22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3.27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3.52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.889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5.677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.889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5.677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.889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5.677</m:t>
                                          </m:r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</m:d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.223</m:t>
                                  </m:r>
                                </m:e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−0.258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−0.258</m:t>
                                  </m:r>
                                </m:e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1.806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22" y="3598588"/>
                  <a:ext cx="7249612" cy="72737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358218" y="5304381"/>
                <a:ext cx="2812180" cy="610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accent5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accent5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accent5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accent5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accent5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accent5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accent5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ko-KR" altLang="en-US" sz="1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218" y="5304381"/>
                <a:ext cx="2812180" cy="6104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575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7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90" y="668222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90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8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609629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4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1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051" y="795384"/>
            <a:ext cx="610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  <a:cs typeface="Times New Roman" panose="02020603050405020304" pitchFamily="18" charset="0"/>
              </a:rPr>
              <a:t>Numerical Example – </a:t>
            </a:r>
            <a:r>
              <a:rPr lang="ko-KR" altLang="en-US" b="1" dirty="0" err="1">
                <a:latin typeface="+mj-ea"/>
                <a:ea typeface="+mj-ea"/>
              </a:rPr>
              <a:t>피셔의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err="1">
                <a:latin typeface="+mj-ea"/>
                <a:ea typeface="+mj-ea"/>
              </a:rPr>
              <a:t>판별함수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7905" y="1566802"/>
                <a:ext cx="4985724" cy="415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4.099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0.599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0.599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0.498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0.383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1.652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.493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1.037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05" y="1566802"/>
                <a:ext cx="4985724" cy="415627"/>
              </a:xfrm>
              <a:prstGeom prst="rect">
                <a:avLst/>
              </a:prstGeom>
              <a:blipFill>
                <a:blip r:embed="rId4"/>
                <a:stretch>
                  <a:fillRect t="-1471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67905" y="3681718"/>
                <a:ext cx="3424271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=13.089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05" y="3681718"/>
                <a:ext cx="3424271" cy="461986"/>
              </a:xfrm>
              <a:prstGeom prst="rect">
                <a:avLst/>
              </a:prstGeom>
              <a:blipFill>
                <a:blip r:embed="rId5"/>
                <a:stretch>
                  <a:fillRect r="-534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7905" y="2326088"/>
                <a:ext cx="4310604" cy="415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493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1.037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.053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6.385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14.232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05" y="2326088"/>
                <a:ext cx="4310604" cy="415627"/>
              </a:xfrm>
              <a:prstGeom prst="rect">
                <a:avLst/>
              </a:prstGeom>
              <a:blipFill>
                <a:blip r:embed="rId6"/>
                <a:stretch>
                  <a:fillRect l="-707" t="-2941" r="-424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7905" y="3006404"/>
                <a:ext cx="4320092" cy="410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.493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1.037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.67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4.733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11.564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05" y="3006404"/>
                <a:ext cx="4320092" cy="410625"/>
              </a:xfrm>
              <a:prstGeom prst="rect">
                <a:avLst/>
              </a:prstGeom>
              <a:blipFill>
                <a:blip r:embed="rId7"/>
                <a:stretch>
                  <a:fillRect l="-705" t="-1471" r="-423" b="-14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7905" y="4519668"/>
                <a:ext cx="5775299" cy="452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.493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1.037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=2.493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+1.037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=13.089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05" y="4519668"/>
                <a:ext cx="5775299" cy="452816"/>
              </a:xfrm>
              <a:prstGeom prst="rect">
                <a:avLst/>
              </a:prstGeom>
              <a:blipFill>
                <a:blip r:embed="rId8"/>
                <a:stretch>
                  <a:fillRect t="-1333" r="-211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67905" y="5235759"/>
                <a:ext cx="4311693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2.493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1.037</m:t>
                          </m:r>
                        </m:den>
                      </m:f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13.089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1.037</m:t>
                          </m:r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=−2.404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+12.622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05" y="5235759"/>
                <a:ext cx="4311693" cy="4626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12000" y="3727664"/>
                <a:ext cx="2388234" cy="495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altLang="ko-KR" sz="1600" dirty="0">
                    <a:solidFill>
                      <a:schemeClr val="accent5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ko-KR" sz="1600" b="0" i="0" dirty="0" smtClean="0">
                        <a:solidFill>
                          <a:schemeClr val="accent5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ko-KR" sz="16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dirty="0" smtClean="0">
                            <a:solidFill>
                              <a:schemeClr val="accent5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dirty="0" smtClean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6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dirty="0" smtClean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solidFill>
                              <a:schemeClr val="accent5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dirty="0" smtClean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dirty="0" smtClean="0">
                            <a:solidFill>
                              <a:schemeClr val="accent5"/>
                            </a:solidFill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en-US" altLang="ko-KR" sz="1600" b="0" i="0" dirty="0" smtClean="0">
                        <a:solidFill>
                          <a:schemeClr val="accent5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ko-KR" sz="16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600" b="0" i="1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dirty="0" smtClean="0">
                                    <a:solidFill>
                                      <a:schemeClr val="accent5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600" b="0" i="1" dirty="0" smtClean="0">
                                    <a:solidFill>
                                      <a:schemeClr val="accent5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1600" b="0" i="1" dirty="0" smtClean="0">
                            <a:solidFill>
                              <a:schemeClr val="accent5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altLang="ko-KR" sz="16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600" i="1" dirty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 dirty="0">
                                    <a:solidFill>
                                      <a:schemeClr val="accent5"/>
                                    </a:solidFill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600" b="0" i="1" dirty="0" smtClean="0">
                                    <a:solidFill>
                                      <a:schemeClr val="accent5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dirty="0" smtClean="0">
                            <a:solidFill>
                              <a:schemeClr val="accent5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600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000" y="3727664"/>
                <a:ext cx="2388234" cy="495264"/>
              </a:xfrm>
              <a:prstGeom prst="rect">
                <a:avLst/>
              </a:prstGeom>
              <a:blipFill>
                <a:blip r:embed="rId10"/>
                <a:stretch>
                  <a:fillRect t="-58537" b="-987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78200" y="1987085"/>
                <a:ext cx="1988913" cy="399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600" i="1" smtClean="0">
                            <a:solidFill>
                              <a:schemeClr val="accent5"/>
                            </a:solidFill>
                            <a:latin typeface="Cambria Math"/>
                          </a:rPr>
                          <m:t>𝜔</m:t>
                        </m:r>
                      </m:e>
                    </m:acc>
                    <m:r>
                      <a:rPr lang="en-US" altLang="ko-KR" sz="1600" b="0" i="1" smtClean="0">
                        <a:solidFill>
                          <a:schemeClr val="accent5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altLang="ko-KR" sz="1600" b="0" i="1" smtClean="0">
                            <a:solidFill>
                              <a:schemeClr val="accent5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accent5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chemeClr val="accent5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acc>
                  </m:oMath>
                </a14:m>
                <a:r>
                  <a:rPr lang="en-US" altLang="ko-KR" sz="1600" dirty="0">
                    <a:solidFill>
                      <a:schemeClr val="accent5"/>
                    </a:solidFill>
                  </a:rPr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16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chemeClr val="accent5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acc>
                  </m:oMath>
                </a14:m>
                <a:r>
                  <a:rPr lang="en-US" altLang="ko-KR" sz="1600" dirty="0">
                    <a:solidFill>
                      <a:schemeClr val="accent5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200" y="1987085"/>
                <a:ext cx="1988913" cy="399084"/>
              </a:xfrm>
              <a:prstGeom prst="rect">
                <a:avLst/>
              </a:prstGeom>
              <a:blipFill>
                <a:blip r:embed="rId11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012000" y="1617979"/>
            <a:ext cx="153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0070C0"/>
                </a:solidFill>
              </a:rPr>
              <a:t>판별계수</a:t>
            </a:r>
            <a:r>
              <a:rPr lang="ko-KR" altLang="en-US" sz="1600" dirty="0">
                <a:solidFill>
                  <a:srgbClr val="0070C0"/>
                </a:solidFill>
              </a:rPr>
              <a:t> 추정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90230" y="5359832"/>
            <a:ext cx="2764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0070C0"/>
                </a:solidFill>
              </a:rPr>
              <a:t>결정경계</a:t>
            </a:r>
            <a:r>
              <a:rPr lang="en-US" altLang="ko-KR" sz="1600" dirty="0">
                <a:solidFill>
                  <a:srgbClr val="0070C0"/>
                </a:solidFill>
              </a:rPr>
              <a:t>(Decision Boundary)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1690" y="5095783"/>
            <a:ext cx="4755933" cy="834500"/>
          </a:xfrm>
          <a:prstGeom prst="rect">
            <a:avLst/>
          </a:prstGeom>
          <a:noFill/>
          <a:ln w="19050">
            <a:solidFill>
              <a:srgbClr val="2AB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92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7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90" y="668222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90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28414" y="23549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8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4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1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6051" y="795384"/>
            <a:ext cx="610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  <a:cs typeface="Times New Roman" panose="02020603050405020304" pitchFamily="18" charset="0"/>
              </a:rPr>
              <a:t>Numerical Example – </a:t>
            </a:r>
            <a:r>
              <a:rPr lang="ko-KR" altLang="en-US" b="1" dirty="0" err="1">
                <a:latin typeface="+mj-ea"/>
                <a:ea typeface="+mj-ea"/>
              </a:rPr>
              <a:t>피셔의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err="1">
                <a:latin typeface="+mj-ea"/>
                <a:ea typeface="+mj-ea"/>
              </a:rPr>
              <a:t>판별함수</a:t>
            </a:r>
            <a:endParaRPr lang="ko-KR" altLang="en-US" b="1" dirty="0"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67905" y="2859718"/>
            <a:ext cx="4668364" cy="3324927"/>
            <a:chOff x="995589" y="1821197"/>
            <a:chExt cx="5480711" cy="412264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89" y="1878727"/>
              <a:ext cx="5480711" cy="40651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320494" y="1821197"/>
                  <a:ext cx="25406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=−2.404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+12.622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494" y="1821197"/>
                  <a:ext cx="254069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923" r="-1923" b="-1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직선 화살표 연결선 17"/>
            <p:cNvCxnSpPr/>
            <p:nvPr/>
          </p:nvCxnSpPr>
          <p:spPr>
            <a:xfrm flipH="1">
              <a:off x="2200900" y="2128974"/>
              <a:ext cx="109057" cy="95633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2574370" y="4557972"/>
                  <a:ext cx="14956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.81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5.46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4370" y="4557972"/>
                  <a:ext cx="149560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화살표 연결선 22"/>
            <p:cNvCxnSpPr>
              <a:stCxn id="19" idx="0"/>
            </p:cNvCxnSpPr>
            <p:nvPr/>
          </p:nvCxnSpPr>
          <p:spPr>
            <a:xfrm flipV="1">
              <a:off x="3322171" y="3957760"/>
              <a:ext cx="128687" cy="60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5707060" y="4728109"/>
            <a:ext cx="2596069" cy="855118"/>
            <a:chOff x="5834254" y="4604998"/>
            <a:chExt cx="2596069" cy="855118"/>
          </a:xfrm>
        </p:grpSpPr>
        <p:sp>
          <p:nvSpPr>
            <p:cNvPr id="24" name="TextBox 23"/>
            <p:cNvSpPr txBox="1"/>
            <p:nvPr/>
          </p:nvSpPr>
          <p:spPr>
            <a:xfrm>
              <a:off x="6082391" y="5152339"/>
              <a:ext cx="2347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</a:rPr>
                <a:t>x</a:t>
              </a:r>
              <a:r>
                <a:rPr lang="ko-KR" altLang="en-US" sz="1400" dirty="0">
                  <a:solidFill>
                    <a:srgbClr val="0070C0"/>
                  </a:solidFill>
                </a:rPr>
                <a:t>는 범주 </a:t>
              </a:r>
              <a:r>
                <a:rPr lang="en-US" altLang="ko-KR" sz="1400" dirty="0">
                  <a:solidFill>
                    <a:srgbClr val="0070C0"/>
                  </a:solidFill>
                </a:rPr>
                <a:t>2</a:t>
              </a:r>
              <a:r>
                <a:rPr lang="ko-KR" altLang="en-US" sz="1400" dirty="0">
                  <a:solidFill>
                    <a:srgbClr val="0070C0"/>
                  </a:solidFill>
                </a:rPr>
                <a:t>에 속함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834254" y="4604998"/>
                  <a:ext cx="21215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.81</m:t>
                                  </m:r>
                                </m:e>
                                <m:e>
                                  <m:r>
                                    <a:rPr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5.46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254" y="4604998"/>
                  <a:ext cx="2121555" cy="246221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67905" y="1488183"/>
                <a:ext cx="4825027" cy="50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.493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1.037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0.243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−0.925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=1.565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05" y="1488183"/>
                <a:ext cx="4825027" cy="502958"/>
              </a:xfrm>
              <a:prstGeom prst="rect">
                <a:avLst/>
              </a:prstGeom>
              <a:blipFill>
                <a:blip r:embed="rId8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7905" y="2128480"/>
                <a:ext cx="4668364" cy="50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.493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1.037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.140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0.727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=1.103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05" y="2128480"/>
                <a:ext cx="4668364" cy="502958"/>
              </a:xfrm>
              <a:prstGeom prst="rect">
                <a:avLst/>
              </a:prstGeom>
              <a:blipFill>
                <a:blip r:embed="rId9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834254" y="1586215"/>
                <a:ext cx="2687725" cy="1663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altLang="ko-KR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altLang="ko-KR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acc>
                    <m:r>
                      <a:rPr lang="en-US" altLang="ko-KR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)|</m:t>
                    </m:r>
                    <m:r>
                      <a:rPr lang="en-US" altLang="ko-KR" sz="14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acc>
                    <m:r>
                      <a:rPr lang="en-US" altLang="ko-KR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altLang="ko-KR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endParaRPr lang="en-US" altLang="ko-KR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 dirty="0">
                    <a:solidFill>
                      <a:srgbClr val="0070C0"/>
                    </a:solidFill>
                    <a:latin typeface="+mn-ea"/>
                  </a:rPr>
                  <a:t>를 범주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+mn-ea"/>
                  </a:rPr>
                  <a:t>1</a:t>
                </a:r>
                <a:r>
                  <a:rPr lang="ko-KR" altLang="en-US" sz="1400" dirty="0">
                    <a:solidFill>
                      <a:srgbClr val="0070C0"/>
                    </a:solidFill>
                    <a:latin typeface="+mn-ea"/>
                  </a:rPr>
                  <a:t>로 분류</a:t>
                </a:r>
                <a:endParaRPr lang="en-US" altLang="ko-KR" sz="1400" dirty="0">
                  <a:solidFill>
                    <a:srgbClr val="0070C0"/>
                  </a:solidFill>
                  <a:latin typeface="+mn-ea"/>
                </a:endParaRPr>
              </a:p>
              <a:p>
                <a:endParaRPr lang="en-US" altLang="ko-KR" sz="140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acc>
                    <m:r>
                      <a:rPr lang="en-US" altLang="ko-KR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altLang="ko-KR" sz="14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US" altLang="ko-KR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altLang="ko-KR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acc>
                    <m:r>
                      <a:rPr lang="en-US" altLang="ko-KR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altLang="ko-KR" sz="1400" dirty="0">
                    <a:solidFill>
                      <a:srgbClr val="0070C0"/>
                    </a:solidFill>
                  </a:rPr>
                  <a:t> </a:t>
                </a:r>
              </a:p>
              <a:p>
                <a:endParaRPr lang="en-US" altLang="ko-KR" sz="1400" b="0" i="0" dirty="0">
                  <a:solidFill>
                    <a:srgbClr val="0070C0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 dirty="0">
                    <a:solidFill>
                      <a:srgbClr val="0070C0"/>
                    </a:solidFill>
                    <a:latin typeface="+mn-ea"/>
                  </a:rPr>
                  <a:t>를 범주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+mn-ea"/>
                  </a:rPr>
                  <a:t>2</a:t>
                </a:r>
                <a:r>
                  <a:rPr lang="ko-KR" altLang="en-US" sz="1400" dirty="0">
                    <a:solidFill>
                      <a:srgbClr val="0070C0"/>
                    </a:solidFill>
                    <a:latin typeface="+mn-ea"/>
                  </a:rPr>
                  <a:t>로 분류</a:t>
                </a:r>
                <a:endParaRPr lang="en-US" altLang="ko-KR" sz="1400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254" y="1586215"/>
                <a:ext cx="2687725" cy="1663148"/>
              </a:xfrm>
              <a:prstGeom prst="rect">
                <a:avLst/>
              </a:prstGeom>
              <a:blipFill>
                <a:blip r:embed="rId10"/>
                <a:stretch>
                  <a:fillRect b="-29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884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7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90" y="668222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90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605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8"/>
            <a:ext cx="934056" cy="704851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44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1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1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6051" y="795384"/>
            <a:ext cx="610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  <a:cs typeface="Times New Roman" panose="02020603050405020304" pitchFamily="18" charset="0"/>
              </a:rPr>
              <a:t>Numerical Example – ISLR </a:t>
            </a:r>
            <a:r>
              <a:rPr lang="ko-KR" altLang="en-US" b="1" dirty="0">
                <a:latin typeface="+mj-ea"/>
                <a:ea typeface="+mj-ea"/>
                <a:cs typeface="Times New Roman" panose="02020603050405020304" pitchFamily="18" charset="0"/>
              </a:rPr>
              <a:t>교재에 나온 방법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7052" y="1634996"/>
                <a:ext cx="4049185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52" y="1634996"/>
                <a:ext cx="4049185" cy="598562"/>
              </a:xfrm>
              <a:prstGeom prst="rect">
                <a:avLst/>
              </a:prstGeom>
              <a:blipFill>
                <a:blip r:embed="rId4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767905" y="2569438"/>
            <a:ext cx="4398010" cy="361830"/>
            <a:chOff x="1390652" y="2749038"/>
            <a:chExt cx="5057773" cy="569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1390652" y="2749038"/>
                  <a:ext cx="933758" cy="569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chemeClr val="accent5"/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652" y="2749038"/>
                  <a:ext cx="933758" cy="569276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2299106" y="2771349"/>
              <a:ext cx="4149319" cy="532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5"/>
                  </a:solidFill>
                  <a:latin typeface="+mn-ea"/>
                </a:rPr>
                <a:t>이면 </a:t>
              </a:r>
              <a:r>
                <a:rPr lang="en-US" altLang="ko-KR" sz="1600" dirty="0">
                  <a:solidFill>
                    <a:schemeClr val="accent5"/>
                  </a:solidFill>
                  <a:latin typeface="+mn-ea"/>
                </a:rPr>
                <a:t>x</a:t>
              </a:r>
              <a:r>
                <a:rPr lang="ko-KR" altLang="en-US" sz="1600" dirty="0">
                  <a:solidFill>
                    <a:schemeClr val="accent5"/>
                  </a:solidFill>
                  <a:latin typeface="+mn-ea"/>
                </a:rPr>
                <a:t>가 그룹 </a:t>
              </a:r>
              <a:r>
                <a:rPr lang="en-US" altLang="ko-KR" sz="1600" dirty="0" err="1">
                  <a:solidFill>
                    <a:schemeClr val="accent5"/>
                  </a:solidFill>
                  <a:latin typeface="+mn-ea"/>
                </a:rPr>
                <a:t>i</a:t>
              </a:r>
              <a:r>
                <a:rPr lang="ko-KR" altLang="en-US" sz="1600" dirty="0">
                  <a:solidFill>
                    <a:schemeClr val="accent5"/>
                  </a:solidFill>
                  <a:latin typeface="+mn-ea"/>
                </a:rPr>
                <a:t>에 속하는 것으로 분류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84678" y="3267148"/>
                <a:ext cx="532165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=31.166</m:t>
                      </m:r>
                    </m:oMath>
                  </m:oMathPara>
                </a14:m>
                <a:endParaRPr lang="ko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78" y="3267148"/>
                <a:ext cx="5321650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1169" y="4225378"/>
                <a:ext cx="521469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=31.11</m:t>
                      </m:r>
                    </m:oMath>
                  </m:oMathPara>
                </a14:m>
                <a:endParaRPr lang="ko-KR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69" y="4225378"/>
                <a:ext cx="5214697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1169" y="5183608"/>
                <a:ext cx="72387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chemeClr val="accent5"/>
                    </a:solidFill>
                    <a:latin typeface="+mn-ea"/>
                  </a:rPr>
                  <a:t> 이므로 </a:t>
                </a:r>
                <a:r>
                  <a:rPr lang="en-US" altLang="ko-KR" sz="1600" dirty="0">
                    <a:solidFill>
                      <a:schemeClr val="accent5"/>
                    </a:solidFill>
                    <a:latin typeface="+mn-ea"/>
                  </a:rPr>
                  <a:t>x</a:t>
                </a:r>
                <a:r>
                  <a:rPr lang="ko-KR" altLang="en-US" sz="1600" dirty="0">
                    <a:solidFill>
                      <a:schemeClr val="accent5"/>
                    </a:solidFill>
                    <a:latin typeface="+mn-ea"/>
                  </a:rPr>
                  <a:t>는 그룹 </a:t>
                </a:r>
                <a:r>
                  <a:rPr lang="en-US" altLang="ko-KR" sz="1600" dirty="0">
                    <a:solidFill>
                      <a:schemeClr val="accent5"/>
                    </a:solidFill>
                    <a:latin typeface="+mn-ea"/>
                  </a:rPr>
                  <a:t>1</a:t>
                </a:r>
                <a:r>
                  <a:rPr lang="ko-KR" altLang="en-US" sz="1600" dirty="0">
                    <a:solidFill>
                      <a:schemeClr val="accent5"/>
                    </a:solidFill>
                    <a:latin typeface="+mn-ea"/>
                  </a:rPr>
                  <a:t>에 속함</a:t>
                </a:r>
                <a:endParaRPr lang="en-US" altLang="ko-KR" sz="1600" dirty="0">
                  <a:solidFill>
                    <a:schemeClr val="accent5"/>
                  </a:solidFill>
                  <a:latin typeface="+mn-ea"/>
                </a:endParaRPr>
              </a:p>
              <a:p>
                <a:endParaRPr lang="en-US" altLang="ko-KR" sz="1600" dirty="0">
                  <a:solidFill>
                    <a:schemeClr val="accent5"/>
                  </a:solidFill>
                  <a:latin typeface="+mn-ea"/>
                </a:endParaRPr>
              </a:p>
              <a:p>
                <a:r>
                  <a:rPr lang="ko-KR" altLang="en-US" sz="1600" dirty="0">
                    <a:solidFill>
                      <a:schemeClr val="accent5"/>
                    </a:solidFill>
                    <a:latin typeface="+mn-ea"/>
                  </a:rPr>
                  <a:t>표본크기가 너무 작아서 결과가 다르게 나온 것으로 보임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69" y="5183608"/>
                <a:ext cx="7238706" cy="830997"/>
              </a:xfrm>
              <a:prstGeom prst="rect">
                <a:avLst/>
              </a:prstGeom>
              <a:blipFill>
                <a:blip r:embed="rId8"/>
                <a:stretch>
                  <a:fillRect l="-421" t="-2190" b="-8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28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-601617" y="6401364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19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Introduction to Regression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371327" y="2095500"/>
          <a:ext cx="640134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Dependent</a:t>
                      </a:r>
                      <a:r>
                        <a:rPr lang="en-US" altLang="ko-KR" baseline="0" dirty="0"/>
                        <a:t> Variables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Independent Variables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/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Regression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</a:t>
                      </a:r>
                    </a:p>
                    <a:p>
                      <a:pPr algn="ctr" latinLnBrk="1"/>
                      <a:r>
                        <a:rPr lang="en-US" altLang="ko-KR" dirty="0"/>
                        <a:t>Regression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en-US" altLang="ko-KR" dirty="0"/>
                        <a:t>+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ANCOVA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ANOVA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Chi-Square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91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-601617" y="6401364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740" y="751796"/>
            <a:ext cx="194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More About Classification</a:t>
            </a:r>
            <a:endParaRPr lang="ko-KR" altLang="en-US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189974" y="2148840"/>
          <a:ext cx="676405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</a:t>
                      </a:r>
                    </a:p>
                    <a:p>
                      <a:pPr algn="ctr" latinLnBrk="1"/>
                      <a:r>
                        <a:rPr lang="en-US" altLang="ko-KR" dirty="0"/>
                        <a:t>Regression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/>
                        <a:t>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/>
                        <a:t>QDA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r>
                        <a:rPr lang="en-US" altLang="ko-KR" baseline="0" dirty="0"/>
                        <a:t> of dependent variables</a:t>
                      </a:r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Categorical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Assumption of</a:t>
                      </a:r>
                    </a:p>
                    <a:p>
                      <a:pPr algn="ctr" latinLnBrk="1"/>
                      <a:r>
                        <a:rPr lang="en-US" altLang="ko-KR" dirty="0"/>
                        <a:t>Normal Distribution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Homogeneity of</a:t>
                      </a:r>
                    </a:p>
                    <a:p>
                      <a:pPr algn="ctr" latinLnBrk="1"/>
                      <a:r>
                        <a:rPr lang="en-US" altLang="ko-KR" dirty="0"/>
                        <a:t>Covariance Matrix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21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76" y="539969"/>
            <a:ext cx="3090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LDA (Linear Discriminant Analysis)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7898" y="1325240"/>
            <a:ext cx="784303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목적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 : 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객체를 몇 개의 범주로 분류하기 위해 사용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just"/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반응변수의 클래스 수가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보다 클 때 일반적으로 사용한다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just"/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  <a:ea typeface="+mj-ea"/>
            </a:endParaRPr>
          </a:p>
          <a:p>
            <a:pPr algn="just"/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ko-KR" altLang="en-US" sz="1400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3" y="3618175"/>
            <a:ext cx="3912783" cy="2245717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26" y="3068960"/>
            <a:ext cx="3924194" cy="30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44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6740" y="751796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LDA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를 이용한 분류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8770" y="1556792"/>
            <a:ext cx="63065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판별함수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(discriminant score)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를 구한다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     -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판별함수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: Y=</a:t>
            </a:r>
            <a:r>
              <a:rPr lang="en-US" altLang="ko-KR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dX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2.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각 집단의 중심 위치 정하기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     -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각 집단 별 선형변화 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Y=</a:t>
            </a:r>
            <a:r>
              <a:rPr lang="en-US" altLang="ko-KR" spc="-150" dirty="0" err="1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d’’X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의 평균값을 구한다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.</a:t>
            </a:r>
          </a:p>
          <a:p>
            <a:pPr algn="just"/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3.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각 개체와 집단중심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(center)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과의 거리를 측정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     -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일반적으로 집단 중심을 평균으로 설정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4.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중심과의 거리가 가까운 집단으로 분류</a:t>
            </a:r>
            <a:endParaRPr lang="en-US" altLang="ko-KR" spc="-150" dirty="0">
              <a:solidFill>
                <a:schemeClr val="tx1">
                  <a:lumMod val="95000"/>
                  <a:lumOff val="5000"/>
                  <a:alpha val="99000"/>
                </a:schemeClr>
              </a:solidFill>
              <a:latin typeface="+mj-ea"/>
            </a:endParaRP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      -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이 거리를 분류함수라고 한다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.</a:t>
            </a:r>
          </a:p>
          <a:p>
            <a:pPr algn="just"/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       -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분류함수는 집단의 개수만큼 계산된다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244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740" y="751796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피셔 판별함수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6" t="50000" r="11584" b="12889"/>
          <a:stretch/>
        </p:blipFill>
        <p:spPr bwMode="auto">
          <a:xfrm>
            <a:off x="140921" y="4149079"/>
            <a:ext cx="8795251" cy="221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423996" y="1564015"/>
            <a:ext cx="6094315" cy="6901184"/>
            <a:chOff x="1398239" y="1406496"/>
            <a:chExt cx="6094315" cy="6901184"/>
          </a:xfrm>
        </p:grpSpPr>
        <p:grpSp>
          <p:nvGrpSpPr>
            <p:cNvPr id="19" name="그룹 18"/>
            <p:cNvGrpSpPr/>
            <p:nvPr/>
          </p:nvGrpSpPr>
          <p:grpSpPr>
            <a:xfrm>
              <a:off x="1398239" y="1406496"/>
              <a:ext cx="6094315" cy="6901184"/>
              <a:chOff x="767898" y="1325240"/>
              <a:chExt cx="8027353" cy="68167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67898" y="1325240"/>
                    <a:ext cx="7843035" cy="68167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40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ko-KR" sz="140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140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-윤고딕320" panose="02030504000101010101" pitchFamily="18" charset="-127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1400" i="1" spc="-15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  <a:alpha val="99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-윤고딕320" panose="02030504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 spc="-15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  <a:alpha val="99000"/>
                                            </a:schemeClr>
                                          </a:solidFill>
                                          <a:latin typeface="Cambria Math"/>
                                          <a:ea typeface="-윤고딕320" panose="02030504000101010101" pitchFamily="18" charset="-127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pc="-15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  <a:alpha val="99000"/>
                                            </a:schemeClr>
                                          </a:solidFill>
                                          <a:latin typeface="Cambria Math"/>
                                          <a:ea typeface="-윤고딕320" panose="02030504000101010101" pitchFamily="18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,          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𝑥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가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   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범주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  1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에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  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속할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   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때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 </m:t>
                                  </m:r>
                                </m:e>
                                <m:e/>
                                <m:e>
                                  <m:sSub>
                                    <m:sSubPr>
                                      <m:ctrlPr>
                                        <a:rPr lang="en-US" altLang="ko-KR" sz="1400" i="1" spc="-15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  <a:alpha val="99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-윤고딕320" panose="02030504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 spc="-15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  <a:alpha val="99000"/>
                                            </a:schemeClr>
                                          </a:solidFill>
                                          <a:latin typeface="Cambria Math"/>
                                          <a:ea typeface="-윤고딕320" panose="02030504000101010101" pitchFamily="18" charset="-127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pc="-150" smtClean="0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  <a:alpha val="99000"/>
                                            </a:schemeClr>
                                          </a:solidFill>
                                          <a:latin typeface="Cambria Math"/>
                                          <a:ea typeface="-윤고딕320" panose="02030504000101010101" pitchFamily="18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,           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𝑥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가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  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범주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 2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에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  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속할</m:t>
                                  </m:r>
                                  <m:r>
                                    <a:rPr lang="en-US" altLang="ko-KR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  </m:t>
                                  </m:r>
                                  <m:r>
                                    <a:rPr lang="ko-KR" altLang="en-US" sz="1400" b="0" i="1" spc="-15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  <a:alpha val="99000"/>
                                        </a:schemeClr>
                                      </a:solidFill>
                                      <a:latin typeface="Cambria Math"/>
                                      <a:ea typeface="-윤고딕320" panose="02030504000101010101" pitchFamily="18" charset="-127"/>
                                    </a:rPr>
                                    <m:t>때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ko-KR" sz="14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  </m:t>
                          </m:r>
                        </m:oMath>
                      </m:oMathPara>
                    </a14:m>
                    <a:endParaRPr lang="en-US" altLang="ko-KR" sz="1400" b="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R" sz="1400" b="0" i="1" spc="-15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  <a:ea typeface="-윤고딕320" panose="02030504000101010101" pitchFamily="18" charset="-127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 spc="-15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 panose="02040503050406030204" pitchFamily="18" charset="0"/>
                                <a:ea typeface="-윤고딕320" panose="02030504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1400" b="0" i="1" spc="-15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  <a:ea typeface="-윤고딕320" panose="02030504000101010101" pitchFamily="18" charset="-127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400" b="0" i="1" spc="-15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  <a:ea typeface="-윤고딕320" panose="02030504000101010101" pitchFamily="18" charset="-127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400" b="0" i="1" spc="-15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 panose="02040503050406030204" pitchFamily="18" charset="0"/>
                                <a:ea typeface="-윤고딕320" panose="02030504000101010101" pitchFamily="18" charset="-127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  <m:r>
                          <a:rPr lang="en-US" altLang="ko-KR" sz="1400" b="0" i="1" spc="-15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  <a:ea typeface="-윤고딕320" panose="02030504000101010101" pitchFamily="18" charset="-127"/>
                          </a:rPr>
                          <m:t>           </m:t>
                        </m:r>
                      </m:oMath>
                    </a14:m>
                    <a:r>
                      <a:rPr lang="en-US" altLang="ko-KR" sz="1400" spc="-150" dirty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rPr>
                      <a:t>(</a:t>
                    </a:r>
                    <a:r>
                      <a:rPr lang="ko-KR" altLang="en-US" sz="1400" spc="-150" dirty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rPr>
                      <a:t>범주에  관계없이 동일</a:t>
                    </a:r>
                    <a:r>
                      <a:rPr lang="en-US" altLang="ko-KR" sz="1400" spc="-150" dirty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rPr>
                      <a:t>)</a:t>
                    </a: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𝑍</m:t>
                          </m:r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 spc="-15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+</m:t>
                          </m:r>
                          <m:r>
                            <a:rPr lang="en-US" altLang="ko-KR" sz="200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⋯</m:t>
                          </m:r>
                          <m:r>
                            <a:rPr lang="en-US" altLang="ko-KR" sz="2000" i="1" spc="-15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 spc="-15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spc="-15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sz="2000" b="0" i="1" spc="-15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  <a:alpha val="99000"/>
                                    </a:schemeClr>
                                  </a:solidFill>
                                  <a:latin typeface="Cambria Math"/>
                                  <a:ea typeface="-윤고딕320" panose="02030504000101010101" pitchFamily="18" charset="-127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  <a:ea typeface="-윤고딕320" panose="02030504000101010101" pitchFamily="18" charset="-127"/>
                            </a:rPr>
                            <m:t>𝑥</m:t>
                          </m:r>
                        </m:oMath>
                      </m:oMathPara>
                    </a14:m>
                    <a:endParaRPr lang="en-US" altLang="ko-KR" sz="20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en-US" altLang="ko-KR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  <a:p>
                    <a:pPr algn="ctr"/>
                    <a:endParaRPr lang="ko-KR" altLang="en-US" sz="14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898" y="1325240"/>
                    <a:ext cx="7843035" cy="681678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TextBox 25"/>
              <p:cNvSpPr txBox="1"/>
              <p:nvPr/>
            </p:nvSpPr>
            <p:spPr>
              <a:xfrm>
                <a:off x="6558741" y="6587139"/>
                <a:ext cx="22365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pc="-150" dirty="0">
                    <a:solidFill>
                      <a:schemeClr val="bg1">
                        <a:lumMod val="9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국내 최초 </a:t>
                </a:r>
                <a:r>
                  <a:rPr lang="en-US" altLang="ko-KR" sz="1000" spc="-150" dirty="0">
                    <a:solidFill>
                      <a:schemeClr val="bg1">
                        <a:lumMod val="9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Big Data </a:t>
                </a:r>
                <a:r>
                  <a:rPr lang="ko-KR" altLang="en-US" sz="1000" spc="-150" dirty="0">
                    <a:solidFill>
                      <a:schemeClr val="bg1">
                        <a:lumMod val="9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연합동아리 </a:t>
                </a:r>
                <a:r>
                  <a:rPr lang="en-US" altLang="ko-KR" sz="1000" spc="-150" dirty="0">
                    <a:solidFill>
                      <a:schemeClr val="bg1">
                        <a:lumMod val="9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BOAZ</a:t>
                </a:r>
                <a:endParaRPr lang="ko-KR" altLang="en-US" sz="1000" spc="-150" dirty="0">
                  <a:solidFill>
                    <a:schemeClr val="bg1">
                      <a:lumMod val="9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860032" y="1628800"/>
                <a:ext cx="288032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3750689" y="2335377"/>
              <a:ext cx="216024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50682" y="3327235"/>
                <a:ext cx="2016189" cy="5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pc="-15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l-GR" altLang="ko-KR" sz="1400" i="1" spc="-15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altLang="ko-KR" sz="14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j-ea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범주</m:t>
                        </m:r>
                        <m:r>
                          <a:rPr lang="en-US" altLang="ko-KR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ko-KR" altLang="en-US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간</m:t>
                        </m:r>
                        <m:r>
                          <a:rPr lang="en-US" altLang="ko-KR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altLang="ko-KR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ko-KR" altLang="en-US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의</m:t>
                        </m:r>
                        <m:r>
                          <a:rPr lang="en-US" altLang="ko-KR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ko-KR" altLang="en-US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평균차이</m:t>
                        </m:r>
                        <m:r>
                          <a:rPr lang="en-US" altLang="ko-KR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 </m:t>
                        </m:r>
                      </m:num>
                      <m:den>
                        <m:r>
                          <a:rPr lang="en-US" altLang="ko-KR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ko-KR" altLang="en-US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의</m:t>
                        </m:r>
                        <m:r>
                          <a:rPr lang="en-US" altLang="ko-KR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ko-KR" altLang="en-US" sz="14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분산</m:t>
                        </m:r>
                      </m:den>
                    </m:f>
                  </m:oMath>
                </a14:m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682" y="3327235"/>
                <a:ext cx="2016189" cy="512448"/>
              </a:xfrm>
              <a:prstGeom prst="rect">
                <a:avLst/>
              </a:prstGeom>
              <a:blipFill rotWithShape="1"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9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740" y="751796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피셔 판별함수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839639" y="2227851"/>
            <a:ext cx="5954382" cy="8746818"/>
            <a:chOff x="973040" y="2091714"/>
            <a:chExt cx="7843035" cy="8639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973040" y="2091714"/>
                  <a:ext cx="7843035" cy="8639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endParaRPr lang="en-US" altLang="ko-KR" sz="16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ea typeface="-윤고딕320" panose="02030504000101010101" pitchFamily="18" charset="-127"/>
                  </a:endParaRPr>
                </a:p>
                <a:p>
                  <a:r>
                    <a:rPr lang="en-US" altLang="ko-KR" sz="16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+mn-ea"/>
                    </a:rPr>
                    <a:t>1)  </a:t>
                  </a:r>
                  <a:r>
                    <a:rPr lang="ko-KR" altLang="en-US" sz="16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+mn-ea"/>
                    </a:rPr>
                    <a:t>범주간  </a:t>
                  </a:r>
                  <a:r>
                    <a:rPr lang="en-US" altLang="ko-KR" sz="16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+mn-ea"/>
                    </a:rPr>
                    <a:t>Z</a:t>
                  </a:r>
                  <a14:m>
                    <m:oMath xmlns:m="http://schemas.openxmlformats.org/officeDocument/2006/math">
                      <m:r>
                        <a:rPr lang="ko-KR" altLang="en-US" sz="1600" spc="-15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의</m:t>
                      </m:r>
                      <m:r>
                        <a:rPr lang="en-US" altLang="ko-KR" sz="1600" b="0" i="0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  </m:t>
                      </m:r>
                      <m:r>
                        <a:rPr lang="ko-KR" altLang="en-US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평균차이</m:t>
                      </m:r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𝐸</m:t>
                      </m:r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e>
                          <m:r>
                            <a:rPr lang="ko-KR" altLang="en-US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범주</m:t>
                          </m:r>
                          <m: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𝐸</m:t>
                      </m:r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600" b="0" i="0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Z</m:t>
                          </m:r>
                        </m:e>
                        <m:e>
                          <m:r>
                            <a:rPr lang="ko-KR" altLang="en-US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범주</m:t>
                          </m:r>
                          <m: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 −</m:t>
                      </m:r>
                      <m:sSup>
                        <m:sSupPr>
                          <m:ctrlPr>
                            <a:rPr lang="en-US" altLang="ko-KR" sz="1600" i="1" spc="-15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i="1" spc="-15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600" i="1" spc="-15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 spc="-15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ko-KR" sz="16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endParaRPr>
                </a:p>
                <a:p>
                  <a:endParaRPr lang="en-US" altLang="ko-KR" sz="16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endParaRPr>
                </a:p>
                <a:p>
                  <a:r>
                    <a:rPr lang="en-US" altLang="ko-KR" sz="16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+mn-ea"/>
                    </a:rPr>
                    <a:t>2)  </a:t>
                  </a:r>
                  <a14:m>
                    <m:oMath xmlns:m="http://schemas.openxmlformats.org/officeDocument/2006/math"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𝑉𝑎𝑟</m:t>
                      </m:r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b="0" i="1" spc="-150" smtClean="0">
                          <a:solidFill>
                            <a:schemeClr val="tx1">
                              <a:lumMod val="95000"/>
                              <a:lumOff val="5000"/>
                              <a:alpha val="99000"/>
                            </a:schemeClr>
                          </a:solidFill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6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+mn-ea"/>
                    </a:rPr>
                    <a:t>]  =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600" b="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altLang="ko-KR" sz="1600" spc="-150" dirty="0">
                      <a:solidFill>
                        <a:schemeClr val="tx1">
                          <a:lumMod val="95000"/>
                          <a:lumOff val="5000"/>
                          <a:alpha val="99000"/>
                        </a:schemeClr>
                      </a:solidFill>
                      <a:latin typeface="+mn-ea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60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ko-KR" altLang="en-US" sz="1600" i="1" spc="-150" smtClean="0">
                              <a:solidFill>
                                <a:schemeClr val="tx1">
                                  <a:lumMod val="95000"/>
                                  <a:lumOff val="5000"/>
                                  <a:alpha val="99000"/>
                                </a:schemeClr>
                              </a:solidFill>
                              <a:latin typeface="Cambria Math"/>
                            </a:rPr>
                            <m:t>𝜔</m:t>
                          </m:r>
                        </m:e>
                      </m:nary>
                    </m:oMath>
                  </a14:m>
                  <a:endParaRPr lang="en-US" altLang="ko-KR" sz="16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  <a:p>
                  <a:pPr algn="ctr"/>
                  <a:endParaRPr lang="ko-KR" altLang="en-US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40" y="2091714"/>
                  <a:ext cx="7843035" cy="863984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6558741" y="6587139"/>
              <a:ext cx="22365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pc="-150" dirty="0">
                  <a:solidFill>
                    <a:schemeClr val="bg1">
                      <a:lumMod val="9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국내 최초 </a:t>
              </a:r>
              <a:r>
                <a:rPr lang="en-US" altLang="ko-KR" sz="1000" spc="-150" dirty="0">
                  <a:solidFill>
                    <a:schemeClr val="bg1">
                      <a:lumMod val="9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Big Data </a:t>
              </a:r>
              <a:r>
                <a:rPr lang="ko-KR" altLang="en-US" sz="1000" spc="-150" dirty="0">
                  <a:solidFill>
                    <a:schemeClr val="bg1">
                      <a:lumMod val="9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연합동아리 </a:t>
              </a:r>
              <a:r>
                <a:rPr lang="en-US" altLang="ko-KR" sz="1000" spc="-150" dirty="0">
                  <a:solidFill>
                    <a:schemeClr val="bg1">
                      <a:lumMod val="9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BOAZ</a:t>
              </a:r>
              <a:endPara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1600" y="1484784"/>
                <a:ext cx="3620421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ko-KR" sz="1600" i="1" spc="-15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altLang="ko-KR" sz="16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j-ea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범주</m:t>
                        </m:r>
                        <m:r>
                          <a:rPr lang="en-US" altLang="ko-KR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ko-KR" altLang="en-US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간</m:t>
                        </m:r>
                        <m:r>
                          <a:rPr lang="en-US" altLang="ko-KR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altLang="ko-KR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ko-KR" altLang="en-US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의</m:t>
                        </m:r>
                        <m:r>
                          <a:rPr lang="en-US" altLang="ko-KR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ko-KR" altLang="en-US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평균차이</m:t>
                        </m:r>
                        <m:r>
                          <a:rPr lang="en-US" altLang="ko-KR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 </m:t>
                        </m:r>
                      </m:num>
                      <m:den>
                        <m:r>
                          <a:rPr lang="en-US" altLang="ko-KR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ko-KR" altLang="en-US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의</m:t>
                        </m:r>
                        <m:r>
                          <a:rPr lang="en-US" altLang="ko-KR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ko-KR" altLang="en-US" sz="16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분산</m:t>
                        </m:r>
                      </m:den>
                    </m:f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84784"/>
                <a:ext cx="3620421" cy="5725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1302" y="4653136"/>
                <a:ext cx="2174802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ko-KR" sz="2400" i="1" spc="-15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altLang="ko-KR" sz="24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j-ea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ko-KR" sz="22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2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2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sz="22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2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ko-KR" sz="22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ko-KR" sz="22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200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+mn-ea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2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ko-KR" altLang="en-US" sz="22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</m:nary>
                      </m:den>
                    </m:f>
                  </m:oMath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302" y="4653136"/>
                <a:ext cx="2174802" cy="671209"/>
              </a:xfrm>
              <a:prstGeom prst="rect">
                <a:avLst/>
              </a:prstGeom>
              <a:blipFill rotWithShape="1">
                <a:blip r:embed="rId6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 5"/>
          <p:cNvSpPr/>
          <p:nvPr/>
        </p:nvSpPr>
        <p:spPr>
          <a:xfrm>
            <a:off x="1043608" y="4818121"/>
            <a:ext cx="720080" cy="393755"/>
          </a:xfrm>
          <a:prstGeom prst="rightArrow">
            <a:avLst>
              <a:gd name="adj1" fmla="val 50000"/>
              <a:gd name="adj2" fmla="val 63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3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389742" y="134787"/>
            <a:ext cx="1754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75621" y="1"/>
            <a:ext cx="0" cy="132523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668219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1244979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8" y="313647"/>
            <a:ext cx="934056" cy="704850"/>
          </a:xfrm>
          <a:prstGeom prst="rect">
            <a:avLst/>
          </a:prstGeom>
        </p:spPr>
      </p:pic>
      <p:sp>
        <p:nvSpPr>
          <p:cNvPr id="21" name="직사각형 17"/>
          <p:cNvSpPr/>
          <p:nvPr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8741" y="658713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최초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Big Data </a:t>
            </a:r>
            <a:r>
              <a:rPr lang="ko-KR" altLang="en-US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연합동아리 </a:t>
            </a:r>
            <a:r>
              <a:rPr lang="en-US" altLang="ko-KR" sz="1000" spc="-150" dirty="0">
                <a:solidFill>
                  <a:schemeClr val="bg1">
                    <a:lumMod val="95000"/>
                    <a:alpha val="99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BOAZ</a:t>
            </a:r>
            <a:endParaRPr lang="ko-KR" altLang="en-US" sz="1000" spc="-150" dirty="0">
              <a:solidFill>
                <a:schemeClr val="bg1">
                  <a:lumMod val="95000"/>
                  <a:alpha val="99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740" y="751796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  <a:latin typeface="+mj-ea"/>
                <a:ea typeface="+mj-ea"/>
              </a:rPr>
              <a:t>피셔 판별함수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95009" y="2872706"/>
                <a:ext cx="330353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2000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2000" i="1" spc="-15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altLang="ko-KR" sz="2000" b="0" i="1" spc="-15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ko-KR" sz="2000" i="1" spc="-15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  <a:ea typeface="Cambria Math"/>
                      </a:rPr>
                      <m:t>∝</m:t>
                    </m:r>
                  </m:oMath>
                </a14:m>
                <a:r>
                  <a: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-윤고딕32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0" i="0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  <a:ea typeface="-윤고딕320" panose="02030504000101010101" pitchFamily="18" charset="-127"/>
                          </a:rPr>
                          <m:t>   </m:t>
                        </m:r>
                        <m:r>
                          <a:rPr lang="en-US" altLang="ko-KR" sz="2000" i="0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  <a:ea typeface="-윤고딕320" panose="02030504000101010101" pitchFamily="18" charset="-127"/>
                          </a:rPr>
                          <m:t>∑</m:t>
                        </m:r>
                      </m:e>
                      <m:sup>
                        <m: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  <a:ea typeface="-윤고딕320" panose="02030504000101010101" pitchFamily="18" charset="-127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2000" i="1" spc="-150" dirty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 spc="-150" dirty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 spc="-150" dirty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ko-KR" sz="2000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  <a:p>
                <a:endParaRPr lang="en-US" altLang="ko-KR" sz="2000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  <a:p>
                <a:endParaRPr lang="ko-KR" altLang="en-US" sz="2000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09" y="2872706"/>
                <a:ext cx="3303530" cy="132343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87624" y="1628800"/>
                <a:ext cx="1872208" cy="6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ko-KR" sz="2000" i="1" spc="-15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j-ea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ko-KR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ko-KR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000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+mn-ea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ko-KR" altLang="en-US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</m:nary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628800"/>
                <a:ext cx="1872208" cy="6186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오른쪽 화살표 16"/>
          <p:cNvSpPr/>
          <p:nvPr/>
        </p:nvSpPr>
        <p:spPr>
          <a:xfrm>
            <a:off x="3707904" y="1732616"/>
            <a:ext cx="461337" cy="328232"/>
          </a:xfrm>
          <a:prstGeom prst="rightArrow">
            <a:avLst>
              <a:gd name="adj1" fmla="val 50000"/>
              <a:gd name="adj2" fmla="val 63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31840" y="2099773"/>
                <a:ext cx="1584176" cy="249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00" i="1" smtClean="0">
                          <a:latin typeface="Cambria Math"/>
                        </a:rPr>
                        <m:t>𝜔</m:t>
                      </m:r>
                      <m:r>
                        <a:rPr lang="ko-KR" altLang="en-US" sz="1000" b="0" i="1" smtClean="0">
                          <a:latin typeface="Cambria Math"/>
                        </a:rPr>
                        <m:t>로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1000" b="0" i="1" smtClean="0">
                          <a:latin typeface="Cambria Math"/>
                        </a:rPr>
                        <m:t>미분후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099773"/>
                <a:ext cx="1584176" cy="2491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93820" y="1605663"/>
                <a:ext cx="3158983" cy="6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pc="-150" dirty="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b="0" i="1" spc="-150" dirty="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j-ea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ko-KR" altLang="en-US" sz="20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ko-KR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pc="-15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pc="-150" dirty="0" smtClean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ko-KR" sz="2000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ko-KR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000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+mn-ea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ko-KR" altLang="en-US" sz="2000" i="1" spc="-150">
                                <a:solidFill>
                                  <a:schemeClr val="tx1">
                                    <a:lumMod val="95000"/>
                                    <a:lumOff val="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</m:nary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pc="-15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sz="2000" i="1" spc="-15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𝜔</m:t>
                        </m:r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820" y="1605663"/>
                <a:ext cx="3158983" cy="6186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77165" y="5013176"/>
                <a:ext cx="5493526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▶ </a:t>
                </a:r>
                <a:r>
                  <a:rPr lang="ko-KR" altLang="en-US" spc="-150" dirty="0" err="1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피셔의</a:t>
                </a:r>
                <a:r>
                  <a:rPr lang="ko-KR" altLang="en-US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 판별함수</a:t>
                </a:r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 spc="-15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𝑍</m:t>
                    </m:r>
                    <m:r>
                      <a:rPr lang="en-US" altLang="ko-KR" i="1" spc="-15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 spc="-15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altLang="ko-KR" i="1" spc="-15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i="1" spc="-15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ko-KR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  =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altLang="ko-KR" i="1" spc="-150" dirty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 spc="-150" dirty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en-US" altLang="ko-KR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 spc="-150" dirty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ko-KR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   ∑</m:t>
                        </m:r>
                      </m:e>
                      <m:sup>
                        <m:r>
                          <a:rPr lang="en-US" altLang="ko-KR" i="1" spc="-150" dirty="0">
                            <a:solidFill>
                              <a:schemeClr val="tx1">
                                <a:lumMod val="95000"/>
                                <a:lumOff val="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b="0" i="1" spc="-150" dirty="0" smtClean="0">
                        <a:solidFill>
                          <a:schemeClr val="tx1">
                            <a:lumMod val="95000"/>
                            <a:lumOff val="5000"/>
                            <a:alpha val="99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r>
                  <a:rPr lang="en-US" altLang="ko-KR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 </a:t>
                </a: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  <a:p>
                <a:endParaRPr lang="ko-KR" altLang="en-US" spc="-150" dirty="0"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165" y="5013176"/>
                <a:ext cx="5493526" cy="6740307"/>
              </a:xfrm>
              <a:prstGeom prst="rect">
                <a:avLst/>
              </a:prstGeom>
              <a:blipFill rotWithShape="1">
                <a:blip r:embed="rId8"/>
                <a:stretch>
                  <a:fillRect l="-888" t="-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05849" y="3849833"/>
                <a:ext cx="5436158" cy="418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7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( </a:t>
                </a:r>
                <a:r>
                  <a:rPr lang="ko-KR" altLang="en-US" sz="17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판별계수 추정  </a:t>
                </a:r>
                <a:r>
                  <a:rPr lang="en-US" altLang="ko-KR" sz="1700" spc="-150" dirty="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latin typeface="+mn-ea"/>
                  </a:rPr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7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700" i="1" smtClean="0">
                            <a:latin typeface="Cambria Math"/>
                          </a:rPr>
                          <m:t>𝜔</m:t>
                        </m:r>
                      </m:e>
                    </m:acc>
                    <m:r>
                      <a:rPr lang="en-US" altLang="ko-KR" sz="17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altLang="ko-KR" sz="17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sz="1700" b="0" i="1" smtClean="0"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17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7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acc>
                  </m:oMath>
                </a14:m>
                <a:r>
                  <a:rPr lang="en-US" altLang="ko-KR" sz="1700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7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7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i="1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acc>
                  </m:oMath>
                </a14:m>
                <a:r>
                  <a:rPr lang="en-US" altLang="ko-KR" sz="1700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49" y="3849833"/>
                <a:ext cx="5436158" cy="418320"/>
              </a:xfrm>
              <a:prstGeom prst="rect">
                <a:avLst/>
              </a:prstGeom>
              <a:blipFill rotWithShape="1">
                <a:blip r:embed="rId9"/>
                <a:stretch>
                  <a:fillRect l="-785" b="-13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433972" y="3779942"/>
                <a:ext cx="2281715" cy="513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7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ko-KR" sz="17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7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7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altLang="ko-KR" sz="1700" dirty="0"/>
                  <a:t>)</a:t>
                </a:r>
                <a:endParaRPr lang="ko-KR" altLang="en-US" sz="17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72" y="3779942"/>
                <a:ext cx="2281715" cy="513154"/>
              </a:xfrm>
              <a:prstGeom prst="rect">
                <a:avLst/>
              </a:prstGeom>
              <a:blipFill rotWithShape="1">
                <a:blip r:embed="rId10"/>
                <a:stretch>
                  <a:fillRect l="-267" r="-8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12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1467</Words>
  <Application>Microsoft Office PowerPoint</Application>
  <PresentationFormat>화면 슬라이드 쇼(4:3)</PresentationFormat>
  <Paragraphs>440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HY나무B</vt:lpstr>
      <vt:lpstr>Arial</vt:lpstr>
      <vt:lpstr>Calibri</vt:lpstr>
      <vt:lpstr>Calibri Light</vt:lpstr>
      <vt:lpstr>Cambria Math</vt:lpstr>
      <vt:lpstr>Times New Roman</vt:lpstr>
      <vt:lpstr>맑은 고딕</vt:lpstr>
      <vt:lpstr>-윤고딕320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HoeBin Jeong</dc:creator>
  <cp:lastModifiedBy>HoeBin Jeong</cp:lastModifiedBy>
  <cp:revision>53</cp:revision>
  <dcterms:created xsi:type="dcterms:W3CDTF">2016-10-01T15:49:57Z</dcterms:created>
  <dcterms:modified xsi:type="dcterms:W3CDTF">2016-10-05T16:48:07Z</dcterms:modified>
</cp:coreProperties>
</file>