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79" r:id="rId3"/>
    <p:sldId id="266" r:id="rId4"/>
    <p:sldId id="275" r:id="rId5"/>
    <p:sldId id="276" r:id="rId6"/>
    <p:sldId id="267" r:id="rId7"/>
    <p:sldId id="277" r:id="rId8"/>
    <p:sldId id="278" r:id="rId9"/>
    <p:sldId id="272" r:id="rId10"/>
    <p:sldId id="270" r:id="rId11"/>
    <p:sldId id="27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77720" autoAdjust="0"/>
  </p:normalViewPr>
  <p:slideViewPr>
    <p:cSldViewPr>
      <p:cViewPr>
        <p:scale>
          <a:sx n="75" d="100"/>
          <a:sy n="75" d="100"/>
        </p:scale>
        <p:origin x="-1004" y="5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4AF8-CD3E-4F19-8E42-77E1008B8100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E25B6-C98A-4957-A774-3F8B90F7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5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판별분석은 객체를 몇 개의 범주로 분류하는 목적 외에도 범주들을 가장 잘 구분하는 변수를 찾고 범주 간의 차이를 가장 잘 표현하는 새로운 함수를 구하는 등 </a:t>
            </a:r>
            <a:r>
              <a:rPr lang="ko-KR" altLang="en-US" dirty="0" err="1" smtClean="0"/>
              <a:t>여러목적으로</a:t>
            </a:r>
            <a:r>
              <a:rPr lang="ko-KR" altLang="en-US" dirty="0" smtClean="0"/>
              <a:t> 사용됨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But </a:t>
            </a:r>
            <a:r>
              <a:rPr lang="ko-KR" altLang="en-US" dirty="0" smtClean="0"/>
              <a:t>책에서는 분류목적으로 사용된걸 다룸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분류목적의 판별분석에서는 범주들을 가장 잘 구별하는 변수들의 하나 또는 다수의 함수를 도출하여 이를 기반으로 분류규칙을 제시함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장점 </a:t>
            </a:r>
            <a:r>
              <a:rPr lang="en-US" altLang="ko-KR" baseline="0" dirty="0" smtClean="0"/>
              <a:t>: QDA</a:t>
            </a:r>
            <a:r>
              <a:rPr lang="ko-KR" altLang="en-US" baseline="0" dirty="0" smtClean="0"/>
              <a:t>보다 낮은 분산 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</a:t>
            </a:r>
            <a:r>
              <a:rPr lang="ko-KR" altLang="en-US" baseline="0" dirty="0" smtClean="0"/>
              <a:t>단점 </a:t>
            </a:r>
            <a:r>
              <a:rPr lang="en-US" altLang="ko-KR" baseline="0" dirty="0" smtClean="0"/>
              <a:t>: QDA</a:t>
            </a:r>
            <a:r>
              <a:rPr lang="ko-KR" altLang="en-US" baseline="0" dirty="0" smtClean="0"/>
              <a:t>보다 유연성이 떨어짐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왜냐하면 </a:t>
            </a:r>
            <a:r>
              <a:rPr lang="en-US" altLang="ko-KR" baseline="0" dirty="0" smtClean="0"/>
              <a:t>LDA</a:t>
            </a:r>
            <a:r>
              <a:rPr lang="ko-KR" altLang="en-US" baseline="0" dirty="0" smtClean="0"/>
              <a:t>가 하나의 </a:t>
            </a:r>
            <a:r>
              <a:rPr lang="ko-KR" altLang="en-US" baseline="0" dirty="0" err="1" smtClean="0"/>
              <a:t>공분산행렬을</a:t>
            </a:r>
            <a:r>
              <a:rPr lang="ko-KR" altLang="en-US" baseline="0" dirty="0" smtClean="0"/>
              <a:t> 추정하는데 </a:t>
            </a:r>
            <a:r>
              <a:rPr lang="en-US" altLang="ko-KR" baseline="0" dirty="0" smtClean="0"/>
              <a:t>p(p+1)/2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파라미터에</a:t>
            </a:r>
            <a:r>
              <a:rPr lang="ko-KR" altLang="en-US" baseline="0" dirty="0" smtClean="0"/>
              <a:t> 대한 추정이 필요하고 </a:t>
            </a:r>
            <a:endParaRPr lang="en-US" altLang="ko-KR" baseline="0" dirty="0" smtClean="0"/>
          </a:p>
          <a:p>
            <a:r>
              <a:rPr lang="en-US" baseline="0" dirty="0" smtClean="0"/>
              <a:t>                                                       QDA</a:t>
            </a:r>
            <a:r>
              <a:rPr lang="ko-KR" altLang="en-US" baseline="0" dirty="0" smtClean="0"/>
              <a:t>는 각 클래스에 대한 </a:t>
            </a:r>
            <a:r>
              <a:rPr lang="ko-KR" altLang="en-US" baseline="0" dirty="0" err="1" smtClean="0"/>
              <a:t>공분산</a:t>
            </a:r>
            <a:r>
              <a:rPr lang="ko-KR" altLang="en-US" baseline="0" dirty="0" smtClean="0"/>
              <a:t> 행렬을 </a:t>
            </a:r>
            <a:r>
              <a:rPr lang="ko-KR" altLang="en-US" baseline="0" dirty="0" err="1" smtClean="0"/>
              <a:t>추정해야하므로</a:t>
            </a:r>
            <a:r>
              <a:rPr lang="ko-KR" altLang="en-US" baseline="0" dirty="0" smtClean="0"/>
              <a:t> 총 </a:t>
            </a:r>
            <a:r>
              <a:rPr lang="en-US" altLang="ko-KR" baseline="0" dirty="0" err="1" smtClean="0"/>
              <a:t>Kp</a:t>
            </a:r>
            <a:r>
              <a:rPr lang="en-US" altLang="ko-KR" baseline="0" dirty="0" smtClean="0"/>
              <a:t>(p+1)/2 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파라미터에</a:t>
            </a:r>
            <a:r>
              <a:rPr lang="ko-KR" altLang="en-US" baseline="0" dirty="0" smtClean="0"/>
              <a:t> 대한 추정이 필                                                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                                                </a:t>
            </a:r>
            <a:r>
              <a:rPr lang="ko-KR" altLang="en-US" baseline="0" dirty="0" smtClean="0"/>
              <a:t>요하다</a:t>
            </a:r>
            <a:r>
              <a:rPr lang="en-US" altLang="ko-KR" baseline="0" dirty="0" smtClean="0"/>
              <a:t>.</a:t>
            </a:r>
          </a:p>
          <a:p>
            <a:endParaRPr lang="en-US" baseline="0" dirty="0" smtClean="0"/>
          </a:p>
          <a:p>
            <a:pPr marL="171450" indent="-171450">
              <a:buFont typeface="Wingdings"/>
              <a:buChar char="Ø"/>
            </a:pPr>
            <a:r>
              <a:rPr lang="ko-KR" altLang="en-US" baseline="0" dirty="0" smtClean="0"/>
              <a:t>오히려 </a:t>
            </a:r>
            <a:r>
              <a:rPr lang="en-US" altLang="ko-KR" baseline="0" dirty="0" smtClean="0"/>
              <a:t>LDA</a:t>
            </a:r>
            <a:r>
              <a:rPr lang="ko-KR" altLang="en-US" baseline="0" dirty="0" smtClean="0"/>
              <a:t>의 이런 특징이 </a:t>
            </a:r>
            <a:r>
              <a:rPr lang="ko-KR" altLang="en-US" baseline="0" smtClean="0"/>
              <a:t>예측성능 </a:t>
            </a:r>
            <a:r>
              <a:rPr lang="ko-KR" altLang="en-US" baseline="0" smtClean="0"/>
              <a:t>개선을 </a:t>
            </a:r>
            <a:r>
              <a:rPr lang="ko-KR" altLang="en-US" baseline="0" dirty="0" smtClean="0"/>
              <a:t>이끌어 낼 수도 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특정 조건 하에서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정리하는 내용인데 조금 수정이 </a:t>
            </a:r>
            <a:r>
              <a:rPr lang="ko-KR" altLang="en-US" dirty="0" err="1" smtClean="0"/>
              <a:t>필요할꺼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같아요ㅜㅜ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그래서 </a:t>
            </a:r>
            <a:r>
              <a:rPr lang="ko-KR" altLang="en-US" dirty="0" err="1" smtClean="0"/>
              <a:t>안넣고싶으면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빼도됨</a:t>
            </a:r>
            <a:r>
              <a:rPr lang="en-US" altLang="ko-KR" dirty="0" smtClean="0"/>
              <a:t>…</a:t>
            </a:r>
            <a:r>
              <a:rPr lang="ko-KR" altLang="en-US" dirty="0" err="1" smtClean="0"/>
              <a:t>ㅎㅎㅎㅎ</a:t>
            </a:r>
            <a:r>
              <a:rPr lang="en-US" altLang="ko-KR" dirty="0" smtClean="0"/>
              <a:t>)</a:t>
            </a:r>
          </a:p>
          <a:p>
            <a:r>
              <a:rPr lang="en-US" dirty="0" smtClean="0"/>
              <a:t>https://www.youtube.com/watch?v=p8Fqt2Qxqro</a:t>
            </a:r>
            <a:endParaRPr lang="en-US" dirty="0"/>
          </a:p>
          <a:p>
            <a:r>
              <a:rPr lang="ko-KR" altLang="en-US" dirty="0" smtClean="0"/>
              <a:t>여기 위에 참고했음</a:t>
            </a:r>
            <a:r>
              <a:rPr lang="en-US" altLang="ko-KR" dirty="0" smtClean="0"/>
              <a:t>!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객체는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개 변수들의 벡터 </a:t>
            </a:r>
            <a:r>
              <a:rPr lang="en-US" altLang="ko-KR" dirty="0" smtClean="0"/>
              <a:t>x=(X1,…,</a:t>
            </a:r>
            <a:r>
              <a:rPr lang="en-US" altLang="ko-KR" dirty="0" err="1" smtClean="0"/>
              <a:t>Xp</a:t>
            </a:r>
            <a:r>
              <a:rPr lang="en-US" altLang="ko-KR" dirty="0" smtClean="0"/>
              <a:t>)^T</a:t>
            </a:r>
            <a:r>
              <a:rPr lang="ko-KR" altLang="en-US" dirty="0" smtClean="0"/>
              <a:t>로 이루어지고 범주</a:t>
            </a:r>
            <a:r>
              <a:rPr lang="en-US" altLang="ko-KR" baseline="0" dirty="0" smtClean="0"/>
              <a:t>1 </a:t>
            </a:r>
            <a:r>
              <a:rPr lang="ko-KR" altLang="en-US" baseline="0" dirty="0" smtClean="0"/>
              <a:t>또는 범주 </a:t>
            </a:r>
            <a:r>
              <a:rPr lang="en-US" altLang="ko-KR" baseline="0" dirty="0" smtClean="0"/>
              <a:t>2 </a:t>
            </a:r>
            <a:r>
              <a:rPr lang="ko-KR" altLang="en-US" baseline="0" dirty="0" smtClean="0"/>
              <a:t>중 하나를 취한다 하자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그리고 객체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의 기대치와 분산</a:t>
            </a: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공분산</a:t>
            </a:r>
            <a:r>
              <a:rPr lang="ko-KR" altLang="en-US" baseline="0" dirty="0" smtClean="0"/>
              <a:t> 행렬을 아래와 같다고 하자</a:t>
            </a:r>
            <a:r>
              <a:rPr lang="en-US" altLang="ko-KR" baseline="0" dirty="0" smtClean="0"/>
              <a:t>.</a:t>
            </a:r>
          </a:p>
          <a:p>
            <a:endParaRPr lang="en-US" baseline="0" dirty="0" smtClean="0"/>
          </a:p>
          <a:p>
            <a:r>
              <a:rPr lang="ko-KR" altLang="en-US" baseline="0" dirty="0" err="1" smtClean="0"/>
              <a:t>피셔의</a:t>
            </a:r>
            <a:r>
              <a:rPr lang="ko-KR" altLang="en-US" baseline="0" dirty="0" smtClean="0"/>
              <a:t> 방법은 변수들의 선형조합으로 새로운 변수를 형성한 후 이를 바탕으로 분류규칙을 </a:t>
            </a:r>
            <a:r>
              <a:rPr lang="ko-KR" altLang="en-US" baseline="0" dirty="0" err="1" smtClean="0"/>
              <a:t>만ㄷ는</a:t>
            </a:r>
            <a:r>
              <a:rPr lang="ko-KR" altLang="en-US" baseline="0" dirty="0" smtClean="0"/>
              <a:t>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다음과 같이 변수들의 선형조합으로 새로운 변수 </a:t>
            </a:r>
            <a:r>
              <a:rPr lang="en-US" altLang="ko-KR" baseline="0" dirty="0" smtClean="0"/>
              <a:t>Z</a:t>
            </a:r>
            <a:r>
              <a:rPr lang="ko-KR" altLang="en-US" baseline="0" dirty="0" smtClean="0"/>
              <a:t>를 형성하는 함수를 피셔 판별함수 라 한다</a:t>
            </a:r>
            <a:r>
              <a:rPr lang="en-US" altLang="ko-KR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앞에서 계수벡터 </a:t>
            </a:r>
            <a:r>
              <a:rPr lang="en-US" altLang="ko-KR" baseline="0" dirty="0" smtClean="0"/>
              <a:t>w=(w1,…,</a:t>
            </a:r>
            <a:r>
              <a:rPr lang="en-US" altLang="ko-KR" baseline="0" dirty="0" err="1" smtClean="0"/>
              <a:t>wp</a:t>
            </a:r>
            <a:r>
              <a:rPr lang="en-US" altLang="ko-KR" baseline="0" dirty="0" smtClean="0"/>
              <a:t>)^T</a:t>
            </a:r>
            <a:r>
              <a:rPr lang="ko-KR" altLang="en-US" baseline="0" dirty="0" smtClean="0"/>
              <a:t>는 통상 다음 람다를 최대화 하는 것으로 결정한다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람다의 비율을 최대로 하는 </a:t>
            </a:r>
            <a:r>
              <a:rPr lang="en-US" altLang="ko-KR" baseline="0" dirty="0" smtClean="0"/>
              <a:t>w</a:t>
            </a:r>
            <a:r>
              <a:rPr lang="ko-KR" altLang="en-US" baseline="0" dirty="0" smtClean="0"/>
              <a:t>벡터를 구하기 위해 </a:t>
            </a:r>
            <a:r>
              <a:rPr lang="en-US" altLang="ko-KR" baseline="0" dirty="0" smtClean="0"/>
              <a:t>w</a:t>
            </a:r>
            <a:r>
              <a:rPr lang="ko-KR" altLang="en-US" baseline="0" dirty="0" smtClean="0"/>
              <a:t>로 미분한 후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둔다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w</a:t>
            </a:r>
            <a:r>
              <a:rPr lang="ko-KR" altLang="en-US" baseline="0" dirty="0" smtClean="0"/>
              <a:t>는 유일한 해는 아니며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임의의 상수를 곱한 계수들이 모두 해가 될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편의상 비례쌍수를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로 두면 위의 계수는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줄의 식과 같음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이런 </a:t>
            </a:r>
            <a:r>
              <a:rPr lang="en-US" altLang="ko-KR" baseline="0" dirty="0" smtClean="0"/>
              <a:t>w</a:t>
            </a:r>
            <a:r>
              <a:rPr lang="ko-KR" altLang="en-US" baseline="0" dirty="0" smtClean="0"/>
              <a:t>를 추정하기 위해 쓰이는 분산 </a:t>
            </a:r>
            <a:r>
              <a:rPr lang="ko-KR" altLang="en-US" baseline="0" dirty="0" err="1" smtClean="0"/>
              <a:t>공분산</a:t>
            </a:r>
            <a:r>
              <a:rPr lang="ko-KR" altLang="en-US" baseline="0" dirty="0" smtClean="0"/>
              <a:t> 행렬은 합동 분산</a:t>
            </a: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공분산</a:t>
            </a:r>
            <a:r>
              <a:rPr lang="ko-KR" altLang="en-US" baseline="0" dirty="0" smtClean="0"/>
              <a:t> 행렬로 추정하는데 이유는 각 </a:t>
            </a:r>
            <a:r>
              <a:rPr lang="ko-KR" altLang="en-US" baseline="0" dirty="0" err="1" smtClean="0"/>
              <a:t>범주별</a:t>
            </a:r>
            <a:r>
              <a:rPr lang="ko-KR" altLang="en-US" baseline="0" dirty="0" smtClean="0"/>
              <a:t> 평균이 서로 다를 수 있기 때문임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피셔의</a:t>
            </a:r>
            <a:r>
              <a:rPr lang="ko-KR" altLang="en-US" baseline="0" dirty="0" smtClean="0"/>
              <a:t> 판별함수는 아래와 같음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2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1)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객체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범주를 분류하기 위하여 우선 각 범주의 표본평균과</a:t>
            </a:r>
            <a:r>
              <a:rPr lang="ko-KR" altLang="en-US" baseline="0" dirty="0" smtClean="0"/>
              <a:t> 앞의 판별함수 값의 차이를 산출한 후 그 차이가 작은 범주에 분류하게 된다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2) Z</a:t>
            </a:r>
            <a:r>
              <a:rPr lang="ko-KR" altLang="en-US" baseline="0" dirty="0" smtClean="0"/>
              <a:t>값을 이용한 방법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새로운 변수인 </a:t>
            </a:r>
            <a:r>
              <a:rPr lang="en-US" altLang="ko-KR" baseline="0" dirty="0" smtClean="0"/>
              <a:t>Z</a:t>
            </a:r>
            <a:r>
              <a:rPr lang="ko-KR" altLang="en-US" baseline="0" dirty="0" smtClean="0"/>
              <a:t>값을 기준으로는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앞에서 쓰인 </a:t>
            </a:r>
            <a:r>
              <a:rPr lang="en-US" altLang="ko-KR" baseline="0" dirty="0" smtClean="0"/>
              <a:t>Z) </a:t>
            </a:r>
            <a:r>
              <a:rPr lang="ko-KR" altLang="en-US" baseline="0" dirty="0" smtClean="0"/>
              <a:t>다음과 같이 분류 할 수 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Z</a:t>
            </a:r>
            <a:r>
              <a:rPr lang="ko-KR" altLang="en-US" baseline="0" dirty="0" smtClean="0"/>
              <a:t>바 </a:t>
            </a:r>
            <a:r>
              <a:rPr lang="ko-KR" altLang="en-US" baseline="0" dirty="0" err="1" smtClean="0"/>
              <a:t>구하는방법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범주별</a:t>
            </a:r>
            <a:r>
              <a:rPr lang="ko-KR" altLang="en-US" baseline="0" dirty="0" smtClean="0"/>
              <a:t> 개체수가 다른 경우 저렇게 식 사용함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두번째처럼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2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3) </a:t>
            </a:r>
            <a:r>
              <a:rPr lang="ko-KR" altLang="en-US" baseline="0" dirty="0" err="1" smtClean="0"/>
              <a:t>마할라노비스의</a:t>
            </a:r>
            <a:r>
              <a:rPr lang="ko-KR" altLang="en-US" baseline="0" dirty="0" smtClean="0"/>
              <a:t> 거리를 이용한 방법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벡터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와 범주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의 평균 </a:t>
            </a:r>
            <a:r>
              <a:rPr lang="ko-KR" altLang="en-US" baseline="0" dirty="0" err="1" smtClean="0"/>
              <a:t>뮤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의 거리가 벡터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와 범주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의 평균 </a:t>
            </a:r>
            <a:r>
              <a:rPr lang="ko-KR" altLang="en-US" baseline="0" dirty="0" err="1" smtClean="0"/>
              <a:t>뮤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와의 거리보다 가까우면 범주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 분류하는 것이 타당하므로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분류규칙은 다음과 같다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주로 </a:t>
            </a:r>
            <a:r>
              <a:rPr lang="ko-KR" altLang="en-US" dirty="0" err="1" smtClean="0"/>
              <a:t>다변량</a:t>
            </a:r>
            <a:r>
              <a:rPr lang="ko-KR" altLang="en-US" dirty="0" smtClean="0"/>
              <a:t> 정규분포를 이용하는데 이때 정규분포의 분산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공분산</a:t>
            </a:r>
            <a:r>
              <a:rPr lang="ko-KR" altLang="en-US" dirty="0" smtClean="0"/>
              <a:t> 행렬이 범주에 관계없이 동일하다고 가정하면 판별함수가 선형으로 도출되므로 </a:t>
            </a:r>
            <a:r>
              <a:rPr lang="ko-KR" altLang="en-US" dirty="0" err="1" smtClean="0"/>
              <a:t>이경우를</a:t>
            </a:r>
            <a:r>
              <a:rPr lang="ko-KR" altLang="en-US" dirty="0" smtClean="0"/>
              <a:t> 선형판별분석 </a:t>
            </a:r>
            <a:r>
              <a:rPr lang="en-US" altLang="ko-KR" dirty="0" smtClean="0"/>
              <a:t>(LDA)</a:t>
            </a:r>
          </a:p>
          <a:p>
            <a:r>
              <a:rPr lang="ko-KR" altLang="en-US" dirty="0" smtClean="0"/>
              <a:t>분산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공분산</a:t>
            </a:r>
            <a:r>
              <a:rPr lang="ko-KR" altLang="en-US" dirty="0" smtClean="0"/>
              <a:t> 행렬이 </a:t>
            </a:r>
            <a:r>
              <a:rPr lang="ko-KR" altLang="en-US" dirty="0" err="1" smtClean="0"/>
              <a:t>범주별로</a:t>
            </a:r>
            <a:r>
              <a:rPr lang="ko-KR" altLang="en-US" dirty="0" smtClean="0"/>
              <a:t> 다르다고 가정하면 </a:t>
            </a:r>
            <a:r>
              <a:rPr lang="ko-KR" altLang="en-US" dirty="0" err="1" smtClean="0"/>
              <a:t>이차식의</a:t>
            </a:r>
            <a:r>
              <a:rPr lang="ko-KR" altLang="en-US" dirty="0" smtClean="0"/>
              <a:t> 판별함수가 유도되므로 이 경우를 이차판별분석</a:t>
            </a:r>
            <a:r>
              <a:rPr lang="en-US" altLang="ko-KR" dirty="0" smtClean="0"/>
              <a:t>(QDA</a:t>
            </a:r>
            <a:r>
              <a:rPr lang="en-US" altLang="ko-KR" baseline="0" dirty="0" smtClean="0"/>
              <a:t> quadratic discriminant analysis)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C677-9A8C-4FA9-BE09-C5FEAB610A9B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A271-9361-4506-AEA3-26A7600F1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8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C677-9A8C-4FA9-BE09-C5FEAB610A9B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A271-9361-4506-AEA3-26A7600F1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2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C677-9A8C-4FA9-BE09-C5FEAB610A9B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A271-9361-4506-AEA3-26A7600F1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9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C677-9A8C-4FA9-BE09-C5FEAB610A9B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A271-9361-4506-AEA3-26A7600F1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6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C677-9A8C-4FA9-BE09-C5FEAB610A9B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A271-9361-4506-AEA3-26A7600F1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4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C677-9A8C-4FA9-BE09-C5FEAB610A9B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A271-9361-4506-AEA3-26A7600F1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2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C677-9A8C-4FA9-BE09-C5FEAB610A9B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A271-9361-4506-AEA3-26A7600F1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0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C677-9A8C-4FA9-BE09-C5FEAB610A9B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A271-9361-4506-AEA3-26A7600F1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4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C677-9A8C-4FA9-BE09-C5FEAB610A9B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A271-9361-4506-AEA3-26A7600F1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2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C677-9A8C-4FA9-BE09-C5FEAB610A9B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A271-9361-4506-AEA3-26A7600F1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4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C677-9A8C-4FA9-BE09-C5FEAB610A9B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A271-9361-4506-AEA3-26A7600F1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EC677-9A8C-4FA9-BE09-C5FEAB610A9B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A271-9361-4506-AEA3-26A7600F1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8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76" y="539969"/>
            <a:ext cx="3090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LDA (Linear Discriminant Analysis)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7898" y="1325240"/>
            <a:ext cx="784303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목적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: 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객체를 몇 개의 범주로 분류하기 위해 사용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just"/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반응변수의 클래스 수가 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보다 클 때 일반적으로 사용한다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just"/>
            <a:endParaRPr lang="en-US" altLang="ko-KR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  <a:p>
            <a:pPr algn="just"/>
            <a:endParaRPr lang="en-US" altLang="ko-KR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ko-KR" altLang="en-US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3" y="3618175"/>
            <a:ext cx="3912783" cy="2245717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26" y="3068960"/>
            <a:ext cx="3924194" cy="30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6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017" y="75179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분류방법의 비교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3422" y="2564904"/>
            <a:ext cx="78430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급해서</a:t>
            </a:r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그냥 한국말로 </a:t>
            </a:r>
            <a:r>
              <a:rPr lang="ko-KR" altLang="en-US" sz="1400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풀어썼는데</a:t>
            </a:r>
            <a:r>
              <a:rPr lang="ko-KR" altLang="en-US" sz="1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이것도  </a:t>
            </a:r>
            <a:r>
              <a:rPr lang="ko-KR" altLang="en-US" sz="1400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재혁오빠껄로</a:t>
            </a:r>
            <a:r>
              <a:rPr lang="ko-KR" altLang="en-US" sz="1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대체하면 </a:t>
            </a:r>
            <a:r>
              <a:rPr lang="ko-KR" altLang="en-US" sz="1400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될듯해여</a:t>
            </a:r>
            <a:r>
              <a:rPr lang="en-US" altLang="ko-KR" sz="1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..</a:t>
            </a:r>
            <a:r>
              <a:rPr lang="ko-KR" altLang="en-US" sz="1400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ㅎㅎ</a:t>
            </a:r>
            <a:endParaRPr lang="ko-KR" altLang="en-US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51249"/>
              </p:ext>
            </p:extLst>
          </p:nvPr>
        </p:nvGraphicFramePr>
        <p:xfrm>
          <a:off x="1187624" y="1544345"/>
          <a:ext cx="7023825" cy="303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3024336"/>
                <a:gridCol w="3279409"/>
              </a:tblGrid>
              <a:tr h="5119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QDA</a:t>
                      </a:r>
                      <a:endParaRPr lang="ko-KR" altLang="en-US" dirty="0"/>
                    </a:p>
                  </a:txBody>
                  <a:tcPr/>
                </a:tc>
              </a:tr>
              <a:tr h="1262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QDA</a:t>
                      </a:r>
                      <a:r>
                        <a:rPr lang="ko-KR" altLang="en-US" dirty="0" smtClean="0"/>
                        <a:t>보다 낮은 분산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훈련셋이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너무커서</a:t>
                      </a:r>
                      <a:r>
                        <a:rPr lang="ko-KR" altLang="en-US" dirty="0" smtClean="0"/>
                        <a:t> 분산이 주요 우려사항이 </a:t>
                      </a:r>
                      <a:r>
                        <a:rPr lang="ko-KR" altLang="en-US" dirty="0" err="1" smtClean="0"/>
                        <a:t>아닐때</a:t>
                      </a:r>
                      <a:endParaRPr lang="ko-KR" altLang="en-US" dirty="0"/>
                    </a:p>
                  </a:txBody>
                  <a:tcPr/>
                </a:tc>
              </a:tr>
              <a:tr h="1262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QDA</a:t>
                      </a:r>
                      <a:r>
                        <a:rPr lang="ko-KR" altLang="en-US" baseline="0" dirty="0" smtClean="0"/>
                        <a:t>보다 유연성이 떨어짐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훈련 관측치 수가 작아 분산을 </a:t>
                      </a:r>
                      <a:r>
                        <a:rPr lang="ko-KR" altLang="en-US" dirty="0" err="1" smtClean="0"/>
                        <a:t>줄이는게</a:t>
                      </a:r>
                      <a:r>
                        <a:rPr lang="ko-KR" altLang="en-US" dirty="0" smtClean="0"/>
                        <a:t> 중요할 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67898" y="1325240"/>
            <a:ext cx="784303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로지스틱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회귀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, LDA,QDA,KNN</a:t>
            </a:r>
          </a:p>
          <a:p>
            <a:pPr algn="ctr"/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  <a:p>
            <a:pPr algn="ctr"/>
            <a:r>
              <a:rPr lang="ko-KR" altLang="en-US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재혁오빠꺼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가져다 쓰면 </a:t>
            </a:r>
            <a:r>
              <a:rPr lang="ko-KR" altLang="en-US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됨ㅎㅎ</a:t>
            </a:r>
            <a:endParaRPr lang="en-US" altLang="ko-KR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ko-KR" altLang="en-US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017" y="75179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분류방법의 비교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61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6740" y="751796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LDA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를 이용한 분류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8770" y="1556792"/>
            <a:ext cx="63065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판별함수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(discriminant score)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를 구한다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     -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판별함수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: Y=</a:t>
            </a:r>
            <a:r>
              <a:rPr lang="en-US" altLang="ko-KR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dX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endParaRPr lang="en-US" altLang="ko-KR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2.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각 집단의 중심 위치 정하기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     -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각 집단 별 선형변화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Y=</a:t>
            </a:r>
            <a:r>
              <a:rPr lang="en-US" altLang="ko-KR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d’’X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의 평균값을 구한다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.</a:t>
            </a:r>
          </a:p>
          <a:p>
            <a:pPr algn="just"/>
            <a:endParaRPr lang="en-US" altLang="ko-KR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3.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각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개체와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집단중심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(center)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과의 거리를 측정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     -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일반적으로 집단 중심을 평균으로 설정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endParaRPr lang="en-US" altLang="ko-KR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4.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중심과의 거리가 가까운 집단으로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      -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이 거리를 분류함수라고 한다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.</a:t>
            </a: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      -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분류함수는 집단의 개수만큼 계산된다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0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740" y="75179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피셔 판별함수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6" t="50000" r="11584" b="12889"/>
          <a:stretch/>
        </p:blipFill>
        <p:spPr bwMode="auto">
          <a:xfrm>
            <a:off x="140921" y="4149079"/>
            <a:ext cx="8795251" cy="221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23996" y="1564015"/>
            <a:ext cx="6094315" cy="6901184"/>
            <a:chOff x="1398239" y="1406496"/>
            <a:chExt cx="6094315" cy="6901184"/>
          </a:xfrm>
        </p:grpSpPr>
        <p:grpSp>
          <p:nvGrpSpPr>
            <p:cNvPr id="19" name="그룹 18"/>
            <p:cNvGrpSpPr/>
            <p:nvPr/>
          </p:nvGrpSpPr>
          <p:grpSpPr>
            <a:xfrm>
              <a:off x="1398239" y="1406496"/>
              <a:ext cx="6094315" cy="6901184"/>
              <a:chOff x="767898" y="1325240"/>
              <a:chExt cx="8027353" cy="68167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67898" y="1325240"/>
                    <a:ext cx="7843035" cy="68167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40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ko-KR" sz="140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40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1400" i="1" spc="-15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  <a:alpha val="99000"/>
                                            </a:schemeClr>
                                          </a:solidFill>
                                          <a:latin typeface="Cambria Math"/>
                                          <a:ea typeface="-윤고딕320" panose="02030504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 spc="-15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  <a:alpha val="99000"/>
                                            </a:schemeClr>
                                          </a:solidFill>
                                          <a:latin typeface="Cambria Math"/>
                                          <a:ea typeface="-윤고딕320" panose="02030504000101010101" pitchFamily="18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pc="-15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  <a:alpha val="99000"/>
                                            </a:schemeClr>
                                          </a:solidFill>
                                          <a:latin typeface="Cambria Math"/>
                                          <a:ea typeface="-윤고딕320" panose="02030504000101010101" pitchFamily="18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,          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𝑥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가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  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범주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 1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에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 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속할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  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때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</m:t>
                                  </m:r>
                                </m:e>
                                <m:e/>
                                <m:e>
                                  <m:sSub>
                                    <m:sSubPr>
                                      <m:ctrlPr>
                                        <a:rPr lang="en-US" altLang="ko-KR" sz="1400" i="1" spc="-15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  <a:alpha val="99000"/>
                                            </a:schemeClr>
                                          </a:solidFill>
                                          <a:latin typeface="Cambria Math"/>
                                          <a:ea typeface="-윤고딕320" panose="02030504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 spc="-15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  <a:alpha val="99000"/>
                                            </a:schemeClr>
                                          </a:solidFill>
                                          <a:latin typeface="Cambria Math"/>
                                          <a:ea typeface="-윤고딕320" panose="02030504000101010101" pitchFamily="18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pc="-15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  <a:alpha val="99000"/>
                                            </a:schemeClr>
                                          </a:solidFill>
                                          <a:latin typeface="Cambria Math"/>
                                          <a:ea typeface="-윤고딕320" panose="02030504000101010101" pitchFamily="18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,           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𝑥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가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 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범주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2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에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 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속할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 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때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ko-KR" sz="14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  </m:t>
                          </m:r>
                        </m:oMath>
                      </m:oMathPara>
                    </a14:m>
                    <a:endParaRPr lang="en-US" altLang="ko-KR" sz="1400" b="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R" sz="1400" b="0" i="1" spc="-15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  <a:ea typeface="-윤고딕320" panose="02030504000101010101" pitchFamily="18" charset="-127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pc="-15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  <a:ea typeface="-윤고딕320" panose="02030504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1400" b="0" i="1" spc="-15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  <a:ea typeface="-윤고딕320" panose="02030504000101010101" pitchFamily="18" charset="-127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400" b="0" i="1" spc="-15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  <a:ea typeface="-윤고딕320" panose="02030504000101010101" pitchFamily="18" charset="-127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400" b="0" i="1" spc="-15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  <a:ea typeface="-윤고딕320" panose="02030504000101010101" pitchFamily="18" charset="-127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  <m:r>
                          <a:rPr lang="en-US" altLang="ko-KR" sz="1400" b="0" i="1" spc="-15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  <a:ea typeface="-윤고딕320" panose="02030504000101010101" pitchFamily="18" charset="-127"/>
                          </a:rPr>
                          <m:t>           </m:t>
                        </m:r>
                      </m:oMath>
                    </a14:m>
                    <a:r>
                      <a:rPr lang="en-US" altLang="ko-KR" sz="1400" spc="-150" dirty="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rPr>
                      <a:t>(</a:t>
                    </a:r>
                    <a:r>
                      <a:rPr lang="ko-KR" altLang="en-US" sz="1400" spc="-150" dirty="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rPr>
                      <a:t>범주에  관계없이 동일</a:t>
                    </a:r>
                    <a:r>
                      <a:rPr lang="en-US" altLang="ko-KR" sz="1400" spc="-150" dirty="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rPr>
                      <a:t>)</a:t>
                    </a:r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𝑍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 spc="-15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+</m:t>
                          </m:r>
                          <m:r>
                            <a:rPr lang="en-US" altLang="ko-KR" sz="200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⋯</m:t>
                          </m:r>
                          <m:r>
                            <a:rPr lang="en-US" altLang="ko-KR" sz="2000" i="1" spc="-15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𝑥</m:t>
                          </m:r>
                        </m:oMath>
                      </m:oMathPara>
                    </a14:m>
                    <a:endParaRPr lang="en-US" altLang="ko-KR" sz="20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ko-KR" altLang="en-US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898" y="1325240"/>
                    <a:ext cx="7843035" cy="681678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TextBox 25"/>
              <p:cNvSpPr txBox="1"/>
              <p:nvPr/>
            </p:nvSpPr>
            <p:spPr>
              <a:xfrm>
                <a:off x="6558741" y="6587139"/>
                <a:ext cx="22365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pc="-150" dirty="0" smtClean="0">
                    <a:solidFill>
                      <a:schemeClr val="bg1">
                        <a:lumMod val="9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국내 최초 </a:t>
                </a:r>
                <a:r>
                  <a:rPr lang="en-US" altLang="ko-KR" sz="1000" spc="-150" dirty="0" smtClean="0">
                    <a:solidFill>
                      <a:schemeClr val="bg1">
                        <a:lumMod val="9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Big Data </a:t>
                </a:r>
                <a:r>
                  <a:rPr lang="ko-KR" altLang="en-US" sz="1000" spc="-150" dirty="0" smtClean="0">
                    <a:solidFill>
                      <a:schemeClr val="bg1">
                        <a:lumMod val="9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연합동아리 </a:t>
                </a:r>
                <a:r>
                  <a:rPr lang="en-US" altLang="ko-KR" sz="1000" spc="-150" dirty="0" smtClean="0">
                    <a:solidFill>
                      <a:schemeClr val="bg1">
                        <a:lumMod val="9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BOAZ</a:t>
                </a:r>
                <a:endParaRPr lang="ko-KR" altLang="en-US" sz="1000" spc="-150" dirty="0">
                  <a:solidFill>
                    <a:schemeClr val="bg1">
                      <a:lumMod val="9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860032" y="1628800"/>
                <a:ext cx="288032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3750689" y="2335377"/>
              <a:ext cx="216024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50682" y="3327235"/>
                <a:ext cx="2016189" cy="5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pc="-15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l-GR" altLang="ko-KR" sz="1400" i="1" spc="-15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altLang="ko-KR" sz="14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j-ea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범주</m:t>
                        </m:r>
                        <m:r>
                          <a:rPr lang="en-US" altLang="ko-KR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ko-KR" altLang="en-US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간</m:t>
                        </m:r>
                        <m:r>
                          <a:rPr lang="en-US" altLang="ko-KR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altLang="ko-KR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ko-KR" altLang="en-US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의</m:t>
                        </m:r>
                        <m:r>
                          <a:rPr lang="en-US" altLang="ko-KR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ko-KR" altLang="en-US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평균차이</m:t>
                        </m:r>
                        <m:r>
                          <a:rPr lang="en-US" altLang="ko-KR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 </m:t>
                        </m:r>
                      </m:num>
                      <m:den>
                        <m:r>
                          <a:rPr lang="en-US" altLang="ko-KR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ko-KR" altLang="en-US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의</m:t>
                        </m:r>
                        <m:r>
                          <a:rPr lang="en-US" altLang="ko-KR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ko-KR" altLang="en-US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분산</m:t>
                        </m:r>
                      </m:den>
                    </m:f>
                  </m:oMath>
                </a14:m>
                <a:r>
                  <a:rPr lang="en-US" altLang="ko-KR" sz="1400" dirty="0" smtClean="0"/>
                  <a:t>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682" y="3327235"/>
                <a:ext cx="2016189" cy="512448"/>
              </a:xfrm>
              <a:prstGeom prst="rect">
                <a:avLst/>
              </a:prstGeom>
              <a:blipFill rotWithShape="1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1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740" y="75179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피셔 판별함수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39639" y="2227851"/>
            <a:ext cx="5954382" cy="8746818"/>
            <a:chOff x="973040" y="2091714"/>
            <a:chExt cx="7843035" cy="8639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73040" y="2091714"/>
                  <a:ext cx="7843035" cy="8639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endParaRPr lang="en-US" altLang="ko-KR" sz="16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ea typeface="-윤고딕320" panose="02030504000101010101" pitchFamily="18" charset="-127"/>
                  </a:endParaRPr>
                </a:p>
                <a:p>
                  <a:r>
                    <a:rPr lang="en-US" altLang="ko-KR" sz="16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+mn-ea"/>
                    </a:rPr>
                    <a:t>1)  </a:t>
                  </a:r>
                  <a:r>
                    <a:rPr lang="ko-KR" altLang="en-US" sz="16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+mn-ea"/>
                    </a:rPr>
                    <a:t>범주간  </a:t>
                  </a:r>
                  <a:r>
                    <a:rPr lang="en-US" altLang="ko-KR" sz="16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+mn-ea"/>
                    </a:rPr>
                    <a:t>Z</a:t>
                  </a:r>
                  <a14:m>
                    <m:oMath xmlns:m="http://schemas.openxmlformats.org/officeDocument/2006/math">
                      <m:r>
                        <a:rPr lang="ko-KR" altLang="en-US" sz="1600" spc="-15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의</m:t>
                      </m:r>
                      <m:r>
                        <a:rPr lang="en-US" altLang="ko-KR" sz="1600" b="0" i="0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평균차이</m:t>
                      </m:r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𝐸</m:t>
                      </m:r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e>
                          <m:r>
                            <a:rPr lang="ko-KR" altLang="en-US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범주</m:t>
                          </m:r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𝐸</m:t>
                      </m:r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600" b="0" i="0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Z</m:t>
                          </m:r>
                        </m:e>
                        <m:e>
                          <m:r>
                            <a:rPr lang="ko-KR" altLang="en-US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범주</m:t>
                          </m:r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 −</m:t>
                      </m:r>
                      <m:sSup>
                        <m:sSupPr>
                          <m:ctrlPr>
                            <a:rPr lang="en-US" altLang="ko-KR" sz="1600" i="1" spc="-15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1600" i="1" spc="-15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600" i="1" spc="-15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 spc="-15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ko-KR" sz="16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endParaRPr>
                </a:p>
                <a:p>
                  <a:endParaRPr lang="en-US" altLang="ko-KR" sz="16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endParaRPr>
                </a:p>
                <a:p>
                  <a:r>
                    <a:rPr lang="en-US" altLang="ko-KR" sz="16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+mn-ea"/>
                    </a:rPr>
                    <a:t>2</a:t>
                  </a:r>
                  <a:r>
                    <a:rPr lang="en-US" altLang="ko-KR" sz="16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+mn-ea"/>
                    </a:rPr>
                    <a:t>)  </a:t>
                  </a:r>
                  <a14:m>
                    <m:oMath xmlns:m="http://schemas.openxmlformats.org/officeDocument/2006/math"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𝑉𝑎𝑟</m:t>
                      </m:r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600" spc="-150" dirty="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+mn-ea"/>
                    </a:rPr>
                    <a:t>]  =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160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altLang="ko-KR" sz="16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+mn-ea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60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ko-KR" altLang="en-US" sz="160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𝜔</m:t>
                          </m:r>
                        </m:e>
                      </m:nary>
                    </m:oMath>
                  </a14:m>
                  <a:endParaRPr lang="en-US" altLang="ko-KR" sz="16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endParaRPr>
                </a:p>
                <a:p>
                  <a:pPr algn="ctr"/>
                  <a:endParaRPr lang="en-US" altLang="ko-KR" sz="20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endParaRPr lang="en-US" altLang="ko-KR" sz="20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ko-KR" altLang="en-US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40" y="2091714"/>
                  <a:ext cx="7843035" cy="863984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6558741" y="6587139"/>
              <a:ext cx="22365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pc="-150" dirty="0" smtClean="0">
                  <a:solidFill>
                    <a:schemeClr val="bg1">
                      <a:lumMod val="9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국내 최초 </a:t>
              </a:r>
              <a:r>
                <a:rPr lang="en-US" altLang="ko-KR" sz="1000" spc="-150" dirty="0" smtClean="0">
                  <a:solidFill>
                    <a:schemeClr val="bg1">
                      <a:lumMod val="9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Big Data </a:t>
              </a:r>
              <a:r>
                <a:rPr lang="ko-KR" altLang="en-US" sz="1000" spc="-150" dirty="0" smtClean="0">
                  <a:solidFill>
                    <a:schemeClr val="bg1">
                      <a:lumMod val="9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연합동아리 </a:t>
              </a:r>
              <a:r>
                <a:rPr lang="en-US" altLang="ko-KR" sz="1000" spc="-150" dirty="0" smtClean="0">
                  <a:solidFill>
                    <a:schemeClr val="bg1">
                      <a:lumMod val="9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BOAZ</a:t>
              </a:r>
              <a:endPara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1600" y="1484784"/>
                <a:ext cx="3620421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ko-KR" sz="1600" i="1" spc="-15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altLang="ko-KR" sz="16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j-ea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범주</m:t>
                        </m:r>
                        <m:r>
                          <a:rPr lang="en-US" altLang="ko-KR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ko-KR" altLang="en-US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간</m:t>
                        </m:r>
                        <m:r>
                          <a:rPr lang="en-US" altLang="ko-KR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altLang="ko-KR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ko-KR" altLang="en-US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의</m:t>
                        </m:r>
                        <m:r>
                          <a:rPr lang="en-US" altLang="ko-KR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ko-KR" altLang="en-US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평균차이</m:t>
                        </m:r>
                        <m:r>
                          <a:rPr lang="en-US" altLang="ko-KR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 </m:t>
                        </m:r>
                      </m:num>
                      <m:den>
                        <m:r>
                          <a:rPr lang="en-US" altLang="ko-KR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ko-KR" altLang="en-US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의</m:t>
                        </m:r>
                        <m:r>
                          <a:rPr lang="en-US" altLang="ko-KR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ko-KR" altLang="en-US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분산</m:t>
                        </m:r>
                      </m:den>
                    </m:f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84784"/>
                <a:ext cx="3620421" cy="5725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1302" y="4653136"/>
                <a:ext cx="2174802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ko-KR" sz="2400" i="1" spc="-15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altLang="ko-KR" sz="24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j-ea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22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ko-KR" sz="22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2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2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2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sz="22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2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2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ko-KR" sz="22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22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ko-KR" sz="22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200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+mn-ea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2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ko-KR" altLang="en-US" sz="22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nary>
                      </m:den>
                    </m:f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302" y="4653136"/>
                <a:ext cx="2174802" cy="671209"/>
              </a:xfrm>
              <a:prstGeom prst="rect">
                <a:avLst/>
              </a:prstGeom>
              <a:blipFill rotWithShape="1">
                <a:blip r:embed="rId6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 5"/>
          <p:cNvSpPr/>
          <p:nvPr/>
        </p:nvSpPr>
        <p:spPr>
          <a:xfrm>
            <a:off x="1043608" y="4818121"/>
            <a:ext cx="720080" cy="393755"/>
          </a:xfrm>
          <a:prstGeom prst="rightArrow">
            <a:avLst>
              <a:gd name="adj1" fmla="val 50000"/>
              <a:gd name="adj2" fmla="val 63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740" y="75179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피셔 판별함수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95009" y="2872706"/>
                <a:ext cx="330353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2000" spc="-150" dirty="0" smtClean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2000" i="1" spc="-15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altLang="ko-KR" sz="2000" b="0" i="1" spc="-15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ko-KR" sz="2000" i="1" spc="-15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  <a:ea typeface="Cambria Math"/>
                      </a:rPr>
                      <m:t>∝</m:t>
                    </m:r>
                  </m:oMath>
                </a14:m>
                <a:r>
                  <a:rPr lang="en-US" altLang="ko-KR" sz="20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  <a:ea typeface="-윤고딕32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0" i="0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  <a:ea typeface="-윤고딕320" panose="02030504000101010101" pitchFamily="18" charset="-127"/>
                          </a:rPr>
                          <m:t>   </m:t>
                        </m:r>
                        <m:r>
                          <a:rPr lang="en-US" altLang="ko-KR" sz="2000" i="0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  <a:ea typeface="-윤고딕320" panose="02030504000101010101" pitchFamily="18" charset="-127"/>
                          </a:rPr>
                          <m:t>∑</m:t>
                        </m:r>
                      </m:e>
                      <m:sup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  <a:ea typeface="-윤고딕320" panose="02030504000101010101" pitchFamily="18" charset="-127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2000" i="1" spc="-150" dirty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 spc="-150" dirty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 spc="-150" dirty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ko-KR" sz="2000" spc="-150" dirty="0" smtClean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  <a:p>
                <a:endParaRPr lang="en-US" altLang="ko-KR" sz="2000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  <a:p>
                <a:endParaRPr lang="ko-KR" altLang="en-US" sz="2000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09" y="2872706"/>
                <a:ext cx="3303530" cy="13234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87624" y="1628800"/>
                <a:ext cx="1872208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ko-KR" sz="2000" i="1" spc="-15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j-ea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20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0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ko-KR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+mn-ea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ko-KR" altLang="en-US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nary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628800"/>
                <a:ext cx="1872208" cy="6186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오른쪽 화살표 16"/>
          <p:cNvSpPr/>
          <p:nvPr/>
        </p:nvSpPr>
        <p:spPr>
          <a:xfrm>
            <a:off x="3707904" y="1732616"/>
            <a:ext cx="461337" cy="328232"/>
          </a:xfrm>
          <a:prstGeom prst="rightArrow">
            <a:avLst>
              <a:gd name="adj1" fmla="val 50000"/>
              <a:gd name="adj2" fmla="val 63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31840" y="2099773"/>
                <a:ext cx="1584176" cy="249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" i="1" smtClean="0">
                          <a:latin typeface="Cambria Math"/>
                        </a:rPr>
                        <m:t>𝜔</m:t>
                      </m:r>
                      <m:r>
                        <a:rPr lang="ko-KR" altLang="en-US" sz="1000" b="0" i="1" smtClean="0">
                          <a:latin typeface="Cambria Math"/>
                        </a:rPr>
                        <m:t>로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latin typeface="Cambria Math"/>
                        </a:rPr>
                        <m:t>미분후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099773"/>
                <a:ext cx="1584176" cy="2491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93820" y="1605663"/>
                <a:ext cx="3158983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pc="-150" dirty="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b="0" i="1" spc="-150" dirty="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j-ea"/>
                  </a:rPr>
                  <a:t>=</a:t>
                </a:r>
                <a:r>
                  <a:rPr lang="en-US" altLang="ko-KR" sz="20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j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ko-KR" altLang="en-US" sz="20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0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ko-KR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+mn-ea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ko-KR" altLang="en-US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nary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pc="-15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sz="2000" i="1" spc="-15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𝜔</m:t>
                        </m:r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20" y="1605663"/>
                <a:ext cx="3158983" cy="6186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77165" y="5013176"/>
                <a:ext cx="5493526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▶</a:t>
                </a:r>
                <a:r>
                  <a:rPr lang="ko-KR" altLang="en-US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pc="-150" dirty="0" err="1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피셔의</a:t>
                </a:r>
                <a:r>
                  <a:rPr lang="ko-KR" altLang="en-US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 판별함수</a:t>
                </a:r>
                <a:endParaRPr lang="en-US" altLang="ko-KR" spc="-150" dirty="0" smtClean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 smtClean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spc="-15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𝑍</m:t>
                    </m:r>
                    <m:r>
                      <a:rPr lang="en-US" altLang="ko-KR" i="1" spc="-15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 spc="-15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altLang="ko-KR" i="1" spc="-15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i="1" spc="-15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ko-KR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  =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altLang="ko-KR" i="1" spc="-150" dirty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 spc="-150" dirty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en-US" altLang="ko-KR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 spc="-150" dirty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ko-KR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 ∑</m:t>
                        </m:r>
                      </m:e>
                      <m:sup>
                        <m:r>
                          <a:rPr lang="en-US" altLang="ko-KR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b="0" i="1" spc="-150" dirty="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r>
                  <a:rPr lang="en-US" altLang="ko-KR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 </a:t>
                </a:r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 smtClean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 smtClean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 smtClean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 smtClean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 smtClean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 smtClean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 smtClean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 smtClean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 smtClean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ko-KR" altLang="en-US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165" y="5013176"/>
                <a:ext cx="5493526" cy="6740307"/>
              </a:xfrm>
              <a:prstGeom prst="rect">
                <a:avLst/>
              </a:prstGeom>
              <a:blipFill rotWithShape="1">
                <a:blip r:embed="rId8"/>
                <a:stretch>
                  <a:fillRect l="-888" t="-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05849" y="3849833"/>
                <a:ext cx="5436158" cy="418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7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( </a:t>
                </a:r>
                <a:r>
                  <a:rPr lang="ko-KR" altLang="en-US" sz="17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판별계수 추정  </a:t>
                </a:r>
                <a:r>
                  <a:rPr lang="en-US" altLang="ko-KR" sz="1700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7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sz="1700" i="1" smtClean="0">
                            <a:latin typeface="Cambria Math"/>
                          </a:rPr>
                          <m:t>𝜔</m:t>
                        </m:r>
                      </m:e>
                    </m:acc>
                    <m:r>
                      <a:rPr lang="en-US" altLang="ko-KR" sz="17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altLang="ko-KR" sz="17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sz="1700" b="0" i="1" smtClean="0"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1700" i="1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17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7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7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acc>
                  </m:oMath>
                </a14:m>
                <a:r>
                  <a:rPr lang="en-US" altLang="ko-KR" sz="1700" dirty="0" smtClean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700" i="1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17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7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7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acc>
                  </m:oMath>
                </a14:m>
                <a:r>
                  <a:rPr lang="en-US" altLang="ko-KR" sz="1700" dirty="0" smtClean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49" y="3849833"/>
                <a:ext cx="5436158" cy="418320"/>
              </a:xfrm>
              <a:prstGeom prst="rect">
                <a:avLst/>
              </a:prstGeom>
              <a:blipFill rotWithShape="1">
                <a:blip r:embed="rId9"/>
                <a:stretch>
                  <a:fillRect l="-785" b="-13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433972" y="3779942"/>
                <a:ext cx="2281715" cy="513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ko-KR" sz="17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7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7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7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7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7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altLang="ko-KR" sz="1700" dirty="0" smtClean="0"/>
                  <a:t>)</a:t>
                </a:r>
                <a:endParaRPr lang="ko-KR" altLang="en-US" sz="17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72" y="3779942"/>
                <a:ext cx="2281715" cy="513154"/>
              </a:xfrm>
              <a:prstGeom prst="rect">
                <a:avLst/>
              </a:prstGeom>
              <a:blipFill rotWithShape="1">
                <a:blip r:embed="rId10"/>
                <a:stretch>
                  <a:fillRect l="-267" r="-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50017" y="751796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피셔함수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의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분류규칙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62622" y="2231306"/>
                <a:ext cx="6374810" cy="155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)|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i="1">
                        <a:latin typeface="Cambria Math"/>
                      </a:rPr>
                      <m:t>|</m:t>
                    </m:r>
                  </m:oMath>
                </a14:m>
                <a:r>
                  <a:rPr lang="ko-KR" altLang="en-US" dirty="0" smtClean="0"/>
                  <a:t> 이면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dirty="0" smtClean="0"/>
                  <a:t>를 범주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로 분류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i="1">
                        <a:latin typeface="Cambria Math"/>
                      </a:rPr>
                      <m:t>|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i="1">
                        <a:latin typeface="Cambria Math"/>
                      </a:rPr>
                      <m:t>|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</a:t>
                </a:r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ko-KR" altLang="en-US" dirty="0" smtClean="0"/>
                  <a:t>범주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로 </a:t>
                </a:r>
                <a:r>
                  <a:rPr lang="ko-KR" altLang="en-US" dirty="0"/>
                  <a:t>분류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22" y="2231306"/>
                <a:ext cx="6374810" cy="1557734"/>
              </a:xfrm>
              <a:prstGeom prst="rect">
                <a:avLst/>
              </a:prstGeom>
              <a:blipFill rotWithShape="1">
                <a:blip r:embed="rId4"/>
                <a:stretch>
                  <a:fillRect l="-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50017" y="2071881"/>
            <a:ext cx="120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61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50017" y="751796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피셔함수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의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분류규칙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0579" y="4132946"/>
                <a:ext cx="4411541" cy="1400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altLang="ko-KR" dirty="0" smtClean="0"/>
                  <a:t> =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 altLang="ko-KR" b="0" i="0" dirty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79" y="4132946"/>
                <a:ext cx="4411541" cy="1400961"/>
              </a:xfrm>
              <a:prstGeom prst="rect">
                <a:avLst/>
              </a:prstGeom>
              <a:blipFill rotWithShape="1">
                <a:blip r:embed="rId4"/>
                <a:stretch>
                  <a:fillRect t="-6087" b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87624" y="5406565"/>
                <a:ext cx="4752528" cy="952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▶ </a:t>
                </a:r>
                <a:r>
                  <a:rPr lang="ko-KR" altLang="en-US" spc="-150" dirty="0" err="1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피셔의</a:t>
                </a:r>
                <a:r>
                  <a:rPr lang="ko-KR" altLang="en-US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판별함수에 따른 분류 </a:t>
                </a:r>
                <a:r>
                  <a:rPr lang="ko-KR" altLang="en-US" spc="-150" dirty="0" err="1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경계식</a:t>
                </a:r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406565"/>
                <a:ext cx="4752528" cy="952697"/>
              </a:xfrm>
              <a:prstGeom prst="rect">
                <a:avLst/>
              </a:prstGeom>
              <a:blipFill rotWithShape="1">
                <a:blip r:embed="rId5"/>
                <a:stretch>
                  <a:fillRect l="-1155" t="-3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89478" y="1580429"/>
            <a:ext cx="120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21526" y="1785420"/>
                <a:ext cx="6374810" cy="2363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acc>
                  </m:oMath>
                </a14:m>
                <a:r>
                  <a:rPr lang="en-US" altLang="ko-KR" b="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altLang="ko-KR" b="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acc>
                  </m:oMath>
                </a14:m>
                <a:r>
                  <a:rPr lang="en-US" altLang="ko-KR" b="0" i="1" dirty="0" smtClean="0">
                    <a:latin typeface="Cambria Math"/>
                  </a:rPr>
                  <a:t>  </a:t>
                </a:r>
                <a:r>
                  <a:rPr lang="ko-KR" altLang="en-US" b="0" dirty="0" smtClean="0">
                    <a:latin typeface="Cambria Math"/>
                  </a:rPr>
                  <a:t>일  때</a:t>
                </a:r>
                <a:r>
                  <a:rPr lang="en-US" altLang="ko-KR" b="0" dirty="0" smtClean="0">
                    <a:latin typeface="Cambria Math"/>
                  </a:rPr>
                  <a:t>,</a:t>
                </a:r>
              </a:p>
              <a:p>
                <a:endParaRPr lang="en-US" altLang="ko-KR" b="0" dirty="0" smtClean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dirty="0" smtClean="0"/>
                  <a:t>를 범주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로 분류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이면</a:t>
                </a:r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ko-KR" altLang="en-US" dirty="0" smtClean="0"/>
                  <a:t>범주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로 </a:t>
                </a:r>
                <a:r>
                  <a:rPr lang="ko-KR" altLang="en-US" dirty="0"/>
                  <a:t>분류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26" y="1785420"/>
                <a:ext cx="6374810" cy="23636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8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50017" y="751796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피셔함수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의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분류규칙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9478" y="1580429"/>
            <a:ext cx="120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18406" y="1785420"/>
                <a:ext cx="63748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▶ </a:t>
                </a:r>
                <a:r>
                  <a:rPr lang="ko-KR" altLang="en-US" spc="-150" dirty="0" err="1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마할라노비스의</a:t>
                </a:r>
                <a:r>
                  <a:rPr lang="ko-KR" altLang="en-US" spc="-15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 거리 정의</a:t>
                </a:r>
                <a:endParaRPr lang="en-US" altLang="ko-KR" b="0" dirty="0" smtClean="0">
                  <a:latin typeface="Cambria Math"/>
                </a:endParaRPr>
              </a:p>
              <a:p>
                <a:endParaRPr lang="en-US" altLang="ko-KR" b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i="1" spc="-150" dirty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pc="-150" dirty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   ∑</m:t>
                          </m:r>
                        </m:e>
                        <m:sup>
                          <m:r>
                            <a:rPr lang="en-US" altLang="ko-KR" i="1" spc="-150" dirty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i="1" spc="-150" dirty="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i="1" spc="-150" dirty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i="1" spc="-150" dirty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pc="-150" dirty="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spc="-150" dirty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 spc="-150" dirty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n-US" altLang="ko-KR" i="1" spc="-150" dirty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pc="-150" dirty="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spc="-150" dirty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 spc="-150" dirty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06" y="1785420"/>
                <a:ext cx="6374810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765" t="-2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1115616" y="3849611"/>
            <a:ext cx="6374810" cy="1561710"/>
            <a:chOff x="1115616" y="3849611"/>
            <a:chExt cx="6374810" cy="1561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15616" y="3849611"/>
                  <a:ext cx="6374810" cy="1561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pc="-15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+mn-ea"/>
                    </a:rPr>
                    <a:t>▶ </a:t>
                  </a:r>
                  <a:r>
                    <a:rPr lang="ko-KR" altLang="en-US" spc="-150" smtClean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+mn-ea"/>
                    </a:rPr>
                    <a:t>분류 규칙</a:t>
                  </a:r>
                  <a:endParaRPr lang="en-US" altLang="ko-KR" dirty="0">
                    <a:latin typeface="Cambria Math"/>
                  </a:endParaRPr>
                </a:p>
                <a:p>
                  <a:endParaRPr lang="en-US" altLang="ko-KR" b="0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sSup>
                          <m:sSupPr>
                            <m:ctrlPr>
                              <a:rPr lang="en-US" altLang="ko-KR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  <a:ea typeface="-윤고딕320" panose="02030504000101010101" pitchFamily="18" charset="-127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ko-KR" altLang="en-US" b="0" i="1" smtClean="0">
                                <a:latin typeface="Cambria Math"/>
                              </a:rPr>
                              <m:t>이면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,     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를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범주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1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로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분류</m:t>
                            </m:r>
                          </m:e>
                          <m:sup/>
                        </m:sSup>
                      </m:oMath>
                    </m:oMathPara>
                  </a14:m>
                  <a:endParaRPr lang="en-US" altLang="ko-KR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3849611"/>
                  <a:ext cx="6374810" cy="15617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65" t="-19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직사각형 4"/>
            <p:cNvSpPr/>
            <p:nvPr/>
          </p:nvSpPr>
          <p:spPr>
            <a:xfrm>
              <a:off x="6732240" y="4149080"/>
              <a:ext cx="504056" cy="481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48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12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LDA vs QDA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898" y="1325240"/>
            <a:ext cx="7843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LDA</a:t>
            </a:r>
          </a:p>
          <a:p>
            <a:pPr algn="just"/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    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정규분포의 분산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–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공분산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행렬이 범주에 상관없이 동일하다 가정 </a:t>
            </a:r>
            <a:endParaRPr lang="en-US" altLang="ko-KR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QDA</a:t>
            </a:r>
          </a:p>
          <a:p>
            <a:pPr algn="just"/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    :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정규분포의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분산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–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공분산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행렬이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범주별로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다르다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가정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1" t="30889" r="21618" b="7236"/>
          <a:stretch/>
        </p:blipFill>
        <p:spPr>
          <a:xfrm>
            <a:off x="899592" y="3140968"/>
            <a:ext cx="733707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1348</Words>
  <Application>Microsoft Office PowerPoint</Application>
  <PresentationFormat>화면 슬라이드 쇼(4:3)</PresentationFormat>
  <Paragraphs>265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71</cp:revision>
  <dcterms:created xsi:type="dcterms:W3CDTF">2016-09-23T08:24:00Z</dcterms:created>
  <dcterms:modified xsi:type="dcterms:W3CDTF">2016-10-06T10:24:27Z</dcterms:modified>
</cp:coreProperties>
</file>