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5" r:id="rId2"/>
    <p:sldId id="309" r:id="rId3"/>
    <p:sldId id="415" r:id="rId4"/>
    <p:sldId id="392" r:id="rId5"/>
    <p:sldId id="393" r:id="rId6"/>
    <p:sldId id="399" r:id="rId7"/>
    <p:sldId id="400" r:id="rId8"/>
    <p:sldId id="394" r:id="rId9"/>
    <p:sldId id="395" r:id="rId10"/>
    <p:sldId id="397" r:id="rId11"/>
    <p:sldId id="398" r:id="rId12"/>
    <p:sldId id="375" r:id="rId13"/>
    <p:sldId id="376" r:id="rId14"/>
    <p:sldId id="377" r:id="rId15"/>
    <p:sldId id="388" r:id="rId16"/>
    <p:sldId id="390" r:id="rId17"/>
    <p:sldId id="389" r:id="rId18"/>
    <p:sldId id="364" r:id="rId19"/>
    <p:sldId id="367" r:id="rId20"/>
    <p:sldId id="368" r:id="rId21"/>
    <p:sldId id="391" r:id="rId22"/>
    <p:sldId id="371" r:id="rId23"/>
    <p:sldId id="372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37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형원" initials="조" lastIdx="3" clrIdx="0">
    <p:extLst>
      <p:ext uri="{19B8F6BF-5375-455C-9EA6-DF929625EA0E}">
        <p15:presenceInfo xmlns:p15="http://schemas.microsoft.com/office/powerpoint/2012/main" userId="6e185e2ad3a41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25252"/>
    <a:srgbClr val="424242"/>
    <a:srgbClr val="212121"/>
    <a:srgbClr val="282828"/>
    <a:srgbClr val="838383"/>
    <a:srgbClr val="414141"/>
    <a:srgbClr val="747474"/>
    <a:srgbClr val="A4A4A4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 autoAdjust="0"/>
    <p:restoredTop sz="81541" autoAdjust="0"/>
  </p:normalViewPr>
  <p:slideViewPr>
    <p:cSldViewPr snapToGrid="0">
      <p:cViewPr varScale="1">
        <p:scale>
          <a:sx n="72" d="100"/>
          <a:sy n="72" d="100"/>
        </p:scale>
        <p:origin x="54" y="510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C2C0-BDEC-4DFB-860D-6915FF858D51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7922-A642-4A7B-B7AF-1DBFAA901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우리가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앞면이 나오고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1−p1−p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뒷면이 나오는 동전을 던져서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계산하기 위해서는 간단하게 앞면이 나온 횟수를 전체 횟수로 나누면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씌우면 덧셈 꼴이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단조증가함수이므로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취했을 때 최대값을 가지는 지점과 원래 최대값을 가지는 지점이 동일하고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곱셈보다 덧셈이 계산이 더 간편하므로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경우에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원래 얘기로 돌아가보자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가장 간단한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observation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그 값이 너무 민감하게 변한다는 단점을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동전 던지기를 예로 들어보자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동전 던지기는 확률 과정이기 때문에 극단적인 경우로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번을 던져서 앞면이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나올 수가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 동전은 앞면만 나오는 동전이라고 판단해버린다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가 여자친구 </a:t>
            </a:r>
            <a:r>
              <a:rPr lang="en-US" altLang="ko-KR" dirty="0"/>
              <a:t>o ,x </a:t>
            </a:r>
            <a:r>
              <a:rPr lang="ko-KR" altLang="en-US" dirty="0"/>
              <a:t>라고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식성이라 한다면</a:t>
            </a:r>
            <a:endParaRPr lang="en-US" altLang="ko-KR" dirty="0"/>
          </a:p>
          <a:p>
            <a:r>
              <a:rPr lang="ko-KR" altLang="en-US" dirty="0"/>
              <a:t>원래 식성이 높을수록 몸무게와 상관관계가 높다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그럼에도 불구하고 그걸 무시하고 약간 억지스럽게</a:t>
            </a:r>
            <a:r>
              <a:rPr lang="en-US" altLang="ko-KR" dirty="0"/>
              <a:t>….</a:t>
            </a:r>
            <a:r>
              <a:rPr lang="ko-KR" altLang="en-US" dirty="0"/>
              <a:t>순진하게 </a:t>
            </a:r>
            <a:r>
              <a:rPr lang="en-US" altLang="ko-KR" dirty="0"/>
              <a:t>naïve</a:t>
            </a:r>
            <a:r>
              <a:rPr lang="ko-KR" altLang="en-US" dirty="0"/>
              <a:t>하게 가자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ko-KR" altLang="en-US" dirty="0" err="1"/>
              <a:t>나이브베이즈다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9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우리가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앞면이 나오고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1−p1−p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뒷면이 나오는 동전을 던져서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계산하기 위해서는 간단하게 앞면이 나온 횟수를 전체 횟수로 나누면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씌우면 덧셈 꼴이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단조증가함수이므로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취했을 때 최대값을 가지는 지점과 원래 최대값을 가지는 지점이 동일하고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곱셈보다 덧셈이 계산이 더 간편하므로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경우에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likelihood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원래 얘기로 돌아가보자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가장 간단한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observation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그 값이 너무 민감하게 변한다는 단점을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동전 던지기를 예로 들어보자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동전 던지기는 확률 과정이기 때문에 극단적인 경우로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번을 던져서 앞면이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나올 수가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 동전은 앞면만 나오는 동전이라고 판단해버린다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6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0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80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48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72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1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96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96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6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하게 되면 오직 지금 주어진 데이터만을 잘 설명하는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찾게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앞서 예를 든 것처럼 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것은 지금까지 들어온 값에 대해서만 잘 설명하는 것이 아니라 보다 더 일반적인 무언가를 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데이터가 주어졌을 때 가장 확률이 높은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고를 수 있다면 가장 좋은 결과를 얻을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6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30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0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13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47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08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7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하게 되면 오직 지금 주어진 데이터만을 잘 설명하는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찾게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앞서 예를 든 것처럼 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것은 지금까지 들어온 값에 대해서만 잘 설명하는 것이 아니라 보다 더 일반적인 무언가를 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데이터가 주어졌을 때 가장 확률이 높은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고를 수 있다면 가장 좋은 결과를 얻을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하게 되면 오직 지금 주어진 데이터만을 잘 설명하는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찾게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앞서 예를 든 것처럼 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것은 지금까지 들어온 값에 대해서만 잘 설명하는 것이 아니라 보다 더 일반적인 무언가를 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데이터가 주어졌을 때 가장 확률이 높은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고를 수 있다면 가장 좋은 결과를 얻을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estimation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하게 되면 오직 지금 주어진 데이터만을 잘 설명하는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찾게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앞서 예를 든 것처럼 만약 스팸필터를 만드는데 연속으로 스팸이 아닌 메일이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들어왔다고해서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메일이 스팸이 아니라고 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것은 지금까지 들어온 값에 대해서만 잘 설명하는 것이 아니라 보다 더 일반적인 무언가를 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 데이터가 주어졌을 때 가장 확률이 높은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고를 수 있다면 가장 좋은 결과를 얻을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우리가 데이터에 대한 적절한 가정을 할 수 있다면 더 나은 추론을 하는 것이 가능한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우리가 옳은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선택하게 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좋겠지만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선택하게 된다면 오히려 성능이 떨어질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생각해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일종의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선입견’이다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선입견으로 사람을 판단할 때 더 빠르게 좋은 선택을 할 수도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사람은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씨에게 추천을 받았으니 좋은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인재겠구나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선입견으로 인해 나쁜 선택을 할 수도 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대가 아니니 일을 잘 못하겠지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데이터에 대한 정보가 아무것도 없어도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달리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 대한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선택하는 것이 매우 중요하다고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정확하게 같은 문제를 푸는 것과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정리하자면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Bayes’ Theorem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 좋은 가정이 있다면 더 좋은 유추를 할 수 있음을 보여주는 수식이다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Technique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 Theorem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근거하여 만들어졌으며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관측과 데이터에 대한 가정을 통해 더 정확한 추론인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가능하게 만들어주는 강력한 방법론이기도 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17"/>
          <p:cNvSpPr/>
          <p:nvPr userDrawn="1"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17"/>
          <p:cNvSpPr/>
          <p:nvPr userDrawn="1"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2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10" Type="http://schemas.openxmlformats.org/officeDocument/2006/relationships/image" Target="../media/image24.png"/><Relationship Id="rId4" Type="http://schemas.openxmlformats.org/officeDocument/2006/relationships/image" Target="../media/image20.gif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ntinuum.io/download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87258" y="5813532"/>
            <a:ext cx="271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</a:t>
            </a:r>
            <a:r>
              <a:rPr lang="en-US" altLang="ko-KR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정재욱</a:t>
            </a:r>
            <a:r>
              <a:rPr lang="en-US" altLang="ko-KR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홍예림</a:t>
            </a:r>
            <a:r>
              <a:rPr lang="en-US" altLang="ko-KR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조대연</a:t>
            </a:r>
          </a:p>
        </p:txBody>
      </p:sp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64" y="1170951"/>
            <a:ext cx="2888066" cy="28880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6422" y="5163864"/>
            <a:ext cx="38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홍예림</a:t>
            </a:r>
            <a:r>
              <a:rPr lang="en-US" altLang="ko-KR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이지연</a:t>
            </a:r>
            <a:r>
              <a:rPr lang="en-US" altLang="ko-KR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정재욱</a:t>
            </a:r>
            <a:r>
              <a:rPr lang="en-US" altLang="ko-KR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조대연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7760" y="6182864"/>
            <a:ext cx="209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2016. 11.03</a:t>
            </a:r>
            <a:endParaRPr lang="ko-KR" altLang="en-US" sz="1600" b="1" spc="-150" dirty="0">
              <a:ln>
                <a:solidFill>
                  <a:schemeClr val="tx1">
                    <a:lumMod val="50000"/>
                    <a:lumOff val="50000"/>
                    <a:alpha val="27000"/>
                  </a:schemeClr>
                </a:solidFill>
              </a:ln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1361" y="4228388"/>
            <a:ext cx="583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분류를 위해 확률의 원리를 활용하는 </a:t>
            </a:r>
            <a:endParaRPr lang="en-US" altLang="ko-KR" sz="2000" b="1" spc="-150" dirty="0">
              <a:ln>
                <a:solidFill>
                  <a:schemeClr val="tx1">
                    <a:lumMod val="50000"/>
                    <a:lumOff val="50000"/>
                    <a:alpha val="27000"/>
                  </a:schemeClr>
                </a:solidFill>
              </a:ln>
              <a:solidFill>
                <a:srgbClr val="28282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2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</a:t>
            </a:r>
            <a:r>
              <a:rPr lang="ko-KR" altLang="en-US" sz="2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’기계학습 알고리즘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06912" y="4059017"/>
            <a:ext cx="7647782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9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Bayes’theorem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example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4140" y="1205265"/>
            <a:ext cx="74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속성의 경우</a:t>
            </a:r>
            <a:r>
              <a:rPr lang="en-US" altLang="ko-KR" sz="12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96978" y="1807076"/>
            <a:ext cx="4641616" cy="2214557"/>
          </a:xfrm>
          <a:prstGeom prst="rect">
            <a:avLst/>
          </a:prstGeom>
          <a:noFill/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98375" y="2058712"/>
            <a:ext cx="1800000" cy="18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759340" y="2033436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59932" y="2739263"/>
            <a:ext cx="65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</a:t>
            </a:r>
            <a:endParaRPr lang="en-US" altLang="ko-KR" sz="14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4482" y="2382412"/>
            <a:ext cx="78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비아그라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(5%)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4417" y="2739263"/>
            <a:ext cx="65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햄</a:t>
            </a:r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(80%)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87127" y="1598369"/>
            <a:ext cx="1459341" cy="414939"/>
          </a:xfrm>
          <a:prstGeom prst="rect">
            <a:avLst/>
          </a:prstGeom>
          <a:solidFill>
            <a:schemeClr val="bg1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56566" y="1661326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이메일</a:t>
            </a:r>
            <a:endParaRPr lang="en-US" altLang="ko-KR" sz="14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7898" y="4134641"/>
                <a:ext cx="74267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받은 이메일이 스팸일 확률을 구한다고 가정하자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어떤 추가 증거 없이 가장 합리적인 추측은 이전 메일이 스팸인지에 대한 확률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사전확률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즉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𝑠𝑝𝑎𝑚</m:t>
                        </m:r>
                      </m:e>
                    </m:d>
                    <m:r>
                      <a:rPr lang="en-US" altLang="ko-KR" sz="16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=0.2 </m:t>
                    </m:r>
                  </m:oMath>
                </a14:m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라는 정보를 알 수 있다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</a:p>
              <a:p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또한 모든 메시지에 </a:t>
                </a:r>
                <a:r>
                  <a:rPr lang="ko-KR" altLang="en-US" sz="1600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비아그라가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나타날 확률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주변우도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𝑉𝑖𝑎𝑔𝑟𝑎</m:t>
                        </m:r>
                      </m:e>
                    </m:d>
                    <m:r>
                      <a:rPr lang="en-US" altLang="ko-KR" sz="16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r>
                      <a:rPr lang="en-US" altLang="ko-KR" sz="16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5/100=0.05</m:t>
                    </m:r>
                    <m:r>
                      <a:rPr lang="en-US" altLang="ko-KR" sz="16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임을 알 수 있다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4134641"/>
                <a:ext cx="7426797" cy="156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975440" y="5529344"/>
                <a:ext cx="2023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𝑠𝑝𝑎𝑚</m:t>
                          </m:r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| </m:t>
                          </m:r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𝑉𝑖𝑎𝑔𝑟𝑎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40" y="5529344"/>
                <a:ext cx="2023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80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Bayes’theorem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example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89794" y="1467882"/>
          <a:ext cx="2917372" cy="139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비아그라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빈도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Yes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950355" y="1467882"/>
          <a:ext cx="2917372" cy="139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비아그라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빈도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Yes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16/20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1/80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79/80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5/100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95/100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898" y="3133825"/>
                <a:ext cx="52040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추가 증거를 얻었다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200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비아그라</a:t>
                </a:r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단어가 이전 </a:t>
                </a:r>
                <a:r>
                  <a:rPr lang="ko-KR" altLang="en-US" sz="1200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스팸</a:t>
                </a:r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메시지에서 사용되었을 확률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우도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𝑉𝑖𝑎𝑔𝑟𝑎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| </m:t>
                          </m:r>
                          <m: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𝑠𝑝𝑎𝑚</m:t>
                          </m:r>
                        </m:e>
                      </m:d>
                      <m:r>
                        <a:rPr lang="en-US" altLang="ko-KR" sz="12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r>
                        <a:rPr lang="en-US" altLang="ko-KR" sz="12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4/20=</m:t>
                      </m:r>
                      <m:r>
                        <a:rPr lang="en-US" altLang="ko-KR" sz="12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0.2</m:t>
                      </m:r>
                    </m:oMath>
                  </m:oMathPara>
                </a14:m>
                <a:endParaRPr lang="en-US" altLang="ko-KR" sz="12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3133825"/>
                <a:ext cx="520409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7898" y="4120321"/>
                <a:ext cx="5204094" cy="483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𝑠𝑝𝑎𝑚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| 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𝑉𝑖𝑎𝑔𝑟𝑎</m:t>
                          </m:r>
                        </m:e>
                      </m:d>
                      <m:r>
                        <a:rPr lang="en-US" altLang="ko-KR" sz="12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𝑉𝑖𝑎𝑔𝑟𝑎</m:t>
                              </m:r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 | </m:t>
                              </m:r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𝑠𝑝𝑎𝑚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𝑉𝑖𝑎𝑔𝑟𝑎</m:t>
                              </m:r>
                              <m:r>
                                <a:rPr lang="en-US" altLang="ko-KR" sz="12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4120321"/>
                <a:ext cx="520409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V="1">
            <a:off x="1179095" y="4555276"/>
            <a:ext cx="144379" cy="17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14600" y="3993989"/>
            <a:ext cx="216568" cy="12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3807166" y="3930824"/>
            <a:ext cx="143189" cy="189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3245572" y="4603402"/>
            <a:ext cx="124373" cy="22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7898" y="4761358"/>
            <a:ext cx="7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tx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사후 확률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tx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71775" y="3723181"/>
            <a:ext cx="7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tx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tx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16" y="4866407"/>
            <a:ext cx="7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tx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우도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tx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7166" y="3674284"/>
            <a:ext cx="7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tx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 확률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tx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7898" y="5307744"/>
                <a:ext cx="5204094" cy="99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이제 사후확률을 구해보자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r>
                  <a:rPr lang="en-US" altLang="ko-KR" sz="1600" i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0.2∗0.2</m:t>
                        </m:r>
                      </m:num>
                      <m:den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0.05</m:t>
                        </m:r>
                      </m:den>
                    </m:f>
                    <m:r>
                      <a:rPr lang="en-US" altLang="ko-KR" sz="16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=</m:t>
                    </m:r>
                    <m:r>
                      <a:rPr lang="en-US" altLang="ko-KR" sz="16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0.</m:t>
                    </m:r>
                    <m:r>
                      <a:rPr lang="en-US" altLang="ko-KR" sz="16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8</m:t>
                    </m:r>
                  </m:oMath>
                </a14:m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  <a:p>
                <a:endParaRPr lang="en-US" altLang="ko-KR" sz="12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메시지에 비아그라 단어를 포함하면 메시지가 스팸일 확률은 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80%</a:t>
                </a:r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</a:p>
              <a:p>
                <a:r>
                  <a:rPr lang="ko-KR" altLang="en-US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이 단어가 포함된 메시지는 걸러져야한다</a:t>
                </a:r>
                <a:r>
                  <a:rPr lang="en-US" altLang="ko-KR" sz="12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5307744"/>
                <a:ext cx="5204094" cy="9960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2" y="3565999"/>
            <a:ext cx="284837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38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Types of Machine Learning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0588"/>
            <a:ext cx="9144000" cy="52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4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38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Optimal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7696"/>
            <a:ext cx="9144000" cy="52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38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Optimal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7062"/>
            <a:ext cx="9144000" cy="5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for Optimal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Learning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7062"/>
            <a:ext cx="9144000" cy="52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5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need an additional assumption?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7062"/>
            <a:ext cx="9144000" cy="52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3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Independence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7061"/>
            <a:ext cx="9144000" cy="52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Bayes’theorem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898" y="1168057"/>
                <a:ext cx="7426797" cy="543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더 많은 속성의 경우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endParaRPr lang="en-US" altLang="ko-KR" b="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,</m:t>
                        </m:r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나</m:t>
                    </m:r>
                  </m:oMath>
                </a14:m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이브 </a:t>
                </a:r>
                <a:r>
                  <a:rPr lang="ko-KR" altLang="en-US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베이즈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(Naive Bayes)</a:t>
                </a:r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</a:t>
                </a:r>
                <a:r>
                  <a:rPr lang="ko-KR" altLang="en-US" b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독립성</a:t>
                </a:r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가정</a:t>
                </a:r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,</m:t>
                          </m:r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𝑃</m:t>
                      </m:r>
                      <m:r>
                        <a:rPr lang="en-US" altLang="ko-KR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,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</m:t>
                          </m:r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,</m:t>
                      </m:r>
                      <m:r>
                        <a:rPr lang="en-US" altLang="ko-KR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 dirty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altLang="ko-KR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가장 </a:t>
                </a:r>
                <a:r>
                  <a:rPr lang="ko-KR" altLang="en-US" b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가능성이 높은 가설을 선택</a:t>
                </a:r>
                <a:endParaRPr lang="en-US" altLang="ko-KR" b="1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ko-KR" altLang="en-US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ko-KR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num>
                      <m:den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</m:t>
                        </m:r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 </m:t>
                        </m:r>
                      </m:den>
                    </m:f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</m:oMath>
                </a14:m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31000"/>
                                    </a:prstClr>
                                  </a:solidFill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99000"/>
                                  </a:prst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31000"/>
                                        </a:prstClr>
                                      </a:solidFill>
                                    </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99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즉 </a:t>
                </a:r>
                <a14:m>
                  <m:oMath xmlns:m="http://schemas.openxmlformats.org/officeDocument/2006/math">
                    <m:r>
                      <a:rPr lang="ko-KR" altLang="en-US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나</m:t>
                    </m:r>
                  </m:oMath>
                </a14:m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이브 </a:t>
                </a:r>
                <a:r>
                  <a:rPr lang="ko-KR" altLang="en-US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베이즈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분류에서는 클래스 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k, </a:t>
                </a:r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b="1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 대해서 위의 식을 통해 </a:t>
                </a:r>
                <a:r>
                  <a:rPr lang="ko-KR" altLang="en-US" b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 확률을 갖는 클래스 </a:t>
                </a:r>
                <a:r>
                  <a:rPr lang="en-US" altLang="ko-KR" b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b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찾아낸다</a:t>
                </a:r>
                <a:r>
                  <a:rPr lang="en-US" altLang="ko-KR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1168057"/>
                <a:ext cx="7426797" cy="5432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1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Bayes’theorem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example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44607" y="1040211"/>
            <a:ext cx="52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속성의 경우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683" y="1356400"/>
            <a:ext cx="759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관찰한 일부 용어인 돈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식료품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삭제 등을 추가해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필터 예제를 확장해보자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684" y="3139627"/>
            <a:ext cx="593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메시지가 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err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비아그라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삭제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용어를 포함하지만 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식료품</a:t>
            </a:r>
            <a:r>
              <a:rPr lang="en-US" altLang="ko-KR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포함하지 않는다고 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가정하자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메시지가 </a:t>
            </a:r>
            <a:r>
              <a:rPr lang="ko-KR" altLang="en-US" sz="1200" dirty="0" err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스팸인지</a:t>
            </a:r>
            <a:r>
              <a:rPr lang="ko-KR" altLang="en-US" sz="1200" dirty="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아닌지 확률을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구하는 공식은 다음과 같다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6187" y="38927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3935" y="33276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37485928" descr="DRW00002b4461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5" y="3732587"/>
            <a:ext cx="5559054" cy="3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41683" y="4244942"/>
            <a:ext cx="593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독립을 가정하므로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13935" y="41136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237486088" descr="DRW00002b4461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5" y="4499169"/>
            <a:ext cx="5559054" cy="4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41683" y="4979075"/>
            <a:ext cx="593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계산할 수 있다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메시지가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스팸일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확률과 햄일 확률을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비교해야하므로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1683" y="5920646"/>
            <a:ext cx="593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구해준다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3935" y="50552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7" name="_x237484728" descr="DRW00002b4461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5" y="5512418"/>
            <a:ext cx="5342486" cy="4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2267311" y="-4817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337118"/>
                  </p:ext>
                </p:extLst>
              </p:nvPr>
            </p:nvGraphicFramePr>
            <p:xfrm>
              <a:off x="737954" y="1639632"/>
              <a:ext cx="2188029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787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비아그라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우도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스팸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4/20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16/20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79/80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총합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337118"/>
                  </p:ext>
                </p:extLst>
              </p:nvPr>
            </p:nvGraphicFramePr>
            <p:xfrm>
              <a:off x="737954" y="1639632"/>
              <a:ext cx="2188029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/>
                    <a:gridCol w="729343"/>
                    <a:gridCol w="729343"/>
                  </a:tblGrid>
                  <a:tr h="2787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0628" t="-2174" r="-1255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우도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스팸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4/20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16/20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79/80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총합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95/100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50108"/>
                  </p:ext>
                </p:extLst>
              </p:nvPr>
            </p:nvGraphicFramePr>
            <p:xfrm>
              <a:off x="2925983" y="1639440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돈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14/80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66/80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24/100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76/100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50108"/>
                  </p:ext>
                </p:extLst>
              </p:nvPr>
            </p:nvGraphicFramePr>
            <p:xfrm>
              <a:off x="2925983" y="1639440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/>
                    <a:gridCol w="729343"/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415" t="-2174" r="-830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14/80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66/80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24/100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76/100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82685"/>
                  </p:ext>
                </p:extLst>
              </p:nvPr>
            </p:nvGraphicFramePr>
            <p:xfrm>
              <a:off x="4384669" y="1639440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식료품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91/100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82685"/>
                  </p:ext>
                </p:extLst>
              </p:nvPr>
            </p:nvGraphicFramePr>
            <p:xfrm>
              <a:off x="4384669" y="1639440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/>
                    <a:gridCol w="729343"/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417" t="-2174" r="-833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20/20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71/80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91/100</a:t>
                          </a:r>
                          <a:endParaRPr lang="ko-KR" altLang="en-US" sz="1200" dirty="0" smtClean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표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661895"/>
                  </p:ext>
                </p:extLst>
              </p:nvPr>
            </p:nvGraphicFramePr>
            <p:xfrm>
              <a:off x="5843355" y="1636564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주소 삭제</a:t>
                          </a: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12/20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23/80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57/80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35/100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표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661895"/>
                  </p:ext>
                </p:extLst>
              </p:nvPr>
            </p:nvGraphicFramePr>
            <p:xfrm>
              <a:off x="5843355" y="1636564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417" t="-2174" r="-833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12/20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23/80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57/80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35/100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21352"/>
              </p:ext>
            </p:extLst>
          </p:nvPr>
        </p:nvGraphicFramePr>
        <p:xfrm>
          <a:off x="7302041" y="1912330"/>
          <a:ext cx="729343" cy="111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38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함께 공부할 내용은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6144" y="1663896"/>
            <a:ext cx="7203627" cy="316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  <a:endParaRPr lang="en-US" altLang="ko-KR" sz="28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이론 기초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이론 접근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 특징 및 장단점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라플라스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추정기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_ </a:t>
            </a:r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28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64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Laplace estimator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7898" y="2892106"/>
            <a:ext cx="6739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비아그라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식료품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삭제 용어가 포함되어 있다고 가정하자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과정으로 계산하면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스팸은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(4/20)*(10/20)*(0/20)*(12/20)*(20/100) = 0,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햄은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(1/80)*(14/80)*(8/80)*(23/80)*(80/100)=0.0005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그러므로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스팸일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확률은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0/(0+0.0005) = 0,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햄일 확률은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0.0005/(0+0.0005) = 1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메시지는 정상적인 메시지에서 거의 드물게 사용하는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비아그라를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포함하고 있다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0%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확률로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스팸이라는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결론을 내고 있다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분류되었다고 알 수 있다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7898" y="4092435"/>
            <a:ext cx="673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베이즈에서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확률은 곱으로 되며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 중에 한 확률이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되면 사후확률도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되어버린다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속성에 모두 영향을 미치는 결과를 야기한다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문제는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라플라스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추정기로 해결 할 수 있다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라플라스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추정기는 각 범주의 발생 확률이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되지 않게 하기 위해 각 값에 작은 수를 추가하는 방식이다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7898" y="4923432"/>
            <a:ext cx="6739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라플라스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추정기를 활용하여 다시 계산을 해보면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(4+1/20)*(10+1/20)*(0+1/20)*(12+1/20)*(20/100) = 0.0004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(1+1/80)*(14+1/80)*(8+1/80)*(23+1/80)*(80/100)=0.0001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그러므로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스팸일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확률은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0.0004/(0.0004+0.0001) = 0.8, </a:t>
            </a:r>
          </a:p>
          <a:p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햄일 확률은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0.0001/(0.0004+0.0001) = 0.2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041135"/>
                  </p:ext>
                </p:extLst>
              </p:nvPr>
            </p:nvGraphicFramePr>
            <p:xfrm>
              <a:off x="641683" y="1326683"/>
              <a:ext cx="2188029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787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비아그라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우도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스팸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4/20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16/20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79/80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총합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041135"/>
                  </p:ext>
                </p:extLst>
              </p:nvPr>
            </p:nvGraphicFramePr>
            <p:xfrm>
              <a:off x="641683" y="1326683"/>
              <a:ext cx="2188029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7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417" t="-2174" r="-833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우도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스팸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4/20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16/20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햄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79/80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총합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600676"/>
                  </p:ext>
                </p:extLst>
              </p:nvPr>
            </p:nvGraphicFramePr>
            <p:xfrm>
              <a:off x="2829712" y="1326491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돈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14/80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66/80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24/100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76/100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600676"/>
                  </p:ext>
                </p:extLst>
              </p:nvPr>
            </p:nvGraphicFramePr>
            <p:xfrm>
              <a:off x="2829712" y="1326491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17" t="-2174" r="-833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14/80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66/80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24/100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76/100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77011"/>
                  </p:ext>
                </p:extLst>
              </p:nvPr>
            </p:nvGraphicFramePr>
            <p:xfrm>
              <a:off x="4288398" y="1326491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식료품</a:t>
                          </a: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91/100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77011"/>
                  </p:ext>
                </p:extLst>
              </p:nvPr>
            </p:nvGraphicFramePr>
            <p:xfrm>
              <a:off x="4288398" y="1326491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17" t="-2174" r="-833" b="-4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20/20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71/80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91/100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638532"/>
                  </p:ext>
                </p:extLst>
              </p:nvPr>
            </p:nvGraphicFramePr>
            <p:xfrm>
              <a:off x="5747084" y="1323615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주소 삭제</a:t>
                          </a:r>
                          <a:r>
                            <a:rPr lang="en-US" altLang="ko-KR" sz="120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31000"/>
                                          </a:prstClr>
                                        </a:solidFill>
                                      </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99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12/20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23/80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57/80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35/100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638532"/>
                  </p:ext>
                </p:extLst>
              </p:nvPr>
            </p:nvGraphicFramePr>
            <p:xfrm>
              <a:off x="5747084" y="1323615"/>
              <a:ext cx="1458686" cy="13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3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293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27875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15" t="-2174" r="-830" b="-4021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Yes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No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12/20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8/20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23/80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57/80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87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35/100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65/100</a:t>
                          </a:r>
                          <a:endParaRPr lang="ko-KR" altLang="en-US" sz="1200" dirty="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61059"/>
              </p:ext>
            </p:extLst>
          </p:nvPr>
        </p:nvGraphicFramePr>
        <p:xfrm>
          <a:off x="7205770" y="1599381"/>
          <a:ext cx="729343" cy="111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총합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2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naive Bayes algorithm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7898" y="1121470"/>
            <a:ext cx="520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lang="ko-KR" altLang="en-US" sz="16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sz="16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 특징 및 장단점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7898" y="1618255"/>
            <a:ext cx="759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분류되지 않은 데이터를 분류할 때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관찰된 확률을 사용한다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관찰된 확률은 훈련 데이터를 사용해 계산된다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확률을 추정하기 위해 많은 속성을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고려해야하는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문제에 가장 적합하다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텍스트 분류에 많이 사용됨으로써 문서를 여러 범주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스포츠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 등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하나로 판단하는 문제에 사용된다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7898" y="2557502"/>
            <a:ext cx="44177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endParaRPr lang="en-US" altLang="ko-KR" sz="14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단순하고 빠르며 매우 효과적이다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노이즈와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데이터가 있어도 잘 수행한다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상대적으로 적은 수의 훈련데이터에서도 잘 수행된다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단순한 가정에도 불구하고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복잡한 실제 상황에서 잘 작동한다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67898" y="2916017"/>
            <a:ext cx="4285365" cy="19688"/>
          </a:xfrm>
          <a:prstGeom prst="line">
            <a:avLst/>
          </a:prstGeom>
          <a:ln w="3175" cmpd="sng">
            <a:solidFill>
              <a:srgbClr val="5252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7898" y="4147123"/>
            <a:ext cx="44177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sz="14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속성은 독립적이라는 결함이 있는 가정에 의존한다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수치형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속성보다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명목형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속성으로 구성된 </a:t>
            </a:r>
            <a:r>
              <a:rPr lang="ko-KR" altLang="en-US" sz="1200" dirty="0" err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데이터셋에</a:t>
            </a:r>
            <a:r>
              <a:rPr lang="ko-KR" altLang="en-US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적합하다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767898" y="4505668"/>
            <a:ext cx="4285365" cy="19688"/>
          </a:xfrm>
          <a:prstGeom prst="line">
            <a:avLst/>
          </a:prstGeom>
          <a:ln w="3175" cmpd="sng">
            <a:solidFill>
              <a:srgbClr val="5252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2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2999" y="2570304"/>
            <a:ext cx="593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R</a:t>
            </a:r>
            <a:endParaRPr lang="en-US" altLang="ko-KR" sz="80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0530" y="3807565"/>
            <a:ext cx="124848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600" b="1" spc="-15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예림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60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2999" y="2570304"/>
            <a:ext cx="593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80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1656" y="3807565"/>
            <a:ext cx="124848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대연오빠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73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7898" y="1435530"/>
            <a:ext cx="8656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분류는 아시다시피 여러 분야에서 활용될 수 있어요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이메일의 스팸 분류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6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댓글의 감정분류 등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6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실습에서는 그러한 분류를 위한 기초로서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단어가방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(Bag-of-words)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문장이 주어졌을 때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문장이 어느 단어가방에서 나왔을 지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분류해보도록 하겠습니다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과정에서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Likelihood(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개념을 설명할 것이며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전체적인 파이썬 코딩 난이도는 무척 낮습니다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기준으로는 어려웠습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ㅋㅋㅋㅋ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설명이 무척 많습니다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지루해도 참아주세요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bb)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수준 역시도 저와 같이 아예 처음 접한다고 생각하고 쉬운 기초부터 설명할게요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>
                <a:ln>
                  <a:solidFill>
                    <a:srgbClr val="00B0F0">
                      <a:alpha val="31000"/>
                    </a:srgbClr>
                  </a:solidFill>
                </a:ln>
                <a:solidFill>
                  <a:srgbClr val="00B0F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 Python 3.5 </a:t>
            </a:r>
            <a:r>
              <a:rPr lang="en-US" altLang="ko-KR" sz="1200" smtClean="0">
                <a:ln>
                  <a:solidFill>
                    <a:srgbClr val="00B0F0">
                      <a:alpha val="31000"/>
                    </a:srgbClr>
                  </a:solidFill>
                </a:ln>
                <a:solidFill>
                  <a:srgbClr val="00B0F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설치되었다고 가정하고</a:t>
            </a:r>
            <a:r>
              <a:rPr lang="ko-KR" altLang="en-US" sz="1200" b="1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 Notebook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실습을 진행하겠습니다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설치 전이시라면 다운 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</a:t>
            </a:r>
            <a:r>
              <a:rPr lang="en-US" altLang="ko-KR" sz="120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 </a:t>
            </a:r>
            <a:r>
              <a:rPr lang="en-US" altLang="ko-KR" sz="120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www.continuum.io/downloads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200" smtClean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시각화 부분에서 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KAIST elice </a:t>
            </a:r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elice_utils </a:t>
            </a:r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패키지가 필요했는데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다짜고짜 달라고 떼 쓴 페북 메시지 한 번에 흔쾌히 소스코드를 공유해주신 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elice </a:t>
            </a:r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팀에게 감사를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ㅎㅎㅎ</a:t>
            </a:r>
            <a:endParaRPr lang="en-US" altLang="ko-KR" sz="1200" smtClean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소스코드를 주다가 말아서 정작 안돌아가는 건 비밀</a:t>
            </a:r>
            <a:r>
              <a:rPr lang="en-US" altLang="ko-KR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ko-KR" altLang="en-US" sz="120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ㅠㅠ</a:t>
            </a:r>
            <a:endParaRPr lang="en-US" altLang="ko-KR" sz="1200" smtClean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368" y="1631066"/>
            <a:ext cx="6739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 및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standard input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받아들입니다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lower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문자열을 소문자로 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.split()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기준으로 잘라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[x, y, …, z] 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저장하여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.len()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문자열의 길이를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re.sub(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'[^a-z]+', ' ', sentence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정규표현식과 관련된 파이썬 내부 패키지입니다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sub(pattern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repl, string[, count=0])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string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부분에 대하여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repl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교체하여 결과 문자열을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반환하는 함수입니다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'[^a-z]+'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'~'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정규표현식을 다룬다는 것을 뜻합니다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[^~]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~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아닌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(a~z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알파벳 소문자가 아닌 것을 한 글자 혹은 여러 글자 단위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찾아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space(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Bag-of-Words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가방 만들기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898" y="4857668"/>
            <a:ext cx="880197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likes to watch movies. Mary likes movies too.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Let＇s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{'mary': 1, 'likes': 2, 'to': 1, 'go': 1, 's': 1, 'too': 1, 'john': 1, 'watch': 1, 'let': 1, 'movies': 2}</a:t>
            </a: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790" y="1764588"/>
            <a:ext cx="848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실습에서는 입력된 첫 번째 문장으로 텍스트 모델을 트레이닝 한 뒤에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모델로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두 번째 문장을 생성할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확률을 구할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Laplace 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적용해야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 자체에 대한 설명은 앞 이론 시간에 다뤘으니 생략하겠습니다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목표부터 이해하면 더 이해가 쉽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3.5*10^(-12)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7.0 * 10^(-11)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경우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200" u="sng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모델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확률보다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더 높으므로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분류하는 것이 더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타당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BagOfWords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문서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텍스트가 속할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구하는 것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카테고리의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들로부터 해당 텍스트가 생성될 확률을 비교하는 것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313" y="1949267"/>
            <a:ext cx="8480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실습에서는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calculate_doc_prob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데이터에서 생성된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bag-of-words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테스트 데이터를 생성할 </a:t>
            </a:r>
            <a:r>
              <a:rPr lang="ko-KR" altLang="en-US" sz="1200" b="1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구합니다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확률을 구하는 이유는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문장의 경우 생성 확률값이 매우 작아져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기본으로 사용하는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floating point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형식에서 오차가 발생하기 때문입니다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확률이 매우 작아지면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현상으로 인해 숫자가 제대로 표현되지 않고 오차가 커지기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log(abc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log(a) + log(b) +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log©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자연로그값은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math.log()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2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651" y="1516817"/>
            <a:ext cx="8480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Likelihood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설명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시 다루지 않습니다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필요하신 경우 읽어보세요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Likelihood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 혹은 우도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일반적으로 “확률” 과 비슷한 개념입니다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및 통계학에서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확률 분포의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평균값 등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문서 카테고리 내 단어 분포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관찰된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sample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표집값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 내 단어 분포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정도를 나타내는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함수입니다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던지기 문제를 생각해봅시다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여러 번 던질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앞면 혹은 뒷면이 나오는 사건은 독립사건입니다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한 번 던졌을 때 앞면이 나올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던져서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다 앞이 나왔다고 할 때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열 번 곱한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L(θ|x) = θ^(10)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이용하면 관찰된 표집값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(sample)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가장 적합한 모델을 골라내는데에 사용할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던져서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나온 실험을 진행했고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합시다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있다고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특정 문서 카테고리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 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모델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앞면이 나올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θ1 = 0.7,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앞면이 나올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θ2 = 0.4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하면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L(θ1|x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)=P(x|θ1) = 0.7^8 * (1-0.7)^2 ~ 0.005188	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 실험이었다고 가정했을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0.7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나올 확률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L(θ2|x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)=P(x|θ2) = 0.4^8 * (1-0.4)^2 ~ 0.000236	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 실험이었다고 가정했을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0.4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0.6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나올 확률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이므로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동전의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비교하면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훨씬 높으므로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실험 결과를 훨씬 더 잘 설명한다고 할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실험 결과는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모델로부터 빚어졌을 가능성이 더 높다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313" y="2207102"/>
            <a:ext cx="84806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en-US" altLang="ko-KR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 </a:t>
            </a:r>
            <a:r>
              <a:rPr lang="ko-KR" altLang="en-US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사용하는가</a:t>
            </a:r>
            <a:r>
              <a:rPr lang="en-US" altLang="ko-KR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데이터에 대한 문제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 확률값을 나타내는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들은 학습 데이터에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overfit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문제가 될 수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minute”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단어가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들어간다고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spam ?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이메일에 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seriously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라는단어가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들어간다고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ham ?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학습데이타에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한번도 나오지않는단어는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14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generalize better: we need to 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or 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regularize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the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estimates.</a:t>
            </a:r>
          </a:p>
          <a:p>
            <a:endParaRPr lang="en-US" altLang="ko-KR" sz="16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5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prstClr val="white">
                      <a:alpha val="25000"/>
                    </a:prstClr>
                  </a:solidFill>
                </a:ln>
                <a:solidFill>
                  <a:prstClr val="white"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prstClr val="white">
                      <a:alpha val="25000"/>
                    </a:prstClr>
                  </a:solidFill>
                </a:ln>
                <a:solidFill>
                  <a:prstClr val="white"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prstClr val="white">
                      <a:alpha val="25000"/>
                    </a:prstClr>
                  </a:solidFill>
                </a:ln>
                <a:solidFill>
                  <a:prstClr val="white"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prstClr val="white">
                      <a:alpha val="25000"/>
                    </a:prstClr>
                  </a:solidFill>
                </a:ln>
                <a:solidFill>
                  <a:prstClr val="white"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prstClr val="white">
                    <a:alpha val="25000"/>
                  </a:prstClr>
                </a:solidFill>
              </a:ln>
              <a:solidFill>
                <a:prstClr val="white"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prstClr val="black">
                      <a:lumMod val="50000"/>
                      <a:lumOff val="50000"/>
                      <a:alpha val="36000"/>
                    </a:prst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이론 기초</a:t>
            </a:r>
            <a:endParaRPr lang="ko-KR" altLang="en-US" b="1" dirty="0">
              <a:ln>
                <a:solidFill>
                  <a:prstClr val="black">
                    <a:lumMod val="50000"/>
                    <a:lumOff val="50000"/>
                    <a:alpha val="36000"/>
                  </a:prst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66" y="1480162"/>
            <a:ext cx="5987702" cy="46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83" y="1772684"/>
            <a:ext cx="84806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(== additive smoothing)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카테고리를 가진 데이터의 확률을 부드럽게 만들어주는 기법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기법은 일어나지 않은 사건을 예측할 때 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관측되지 않은 카테고리에도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확률을 주지 않게 하기 위해서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만들어졌습니다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누를때마다 빨간색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녹색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 사탕 세 개 중 임의로 하나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뽑아준다고 광고하는 기계 앞에 있다고 생각합시다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충분히 많이 눌렀을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빨간색과 녹색은 고루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나왔지만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파란색 사탕이 한 번도 나오지 않았다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기계에서 파란색 사탕이 나올 확률은 정확히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 있지만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이 기계에서 파란 사탕이 안 나온다고 확신할 수 없습니다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더 많이 눌러서 빨간색과 녹색 사탕이 더 많이 나오고 파란색이 나오지 않았을지라도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사탕이 나올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단언할 수는 없습니다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낮은 확률로 파란 사탕이 우연히 나오지 않은 것일수도 있기 때문입니다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이렇기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때문에 파란 사탕이 나올 확률을 매우 작은 확률로 두게 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516" t="43189" r="82667" b="45408"/>
          <a:stretch/>
        </p:blipFill>
        <p:spPr>
          <a:xfrm>
            <a:off x="3128113" y="1851373"/>
            <a:ext cx="2129686" cy="8636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6285" y="1565001"/>
            <a:ext cx="5659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을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적용한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사건의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</a:t>
            </a:r>
            <a:endParaRPr lang="ko-KR" altLang="en-US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3104" y="2823167"/>
            <a:ext cx="8948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θi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∈ {red,green,blue} 일 때 각각 빨간색, 초록색, 파란색 사탕이 나올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xi 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 사탕이 나온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α(alpha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두는 파라미터로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α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작을수록 관측되지 않은 카테고리에 대해 확률을 작게 두게 됩니다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	 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이를테면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α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작을수록 아직 나오지 않은 파란 색 사탕이 나올 확률을 작게 두는 것입니다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N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색깔에 관계없이 지금까지 관찰한 사탕의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색깔의 개수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7305" y="4205196"/>
            <a:ext cx="8948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x</a:t>
            </a:r>
            <a:r>
              <a:rPr lang="en-US" altLang="ko-KR" sz="7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</a:t>
            </a:r>
            <a:r>
              <a:rPr lang="en-US" altLang="ko-KR" sz="7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6, x</a:t>
            </a:r>
            <a:r>
              <a:rPr lang="en-US" altLang="ko-KR" sz="7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(green)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4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적용이 없다면 빨간색 사탕이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초록색 사탕이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나올 확률을 최대로 만드는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기계는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red) = 6/10 = 0.6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green) = 4/10 = 0.4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파랑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blue) = 0/10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바로 다음 파란색 사탕을 뽑았을 경우 이 모델로 설명할 수가 없게 됩니다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Laplace smoothing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적용하면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α=0.1</a:t>
            </a:r>
            <a:r>
              <a:rPr lang="el-GR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같이 각 확률이 조정됩니다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l-GR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red) = 6+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0.5922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green) = 4+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0.3981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파랑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blue) = 0+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</a:t>
            </a:r>
            <a:r>
              <a:rPr lang="el-GR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0.0097</a:t>
            </a:r>
            <a:endParaRPr lang="ko-KR" altLang="en-US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Likelihood &amp; Laplace Smoothing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104" y="1965989"/>
            <a:ext cx="88019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likes to watch movies. Mary likes movies too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: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(BOW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also likes to watch football games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	: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(BOW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생성되었는지 확인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					: alpha for Laplace Smoothing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-21.78476859340514</a:t>
            </a: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데이터에서 생성된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bag-of-words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테스트 데이터를 생성할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-9.461004789655119</a:t>
            </a: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자연로그 함수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(math.log())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상용로그 함수 사용 시 결과값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자연어 처리에서 트레이닝된 모델이 테스트 데이터를 생성할 확률은 굉장히 낮습니다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 때문에 확률의 절대값보다는 상대값을 많이 사용합니다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3.5*10^(-12)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7.0 * 10^(-11)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경우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확률보다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더 높으므로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분류하는 것이 더 적당합니다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7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898" y="1516817"/>
            <a:ext cx="673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이미 트레이닝된 모델이 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텍스트가 어떤 모델에 더 적합한지 판정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(classify)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방법론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코딩을 통해 구현해보겠습니다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898" y="2347814"/>
            <a:ext cx="79121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우리에게 사탕을 뽑아주는 기계 두 개가 있다고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기계들에서 각 색상별로 사탕을 뽑을 각각의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θcolor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기계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(M1) :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θred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0.7 	θgreen =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	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θblue = 0.1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기계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(M2)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θred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0.3	θgreen = 0.4	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θblue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</a:t>
            </a: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우리에게 첫 번째인지 두 번째 기계에서 뽑았을지는 모르지만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사탕들이 있다고 합시다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red: 4</a:t>
            </a: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green: 3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blue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일반적으로 첫 번째 기계가 두 번째 기계보다 많이 쓰인다는 것을 알고 있다고 가정합니다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p(M1)=0.7</a:t>
            </a: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p(M2)=0.3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계산하고 싶은 것은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우리에게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사탕이 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사탕을 보고 이것들이 몇 번째 기계에서 나왔을지에 대한 확률을 구하는 것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p(M(k)|x), k∈{1,2}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나타낼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42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898" y="1612046"/>
            <a:ext cx="7912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 Rule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적용하면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M(k) | x ) =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 M(k) ) * p( x | M(k) ) / p(x)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smtClean="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p(x) </a:t>
            </a:r>
            <a:r>
              <a:rPr lang="ko-KR" altLang="en-US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기계에 관계없이 같으므로 무시하겠습니다</a:t>
            </a:r>
            <a:r>
              <a:rPr lang="en-US" altLang="ko-KR" sz="1050" smtClean="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구하고자 하는 것은 사탕들이 이 기계에서 나올 확률의 절대값이 아니고</a:t>
            </a:r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번과 </a:t>
            </a:r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기계 중 어떤 기계인지</a:t>
            </a:r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상대적인 확률을 구하고자 하는 것이기 때문입니다</a:t>
            </a:r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050" smtClean="0">
              <a:ln w="3175"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색상별 사탕들이 이미 나왔을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(red: 4, green: 3, blue: 3),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사탕들이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기계에서 나왔을 확률의 비교는 다음과 같으며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 M1 | x ) ∝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 M1 ) * p( x | M1 )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0.7 * (0.7^4 * 0.2^3 * 0.1^3)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1.345 * 10^(-6)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M2 | x ) 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p( M2 ) * p( x | M2 )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0.3 * (0.3^4 * 0.4^3 * 0.3^3)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4.199 * 10^(-6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기계가 첫 번째 기계보다 적게 사용된다는 사실을 고려하더라도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(p(M2) = 0.3),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샘플 사탕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뽑은 기계는 두 번째 기계일 확률이 훨씬 더 높은 것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알 수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두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확률의 합이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되도록 조정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050">
                <a:ln w="3175"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(1.345 * 10^(-6) , 4.199 * 10^(-6)) -&gt; (0.243 , 0.757)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-&gt;1.345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10^(-6) / { 1.345 * 10^(-6) + 4.199 * 10^(-6)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=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0.243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4.199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10^(-6) / { 1.345 * 10^(-6) + 4.199 * 10^(-6)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= 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0.757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그러므로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 샘플을 통해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샘플이 두 번째 기계에서 뽑혔을 확률이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75.7%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임을 알아낼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8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898" y="1612046"/>
            <a:ext cx="791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 베이즈 분류를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실습해보겠습니다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문장으로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만들고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문장이 각각의 모델로부터 생성될 확률을 확인하겠습니다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문장에서 생성된 모델은 위의 예제에서의 첫 번째 기계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문장에서 생성된 모델은 위의 예제에서의 두 번째 기계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테스트할 문장은 위의 예제에서의 사탕들이라고 생각하면 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898" y="3030852"/>
            <a:ext cx="880197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likes to watch movies. Mary likes movies too.	: C1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M1,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the machine learning, naive Bayes classifiers are a family of simple probabilistic classifiers.	</a:t>
            </a:r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: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C2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M2,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also likes to watch football games.		: x (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사탕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				: </a:t>
            </a:r>
            <a:r>
              <a:rPr lang="el-GR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 (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사용되는 숫자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				: p(C1)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p(M1))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				: p(C2)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p(M2))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(0.9999985271309568, 1.4728690432649586e-06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p(C1|x)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p(C2|x)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값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앞서 실습한 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create_BOW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log_likelihood / normalize_log_prob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모두 이미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naivebayes_utils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모듈에 완성되어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 계산 구현만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진행합니다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4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Naive Bayes</a:t>
            </a:r>
            <a:r>
              <a:rPr lang="ko-KR" altLang="en-US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감정 분석하기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104" y="1698766"/>
            <a:ext cx="7912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현재까지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감정을 컴퓨터로 분석하려는 시도는 계속 진행중입니다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긍정적인 감정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부정적인 감정을 나누는 문제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sentiment analysis (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정서 분석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외에 사람들이 느끼는 감정들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분노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놀람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두려움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(Parrott’s Emotions)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기쁨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두려움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놀람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역겨움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(Plutchik’s Wheel of Emotions)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분석을 하는 문제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emotion analysis (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분석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리뷰를 데이터를 통해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트레이닝하고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입력받을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문장이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 및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확률을 구하는 문제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(sentiment analysis)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실습하겠습니다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103" y="3635041"/>
            <a:ext cx="8105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Dataset ]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 Pang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Lillian Lee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Thumbs up? Sentiment Classification using Machine Learning Techniques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논문에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쓰인것을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IMDB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리뷰들 중 일부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정리한 것으로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긍정적 리뷰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개와 부정적 리뷰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이루어져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데이터셋은 여기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(http://goo.gl/gppRX)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다운로드 받을 수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리뷰들은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txt_sentoken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 밑의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있으며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한 개가 하나의 리뷰를 의미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txt_sentoken/neg/cv000_29416.txt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부정적인 리뷰이며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일부는 다음과 같습니다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7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 : two teen couples go to a church party , drink and then drive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they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into an accident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one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the guys dies , but his girlfriend continues to see him in her life , and has nightmares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what's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7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deal ?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87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prstClr val="white">
                      <a:lumMod val="85000"/>
                      <a:alpha val="31000"/>
                    </a:prstClr>
                  </a:solidFill>
                </a:ln>
                <a:solidFill>
                  <a:prstClr val="white">
                    <a:lumMod val="8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prstClr val="white">
                    <a:lumMod val="85000"/>
                    <a:alpha val="31000"/>
                  </a:prstClr>
                </a:solidFill>
              </a:ln>
              <a:solidFill>
                <a:prstClr val="white">
                  <a:lumMod val="8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Naive Bayes</a:t>
            </a:r>
            <a:r>
              <a:rPr lang="ko-KR" altLang="en-US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감정 분석하기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104" y="1739202"/>
            <a:ext cx="850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read_text_data()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구현되어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경로를 인자로 받아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폴더 내의 모든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파일들의 모든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읽어들여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저장하는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positive &amp; negative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각각을 대상으로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폴더 안의 모든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모든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저장해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리턴된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단어들을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counting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긍정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 각각의 리뷰에 대한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BOW(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단어가방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만들 수 있습니다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03" y="3018391"/>
            <a:ext cx="810413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테스트할 문장 한 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0.1, P(pos)=0.5, P(neg)=0.5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사전에 코드 상에 설정되어 있습니다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This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movie was totally bad... haven't seen worse in my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life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It was undeniably awesome! A must see!</a:t>
            </a:r>
          </a:p>
          <a:p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(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0.05349, 0.9465) == P(pos|text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5.35%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P(neg|text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94.65%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(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0.77613, 0.2238) == P(pos|text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77.61%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P(neg|text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22.39%</a:t>
            </a:r>
          </a:p>
          <a:p>
            <a:endParaRPr lang="en-US" altLang="ko-KR" sz="105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테스트할 문장을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분류를 수행한 뒤에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문장이 긍정적인 리뷰 혹은 부정적인 리뷰인지에 대한 표준화된 확률 두 개의 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(() </a:t>
            </a:r>
            <a:r>
              <a:rPr lang="ko-KR" altLang="en-US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감싸진 자료형</a:t>
            </a:r>
            <a:r>
              <a:rPr lang="en-US" altLang="ko-KR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반환합니다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05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표준화된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(P(neg) , P(pos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</a:p>
          <a:p>
            <a:endParaRPr lang="en-US" altLang="ko-KR" sz="105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확률의 합은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되어야 하며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normalize_log_prob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이미 구현되어 있습니다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5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8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2999" y="2570304"/>
            <a:ext cx="593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en-US" altLang="ko-KR" sz="80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6394" y="3807565"/>
            <a:ext cx="124848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2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Maximum Likelihood Estimation (MLE)</a:t>
            </a:r>
          </a:p>
          <a:p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8274" y="1511492"/>
            <a:ext cx="76520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random variable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parameter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를 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estimate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하는 방법 중 하나인데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오직 주어진 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Observation, 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혹은 데이터들 만을 토대로 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parameter estimation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을 하는 방법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579831"/>
            <a:ext cx="610552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071" y="2777268"/>
            <a:ext cx="6943725" cy="552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6144" y="4749479"/>
            <a:ext cx="73485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만약 </a:t>
            </a:r>
            <a:r>
              <a:rPr lang="ko-KR" altLang="en-US" sz="2000" dirty="0" err="1">
                <a:solidFill>
                  <a:srgbClr val="333333"/>
                </a:solidFill>
                <a:latin typeface="+mj-lt"/>
              </a:rPr>
              <a:t>관측값들이</a:t>
            </a:r>
            <a:r>
              <a:rPr lang="ko-KR" altLang="en-US" sz="2000" dirty="0">
                <a:solidFill>
                  <a:srgbClr val="333333"/>
                </a:solidFill>
                <a:latin typeface="+mj-lt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2000" dirty="0" err="1">
                <a:solidFill>
                  <a:srgbClr val="333333"/>
                </a:solidFill>
                <a:latin typeface="+mj-lt"/>
              </a:rPr>
              <a:t>i.i.d</a:t>
            </a:r>
            <a:r>
              <a:rPr lang="en-US" altLang="ko-KR" sz="2000" dirty="0">
                <a:solidFill>
                  <a:srgbClr val="333333"/>
                </a:solidFill>
                <a:latin typeface="+mj-lt"/>
              </a:rPr>
              <a:t>. (independent and identical distributed)</a:t>
            </a:r>
            <a:r>
              <a:rPr lang="ko-KR" altLang="en-US" sz="2000" dirty="0" err="1">
                <a:solidFill>
                  <a:srgbClr val="333333"/>
                </a:solidFill>
                <a:latin typeface="+mj-lt"/>
              </a:rPr>
              <a:t>하다면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75" y="5671075"/>
            <a:ext cx="2305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Maximum a Posteriori Estimation (MAP)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67" y="1434148"/>
            <a:ext cx="8856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이 방법은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MathJax_Math-italic"/>
              </a:rPr>
              <a:t>θ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 주어지고,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Nanum Gothic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그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inherit"/>
              </a:rPr>
              <a:t>θ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에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 대한 데이터들의 확률을 최대화하는 것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(MLE)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이 아니라,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Nanum Gothic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주어진 데이터에 대해 최대 확률을 가지는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MathJax_Math-italic"/>
              </a:rPr>
              <a:t>θ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Nanum Gothic"/>
              </a:rPr>
              <a:t> 찾는다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386" y="2818513"/>
            <a:ext cx="3923818" cy="12660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6145" y="4417846"/>
            <a:ext cx="7881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MAP</a:t>
            </a:r>
            <a:r>
              <a:rPr lang="ko-KR" altLang="en-US" sz="2400" dirty="0">
                <a:latin typeface="+mj-lt"/>
              </a:rPr>
              <a:t>를 계산하기 위해서는 </a:t>
            </a:r>
            <a:r>
              <a:rPr lang="en-US" altLang="ko-KR" sz="2400" dirty="0">
                <a:latin typeface="+mj-lt"/>
              </a:rPr>
              <a:t>f(</a:t>
            </a:r>
            <a:r>
              <a:rPr lang="en-US" altLang="ko-KR" sz="2400" dirty="0" err="1">
                <a:latin typeface="+mj-lt"/>
              </a:rPr>
              <a:t>θ|X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가 필요하지만 우리가 관측할 수 있는 것은 오직 </a:t>
            </a:r>
            <a:r>
              <a:rPr lang="en-US" altLang="ko-KR" sz="2400" dirty="0">
                <a:latin typeface="+mj-lt"/>
              </a:rPr>
              <a:t>f(</a:t>
            </a:r>
            <a:r>
              <a:rPr lang="en-US" altLang="ko-KR" sz="2400" dirty="0" err="1">
                <a:latin typeface="+mj-lt"/>
              </a:rPr>
              <a:t>X|θ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뿐이다</a:t>
            </a:r>
            <a:r>
              <a:rPr lang="en-US" altLang="ko-KR" sz="2400" dirty="0">
                <a:latin typeface="+mj-lt"/>
              </a:rPr>
              <a:t>. </a:t>
            </a:r>
          </a:p>
          <a:p>
            <a:r>
              <a:rPr lang="en-US" altLang="ko-KR" sz="2400" dirty="0">
                <a:latin typeface="+mj-lt"/>
              </a:rPr>
              <a:t>f(</a:t>
            </a:r>
            <a:r>
              <a:rPr lang="en-US" altLang="ko-KR" sz="2400" dirty="0" err="1">
                <a:latin typeface="+mj-lt"/>
              </a:rPr>
              <a:t>θ|X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를 구하기 위해서는 </a:t>
            </a:r>
            <a:r>
              <a:rPr lang="en-US" altLang="ko-KR" sz="2400" dirty="0">
                <a:latin typeface="+mj-lt"/>
              </a:rPr>
              <a:t>Bayes’ Theorem</a:t>
            </a:r>
            <a:r>
              <a:rPr lang="ko-KR" altLang="en-US" sz="2400" dirty="0">
                <a:latin typeface="+mj-lt"/>
              </a:rPr>
              <a:t> 필요하다</a:t>
            </a:r>
            <a:r>
              <a:rPr lang="en-US" altLang="ko-KR" sz="2400" dirty="0">
                <a:latin typeface="+mj-lt"/>
              </a:rPr>
              <a:t>.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0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36000"/>
                    </a:schemeClr>
                  </a:solidFill>
                </a:ln>
                <a:solidFill>
                  <a:srgbClr val="42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확률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45" y="1297062"/>
            <a:ext cx="8097856" cy="528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0978" y="313647"/>
            <a:ext cx="462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어떤 정보가 주어졌을 때 교정된 확률을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ko-KR" altLang="en-US" dirty="0">
                <a:solidFill>
                  <a:srgbClr val="FF0000"/>
                </a:solidFill>
              </a:rPr>
              <a:t>가진다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생각해야 할 표본 공간이 줄어든다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082" y="1481561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: </a:t>
            </a:r>
            <a:r>
              <a:rPr lang="ko-KR" altLang="en-US" sz="1600" b="1" dirty="0"/>
              <a:t>어떤 사건이 주어졌을 때 다른 사건이 발생할 확률</a:t>
            </a:r>
          </a:p>
        </p:txBody>
      </p:sp>
    </p:spTree>
    <p:extLst>
      <p:ext uri="{BB962C8B-B14F-4D97-AF65-F5344CB8AC3E}">
        <p14:creationId xmlns:p14="http://schemas.microsoft.com/office/powerpoint/2010/main" val="148910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기초통계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44" y="1434778"/>
            <a:ext cx="8097856" cy="51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 concepts of Bayesian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9198" y="2321188"/>
                <a:ext cx="7426797" cy="384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 개의 속성인 경우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𝑷</m:t>
                      </m:r>
                      <m:d>
                        <m:dPr>
                          <m:ctrlP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𝑨</m:t>
                          </m:r>
                        </m:e>
                        <m:e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𝑩</m:t>
                          </m:r>
                        </m:e>
                      </m:d>
                      <m:r>
                        <a:rPr lang="en-US" altLang="ko-KR" sz="1600" b="1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1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600" b="1" i="1" dirty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dirty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altLang="ko-KR" sz="1600" b="1" i="1" dirty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ko-KR" sz="1600" b="1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600" b="1" i="1" dirty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dirty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600" b="1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31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99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r>
                        <a:rPr lang="en-US" altLang="ko-KR" sz="1600" b="1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1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  <a:alpha val="99000"/>
                            </a:prst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1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𝑷</m:t>
                          </m:r>
                          <m:r>
                            <a:rPr lang="en-US" altLang="ko-KR" sz="1600" b="1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𝑨</m:t>
                          </m:r>
                          <m:r>
                            <a:rPr lang="en-US" altLang="ko-KR" sz="1600" b="1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1600" b="1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600" b="1" i="1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𝑷</m:t>
                          </m:r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𝑩</m:t>
                          </m:r>
                          <m:r>
                            <a:rPr lang="en-US" altLang="ko-KR" sz="1600" b="1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31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  <a:alpha val="99000"/>
                                </a:prstClr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600" b="1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i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는 사건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의 사전확률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아직 사건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에 관한 어떠한 정보도 알지 못하는 것을 의미</a:t>
                </a:r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Cambria Math" panose="02040503050406030204" pitchFamily="18" charset="0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𝐴</m:t>
                        </m:r>
                      </m:e>
                      <m:e>
                        <m:r>
                          <a:rPr lang="en-US" altLang="ko-KR" sz="16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1600" i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는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의 값이 주어진 경우에 대한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의 사후 확률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사건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에 대한 정보에 의존</a:t>
                </a:r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Cambria Math" panose="02040503050406030204" pitchFamily="18" charset="0"/>
                  <a:ea typeface="나눔바른고딕" panose="020B060302010102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𝐵</m:t>
                        </m:r>
                      </m:e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i="1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는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의 값이 주어진 경우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의 우도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Cambria Math" panose="02040503050406030204" pitchFamily="18" charset="0"/>
                    <a:ea typeface="나눔바른고딕" panose="020B0603020101020101" pitchFamily="50" charset="-127"/>
                  </a:rPr>
                  <a:t>(likelihood)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31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  <a:alpha val="99000"/>
                          </a:prst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31000"/>
                                </a:prstClr>
                              </a:solidFill>
                            </a:ln>
                            <a:solidFill>
                              <a:prstClr val="black">
                                <a:lumMod val="75000"/>
                                <a:lumOff val="25000"/>
                                <a:alpha val="99000"/>
                              </a:prst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는 주변우도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(marginal likelihood).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확률값을 한정시키는 역할</a:t>
                </a:r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 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이때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불확실성을 계산해야 하는 대상이며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관측하여 값을 알아낼 수 있는 대상으로 생각한다면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</a:p>
              <a:p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A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확률은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관측된 후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P(A)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에서 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P(A|B)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변화하며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 err="1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베이즈</a:t>
                </a:r>
                <a:r>
                  <a:rPr lang="ko-KR" altLang="en-US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정리는 이 때의 변화를 계산하는 방법을 제공한다</a:t>
                </a:r>
                <a:r>
                  <a:rPr lang="en-US" altLang="ko-KR" sz="1600" dirty="0">
                    <a:ln>
                      <a:solidFill>
                        <a:prstClr val="black">
                          <a:lumMod val="75000"/>
                          <a:lumOff val="25000"/>
                          <a:alpha val="3100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  <a:alpha val="99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1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  <a:alpha val="99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98" y="2321188"/>
                <a:ext cx="7426797" cy="3845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009198" y="1455553"/>
            <a:ext cx="755132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err="1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이론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(Bayesian theory) :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사전확률과 조건부 확률을 이용하여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조건부 확률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구하고자 하는 경우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09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50404" y="1250112"/>
            <a:ext cx="7647782" cy="0"/>
          </a:xfrm>
          <a:prstGeom prst="line">
            <a:avLst/>
          </a:prstGeom>
          <a:ln w="3175" cmpd="sng">
            <a:solidFill>
              <a:srgbClr val="28282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8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144" y="8338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44" y="1715835"/>
            <a:ext cx="7652042" cy="3858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2344" y="897331"/>
            <a:ext cx="5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 &amp; MLE &amp; Bayes’ Theorem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36000"/>
                  </a:schemeClr>
                </a:solidFill>
              </a:ln>
              <a:solidFill>
                <a:srgbClr val="42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7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3554</Words>
  <Application>Microsoft Office PowerPoint</Application>
  <PresentationFormat>화면 슬라이드 쇼(4:3)</PresentationFormat>
  <Paragraphs>652</Paragraphs>
  <Slides>38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inherit</vt:lpstr>
      <vt:lpstr>MathJax_Math-italic</vt:lpstr>
      <vt:lpstr>Nanum Gothic</vt:lpstr>
      <vt:lpstr>나눔바른고딕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이주은</dc:creator>
  <cp:lastModifiedBy>PJ05</cp:lastModifiedBy>
  <cp:revision>335</cp:revision>
  <dcterms:created xsi:type="dcterms:W3CDTF">2013-10-27T06:00:04Z</dcterms:created>
  <dcterms:modified xsi:type="dcterms:W3CDTF">2016-11-03T07:47:17Z</dcterms:modified>
</cp:coreProperties>
</file>