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372" r:id="rId2"/>
    <p:sldId id="368" r:id="rId3"/>
    <p:sldId id="374" r:id="rId4"/>
    <p:sldId id="376" r:id="rId5"/>
    <p:sldId id="377" r:id="rId6"/>
    <p:sldId id="378" r:id="rId7"/>
    <p:sldId id="379" r:id="rId8"/>
    <p:sldId id="380" r:id="rId9"/>
    <p:sldId id="381" r:id="rId10"/>
    <p:sldId id="382" r:id="rId11"/>
    <p:sldId id="384" r:id="rId12"/>
    <p:sldId id="383" r:id="rId13"/>
    <p:sldId id="385" r:id="rId14"/>
    <p:sldId id="386" r:id="rId15"/>
    <p:sldId id="387" r:id="rId16"/>
    <p:sldId id="373" r:id="rId17"/>
  </p:sldIdLst>
  <p:sldSz cx="9144000" cy="6858000" type="screen4x3"/>
  <p:notesSz cx="6858000" cy="9144000"/>
  <p:embeddedFontLst>
    <p:embeddedFont>
      <p:font typeface="나눔바른고딕" panose="020B0603020101020101" pitchFamily="50" charset="-127"/>
      <p:regular r:id="rId19"/>
      <p:bold r:id="rId20"/>
    </p:embeddedFont>
    <p:embeddedFont>
      <p:font typeface="맑은 고딕" panose="020B0503020000020004" pitchFamily="50" charset="-127"/>
      <p:regular r:id="rId21"/>
      <p:bold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조형원" initials="조" lastIdx="3" clrIdx="0">
    <p:extLst>
      <p:ext uri="{19B8F6BF-5375-455C-9EA6-DF929625EA0E}">
        <p15:presenceInfo xmlns:p15="http://schemas.microsoft.com/office/powerpoint/2012/main" userId="6e185e2ad3a411c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5454"/>
    <a:srgbClr val="525252"/>
    <a:srgbClr val="424242"/>
    <a:srgbClr val="212121"/>
    <a:srgbClr val="282828"/>
    <a:srgbClr val="838383"/>
    <a:srgbClr val="414141"/>
    <a:srgbClr val="747474"/>
    <a:srgbClr val="A4A4A4"/>
    <a:srgbClr val="B7B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17" autoAdjust="0"/>
    <p:restoredTop sz="89057" autoAdjust="0"/>
  </p:normalViewPr>
  <p:slideViewPr>
    <p:cSldViewPr snapToGrid="0">
      <p:cViewPr varScale="1">
        <p:scale>
          <a:sx n="87" d="100"/>
          <a:sy n="87" d="100"/>
        </p:scale>
        <p:origin x="1459" y="72"/>
      </p:cViewPr>
      <p:guideLst>
        <p:guide orient="horz" pos="229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3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7C2C0-BDEC-4DFB-860D-6915FF858D51}" type="datetimeFigureOut">
              <a:rPr lang="en-US" smtClean="0"/>
              <a:pPr/>
              <a:t>11/3/2016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F7922-A642-4A7B-B7AF-1DBFAA9011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06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60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91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899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132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281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738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761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77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32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64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48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71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10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05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63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F7922-A642-4A7B-B7AF-1DBFAA9011A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19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B589-BBA9-4D58-9DFF-10DF52AB8CB5}" type="datetimeFigureOut">
              <a:rPr lang="ko-KR" altLang="en-US" smtClean="0"/>
              <a:pPr/>
              <a:t>2016-11-03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C0C9F-DD45-4FD1-93DE-7626A11C69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18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B589-BBA9-4D58-9DFF-10DF52AB8CB5}" type="datetimeFigureOut">
              <a:rPr lang="ko-KR" altLang="en-US" smtClean="0"/>
              <a:pPr/>
              <a:t>2016-11-03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C0C9F-DD45-4FD1-93DE-7626A11C69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412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B589-BBA9-4D58-9DFF-10DF52AB8CB5}" type="datetimeFigureOut">
              <a:rPr lang="ko-KR" altLang="en-US" smtClean="0"/>
              <a:pPr/>
              <a:t>2016-11-03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C0C9F-DD45-4FD1-93DE-7626A11C69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03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B589-BBA9-4D58-9DFF-10DF52AB8CB5}" type="datetimeFigureOut">
              <a:rPr lang="ko-KR" altLang="en-US" smtClean="0"/>
              <a:pPr/>
              <a:t>2016-11-03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C0C9F-DD45-4FD1-93DE-7626A11C69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780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B589-BBA9-4D58-9DFF-10DF52AB8CB5}" type="datetimeFigureOut">
              <a:rPr lang="ko-KR" altLang="en-US" smtClean="0"/>
              <a:pPr/>
              <a:t>2016-11-03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C0C9F-DD45-4FD1-93DE-7626A11C69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B589-BBA9-4D58-9DFF-10DF52AB8CB5}" type="datetimeFigureOut">
              <a:rPr lang="ko-KR" altLang="en-US" smtClean="0"/>
              <a:pPr/>
              <a:t>2016-11-03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C0C9F-DD45-4FD1-93DE-7626A11C69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03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B589-BBA9-4D58-9DFF-10DF52AB8CB5}" type="datetimeFigureOut">
              <a:rPr lang="ko-KR" altLang="en-US" smtClean="0"/>
              <a:pPr/>
              <a:t>2016-11-03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C0C9F-DD45-4FD1-93DE-7626A11C69C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직사각형 17"/>
          <p:cNvSpPr/>
          <p:nvPr userDrawn="1"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262779" y="6575670"/>
            <a:ext cx="2948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국내 최초 </a:t>
            </a:r>
            <a:r>
              <a:rPr lang="en-US" altLang="ko-KR" sz="1400" dirty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Big Data </a:t>
            </a:r>
            <a:r>
              <a:rPr lang="ko-KR" altLang="en-US" sz="1400" dirty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연합동아리 </a:t>
            </a:r>
            <a:r>
              <a:rPr lang="en-US" altLang="ko-KR" sz="1400" dirty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BOAZ</a:t>
            </a:r>
            <a:endParaRPr lang="ko-KR" altLang="en-US" sz="1400" dirty="0">
              <a:ln>
                <a:solidFill>
                  <a:schemeClr val="bg1">
                    <a:alpha val="25000"/>
                  </a:schemeClr>
                </a:solidFill>
              </a:ln>
              <a:solidFill>
                <a:schemeClr val="bg1">
                  <a:alpha val="99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246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B589-BBA9-4D58-9DFF-10DF52AB8CB5}" type="datetimeFigureOut">
              <a:rPr lang="ko-KR" altLang="en-US" smtClean="0"/>
              <a:pPr/>
              <a:t>2016-11-03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C0C9F-DD45-4FD1-93DE-7626A11C69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236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B589-BBA9-4D58-9DFF-10DF52AB8CB5}" type="datetimeFigureOut">
              <a:rPr lang="ko-KR" altLang="en-US" smtClean="0"/>
              <a:pPr/>
              <a:t>2016-11-03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C0C9F-DD45-4FD1-93DE-7626A11C69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373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B589-BBA9-4D58-9DFF-10DF52AB8CB5}" type="datetimeFigureOut">
              <a:rPr lang="ko-KR" altLang="en-US" smtClean="0"/>
              <a:pPr/>
              <a:t>2016-11-03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C0C9F-DD45-4FD1-93DE-7626A11C69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07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B589-BBA9-4D58-9DFF-10DF52AB8CB5}" type="datetimeFigureOut">
              <a:rPr lang="ko-KR" altLang="en-US" smtClean="0"/>
              <a:pPr/>
              <a:t>2016-11-03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C0C9F-DD45-4FD1-93DE-7626A11C69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4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0B589-BBA9-4D58-9DFF-10DF52AB8CB5}" type="datetimeFigureOut">
              <a:rPr lang="ko-KR" altLang="en-US" smtClean="0"/>
              <a:pPr/>
              <a:t>2016-11-03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C0C9F-DD45-4FD1-93DE-7626A11C69C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17"/>
          <p:cNvSpPr/>
          <p:nvPr userDrawn="1"/>
        </p:nvSpPr>
        <p:spPr>
          <a:xfrm>
            <a:off x="0" y="6584462"/>
            <a:ext cx="9144000" cy="27353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6262779" y="6575670"/>
            <a:ext cx="2948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국내 최초 </a:t>
            </a:r>
            <a:r>
              <a:rPr lang="en-US" altLang="ko-KR" sz="1400" dirty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Big Data </a:t>
            </a:r>
            <a:r>
              <a:rPr lang="ko-KR" altLang="en-US" sz="1400" dirty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연합동아리 </a:t>
            </a:r>
            <a:r>
              <a:rPr lang="en-US" altLang="ko-KR" sz="1400" dirty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BOAZ</a:t>
            </a:r>
            <a:endParaRPr lang="ko-KR" altLang="en-US" sz="1400" dirty="0">
              <a:ln>
                <a:solidFill>
                  <a:schemeClr val="bg1">
                    <a:alpha val="25000"/>
                  </a:schemeClr>
                </a:solidFill>
              </a:ln>
              <a:solidFill>
                <a:schemeClr val="bg1">
                  <a:alpha val="99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9987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continuum.io/download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781192" y="134787"/>
            <a:ext cx="136280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853690" y="0"/>
            <a:ext cx="0" cy="100232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313647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3" y="890407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828" y="300522"/>
            <a:ext cx="555616" cy="4192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7898" y="267529"/>
            <a:ext cx="5938001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b="1" dirty="0">
                <a:ln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8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 2 _ </a:t>
            </a:r>
            <a:r>
              <a:rPr lang="ko-KR" altLang="en-US" sz="1200" b="1" dirty="0">
                <a:ln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8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lang="en-US" altLang="ko-KR" sz="1200" b="1" dirty="0">
              <a:ln>
                <a:solidFill>
                  <a:schemeClr val="bg1">
                    <a:lumMod val="85000"/>
                    <a:alpha val="31000"/>
                  </a:schemeClr>
                </a:solidFill>
              </a:ln>
              <a:solidFill>
                <a:schemeClr val="bg1">
                  <a:lumMod val="85000"/>
                  <a:alpha val="99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600" b="1" spc="-150" dirty="0">
                <a:ln>
                  <a:solidFill>
                    <a:schemeClr val="tx1">
                      <a:lumMod val="50000"/>
                      <a:lumOff val="50000"/>
                      <a:alpha val="27000"/>
                    </a:schemeClr>
                  </a:solidFill>
                </a:ln>
                <a:solidFill>
                  <a:srgbClr val="28282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Naive Bayes</a:t>
            </a:r>
            <a:endParaRPr lang="en-US" altLang="ko-KR" sz="1600" b="1" dirty="0">
              <a:ln>
                <a:solidFill>
                  <a:schemeClr val="tx1">
                    <a:lumMod val="75000"/>
                    <a:lumOff val="25000"/>
                    <a:alpha val="31000"/>
                  </a:schemeClr>
                </a:solidFill>
              </a:ln>
              <a:solidFill>
                <a:schemeClr val="tx1">
                  <a:lumMod val="75000"/>
                  <a:lumOff val="25000"/>
                  <a:alpha val="99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602999" y="2570304"/>
            <a:ext cx="593800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8000" b="1" spc="-150" dirty="0">
                <a:ln>
                  <a:solidFill>
                    <a:schemeClr val="tx1">
                      <a:lumMod val="50000"/>
                      <a:lumOff val="50000"/>
                      <a:alpha val="27000"/>
                    </a:schemeClr>
                  </a:solidFill>
                </a:ln>
                <a:solidFill>
                  <a:srgbClr val="28282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With Python</a:t>
            </a:r>
            <a:endParaRPr lang="en-US" altLang="ko-KR" sz="8000" b="1" dirty="0">
              <a:ln>
                <a:solidFill>
                  <a:schemeClr val="tx1">
                    <a:lumMod val="75000"/>
                    <a:lumOff val="25000"/>
                    <a:alpha val="31000"/>
                  </a:schemeClr>
                </a:solidFill>
              </a:ln>
              <a:solidFill>
                <a:schemeClr val="tx1">
                  <a:lumMod val="75000"/>
                  <a:lumOff val="25000"/>
                  <a:alpha val="99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1656" y="3807565"/>
            <a:ext cx="1248485" cy="35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ko-KR" altLang="en-US" sz="1600" b="1" spc="-150" dirty="0">
                <a:ln>
                  <a:solidFill>
                    <a:schemeClr val="tx1">
                      <a:lumMod val="50000"/>
                      <a:lumOff val="50000"/>
                      <a:alpha val="27000"/>
                    </a:schemeClr>
                  </a:solidFill>
                </a:ln>
                <a:solidFill>
                  <a:srgbClr val="28282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대연오빠</a:t>
            </a:r>
            <a:endParaRPr lang="en-US" altLang="ko-KR" sz="1600" b="1" dirty="0">
              <a:ln>
                <a:solidFill>
                  <a:schemeClr val="tx1">
                    <a:lumMod val="75000"/>
                    <a:lumOff val="25000"/>
                    <a:alpha val="31000"/>
                  </a:schemeClr>
                </a:solidFill>
              </a:ln>
              <a:solidFill>
                <a:schemeClr val="tx1">
                  <a:lumMod val="75000"/>
                  <a:lumOff val="25000"/>
                  <a:alpha val="99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173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781192" y="134787"/>
            <a:ext cx="136280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853690" y="0"/>
            <a:ext cx="0" cy="100232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313647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3" y="890407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828" y="300522"/>
            <a:ext cx="555616" cy="4192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7898" y="267529"/>
            <a:ext cx="5938001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b="1">
                <a:ln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8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 </a:t>
            </a:r>
            <a:r>
              <a:rPr lang="en-US" altLang="ko-KR" sz="1200" b="1" smtClean="0">
                <a:ln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8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 </a:t>
            </a:r>
            <a:r>
              <a:rPr lang="en-US" altLang="ko-KR" sz="1200" b="1">
                <a:ln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8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 </a:t>
            </a:r>
            <a:r>
              <a:rPr lang="ko-KR" altLang="en-US" sz="1200" b="1" smtClean="0">
                <a:ln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8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lang="ko-KR" altLang="en-US" sz="1200" b="1" dirty="0">
              <a:ln>
                <a:solidFill>
                  <a:schemeClr val="bg1">
                    <a:lumMod val="85000"/>
                    <a:alpha val="31000"/>
                  </a:schemeClr>
                </a:solidFill>
              </a:ln>
              <a:solidFill>
                <a:schemeClr val="bg1">
                  <a:lumMod val="85000"/>
                  <a:alpha val="99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600" b="1" smtClean="0">
                <a:ln>
                  <a:solidFill>
                    <a:schemeClr val="tx1">
                      <a:lumMod val="75000"/>
                      <a:lumOff val="25000"/>
                      <a:alpha val="31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나이브베이즈를 활용한 분류</a:t>
            </a:r>
            <a:r>
              <a:rPr lang="en-US" altLang="ko-KR" sz="1600" b="1" smtClean="0">
                <a:ln>
                  <a:solidFill>
                    <a:schemeClr val="tx1">
                      <a:lumMod val="75000"/>
                      <a:lumOff val="25000"/>
                      <a:alpha val="31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(Classification)</a:t>
            </a:r>
            <a:r>
              <a:rPr lang="ko-KR" altLang="en-US" sz="1600" b="1" smtClean="0">
                <a:ln>
                  <a:solidFill>
                    <a:schemeClr val="tx1">
                      <a:lumMod val="75000"/>
                      <a:lumOff val="25000"/>
                      <a:alpha val="31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실습 </a:t>
            </a:r>
            <a:r>
              <a:rPr lang="en-US" altLang="ko-KR" sz="1600" b="1" smtClean="0">
                <a:ln>
                  <a:solidFill>
                    <a:schemeClr val="tx1">
                      <a:lumMod val="75000"/>
                      <a:lumOff val="25000"/>
                      <a:alpha val="31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with Python</a:t>
            </a:r>
            <a:endParaRPr lang="en-US" altLang="ko-KR" sz="1600" b="1" dirty="0">
              <a:ln>
                <a:solidFill>
                  <a:schemeClr val="tx1">
                    <a:lumMod val="75000"/>
                    <a:lumOff val="25000"/>
                    <a:alpha val="31000"/>
                  </a:schemeClr>
                </a:solidFill>
              </a:ln>
              <a:solidFill>
                <a:schemeClr val="tx1">
                  <a:lumMod val="75000"/>
                  <a:lumOff val="25000"/>
                  <a:alpha val="99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53104" y="1147485"/>
            <a:ext cx="673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2-3. Likelihood &amp; Laplace Smoothing </a:t>
            </a:r>
            <a:r>
              <a:rPr lang="ko-KR" altLang="en-US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lang="en-US" altLang="ko-KR" dirty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3104" y="1965989"/>
            <a:ext cx="880197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 </a:t>
            </a:r>
            <a:endParaRPr lang="en-US" altLang="ko-KR" sz="14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John </a:t>
            </a:r>
            <a:r>
              <a:rPr lang="en-US" altLang="ko-KR" sz="14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likes to watch movies. Mary likes movies too</a:t>
            </a:r>
            <a:r>
              <a:rPr lang="en-US" altLang="ko-KR" sz="14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	: </a:t>
            </a:r>
            <a:r>
              <a:rPr lang="ko-KR" altLang="en-US" sz="14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트레이닝 데이터 </a:t>
            </a:r>
            <a:r>
              <a:rPr lang="en-US" altLang="ko-KR" sz="14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(BOW</a:t>
            </a:r>
            <a:r>
              <a:rPr lang="ko-KR" altLang="en-US" sz="14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생성</a:t>
            </a:r>
            <a:r>
              <a:rPr lang="en-US" altLang="ko-KR" sz="14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4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John also likes to watch football games</a:t>
            </a:r>
            <a:r>
              <a:rPr lang="en-US" altLang="ko-KR" sz="14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		: </a:t>
            </a:r>
            <a:r>
              <a:rPr lang="ko-KR" altLang="en-US" sz="14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테스트 데이터 </a:t>
            </a:r>
            <a:r>
              <a:rPr lang="en-US" altLang="ko-KR" sz="14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(BOW</a:t>
            </a:r>
            <a:r>
              <a:rPr lang="ko-KR" altLang="en-US" sz="14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로부터 생성되었는지 확인</a:t>
            </a:r>
            <a:r>
              <a:rPr lang="en-US" altLang="ko-KR" sz="14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4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0.1					: alpha for Laplace Smoothing</a:t>
            </a:r>
            <a:endParaRPr lang="en-US" altLang="ko-KR" sz="14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 </a:t>
            </a:r>
            <a:endParaRPr lang="en-US" altLang="ko-KR" sz="14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-21.78476859340514</a:t>
            </a:r>
          </a:p>
          <a:p>
            <a:r>
              <a:rPr lang="en-US" altLang="ko-KR" sz="14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ko-KR" altLang="en-US" sz="14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트레이닝 데이터에서 생성된 </a:t>
            </a:r>
            <a:r>
              <a:rPr lang="en-US" altLang="ko-KR" sz="14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bag-of-words </a:t>
            </a:r>
            <a:r>
              <a:rPr lang="ko-KR" altLang="en-US" sz="14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모델이 테스트 데이터를 생성할 </a:t>
            </a:r>
            <a:r>
              <a:rPr lang="en-US" altLang="ko-KR" sz="14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자연</a:t>
            </a:r>
            <a:r>
              <a:rPr lang="en-US" altLang="ko-KR" sz="14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4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 확률</a:t>
            </a:r>
            <a:endParaRPr lang="en-US" altLang="ko-KR" sz="14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-9.461004789655119</a:t>
            </a:r>
          </a:p>
          <a:p>
            <a:r>
              <a:rPr lang="en-US" altLang="ko-KR" sz="14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ko-KR" altLang="en-US" sz="14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자연로그 함수</a:t>
            </a:r>
            <a:r>
              <a:rPr lang="en-US" altLang="ko-KR" sz="14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(math.log()) </a:t>
            </a:r>
            <a:r>
              <a:rPr lang="ko-KR" altLang="en-US" sz="14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대신 </a:t>
            </a:r>
            <a:r>
              <a:rPr lang="ko-KR" altLang="en-US" sz="14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상용로그 함수 사용 시 결과값</a:t>
            </a:r>
            <a:endParaRPr lang="en-US" altLang="ko-KR" sz="14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1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1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1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일반적으로 자연어 처리에서 트레이닝된 모델이 테스트 데이터를 생성할 확률은 굉장히 낮습니다</a:t>
            </a:r>
            <a:r>
              <a:rPr lang="en-US" altLang="ko-KR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r>
              <a:rPr lang="ko-KR" altLang="en-US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그렇기 때문에 확률의 절대값보다는 상대값을 많이 사용합니다</a:t>
            </a:r>
            <a:r>
              <a:rPr lang="en-US" altLang="ko-KR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endParaRPr lang="en-US" altLang="ko-KR" sz="11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예를 들어</a:t>
            </a:r>
            <a:r>
              <a:rPr lang="en-US" altLang="ko-KR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어떤 텍스트 </a:t>
            </a:r>
            <a:r>
              <a:rPr lang="en-US" altLang="ko-KR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</a:t>
            </a:r>
            <a:r>
              <a:rPr lang="ko-KR" altLang="en-US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모델 </a:t>
            </a:r>
            <a:r>
              <a:rPr lang="en-US" altLang="ko-KR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lang="ko-KR" altLang="en-US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생성될 확률이 </a:t>
            </a:r>
            <a:r>
              <a:rPr lang="en-US" altLang="ko-KR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3.5*10^(-12) </a:t>
            </a:r>
            <a:r>
              <a:rPr lang="ko-KR" altLang="en-US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이고 모델 </a:t>
            </a:r>
            <a:r>
              <a:rPr lang="en-US" altLang="ko-KR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 </a:t>
            </a:r>
            <a:r>
              <a:rPr lang="ko-KR" altLang="en-US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생성될 확률이 </a:t>
            </a:r>
            <a:r>
              <a:rPr lang="en-US" altLang="ko-KR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7.0 * 10^(-11) </a:t>
            </a:r>
            <a:r>
              <a:rPr lang="ko-KR" altLang="en-US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경우</a:t>
            </a:r>
            <a:r>
              <a:rPr lang="en-US" altLang="ko-KR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r>
              <a:rPr lang="en-US" altLang="ko-KR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</a:t>
            </a:r>
            <a:r>
              <a:rPr lang="ko-KR" altLang="en-US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모델 </a:t>
            </a:r>
            <a:r>
              <a:rPr lang="en-US" altLang="ko-KR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r>
              <a:rPr lang="ko-KR" altLang="en-US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생성될 확률이 모델 </a:t>
            </a:r>
            <a:r>
              <a:rPr lang="en-US" altLang="ko-KR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lang="ko-KR" altLang="en-US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생성될 확률보다 </a:t>
            </a:r>
            <a:r>
              <a:rPr lang="en-US" altLang="ko-KR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</a:t>
            </a:r>
            <a:r>
              <a:rPr lang="ko-KR" altLang="en-US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 더 높으므로</a:t>
            </a:r>
            <a:r>
              <a:rPr lang="en-US" altLang="ko-KR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 </a:t>
            </a:r>
            <a:r>
              <a:rPr lang="en-US" altLang="ko-KR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r>
              <a:rPr lang="ko-KR" altLang="en-US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분류하는 것이 더 적당합니다</a:t>
            </a:r>
            <a:r>
              <a:rPr lang="en-US" altLang="ko-KR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054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781192" y="134787"/>
            <a:ext cx="136280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853690" y="0"/>
            <a:ext cx="0" cy="100232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313647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3" y="890407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828" y="300522"/>
            <a:ext cx="555616" cy="4192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7898" y="267529"/>
            <a:ext cx="5938001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b="1">
                <a:ln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8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 </a:t>
            </a:r>
            <a:r>
              <a:rPr lang="en-US" altLang="ko-KR" sz="1200" b="1" smtClean="0">
                <a:ln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8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 </a:t>
            </a:r>
            <a:r>
              <a:rPr lang="en-US" altLang="ko-KR" sz="1200" b="1">
                <a:ln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8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 </a:t>
            </a:r>
            <a:r>
              <a:rPr lang="ko-KR" altLang="en-US" sz="1200" b="1" smtClean="0">
                <a:ln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8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lang="ko-KR" altLang="en-US" sz="1200" b="1" dirty="0">
              <a:ln>
                <a:solidFill>
                  <a:schemeClr val="bg1">
                    <a:lumMod val="85000"/>
                    <a:alpha val="31000"/>
                  </a:schemeClr>
                </a:solidFill>
              </a:ln>
              <a:solidFill>
                <a:schemeClr val="bg1">
                  <a:lumMod val="85000"/>
                  <a:alpha val="99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600" b="1" smtClean="0">
                <a:ln>
                  <a:solidFill>
                    <a:schemeClr val="tx1">
                      <a:lumMod val="75000"/>
                      <a:lumOff val="25000"/>
                      <a:alpha val="31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나이브베이즈를 활용한 분류</a:t>
            </a:r>
            <a:r>
              <a:rPr lang="en-US" altLang="ko-KR" sz="1600" b="1" smtClean="0">
                <a:ln>
                  <a:solidFill>
                    <a:schemeClr val="tx1">
                      <a:lumMod val="75000"/>
                      <a:lumOff val="25000"/>
                      <a:alpha val="31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(Classification)</a:t>
            </a:r>
            <a:r>
              <a:rPr lang="ko-KR" altLang="en-US" sz="1600" b="1" smtClean="0">
                <a:ln>
                  <a:solidFill>
                    <a:schemeClr val="tx1">
                      <a:lumMod val="75000"/>
                      <a:lumOff val="25000"/>
                      <a:alpha val="31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실습 </a:t>
            </a:r>
            <a:r>
              <a:rPr lang="en-US" altLang="ko-KR" sz="1600" b="1" smtClean="0">
                <a:ln>
                  <a:solidFill>
                    <a:schemeClr val="tx1">
                      <a:lumMod val="75000"/>
                      <a:lumOff val="25000"/>
                      <a:alpha val="31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with Python</a:t>
            </a:r>
            <a:endParaRPr lang="en-US" altLang="ko-KR" sz="1600" b="1" dirty="0">
              <a:ln>
                <a:solidFill>
                  <a:schemeClr val="tx1">
                    <a:lumMod val="75000"/>
                    <a:lumOff val="25000"/>
                    <a:alpha val="31000"/>
                  </a:schemeClr>
                </a:solidFill>
              </a:ln>
              <a:solidFill>
                <a:schemeClr val="tx1">
                  <a:lumMod val="75000"/>
                  <a:lumOff val="25000"/>
                  <a:alpha val="99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53104" y="1147485"/>
            <a:ext cx="673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en-US" altLang="ko-KR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Naive </a:t>
            </a:r>
            <a:r>
              <a:rPr lang="en-US" altLang="ko-KR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Bayes Classifier </a:t>
            </a:r>
            <a:r>
              <a:rPr lang="ko-KR" altLang="en-US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구현하기</a:t>
            </a:r>
            <a:endParaRPr lang="en-US" altLang="ko-KR" dirty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7898" y="1516817"/>
            <a:ext cx="6739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 개의 이미 트레이닝된 모델이 있을 때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주어진 텍스트가 어떤 모델에 더 적합한지 판정 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(classify) 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하는 방법론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코딩을 통해 구현해보겠습니다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7898" y="2347814"/>
            <a:ext cx="791219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우리에게 사탕을 뽑아주는 기계 두 개가 있다고 합시다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기계들에서 각 색상별로 사탕을 뽑을 각각의 확률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θcolor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endParaRPr lang="en-US" altLang="ko-KR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첫 번째 기계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(M1) : 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θred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0.7 	θgreen = 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0.2	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θblue = 0.1</a:t>
            </a:r>
          </a:p>
          <a:p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번째 기계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(M2) 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 θred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0.3	θgreen = 0.4	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θblue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0.3</a:t>
            </a:r>
          </a:p>
          <a:p>
            <a:endParaRPr lang="ko-KR" altLang="en-US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그리고 우리에게 첫 번째인지 두 번째 기계에서 뽑았을지는 모르지만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다음과 같은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사탕들이 있다고 합시다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red: 4</a:t>
            </a:r>
          </a:p>
          <a:p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green: 3</a:t>
            </a:r>
          </a:p>
          <a:p>
            <a:r>
              <a:rPr lang="en-US" altLang="ko-KR" sz="12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blue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12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en-US" altLang="ko-KR" sz="1200" b="1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우리는 일반적으로 첫 번째 기계가 두 번째 기계보다 많이 쓰인다는 것을 알고 있다고 가정합니다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p(M1)=0.7</a:t>
            </a:r>
          </a:p>
          <a:p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p(M2)=0.3</a:t>
            </a:r>
          </a:p>
          <a:p>
            <a:endParaRPr lang="en-US" altLang="ko-KR" sz="12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우리가 계산하고 싶은 것은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 우리에게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사탕이 있을 때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사탕을 보고 이것들이 몇 번째 기계에서 나왔을지에 대한 확률을 구하는 것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입니다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endParaRPr lang="en-US" altLang="ko-KR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이것은 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p(M(k)|x), k∈{1,2}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나타낼 수 있습니다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046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781192" y="134787"/>
            <a:ext cx="136280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853690" y="0"/>
            <a:ext cx="0" cy="100232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313647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3" y="890407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828" y="300522"/>
            <a:ext cx="555616" cy="4192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7898" y="267529"/>
            <a:ext cx="5938001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b="1">
                <a:ln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8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 </a:t>
            </a:r>
            <a:r>
              <a:rPr lang="en-US" altLang="ko-KR" sz="1200" b="1" smtClean="0">
                <a:ln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8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 </a:t>
            </a:r>
            <a:r>
              <a:rPr lang="en-US" altLang="ko-KR" sz="1200" b="1">
                <a:ln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8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 </a:t>
            </a:r>
            <a:r>
              <a:rPr lang="ko-KR" altLang="en-US" sz="1200" b="1" smtClean="0">
                <a:ln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8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lang="ko-KR" altLang="en-US" sz="1200" b="1" dirty="0">
              <a:ln>
                <a:solidFill>
                  <a:schemeClr val="bg1">
                    <a:lumMod val="85000"/>
                    <a:alpha val="31000"/>
                  </a:schemeClr>
                </a:solidFill>
              </a:ln>
              <a:solidFill>
                <a:schemeClr val="bg1">
                  <a:lumMod val="85000"/>
                  <a:alpha val="99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600" b="1" smtClean="0">
                <a:ln>
                  <a:solidFill>
                    <a:schemeClr val="tx1">
                      <a:lumMod val="75000"/>
                      <a:lumOff val="25000"/>
                      <a:alpha val="31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나이브베이즈를 활용한 분류</a:t>
            </a:r>
            <a:r>
              <a:rPr lang="en-US" altLang="ko-KR" sz="1600" b="1" smtClean="0">
                <a:ln>
                  <a:solidFill>
                    <a:schemeClr val="tx1">
                      <a:lumMod val="75000"/>
                      <a:lumOff val="25000"/>
                      <a:alpha val="31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(Classification)</a:t>
            </a:r>
            <a:r>
              <a:rPr lang="ko-KR" altLang="en-US" sz="1600" b="1" smtClean="0">
                <a:ln>
                  <a:solidFill>
                    <a:schemeClr val="tx1">
                      <a:lumMod val="75000"/>
                      <a:lumOff val="25000"/>
                      <a:alpha val="31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실습 </a:t>
            </a:r>
            <a:r>
              <a:rPr lang="en-US" altLang="ko-KR" sz="1600" b="1" smtClean="0">
                <a:ln>
                  <a:solidFill>
                    <a:schemeClr val="tx1">
                      <a:lumMod val="75000"/>
                      <a:lumOff val="25000"/>
                      <a:alpha val="31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with Python</a:t>
            </a:r>
            <a:endParaRPr lang="en-US" altLang="ko-KR" sz="1600" b="1" dirty="0">
              <a:ln>
                <a:solidFill>
                  <a:schemeClr val="tx1">
                    <a:lumMod val="75000"/>
                    <a:lumOff val="25000"/>
                    <a:alpha val="31000"/>
                  </a:schemeClr>
                </a:solidFill>
              </a:ln>
              <a:solidFill>
                <a:schemeClr val="tx1">
                  <a:lumMod val="75000"/>
                  <a:lumOff val="25000"/>
                  <a:alpha val="99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53104" y="1147485"/>
            <a:ext cx="673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en-US" altLang="ko-KR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Naive </a:t>
            </a:r>
            <a:r>
              <a:rPr lang="en-US" altLang="ko-KR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Bayes Classifier </a:t>
            </a:r>
            <a:r>
              <a:rPr lang="ko-KR" altLang="en-US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구현하기</a:t>
            </a:r>
            <a:endParaRPr lang="en-US" altLang="ko-KR" dirty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7898" y="1612046"/>
            <a:ext cx="79121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이제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Bayes’ Rule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적용하면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endParaRPr lang="en-US" altLang="ko-KR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M(k) | x ) = 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p( M(k) ) * p( x | M(k) ) / p(x) 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이고 </a:t>
            </a:r>
            <a:endParaRPr lang="en-US" altLang="ko-KR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schemeClr val="bg1">
                  <a:lumMod val="85000"/>
                  <a:alpha val="99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50" smtClean="0">
                <a:ln w="3175"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8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여기서 </a:t>
            </a:r>
            <a:r>
              <a:rPr lang="en-US" altLang="ko-KR" sz="1050">
                <a:ln w="3175"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8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p(x) </a:t>
            </a:r>
            <a:r>
              <a:rPr lang="ko-KR" altLang="en-US" sz="1050">
                <a:ln w="3175"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8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기계에 관계없이 같으므로 무시하겠습니다</a:t>
            </a:r>
            <a:r>
              <a:rPr lang="en-US" altLang="ko-KR" sz="1050" smtClean="0">
                <a:ln w="3175"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8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ko-KR" altLang="en-US" sz="1050">
                <a:ln w="3175"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8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우리가 구하고자 하는 것은 사탕들이 이 기계에서 나올 확률의 절대값이 아니고</a:t>
            </a:r>
            <a:r>
              <a:rPr lang="en-US" altLang="ko-KR" sz="1050">
                <a:ln w="3175"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8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r>
              <a:rPr lang="en-US" altLang="ko-KR" sz="1050">
                <a:ln w="3175"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8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050">
                <a:ln w="3175"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8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번과 </a:t>
            </a:r>
            <a:r>
              <a:rPr lang="en-US" altLang="ko-KR" sz="1050">
                <a:ln w="3175"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8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050">
                <a:ln w="3175"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8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 기계 중 어떤 기계인지</a:t>
            </a:r>
            <a:r>
              <a:rPr lang="en-US" altLang="ko-KR" sz="1050">
                <a:ln w="3175"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8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50">
                <a:ln w="3175"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8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즉 상대적인 확률을 구하고자 하는 것이기 때문입니다</a:t>
            </a:r>
            <a:r>
              <a:rPr lang="en-US" altLang="ko-KR" sz="1050">
                <a:ln w="3175"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8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en-US" altLang="ko-KR" sz="1050" smtClean="0">
              <a:ln w="3175">
                <a:solidFill>
                  <a:schemeClr val="bg1">
                    <a:lumMod val="85000"/>
                    <a:alpha val="31000"/>
                  </a:schemeClr>
                </a:solidFill>
              </a:ln>
              <a:solidFill>
                <a:schemeClr val="bg1">
                  <a:lumMod val="85000"/>
                  <a:alpha val="99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색상별 사탕들이 이미 나왔을 때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(red: 4, green: 3, blue: 3), </a:t>
            </a:r>
          </a:p>
          <a:p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사탕들이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or2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 기계에서 나왔을 확률의 비교는 다음과 같으며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endParaRPr lang="en-US" altLang="ko-KR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p( M1 | x ) ∝ 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p( M1 ) * p( x | M1 )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0.7 * (0.7^4 * 0.2^3 * 0.1^3) =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1.345 * 10^(-6)</a:t>
            </a:r>
          </a:p>
          <a:p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p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M2 | x ) ∝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p( M2 ) * p( x | M2 )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0.3 * (0.3^4 * 0.4^3 * 0.3^3) =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4.199 * 10^(-6</a:t>
            </a:r>
            <a:r>
              <a:rPr lang="en-US" altLang="ko-KR" sz="12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200" b="1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2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 번째 기계가 첫 번째 기계보다 적게 사용된다는 사실을 고려하더라도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(p(M2) = 0.3), </a:t>
            </a:r>
          </a:p>
          <a:p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 샘플 사탕 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개를 뽑은 기계는 두 번째 기계일 확률이 훨씬 더 높은 것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알 수 있습니다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이제 두 확률을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normalize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하겠습니다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(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 확률의 합이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되도록 조정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en-US" altLang="ko-KR" sz="1050">
                <a:ln w="3175"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8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(1.345 * 10^(-6) , 4.199 * 10^(-6)) -&gt; (0.243 , 0.757)</a:t>
            </a:r>
          </a:p>
          <a:p>
            <a:endParaRPr lang="en-US" altLang="ko-KR" sz="12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-&gt;1.345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10^(-6) / { 1.345 * 10^(-6) + 4.199 * 10^(-6) 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 = </a:t>
            </a:r>
            <a:r>
              <a:rPr lang="en-US" altLang="ko-KR" sz="12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0.243</a:t>
            </a:r>
            <a:endParaRPr lang="en-US" altLang="ko-KR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4.199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10^(-6) / { 1.345 * 10^(-6) + 4.199 * 10^(-6) 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 =  </a:t>
            </a:r>
            <a:r>
              <a:rPr lang="en-US" altLang="ko-KR" sz="12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0.757</a:t>
            </a:r>
            <a:endParaRPr lang="en-US" altLang="ko-KR" sz="1200" b="1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그러므로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사탕 샘플을 통해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Naive Bayes Classifier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사용했을 때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샘플이 두 번째 기계에서 뽑혔을 확률이 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75.7%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임을 알아낼 수 있습니다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7494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781192" y="134787"/>
            <a:ext cx="136280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853690" y="0"/>
            <a:ext cx="0" cy="100232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313647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3" y="890407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828" y="300522"/>
            <a:ext cx="555616" cy="4192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7898" y="267529"/>
            <a:ext cx="5938001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b="1">
                <a:ln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8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 </a:t>
            </a:r>
            <a:r>
              <a:rPr lang="en-US" altLang="ko-KR" sz="1200" b="1" smtClean="0">
                <a:ln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8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 </a:t>
            </a:r>
            <a:r>
              <a:rPr lang="en-US" altLang="ko-KR" sz="1200" b="1">
                <a:ln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8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 </a:t>
            </a:r>
            <a:r>
              <a:rPr lang="ko-KR" altLang="en-US" sz="1200" b="1" smtClean="0">
                <a:ln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8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lang="ko-KR" altLang="en-US" sz="1200" b="1" dirty="0">
              <a:ln>
                <a:solidFill>
                  <a:schemeClr val="bg1">
                    <a:lumMod val="85000"/>
                    <a:alpha val="31000"/>
                  </a:schemeClr>
                </a:solidFill>
              </a:ln>
              <a:solidFill>
                <a:schemeClr val="bg1">
                  <a:lumMod val="85000"/>
                  <a:alpha val="99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600" b="1" smtClean="0">
                <a:ln>
                  <a:solidFill>
                    <a:schemeClr val="tx1">
                      <a:lumMod val="75000"/>
                      <a:lumOff val="25000"/>
                      <a:alpha val="31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나이브베이즈를 활용한 분류</a:t>
            </a:r>
            <a:r>
              <a:rPr lang="en-US" altLang="ko-KR" sz="1600" b="1" smtClean="0">
                <a:ln>
                  <a:solidFill>
                    <a:schemeClr val="tx1">
                      <a:lumMod val="75000"/>
                      <a:lumOff val="25000"/>
                      <a:alpha val="31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(Classification)</a:t>
            </a:r>
            <a:r>
              <a:rPr lang="ko-KR" altLang="en-US" sz="1600" b="1" smtClean="0">
                <a:ln>
                  <a:solidFill>
                    <a:schemeClr val="tx1">
                      <a:lumMod val="75000"/>
                      <a:lumOff val="25000"/>
                      <a:alpha val="31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실습 </a:t>
            </a:r>
            <a:r>
              <a:rPr lang="en-US" altLang="ko-KR" sz="1600" b="1" smtClean="0">
                <a:ln>
                  <a:solidFill>
                    <a:schemeClr val="tx1">
                      <a:lumMod val="75000"/>
                      <a:lumOff val="25000"/>
                      <a:alpha val="31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with Python</a:t>
            </a:r>
            <a:endParaRPr lang="en-US" altLang="ko-KR" sz="1600" b="1" dirty="0">
              <a:ln>
                <a:solidFill>
                  <a:schemeClr val="tx1">
                    <a:lumMod val="75000"/>
                    <a:lumOff val="25000"/>
                    <a:alpha val="31000"/>
                  </a:schemeClr>
                </a:solidFill>
              </a:ln>
              <a:solidFill>
                <a:schemeClr val="tx1">
                  <a:lumMod val="75000"/>
                  <a:lumOff val="25000"/>
                  <a:alpha val="99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53104" y="1147485"/>
            <a:ext cx="673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en-US" altLang="ko-KR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Naive </a:t>
            </a:r>
            <a:r>
              <a:rPr lang="en-US" altLang="ko-KR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Bayes Classifier </a:t>
            </a:r>
            <a:r>
              <a:rPr lang="ko-KR" altLang="en-US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구현하기</a:t>
            </a:r>
            <a:endParaRPr lang="en-US" altLang="ko-KR" dirty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7898" y="1612046"/>
            <a:ext cx="7912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나이브 베이즈 분류를 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실습해보겠습니다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en-US" altLang="ko-KR" sz="12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번째 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번째 문장으로 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BOW 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모델을 만들고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3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번째 문장이 각각의 모델로부터 생성될 확률을 확인하겠습니다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첫 번째 문장에서 생성된 모델은 위의 예제에서의 첫 번째 기계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 번째 문장에서 생성된 모델은 위의 예제에서의 두 번째 기계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그리고 테스트할 문장은 위의 예제에서의 사탕들이라고 생각하면 됩니다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7898" y="3030852"/>
            <a:ext cx="8801976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 </a:t>
            </a:r>
            <a:endParaRPr lang="en-US" altLang="ko-KR" sz="14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John likes to watch movies. Mary likes movies too.	: C1 (= </a:t>
            </a:r>
            <a:r>
              <a:rPr lang="ko-KR" altLang="en-US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사탕 문제에서 </a:t>
            </a:r>
            <a:r>
              <a:rPr lang="en-US" altLang="ko-KR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M1, </a:t>
            </a:r>
            <a:r>
              <a:rPr lang="ko-KR" altLang="en-US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기계</a:t>
            </a:r>
            <a:r>
              <a:rPr lang="en-US" altLang="ko-KR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</a:t>
            </a:r>
          </a:p>
          <a:p>
            <a:r>
              <a:rPr lang="en-US" altLang="ko-KR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 the machine learning, naive Bayes classifiers are a family of simple probabilistic classifiers.	</a:t>
            </a:r>
            <a:endParaRPr lang="en-US" altLang="ko-KR" sz="11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sz="11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	: </a:t>
            </a:r>
            <a:r>
              <a:rPr lang="en-US" altLang="ko-KR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C2 (= </a:t>
            </a:r>
            <a:r>
              <a:rPr lang="ko-KR" altLang="en-US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사탕 문제에서 </a:t>
            </a:r>
            <a:r>
              <a:rPr lang="en-US" altLang="ko-KR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M2, </a:t>
            </a:r>
            <a:r>
              <a:rPr lang="ko-KR" altLang="en-US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기계</a:t>
            </a:r>
            <a:r>
              <a:rPr lang="en-US" altLang="ko-KR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</a:t>
            </a:r>
          </a:p>
          <a:p>
            <a:r>
              <a:rPr lang="en-US" altLang="ko-KR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John also likes to watch football games.		: x (</a:t>
            </a:r>
            <a:r>
              <a:rPr lang="ko-KR" altLang="en-US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사탕 문제에서 사탕 </a:t>
            </a:r>
            <a:r>
              <a:rPr lang="en-US" altLang="ko-KR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r>
              <a:rPr lang="en-US" altLang="ko-KR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en-US" altLang="ko-KR" sz="11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0.1				: </a:t>
            </a:r>
            <a:r>
              <a:rPr lang="el-GR" altLang="ko-KR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α (</a:t>
            </a:r>
            <a:r>
              <a:rPr lang="en-US" altLang="ko-KR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laplace smoothing</a:t>
            </a:r>
            <a:r>
              <a:rPr lang="ko-KR" altLang="en-US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사용되는 숫자</a:t>
            </a:r>
            <a:r>
              <a:rPr lang="en-US" altLang="ko-KR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en-US" altLang="ko-KR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0.5				: p(C1) (= </a:t>
            </a:r>
            <a:r>
              <a:rPr lang="ko-KR" altLang="en-US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사탕 문제에서 </a:t>
            </a:r>
            <a:r>
              <a:rPr lang="en-US" altLang="ko-KR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p(M1))</a:t>
            </a:r>
          </a:p>
          <a:p>
            <a:r>
              <a:rPr lang="en-US" altLang="ko-KR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0.5				: p(C2) (= </a:t>
            </a:r>
            <a:r>
              <a:rPr lang="ko-KR" altLang="en-US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사탕 문제에서 </a:t>
            </a:r>
            <a:r>
              <a:rPr lang="en-US" altLang="ko-KR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p(M2))</a:t>
            </a:r>
            <a:endParaRPr lang="en-US" altLang="ko-KR" sz="14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 </a:t>
            </a:r>
            <a:endParaRPr lang="en-US" altLang="ko-KR" sz="14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(0.9999985271309568, 1.4728690432649586e-06</a:t>
            </a:r>
            <a:r>
              <a:rPr lang="en-US" altLang="ko-KR" sz="14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en-US" altLang="ko-KR" sz="14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p(C1|x) </a:t>
            </a:r>
            <a:r>
              <a:rPr lang="ko-KR" altLang="en-US" sz="14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</a:t>
            </a:r>
            <a:r>
              <a:rPr lang="en-US" altLang="ko-KR" sz="14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p(C2|x) </a:t>
            </a:r>
            <a:r>
              <a:rPr lang="ko-KR" altLang="en-US" sz="14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14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normalize</a:t>
            </a:r>
            <a:r>
              <a:rPr lang="ko-KR" altLang="en-US" sz="14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된 값</a:t>
            </a:r>
            <a:endParaRPr lang="en-US" altLang="ko-KR" sz="14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1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1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1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1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앞서 실습한 </a:t>
            </a:r>
            <a:r>
              <a:rPr lang="en-US" altLang="ko-KR" sz="11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create_BOW </a:t>
            </a:r>
            <a:r>
              <a:rPr lang="en-US" altLang="ko-KR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log_likelihood / normalize_log_prob </a:t>
            </a:r>
            <a:r>
              <a:rPr lang="ko-KR" altLang="en-US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함수가 모두 이미 </a:t>
            </a:r>
            <a:r>
              <a:rPr lang="en-US" altLang="ko-KR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naivebayes_utils </a:t>
            </a:r>
            <a:r>
              <a:rPr lang="ko-KR" altLang="en-US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모듈에 완성되어 </a:t>
            </a:r>
            <a:r>
              <a:rPr lang="ko-KR" altLang="en-US" sz="11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있습니다</a:t>
            </a:r>
            <a:r>
              <a:rPr lang="en-US" altLang="ko-KR" sz="11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1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1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베이즈 계산 구현만 </a:t>
            </a:r>
            <a:r>
              <a:rPr lang="ko-KR" altLang="en-US" sz="11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진행합니다</a:t>
            </a:r>
            <a:r>
              <a:rPr lang="en-US" altLang="ko-KR" sz="11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1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700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781192" y="134787"/>
            <a:ext cx="136280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853690" y="0"/>
            <a:ext cx="0" cy="100232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313647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3" y="890407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828" y="300522"/>
            <a:ext cx="555616" cy="4192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7898" y="267529"/>
            <a:ext cx="5938001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b="1">
                <a:ln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8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 </a:t>
            </a:r>
            <a:r>
              <a:rPr lang="en-US" altLang="ko-KR" sz="1200" b="1" smtClean="0">
                <a:ln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8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 </a:t>
            </a:r>
            <a:r>
              <a:rPr lang="en-US" altLang="ko-KR" sz="1200" b="1">
                <a:ln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8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 </a:t>
            </a:r>
            <a:r>
              <a:rPr lang="ko-KR" altLang="en-US" sz="1200" b="1" smtClean="0">
                <a:ln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8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lang="ko-KR" altLang="en-US" sz="1200" b="1" dirty="0">
              <a:ln>
                <a:solidFill>
                  <a:schemeClr val="bg1">
                    <a:lumMod val="85000"/>
                    <a:alpha val="31000"/>
                  </a:schemeClr>
                </a:solidFill>
              </a:ln>
              <a:solidFill>
                <a:schemeClr val="bg1">
                  <a:lumMod val="85000"/>
                  <a:alpha val="99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600" b="1" smtClean="0">
                <a:ln>
                  <a:solidFill>
                    <a:schemeClr val="tx1">
                      <a:lumMod val="75000"/>
                      <a:lumOff val="25000"/>
                      <a:alpha val="31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나이브베이즈를 활용한 분류</a:t>
            </a:r>
            <a:r>
              <a:rPr lang="en-US" altLang="ko-KR" sz="1600" b="1" smtClean="0">
                <a:ln>
                  <a:solidFill>
                    <a:schemeClr val="tx1">
                      <a:lumMod val="75000"/>
                      <a:lumOff val="25000"/>
                      <a:alpha val="31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(Classification)</a:t>
            </a:r>
            <a:r>
              <a:rPr lang="ko-KR" altLang="en-US" sz="1600" b="1" smtClean="0">
                <a:ln>
                  <a:solidFill>
                    <a:schemeClr val="tx1">
                      <a:lumMod val="75000"/>
                      <a:lumOff val="25000"/>
                      <a:alpha val="31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실습 </a:t>
            </a:r>
            <a:r>
              <a:rPr lang="en-US" altLang="ko-KR" sz="1600" b="1" smtClean="0">
                <a:ln>
                  <a:solidFill>
                    <a:schemeClr val="tx1">
                      <a:lumMod val="75000"/>
                      <a:lumOff val="25000"/>
                      <a:alpha val="31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with Python</a:t>
            </a:r>
            <a:endParaRPr lang="en-US" altLang="ko-KR" sz="1600" b="1" dirty="0">
              <a:ln>
                <a:solidFill>
                  <a:schemeClr val="tx1">
                    <a:lumMod val="75000"/>
                    <a:lumOff val="25000"/>
                    <a:alpha val="31000"/>
                  </a:schemeClr>
                </a:solidFill>
              </a:ln>
              <a:solidFill>
                <a:schemeClr val="tx1">
                  <a:lumMod val="75000"/>
                  <a:lumOff val="25000"/>
                  <a:alpha val="99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53104" y="1147485"/>
            <a:ext cx="673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Naive Bayes</a:t>
            </a:r>
            <a:r>
              <a:rPr lang="ko-KR" altLang="en-US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감정 분석하기</a:t>
            </a:r>
            <a:endParaRPr lang="en-US" altLang="ko-KR" dirty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3104" y="1698766"/>
            <a:ext cx="79121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현재까지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감정을 컴퓨터로 분석하려는 시도는 계속 진행중입니다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크게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긍정적인 감정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부정적인 감정을 나누는 문제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sentiment analysis (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정서 분석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이라고 합니다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외에 사람들이 느끼는 감정들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예를 들어 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분노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기쁨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놀람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사랑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슬픔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두려움 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(Parrott’s Emotions) 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혹은 기쁨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신뢰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두려움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놀람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슬픔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역겨움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화남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기대 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(Plutchik’s Wheel of Emotions) 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등의 분석을 하는 문제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emotion analysis (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감정 분석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이라고 합니다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실제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리뷰를 데이터를 통해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Naive Bayes Classifier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트레이닝하고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2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입력받을 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문장이 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positive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확률 및 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negative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확률을 구하는 문제 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(sentiment analysis)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실습하겠습니다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3103" y="3635041"/>
            <a:ext cx="810549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Dataset ] </a:t>
            </a:r>
          </a:p>
          <a:p>
            <a:endParaRPr lang="en-US" altLang="ko-KR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데이터는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 Pang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Lillian Lee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Thumbs up? Sentiment Classification using Machine Learning Techniques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논문에 </a:t>
            </a:r>
            <a:endParaRPr lang="en-US" altLang="ko-KR" sz="12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쓰인것을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사용합니다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데이터는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IMDB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영화 리뷰들 중 일부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정리한 것으로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긍정적 리뷰 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1000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개와 부정적 리뷰 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1000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이루어져 있습니다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데이터셋은 여기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(http://goo.gl/gppRX)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다운로드 받을 수 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있습니다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리뷰들은 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txt_sentoken 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디렉토리 밑의 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neg 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pos 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안에 있으며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한 개가 하나의 리뷰를 의미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합니다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예를 들어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200" u="sng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txt_sentoken/neg/cv000_29416.txt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부정적인 리뷰이며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내용의 일부는 다음과 같습니다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schemeClr val="bg1">
                  <a:lumMod val="75000"/>
                  <a:alpha val="99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i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chemeClr val="bg1">
                    <a:lumMod val="7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plot : two teen couples go to a church party , drink and then drive </a:t>
            </a:r>
            <a:r>
              <a:rPr lang="en-US" altLang="ko-KR" sz="1200" i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chemeClr val="bg1">
                    <a:lumMod val="7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they </a:t>
            </a:r>
            <a:r>
              <a:rPr lang="en-US" altLang="ko-KR" sz="1200" i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chemeClr val="bg1">
                    <a:lumMod val="7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get into an accident </a:t>
            </a:r>
            <a:r>
              <a:rPr lang="en-US" altLang="ko-KR" sz="1200" i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chemeClr val="bg1">
                    <a:lumMod val="7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one </a:t>
            </a:r>
            <a:r>
              <a:rPr lang="en-US" altLang="ko-KR" sz="1200" i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chemeClr val="bg1">
                    <a:lumMod val="7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of the guys dies , but his girlfriend continues to see him in her life , and has nightmares </a:t>
            </a:r>
            <a:r>
              <a:rPr lang="en-US" altLang="ko-KR" sz="1200" i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chemeClr val="bg1">
                    <a:lumMod val="7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what's </a:t>
            </a:r>
            <a:r>
              <a:rPr lang="en-US" altLang="ko-KR" sz="1200" i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chemeClr val="bg1">
                    <a:lumMod val="7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the deal ?</a:t>
            </a:r>
            <a:r>
              <a:rPr lang="en-US" altLang="ko-KR" sz="1200" i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9190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781192" y="134787"/>
            <a:ext cx="136280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853690" y="0"/>
            <a:ext cx="0" cy="100232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313647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3" y="890407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828" y="300522"/>
            <a:ext cx="555616" cy="4192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7898" y="267529"/>
            <a:ext cx="5938001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b="1">
                <a:ln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8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 </a:t>
            </a:r>
            <a:r>
              <a:rPr lang="en-US" altLang="ko-KR" sz="1200" b="1" smtClean="0">
                <a:ln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8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 </a:t>
            </a:r>
            <a:r>
              <a:rPr lang="en-US" altLang="ko-KR" sz="1200" b="1">
                <a:ln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8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 </a:t>
            </a:r>
            <a:r>
              <a:rPr lang="ko-KR" altLang="en-US" sz="1200" b="1" smtClean="0">
                <a:ln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8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lang="ko-KR" altLang="en-US" sz="1200" b="1" dirty="0">
              <a:ln>
                <a:solidFill>
                  <a:schemeClr val="bg1">
                    <a:lumMod val="85000"/>
                    <a:alpha val="31000"/>
                  </a:schemeClr>
                </a:solidFill>
              </a:ln>
              <a:solidFill>
                <a:schemeClr val="bg1">
                  <a:lumMod val="85000"/>
                  <a:alpha val="99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600" b="1" smtClean="0">
                <a:ln>
                  <a:solidFill>
                    <a:schemeClr val="tx1">
                      <a:lumMod val="75000"/>
                      <a:lumOff val="25000"/>
                      <a:alpha val="31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나이브베이즈를 활용한 분류</a:t>
            </a:r>
            <a:r>
              <a:rPr lang="en-US" altLang="ko-KR" sz="1600" b="1" smtClean="0">
                <a:ln>
                  <a:solidFill>
                    <a:schemeClr val="tx1">
                      <a:lumMod val="75000"/>
                      <a:lumOff val="25000"/>
                      <a:alpha val="31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(Classification)</a:t>
            </a:r>
            <a:r>
              <a:rPr lang="ko-KR" altLang="en-US" sz="1600" b="1" smtClean="0">
                <a:ln>
                  <a:solidFill>
                    <a:schemeClr val="tx1">
                      <a:lumMod val="75000"/>
                      <a:lumOff val="25000"/>
                      <a:alpha val="31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실습 </a:t>
            </a:r>
            <a:r>
              <a:rPr lang="en-US" altLang="ko-KR" sz="1600" b="1" smtClean="0">
                <a:ln>
                  <a:solidFill>
                    <a:schemeClr val="tx1">
                      <a:lumMod val="75000"/>
                      <a:lumOff val="25000"/>
                      <a:alpha val="31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with Python</a:t>
            </a:r>
            <a:endParaRPr lang="en-US" altLang="ko-KR" sz="1600" b="1" dirty="0">
              <a:ln>
                <a:solidFill>
                  <a:schemeClr val="tx1">
                    <a:lumMod val="75000"/>
                    <a:lumOff val="25000"/>
                    <a:alpha val="31000"/>
                  </a:schemeClr>
                </a:solidFill>
              </a:ln>
              <a:solidFill>
                <a:schemeClr val="tx1">
                  <a:lumMod val="75000"/>
                  <a:lumOff val="25000"/>
                  <a:alpha val="99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53104" y="1147485"/>
            <a:ext cx="673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Naive Bayes</a:t>
            </a:r>
            <a:r>
              <a:rPr lang="ko-KR" altLang="en-US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감정 분석하기</a:t>
            </a:r>
            <a:endParaRPr lang="en-US" altLang="ko-KR" dirty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3104" y="1739202"/>
            <a:ext cx="85023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read_text_data()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함수가 구현되어 있습니다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폴더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경로를 인자로 받아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폴더 내의 모든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txt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파일들의 모든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line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들을 읽어들여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all_text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저장하는 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함수입니다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-&gt; positive &amp; negative 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폴더 각각을 대상으로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폴더 안의 모든 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txt 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파일의 모든 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line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들을 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all_text 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변수에 저장해 반환합니다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-&gt; 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우리는 리턴된 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all_text 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내의 단어들을 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counting 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하여</a:t>
            </a:r>
            <a:r>
              <a:rPr lang="ko-KR" altLang="en-US" sz="12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긍정</a:t>
            </a:r>
            <a:r>
              <a:rPr lang="en-US" altLang="ko-KR" sz="12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2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부정 각각의 리뷰에 대한 </a:t>
            </a:r>
            <a:r>
              <a:rPr lang="en-US" altLang="ko-KR" sz="12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BOW(</a:t>
            </a:r>
            <a:r>
              <a:rPr lang="ko-KR" altLang="en-US" sz="12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단어가방</a:t>
            </a:r>
            <a:r>
              <a:rPr lang="en-US" altLang="ko-KR" sz="12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12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모델을 만들 수 있습니다</a:t>
            </a:r>
            <a:r>
              <a:rPr lang="en-US" altLang="ko-KR" sz="12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200" b="1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srgbClr val="FF0000">
                  <a:alpha val="99000"/>
                </a:srgb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2203" y="3018391"/>
            <a:ext cx="8104135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 </a:t>
            </a:r>
            <a:r>
              <a:rPr lang="en-US" altLang="ko-KR" sz="105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5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테스트할 문장 한 </a:t>
            </a:r>
            <a:r>
              <a:rPr lang="ko-KR" altLang="en-US" sz="105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줄</a:t>
            </a:r>
            <a:r>
              <a:rPr lang="ko-KR" altLang="en-US" sz="105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l-GR" altLang="ko-KR" sz="105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α </a:t>
            </a:r>
            <a:r>
              <a:rPr lang="ko-KR" altLang="en-US" sz="105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값은 </a:t>
            </a:r>
            <a:r>
              <a:rPr lang="en-US" altLang="ko-KR" sz="105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0.1, P(pos)=0.5, P(neg)=0.5 </a:t>
            </a:r>
            <a:r>
              <a:rPr lang="ko-KR" altLang="en-US" sz="105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사전에 코드 상에 설정되어 있습니다</a:t>
            </a:r>
            <a:r>
              <a:rPr lang="en-US" altLang="ko-KR" sz="105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4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 This </a:t>
            </a:r>
            <a:r>
              <a:rPr lang="en-US" altLang="ko-KR" sz="14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movie was totally bad... haven't seen worse in my </a:t>
            </a:r>
            <a:r>
              <a:rPr lang="en-US" altLang="ko-KR" sz="14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life</a:t>
            </a:r>
          </a:p>
          <a:p>
            <a:r>
              <a:rPr lang="en-US" altLang="ko-KR" sz="14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 It was undeniably awesome! A must see!</a:t>
            </a:r>
          </a:p>
          <a:p>
            <a:endParaRPr lang="en-US" altLang="ko-KR" sz="14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 </a:t>
            </a:r>
            <a:endParaRPr lang="en-US" altLang="ko-KR" sz="14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 (</a:t>
            </a:r>
            <a:r>
              <a:rPr lang="en-US" altLang="ko-KR" sz="14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0.05349, 0.9465) == P(pos|text</a:t>
            </a:r>
            <a:r>
              <a:rPr lang="en-US" altLang="ko-KR" sz="14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= 5.35% </a:t>
            </a:r>
            <a:r>
              <a:rPr lang="en-US" altLang="ko-KR" sz="14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 P(neg|text</a:t>
            </a:r>
            <a:r>
              <a:rPr lang="en-US" altLang="ko-KR" sz="14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= 94.65%</a:t>
            </a:r>
          </a:p>
          <a:p>
            <a:r>
              <a:rPr lang="en-US" altLang="ko-KR" sz="14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 (</a:t>
            </a:r>
            <a:r>
              <a:rPr lang="en-US" altLang="ko-KR" sz="14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0.77613, 0.2238) == P(pos|text</a:t>
            </a:r>
            <a:r>
              <a:rPr lang="en-US" altLang="ko-KR" sz="14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= 77.61% </a:t>
            </a:r>
            <a:r>
              <a:rPr lang="en-US" altLang="ko-KR" sz="14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 P(neg|text</a:t>
            </a:r>
            <a:r>
              <a:rPr lang="en-US" altLang="ko-KR" sz="14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= 22.39%</a:t>
            </a:r>
          </a:p>
          <a:p>
            <a:endParaRPr lang="en-US" altLang="ko-KR" sz="105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schemeClr val="bg1">
                  <a:lumMod val="8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5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테스트할 문장을 </a:t>
            </a:r>
            <a:r>
              <a:rPr lang="en-US" altLang="ko-KR" sz="105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Naive Bayes Classifier </a:t>
            </a:r>
            <a:r>
              <a:rPr lang="ko-KR" altLang="en-US" sz="105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이용해 분류를 수행한 뒤에</a:t>
            </a:r>
            <a:r>
              <a:rPr lang="en-US" altLang="ko-KR" sz="105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r>
              <a:rPr lang="ko-KR" altLang="en-US" sz="105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문장이 긍정적인 리뷰 혹은 부정적인 리뷰인지에 대한 표준화된 확률 두 개의 </a:t>
            </a:r>
            <a:r>
              <a:rPr lang="ko-KR" altLang="en-US" sz="105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튜플</a:t>
            </a:r>
            <a:r>
              <a:rPr lang="en-US" altLang="ko-KR" sz="8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(() </a:t>
            </a:r>
            <a:r>
              <a:rPr lang="ko-KR" altLang="en-US" sz="8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감싸진 자료형</a:t>
            </a:r>
            <a:r>
              <a:rPr lang="en-US" altLang="ko-KR" sz="8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05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반환합니다</a:t>
            </a:r>
            <a:r>
              <a:rPr lang="en-US" altLang="ko-KR" sz="105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en-US" altLang="ko-KR" sz="105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schemeClr val="bg1">
                  <a:lumMod val="8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05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== </a:t>
            </a:r>
            <a:r>
              <a:rPr lang="ko-KR" altLang="en-US" sz="105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표준화된 </a:t>
            </a:r>
            <a:r>
              <a:rPr lang="en-US" altLang="ko-KR" sz="105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(P(neg) , P(pos</a:t>
            </a:r>
            <a:r>
              <a:rPr lang="en-US" altLang="ko-KR" sz="105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))</a:t>
            </a:r>
          </a:p>
          <a:p>
            <a:endParaRPr lang="en-US" altLang="ko-KR" sz="105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schemeClr val="bg1">
                  <a:lumMod val="8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5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 확률의 합은 </a:t>
            </a:r>
            <a:r>
              <a:rPr lang="en-US" altLang="ko-KR" sz="105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05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되어야 하며 </a:t>
            </a:r>
            <a:r>
              <a:rPr lang="en-US" altLang="ko-KR" sz="105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normalize_log_prob </a:t>
            </a:r>
            <a:r>
              <a:rPr lang="ko-KR" altLang="en-US" sz="105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함수에서 이미 구현되어 있습니다</a:t>
            </a:r>
            <a:r>
              <a:rPr lang="en-US" altLang="ko-KR" sz="105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05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schemeClr val="bg1">
                  <a:lumMod val="8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639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781192" y="134787"/>
            <a:ext cx="136280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853690" y="0"/>
            <a:ext cx="0" cy="100232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313647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3" y="890407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828" y="300522"/>
            <a:ext cx="555616" cy="4192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7898" y="267529"/>
            <a:ext cx="5938001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b="1" dirty="0">
                <a:ln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8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END</a:t>
            </a:r>
          </a:p>
          <a:p>
            <a:pPr>
              <a:lnSpc>
                <a:spcPct val="110000"/>
              </a:lnSpc>
            </a:pPr>
            <a:r>
              <a:rPr lang="en-US" altLang="ko-KR" sz="1600" b="1" dirty="0">
                <a:ln>
                  <a:solidFill>
                    <a:schemeClr val="tx1">
                      <a:lumMod val="75000"/>
                      <a:lumOff val="25000"/>
                      <a:alpha val="31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END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602999" y="2570304"/>
            <a:ext cx="593800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8000" b="1" spc="-150" dirty="0">
                <a:ln>
                  <a:solidFill>
                    <a:schemeClr val="tx1">
                      <a:lumMod val="50000"/>
                      <a:lumOff val="50000"/>
                      <a:alpha val="27000"/>
                    </a:schemeClr>
                  </a:solidFill>
                </a:ln>
                <a:solidFill>
                  <a:srgbClr val="28282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</a:t>
            </a:r>
            <a:endParaRPr lang="en-US" altLang="ko-KR" sz="8000" b="1" dirty="0">
              <a:ln>
                <a:solidFill>
                  <a:schemeClr val="tx1">
                    <a:lumMod val="75000"/>
                    <a:lumOff val="25000"/>
                    <a:alpha val="31000"/>
                  </a:schemeClr>
                </a:solidFill>
              </a:ln>
              <a:solidFill>
                <a:schemeClr val="tx1">
                  <a:lumMod val="75000"/>
                  <a:lumOff val="25000"/>
                  <a:alpha val="99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06394" y="3807565"/>
            <a:ext cx="1248485" cy="35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ko-KR" sz="1600" b="1" spc="-150" dirty="0">
                <a:ln>
                  <a:solidFill>
                    <a:schemeClr val="tx1">
                      <a:lumMod val="50000"/>
                      <a:lumOff val="50000"/>
                      <a:alpha val="27000"/>
                    </a:schemeClr>
                  </a:solidFill>
                </a:ln>
                <a:solidFill>
                  <a:srgbClr val="28282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BOAZ</a:t>
            </a:r>
            <a:endParaRPr lang="en-US" altLang="ko-KR" sz="1600" b="1" dirty="0">
              <a:ln>
                <a:solidFill>
                  <a:schemeClr val="tx1">
                    <a:lumMod val="75000"/>
                    <a:lumOff val="25000"/>
                    <a:alpha val="31000"/>
                  </a:schemeClr>
                </a:solidFill>
              </a:ln>
              <a:solidFill>
                <a:schemeClr val="tx1">
                  <a:lumMod val="75000"/>
                  <a:lumOff val="25000"/>
                  <a:alpha val="99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023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781192" y="134787"/>
            <a:ext cx="136280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853690" y="0"/>
            <a:ext cx="0" cy="100232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313647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3" y="890407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828" y="300522"/>
            <a:ext cx="555616" cy="4192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7898" y="267529"/>
            <a:ext cx="5938001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b="1">
                <a:ln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8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 </a:t>
            </a:r>
            <a:r>
              <a:rPr lang="en-US" altLang="ko-KR" sz="1200" b="1" smtClean="0">
                <a:ln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8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 </a:t>
            </a:r>
            <a:r>
              <a:rPr lang="en-US" altLang="ko-KR" sz="1200" b="1">
                <a:ln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8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 </a:t>
            </a:r>
            <a:r>
              <a:rPr lang="ko-KR" altLang="en-US" sz="1200" b="1" smtClean="0">
                <a:ln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8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lang="ko-KR" altLang="en-US" sz="1200" b="1" dirty="0">
              <a:ln>
                <a:solidFill>
                  <a:schemeClr val="bg1">
                    <a:lumMod val="85000"/>
                    <a:alpha val="31000"/>
                  </a:schemeClr>
                </a:solidFill>
              </a:ln>
              <a:solidFill>
                <a:schemeClr val="bg1">
                  <a:lumMod val="85000"/>
                  <a:alpha val="99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600" b="1" smtClean="0">
                <a:ln>
                  <a:solidFill>
                    <a:schemeClr val="tx1">
                      <a:lumMod val="75000"/>
                      <a:lumOff val="25000"/>
                      <a:alpha val="31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나이브베이즈를 활용한 분류</a:t>
            </a:r>
            <a:r>
              <a:rPr lang="en-US" altLang="ko-KR" sz="1600" b="1" smtClean="0">
                <a:ln>
                  <a:solidFill>
                    <a:schemeClr val="tx1">
                      <a:lumMod val="75000"/>
                      <a:lumOff val="25000"/>
                      <a:alpha val="31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(Classification)</a:t>
            </a:r>
            <a:r>
              <a:rPr lang="ko-KR" altLang="en-US" sz="1600" b="1" smtClean="0">
                <a:ln>
                  <a:solidFill>
                    <a:schemeClr val="tx1">
                      <a:lumMod val="75000"/>
                      <a:lumOff val="25000"/>
                      <a:alpha val="31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실습 </a:t>
            </a:r>
            <a:r>
              <a:rPr lang="en-US" altLang="ko-KR" sz="1600" b="1" smtClean="0">
                <a:ln>
                  <a:solidFill>
                    <a:schemeClr val="tx1">
                      <a:lumMod val="75000"/>
                      <a:lumOff val="25000"/>
                      <a:alpha val="31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with Python</a:t>
            </a:r>
            <a:endParaRPr lang="en-US" altLang="ko-KR" sz="1600" b="1" dirty="0">
              <a:ln>
                <a:solidFill>
                  <a:schemeClr val="tx1">
                    <a:lumMod val="75000"/>
                    <a:lumOff val="25000"/>
                    <a:alpha val="31000"/>
                  </a:schemeClr>
                </a:solidFill>
              </a:ln>
              <a:solidFill>
                <a:schemeClr val="tx1">
                  <a:lumMod val="75000"/>
                  <a:lumOff val="25000"/>
                  <a:alpha val="99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67898" y="1435530"/>
            <a:ext cx="86565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나이브베이즈를 활용한 분류는 아시다시피 여러 분야에서 활용될 수 있어요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chemeClr val="bg1">
                    <a:lumMod val="6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ex) 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chemeClr val="bg1">
                    <a:lumMod val="6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이메일의 스팸 분류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chemeClr val="bg1">
                    <a:lumMod val="6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chemeClr val="bg1">
                    <a:lumMod val="6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리뷰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chemeClr val="bg1">
                    <a:lumMod val="6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chemeClr val="bg1">
                    <a:lumMod val="6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댓글의 감정분류 등</a:t>
            </a:r>
            <a:endParaRPr lang="en-US" altLang="ko-KR" sz="12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schemeClr val="bg1">
                  <a:lumMod val="65000"/>
                  <a:alpha val="99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오늘 실습에서는 그러한 분류를 위한 기초로서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단어가방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(Bag-of-words)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만들고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endParaRPr lang="en-US" altLang="ko-KR" sz="12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0070C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특정 문장이 주어졌을 때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0070C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0070C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문장이 어느 단어가방에서 나왔을 지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분류해보도록 하겠습니다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endParaRPr lang="en-US" altLang="ko-KR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과정에서 </a:t>
            </a:r>
            <a:endParaRPr lang="en-US" altLang="ko-KR" sz="12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Likelihood(</a:t>
            </a:r>
            <a:r>
              <a:rPr lang="ko-KR" altLang="en-US" sz="12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우도</a:t>
            </a:r>
            <a:r>
              <a:rPr lang="en-US" altLang="ko-KR" sz="12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</a:t>
            </a:r>
            <a:r>
              <a:rPr lang="ko-KR" altLang="en-US" sz="12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Laplace </a:t>
            </a:r>
            <a:r>
              <a:rPr lang="en-US" altLang="ko-KR" sz="12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Smoothing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개념을 설명할 것이며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전체적인 파이썬 코딩 난이도는 무척 낮습니다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 기준으로는 어려웠습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ㅋㅋㅋㅋ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텍스트 설명이 무척 많습니다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(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지루해도 참아주세요 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bb)</a:t>
            </a:r>
          </a:p>
          <a:p>
            <a:endParaRPr lang="en-US" altLang="ko-KR" sz="12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 수준 역시도 저와 같이 아예 처음 접한다고 생각하고 쉬운 기초부터 설명할게요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  <a:p>
            <a:endParaRPr lang="en-US" altLang="ko-KR" sz="12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smtClean="0">
                <a:ln>
                  <a:solidFill>
                    <a:srgbClr val="FFC000">
                      <a:alpha val="31000"/>
                    </a:srgbClr>
                  </a:solidFill>
                </a:ln>
                <a:solidFill>
                  <a:srgbClr val="FFC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기본적으로 </a:t>
            </a:r>
            <a:r>
              <a:rPr lang="en-US" altLang="ko-KR" sz="1200">
                <a:ln>
                  <a:solidFill>
                    <a:srgbClr val="00B0F0">
                      <a:alpha val="31000"/>
                    </a:srgbClr>
                  </a:solidFill>
                </a:ln>
                <a:solidFill>
                  <a:srgbClr val="00B0F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Anaconda Python </a:t>
            </a:r>
            <a:r>
              <a:rPr lang="en-US" altLang="ko-KR" sz="1200">
                <a:ln>
                  <a:solidFill>
                    <a:srgbClr val="00B0F0">
                      <a:alpha val="31000"/>
                    </a:srgbClr>
                  </a:solidFill>
                </a:ln>
                <a:solidFill>
                  <a:srgbClr val="00B0F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3.5 </a:t>
            </a:r>
            <a:r>
              <a:rPr lang="en-US" altLang="ko-KR" sz="1200" smtClean="0">
                <a:ln>
                  <a:solidFill>
                    <a:srgbClr val="00B0F0">
                      <a:alpha val="31000"/>
                    </a:srgbClr>
                  </a:solidFill>
                </a:ln>
                <a:solidFill>
                  <a:srgbClr val="00B0F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version</a:t>
            </a:r>
            <a:r>
              <a:rPr lang="en-US" altLang="ko-KR" sz="1200" smtClean="0">
                <a:ln>
                  <a:solidFill>
                    <a:srgbClr val="FFC000">
                      <a:alpha val="31000"/>
                    </a:srgbClr>
                  </a:solidFill>
                </a:ln>
                <a:solidFill>
                  <a:srgbClr val="FFC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smtClean="0">
                <a:ln>
                  <a:solidFill>
                    <a:srgbClr val="FFC000">
                      <a:alpha val="31000"/>
                    </a:srgbClr>
                  </a:solidFill>
                </a:ln>
                <a:solidFill>
                  <a:srgbClr val="FFC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설치되었다고 가정하고</a:t>
            </a:r>
            <a:r>
              <a:rPr lang="ko-KR" altLang="en-US" sz="1200" b="1" smtClean="0">
                <a:ln>
                  <a:solidFill>
                    <a:srgbClr val="FFC000">
                      <a:alpha val="31000"/>
                    </a:srgbClr>
                  </a:solidFill>
                </a:ln>
                <a:solidFill>
                  <a:srgbClr val="FFC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b="1" smtClean="0">
                <a:ln>
                  <a:solidFill>
                    <a:srgbClr val="FFC000">
                      <a:alpha val="31000"/>
                    </a:srgbClr>
                  </a:solidFill>
                </a:ln>
                <a:solidFill>
                  <a:srgbClr val="FFC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Jupyter Notebook </a:t>
            </a:r>
            <a:r>
              <a:rPr lang="ko-KR" altLang="en-US" sz="1200" smtClean="0">
                <a:ln>
                  <a:solidFill>
                    <a:srgbClr val="FFC000">
                      <a:alpha val="31000"/>
                    </a:srgbClr>
                  </a:solidFill>
                </a:ln>
                <a:solidFill>
                  <a:srgbClr val="FFC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실습을 진행하겠습니다</a:t>
            </a:r>
            <a:r>
              <a:rPr lang="en-US" altLang="ko-KR" sz="1200" smtClean="0">
                <a:ln>
                  <a:solidFill>
                    <a:srgbClr val="FFC000">
                      <a:alpha val="31000"/>
                    </a:srgbClr>
                  </a:solidFill>
                </a:ln>
                <a:solidFill>
                  <a:srgbClr val="FFC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ko-KR" altLang="en-US" sz="1200" smtClean="0">
                <a:ln>
                  <a:solidFill>
                    <a:srgbClr val="FFC000">
                      <a:alpha val="31000"/>
                    </a:srgbClr>
                  </a:solidFill>
                </a:ln>
                <a:solidFill>
                  <a:srgbClr val="FFC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아직 설치 전이시라면 다운 </a:t>
            </a:r>
            <a:r>
              <a:rPr lang="en-US" altLang="ko-KR" sz="1200" smtClean="0">
                <a:ln>
                  <a:solidFill>
                    <a:srgbClr val="FFC000">
                      <a:alpha val="31000"/>
                    </a:srgbClr>
                  </a:solidFill>
                </a:ln>
                <a:solidFill>
                  <a:srgbClr val="FFC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 </a:t>
            </a:r>
            <a:r>
              <a:rPr lang="ko-KR" altLang="en-US" sz="1200" smtClean="0">
                <a:ln>
                  <a:solidFill>
                    <a:srgbClr val="FFC000">
                      <a:alpha val="31000"/>
                    </a:srgbClr>
                  </a:solidFill>
                </a:ln>
                <a:solidFill>
                  <a:srgbClr val="FFC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 </a:t>
            </a:r>
            <a:r>
              <a:rPr lang="en-US" altLang="ko-KR" sz="1200">
                <a:ln>
                  <a:solidFill>
                    <a:srgbClr val="FFC000">
                      <a:alpha val="31000"/>
                    </a:srgbClr>
                  </a:solidFill>
                </a:ln>
                <a:solidFill>
                  <a:srgbClr val="FFC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@ </a:t>
            </a:r>
            <a:r>
              <a:rPr lang="en-US" altLang="ko-KR" sz="1200">
                <a:ln>
                  <a:solidFill>
                    <a:srgbClr val="FFC000">
                      <a:alpha val="31000"/>
                    </a:srgbClr>
                  </a:solidFill>
                </a:ln>
                <a:solidFill>
                  <a:srgbClr val="FFC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4"/>
              </a:rPr>
              <a:t>https</a:t>
            </a:r>
            <a:r>
              <a:rPr lang="en-US" altLang="ko-KR" sz="1200">
                <a:ln>
                  <a:solidFill>
                    <a:srgbClr val="FFC000">
                      <a:alpha val="31000"/>
                    </a:srgbClr>
                  </a:solidFill>
                </a:ln>
                <a:solidFill>
                  <a:srgbClr val="FFC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4"/>
              </a:rPr>
              <a:t>://</a:t>
            </a:r>
            <a:r>
              <a:rPr lang="en-US" altLang="ko-KR" sz="1200" smtClean="0">
                <a:ln>
                  <a:solidFill>
                    <a:srgbClr val="FFC000">
                      <a:alpha val="31000"/>
                    </a:srgbClr>
                  </a:solidFill>
                </a:ln>
                <a:solidFill>
                  <a:srgbClr val="FFC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4"/>
              </a:rPr>
              <a:t>www.continuum.io/downloads</a:t>
            </a:r>
            <a:r>
              <a:rPr lang="en-US" altLang="ko-KR" sz="1200" smtClean="0">
                <a:ln>
                  <a:solidFill>
                    <a:srgbClr val="FFC000">
                      <a:alpha val="31000"/>
                    </a:srgbClr>
                  </a:solidFill>
                </a:ln>
                <a:solidFill>
                  <a:srgbClr val="FFC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200" smtClean="0">
              <a:ln>
                <a:solidFill>
                  <a:srgbClr val="FFC000">
                    <a:alpha val="31000"/>
                  </a:srgbClr>
                </a:solidFill>
              </a:ln>
              <a:solidFill>
                <a:srgbClr val="FFC000">
                  <a:alpha val="99000"/>
                </a:srgb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200" smtClean="0">
              <a:ln>
                <a:solidFill>
                  <a:schemeClr val="bg1">
                    <a:lumMod val="85000"/>
                    <a:alpha val="31000"/>
                  </a:schemeClr>
                </a:solidFill>
              </a:ln>
              <a:solidFill>
                <a:schemeClr val="bg1">
                  <a:lumMod val="75000"/>
                  <a:alpha val="99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200" smtClean="0">
              <a:ln>
                <a:solidFill>
                  <a:schemeClr val="bg1">
                    <a:lumMod val="85000"/>
                    <a:alpha val="31000"/>
                  </a:schemeClr>
                </a:solidFill>
              </a:ln>
              <a:solidFill>
                <a:schemeClr val="bg1">
                  <a:lumMod val="75000"/>
                  <a:alpha val="99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200">
              <a:ln>
                <a:solidFill>
                  <a:schemeClr val="bg1">
                    <a:lumMod val="85000"/>
                    <a:alpha val="31000"/>
                  </a:schemeClr>
                </a:solidFill>
              </a:ln>
              <a:solidFill>
                <a:schemeClr val="bg1">
                  <a:lumMod val="75000"/>
                  <a:alpha val="99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smtClean="0">
                <a:ln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7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마지막 시각화 부분에서 </a:t>
            </a:r>
            <a:r>
              <a:rPr lang="en-US" altLang="ko-KR" sz="1200" smtClean="0">
                <a:ln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7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KAIST elice </a:t>
            </a:r>
            <a:r>
              <a:rPr lang="ko-KR" altLang="en-US" sz="1200" smtClean="0">
                <a:ln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7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1200" smtClean="0">
                <a:ln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7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elice_utils </a:t>
            </a:r>
            <a:r>
              <a:rPr lang="ko-KR" altLang="en-US" sz="1200" smtClean="0">
                <a:ln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7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패키지가 필요했는데</a:t>
            </a:r>
            <a:r>
              <a:rPr lang="en-US" altLang="ko-KR" sz="1200" smtClean="0">
                <a:ln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7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</a:t>
            </a:r>
          </a:p>
          <a:p>
            <a:r>
              <a:rPr lang="ko-KR" altLang="en-US" sz="1200" smtClean="0">
                <a:ln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7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다짜고짜 달라고 떼 쓴 페북 메시지 한 번에 흔쾌히 소스코드를 공유해주신 </a:t>
            </a:r>
            <a:r>
              <a:rPr lang="en-US" altLang="ko-KR" sz="1200" smtClean="0">
                <a:ln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7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elice </a:t>
            </a:r>
            <a:r>
              <a:rPr lang="ko-KR" altLang="en-US" sz="1200" smtClean="0">
                <a:ln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7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팀에게 감사를</a:t>
            </a:r>
            <a:r>
              <a:rPr lang="en-US" altLang="ko-KR" sz="1200" smtClean="0">
                <a:ln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7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 </a:t>
            </a:r>
            <a:r>
              <a:rPr lang="ko-KR" altLang="en-US" sz="1200" smtClean="0">
                <a:ln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7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ㅎㅎㅎ</a:t>
            </a:r>
            <a:endParaRPr lang="en-US" altLang="ko-KR" sz="1200" smtClean="0">
              <a:ln>
                <a:solidFill>
                  <a:schemeClr val="bg1">
                    <a:lumMod val="85000"/>
                    <a:alpha val="31000"/>
                  </a:schemeClr>
                </a:solidFill>
              </a:ln>
              <a:solidFill>
                <a:schemeClr val="bg1">
                  <a:lumMod val="75000"/>
                  <a:alpha val="99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smtClean="0">
                <a:ln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7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근데 소스코드를 주다가 말아서 정작 안돌아가는 건 비밀</a:t>
            </a:r>
            <a:r>
              <a:rPr lang="en-US" altLang="ko-KR" sz="1200" smtClean="0">
                <a:ln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7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</a:t>
            </a:r>
            <a:r>
              <a:rPr lang="ko-KR" altLang="en-US" sz="1200">
                <a:ln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7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smtClean="0">
                <a:ln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7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ㅠㅠ</a:t>
            </a:r>
            <a:endParaRPr lang="en-US" altLang="ko-KR" sz="1200" smtClean="0">
              <a:ln>
                <a:solidFill>
                  <a:schemeClr val="bg1">
                    <a:lumMod val="85000"/>
                    <a:alpha val="31000"/>
                  </a:schemeClr>
                </a:solidFill>
              </a:ln>
              <a:solidFill>
                <a:schemeClr val="bg1">
                  <a:lumMod val="75000"/>
                  <a:alpha val="99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232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781192" y="134787"/>
            <a:ext cx="136280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853690" y="0"/>
            <a:ext cx="0" cy="100232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313647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3" y="890407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828" y="300522"/>
            <a:ext cx="555616" cy="4192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7898" y="267529"/>
            <a:ext cx="5938001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b="1">
                <a:ln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8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 </a:t>
            </a:r>
            <a:r>
              <a:rPr lang="en-US" altLang="ko-KR" sz="1200" b="1" smtClean="0">
                <a:ln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8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 </a:t>
            </a:r>
            <a:r>
              <a:rPr lang="en-US" altLang="ko-KR" sz="1200" b="1">
                <a:ln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8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 </a:t>
            </a:r>
            <a:r>
              <a:rPr lang="ko-KR" altLang="en-US" sz="1200" b="1" smtClean="0">
                <a:ln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8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lang="ko-KR" altLang="en-US" sz="1200" b="1" dirty="0">
              <a:ln>
                <a:solidFill>
                  <a:schemeClr val="bg1">
                    <a:lumMod val="85000"/>
                    <a:alpha val="31000"/>
                  </a:schemeClr>
                </a:solidFill>
              </a:ln>
              <a:solidFill>
                <a:schemeClr val="bg1">
                  <a:lumMod val="85000"/>
                  <a:alpha val="99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600" b="1" smtClean="0">
                <a:ln>
                  <a:solidFill>
                    <a:schemeClr val="tx1">
                      <a:lumMod val="75000"/>
                      <a:lumOff val="25000"/>
                      <a:alpha val="31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나이브베이즈를 활용한 분류</a:t>
            </a:r>
            <a:r>
              <a:rPr lang="en-US" altLang="ko-KR" sz="1600" b="1" smtClean="0">
                <a:ln>
                  <a:solidFill>
                    <a:schemeClr val="tx1">
                      <a:lumMod val="75000"/>
                      <a:lumOff val="25000"/>
                      <a:alpha val="31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(Classification)</a:t>
            </a:r>
            <a:r>
              <a:rPr lang="ko-KR" altLang="en-US" sz="1600" b="1" smtClean="0">
                <a:ln>
                  <a:solidFill>
                    <a:schemeClr val="tx1">
                      <a:lumMod val="75000"/>
                      <a:lumOff val="25000"/>
                      <a:alpha val="31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실습 </a:t>
            </a:r>
            <a:r>
              <a:rPr lang="en-US" altLang="ko-KR" sz="1600" b="1" smtClean="0">
                <a:ln>
                  <a:solidFill>
                    <a:schemeClr val="tx1">
                      <a:lumMod val="75000"/>
                      <a:lumOff val="25000"/>
                      <a:alpha val="31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with Python</a:t>
            </a:r>
            <a:endParaRPr lang="en-US" altLang="ko-KR" sz="1600" b="1" dirty="0">
              <a:ln>
                <a:solidFill>
                  <a:schemeClr val="tx1">
                    <a:lumMod val="75000"/>
                    <a:lumOff val="25000"/>
                    <a:alpha val="31000"/>
                  </a:schemeClr>
                </a:solidFill>
              </a:ln>
              <a:solidFill>
                <a:schemeClr val="tx1">
                  <a:lumMod val="75000"/>
                  <a:lumOff val="25000"/>
                  <a:alpha val="99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30368" y="1631066"/>
            <a:ext cx="67398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input()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: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키보드 입력 및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standard input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받아들입니다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lower</a:t>
            </a:r>
            <a:r>
              <a:rPr lang="en-US" altLang="ko-KR" sz="12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 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: 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주어진 문자열을 소문자로 치환합니다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en-US" altLang="ko-KR" sz="12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.split()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: 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주어진 문자열을 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 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내의 기준으로 잘라 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list 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형식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[x, y, …, z] ) 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저장하여 반환합니다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en-US" altLang="ko-KR" sz="12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.len()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: 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주어진 문자열의 길이를 반환합니다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2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re.sub(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chemeClr val="bg1">
                    <a:lumMod val="7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chemeClr val="bg1">
                    <a:lumMod val="7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'[^a-z]+', ' ', sentence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re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정규표현식과 관련된 파이썬 내부 패키지입니다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2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sub(pattern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repl, string[, count=0]) </a:t>
            </a:r>
          </a:p>
          <a:p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string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pattern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일치하는 부분에 대하여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repl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교체하여 결과 문자열을 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반환하는 함수입니다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2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r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'[^a-z]+' 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sz="12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'~' 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정규표현식을 다룬다는 것을 뜻합니다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[^~]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== ~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아닌 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것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(a~z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아닌 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것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즉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알파벳 소문자가 아닌 것을 한 글자 혹은 여러 글자 단위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(+)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찾아 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space(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공백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치환합니다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3104" y="1147485"/>
            <a:ext cx="673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Bag-of-Words (</a:t>
            </a:r>
            <a:r>
              <a:rPr lang="ko-KR" altLang="en-US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단어 가방 만들기</a:t>
            </a:r>
            <a:r>
              <a:rPr lang="en-US" altLang="ko-KR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dirty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7898" y="4857668"/>
            <a:ext cx="8801976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 </a:t>
            </a:r>
            <a:endParaRPr lang="en-US" altLang="ko-KR" sz="14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14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John </a:t>
            </a:r>
            <a:r>
              <a:rPr lang="en-US" altLang="ko-KR" sz="14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likes to watch movies. Mary likes movies too. </a:t>
            </a:r>
            <a:r>
              <a:rPr lang="en-US" altLang="ko-KR" sz="14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Let＇s </a:t>
            </a:r>
            <a:r>
              <a:rPr lang="en-US" altLang="ko-KR" sz="14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go</a:t>
            </a:r>
            <a:r>
              <a:rPr lang="en-US" altLang="ko-KR" sz="14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  <a:p>
            <a:endParaRPr lang="en-US" altLang="ko-KR" sz="14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 </a:t>
            </a:r>
            <a:endParaRPr lang="en-US" altLang="ko-KR" sz="14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14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{'mary': 1, 'likes': 2, 'to': 1, 'go': 1, 's': 1, 'too': 1, 'john': 1, 'watch': 1, 'let': 1, 'movies': 2}</a:t>
            </a:r>
          </a:p>
          <a:p>
            <a:endParaRPr lang="en-US" altLang="ko-KR" sz="11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244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781192" y="134787"/>
            <a:ext cx="136280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853690" y="0"/>
            <a:ext cx="0" cy="100232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313647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3" y="890407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828" y="300522"/>
            <a:ext cx="555616" cy="4192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7898" y="267529"/>
            <a:ext cx="5938001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b="1">
                <a:ln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8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 </a:t>
            </a:r>
            <a:r>
              <a:rPr lang="en-US" altLang="ko-KR" sz="1200" b="1" smtClean="0">
                <a:ln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8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 </a:t>
            </a:r>
            <a:r>
              <a:rPr lang="en-US" altLang="ko-KR" sz="1200" b="1">
                <a:ln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8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 </a:t>
            </a:r>
            <a:r>
              <a:rPr lang="ko-KR" altLang="en-US" sz="1200" b="1" smtClean="0">
                <a:ln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8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lang="ko-KR" altLang="en-US" sz="1200" b="1" dirty="0">
              <a:ln>
                <a:solidFill>
                  <a:schemeClr val="bg1">
                    <a:lumMod val="85000"/>
                    <a:alpha val="31000"/>
                  </a:schemeClr>
                </a:solidFill>
              </a:ln>
              <a:solidFill>
                <a:schemeClr val="bg1">
                  <a:lumMod val="85000"/>
                  <a:alpha val="99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600" b="1" smtClean="0">
                <a:ln>
                  <a:solidFill>
                    <a:schemeClr val="tx1">
                      <a:lumMod val="75000"/>
                      <a:lumOff val="25000"/>
                      <a:alpha val="31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나이브베이즈를 활용한 분류</a:t>
            </a:r>
            <a:r>
              <a:rPr lang="en-US" altLang="ko-KR" sz="1600" b="1" smtClean="0">
                <a:ln>
                  <a:solidFill>
                    <a:schemeClr val="tx1">
                      <a:lumMod val="75000"/>
                      <a:lumOff val="25000"/>
                      <a:alpha val="31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(Classification)</a:t>
            </a:r>
            <a:r>
              <a:rPr lang="ko-KR" altLang="en-US" sz="1600" b="1" smtClean="0">
                <a:ln>
                  <a:solidFill>
                    <a:schemeClr val="tx1">
                      <a:lumMod val="75000"/>
                      <a:lumOff val="25000"/>
                      <a:alpha val="31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실습 </a:t>
            </a:r>
            <a:r>
              <a:rPr lang="en-US" altLang="ko-KR" sz="1600" b="1" smtClean="0">
                <a:ln>
                  <a:solidFill>
                    <a:schemeClr val="tx1">
                      <a:lumMod val="75000"/>
                      <a:lumOff val="25000"/>
                      <a:alpha val="31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with Python</a:t>
            </a:r>
            <a:endParaRPr lang="en-US" altLang="ko-KR" sz="1600" b="1" dirty="0">
              <a:ln>
                <a:solidFill>
                  <a:schemeClr val="tx1">
                    <a:lumMod val="75000"/>
                    <a:lumOff val="25000"/>
                    <a:alpha val="31000"/>
                  </a:schemeClr>
                </a:solidFill>
              </a:ln>
              <a:solidFill>
                <a:schemeClr val="tx1">
                  <a:lumMod val="75000"/>
                  <a:lumOff val="25000"/>
                  <a:alpha val="99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04790" y="1764588"/>
            <a:ext cx="84806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 실습에서는 입력된 첫 번째 문장으로 텍스트 모델을 트레이닝 한 뒤에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모델로 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입력된 두 번째 문장을 생성할 확률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구합니다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확률을 구할 때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Laplace smoothing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적용해야 합니다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2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우도 자체에 대한 설명은 앞 이론 시간에 다뤘으니 생략하겠습니다</a:t>
            </a:r>
            <a:r>
              <a:rPr lang="en-US" altLang="ko-KR" sz="12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2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chemeClr val="bg1">
                    <a:lumMod val="7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** 목표부터 이해하면 더 이해가 쉽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chemeClr val="bg1">
                    <a:lumMod val="7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습니다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chemeClr val="bg1">
                    <a:lumMod val="7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schemeClr val="bg1">
                  <a:lumMod val="75000"/>
                  <a:alpha val="99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예를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들어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어떤 텍스트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모델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생성될 확률이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3.5*10^(-12)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이고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생성될 확률이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7.0 * 10^(-11)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경우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r>
              <a:rPr lang="en-US" altLang="ko-KR" sz="1200" u="sng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</a:t>
            </a:r>
            <a:r>
              <a:rPr lang="ko-KR" altLang="en-US" sz="1200" u="sng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모델 </a:t>
            </a:r>
            <a:r>
              <a:rPr lang="en-US" altLang="ko-KR" sz="1200" u="sng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r>
              <a:rPr lang="ko-KR" altLang="en-US" sz="1200" u="sng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생성될 확률이 모델 </a:t>
            </a:r>
            <a:r>
              <a:rPr lang="en-US" altLang="ko-KR" sz="1200" u="sng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lang="ko-KR" altLang="en-US" sz="1200" u="sng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생성될 확률보다 </a:t>
            </a:r>
            <a:r>
              <a:rPr lang="en-US" altLang="ko-KR" sz="1200" u="sng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</a:t>
            </a:r>
            <a:r>
              <a:rPr lang="ko-KR" altLang="en-US" sz="1200" u="sng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 더 높으므로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 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분류하는 것이 더 </a:t>
            </a:r>
            <a:r>
              <a:rPr lang="ko-KR" altLang="en-US" sz="12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타당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합니다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즉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12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특정 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 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특정 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BagOfWords 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그룹 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특정 문서 </a:t>
            </a:r>
            <a:r>
              <a:rPr lang="ko-KR" altLang="en-US" sz="12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카테고리 </a:t>
            </a:r>
            <a:r>
              <a:rPr lang="en-US" altLang="ko-KR" sz="12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특정 텍스트가 속할 확률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구하는 것 </a:t>
            </a:r>
            <a:endParaRPr lang="en-US" altLang="ko-KR" sz="12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 카테고리의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BOW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들로부터 해당 텍스트가 생성될 확률을 비교하는 것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endParaRPr lang="en-US" altLang="ko-KR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3104" y="1147485"/>
            <a:ext cx="673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2-1. Likelihood (</a:t>
            </a:r>
            <a:r>
              <a:rPr lang="ko-KR" altLang="en-US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우도</a:t>
            </a:r>
            <a:r>
              <a:rPr lang="en-US" altLang="ko-KR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dirty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242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781192" y="134787"/>
            <a:ext cx="136280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853690" y="0"/>
            <a:ext cx="0" cy="100232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313647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3" y="890407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828" y="300522"/>
            <a:ext cx="555616" cy="4192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7898" y="267529"/>
            <a:ext cx="5938001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b="1">
                <a:ln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8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 </a:t>
            </a:r>
            <a:r>
              <a:rPr lang="en-US" altLang="ko-KR" sz="1200" b="1" smtClean="0">
                <a:ln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8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 </a:t>
            </a:r>
            <a:r>
              <a:rPr lang="en-US" altLang="ko-KR" sz="1200" b="1">
                <a:ln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8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 </a:t>
            </a:r>
            <a:r>
              <a:rPr lang="ko-KR" altLang="en-US" sz="1200" b="1" smtClean="0">
                <a:ln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8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lang="ko-KR" altLang="en-US" sz="1200" b="1" dirty="0">
              <a:ln>
                <a:solidFill>
                  <a:schemeClr val="bg1">
                    <a:lumMod val="85000"/>
                    <a:alpha val="31000"/>
                  </a:schemeClr>
                </a:solidFill>
              </a:ln>
              <a:solidFill>
                <a:schemeClr val="bg1">
                  <a:lumMod val="85000"/>
                  <a:alpha val="99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600" b="1" smtClean="0">
                <a:ln>
                  <a:solidFill>
                    <a:schemeClr val="tx1">
                      <a:lumMod val="75000"/>
                      <a:lumOff val="25000"/>
                      <a:alpha val="31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나이브베이즈를 활용한 분류</a:t>
            </a:r>
            <a:r>
              <a:rPr lang="en-US" altLang="ko-KR" sz="1600" b="1" smtClean="0">
                <a:ln>
                  <a:solidFill>
                    <a:schemeClr val="tx1">
                      <a:lumMod val="75000"/>
                      <a:lumOff val="25000"/>
                      <a:alpha val="31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(Classification)</a:t>
            </a:r>
            <a:r>
              <a:rPr lang="ko-KR" altLang="en-US" sz="1600" b="1" smtClean="0">
                <a:ln>
                  <a:solidFill>
                    <a:schemeClr val="tx1">
                      <a:lumMod val="75000"/>
                      <a:lumOff val="25000"/>
                      <a:alpha val="31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실습 </a:t>
            </a:r>
            <a:r>
              <a:rPr lang="en-US" altLang="ko-KR" sz="1600" b="1" smtClean="0">
                <a:ln>
                  <a:solidFill>
                    <a:schemeClr val="tx1">
                      <a:lumMod val="75000"/>
                      <a:lumOff val="25000"/>
                      <a:alpha val="31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with Python</a:t>
            </a:r>
            <a:endParaRPr lang="en-US" altLang="ko-KR" sz="1600" b="1" dirty="0">
              <a:ln>
                <a:solidFill>
                  <a:schemeClr val="tx1">
                    <a:lumMod val="75000"/>
                    <a:lumOff val="25000"/>
                    <a:alpha val="31000"/>
                  </a:schemeClr>
                </a:solidFill>
              </a:ln>
              <a:solidFill>
                <a:schemeClr val="tx1">
                  <a:lumMod val="75000"/>
                  <a:lumOff val="25000"/>
                  <a:alpha val="99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63313" y="1949267"/>
            <a:ext cx="84806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 실습에서는 </a:t>
            </a:r>
            <a:r>
              <a:rPr lang="ko-KR" altLang="en-US" sz="12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 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calculate_doc_prob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Laplace smoothing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이용해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트레이닝 데이터에서 생성된 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bag-of-words 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모델이 테스트 데이터를 생성할 </a:t>
            </a:r>
            <a:r>
              <a:rPr lang="ko-KR" altLang="en-US" sz="1200" b="1" u="sng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 확률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을 구합니다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en-US" altLang="ko-KR" sz="12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 확률을 구하는 이유는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endParaRPr lang="en-US" altLang="ko-KR" sz="12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긴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문장의 경우 생성 확률값이 매우 작아져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기본으로 사용하는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floating point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형식에서 오차가 발생하기 때문입니다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확률이 매우 작아지면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underflow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현상으로 인해 숫자가 제대로 표현되지 않고 오차가 커지기 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때문입니다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endParaRPr lang="en-US" altLang="ko-KR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2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log(abc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= log(a) + log(b) + 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log©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자연로그값은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math.log()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함수를 이용</a:t>
            </a:r>
            <a:endParaRPr lang="en-US" altLang="ko-KR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3104" y="1147485"/>
            <a:ext cx="673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2-1. Likelihood (</a:t>
            </a:r>
            <a:r>
              <a:rPr lang="ko-KR" altLang="en-US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우도</a:t>
            </a:r>
            <a:r>
              <a:rPr lang="en-US" altLang="ko-KR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dirty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74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781192" y="134787"/>
            <a:ext cx="136280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853690" y="0"/>
            <a:ext cx="0" cy="100232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313647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3" y="890407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828" y="300522"/>
            <a:ext cx="555616" cy="4192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7898" y="267529"/>
            <a:ext cx="5938001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b="1">
                <a:ln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8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 </a:t>
            </a:r>
            <a:r>
              <a:rPr lang="en-US" altLang="ko-KR" sz="1200" b="1" smtClean="0">
                <a:ln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8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 </a:t>
            </a:r>
            <a:r>
              <a:rPr lang="en-US" altLang="ko-KR" sz="1200" b="1">
                <a:ln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8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 </a:t>
            </a:r>
            <a:r>
              <a:rPr lang="ko-KR" altLang="en-US" sz="1200" b="1" smtClean="0">
                <a:ln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8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lang="ko-KR" altLang="en-US" sz="1200" b="1" dirty="0">
              <a:ln>
                <a:solidFill>
                  <a:schemeClr val="bg1">
                    <a:lumMod val="85000"/>
                    <a:alpha val="31000"/>
                  </a:schemeClr>
                </a:solidFill>
              </a:ln>
              <a:solidFill>
                <a:schemeClr val="bg1">
                  <a:lumMod val="85000"/>
                  <a:alpha val="99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600" b="1" smtClean="0">
                <a:ln>
                  <a:solidFill>
                    <a:schemeClr val="tx1">
                      <a:lumMod val="75000"/>
                      <a:lumOff val="25000"/>
                      <a:alpha val="31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나이브베이즈를 활용한 분류</a:t>
            </a:r>
            <a:r>
              <a:rPr lang="en-US" altLang="ko-KR" sz="1600" b="1" smtClean="0">
                <a:ln>
                  <a:solidFill>
                    <a:schemeClr val="tx1">
                      <a:lumMod val="75000"/>
                      <a:lumOff val="25000"/>
                      <a:alpha val="31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(Classification)</a:t>
            </a:r>
            <a:r>
              <a:rPr lang="ko-KR" altLang="en-US" sz="1600" b="1" smtClean="0">
                <a:ln>
                  <a:solidFill>
                    <a:schemeClr val="tx1">
                      <a:lumMod val="75000"/>
                      <a:lumOff val="25000"/>
                      <a:alpha val="31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실습 </a:t>
            </a:r>
            <a:r>
              <a:rPr lang="en-US" altLang="ko-KR" sz="1600" b="1" smtClean="0">
                <a:ln>
                  <a:solidFill>
                    <a:schemeClr val="tx1">
                      <a:lumMod val="75000"/>
                      <a:lumOff val="25000"/>
                      <a:alpha val="31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with Python</a:t>
            </a:r>
            <a:endParaRPr lang="en-US" altLang="ko-KR" sz="1600" b="1" dirty="0">
              <a:ln>
                <a:solidFill>
                  <a:schemeClr val="tx1">
                    <a:lumMod val="75000"/>
                    <a:lumOff val="25000"/>
                    <a:alpha val="31000"/>
                  </a:schemeClr>
                </a:solidFill>
              </a:ln>
              <a:solidFill>
                <a:schemeClr val="tx1">
                  <a:lumMod val="75000"/>
                  <a:lumOff val="25000"/>
                  <a:alpha val="99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75651" y="1516817"/>
            <a:ext cx="848068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Likelihood 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 설명 </a:t>
            </a:r>
            <a:r>
              <a:rPr lang="en-US" altLang="ko-KR" sz="12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2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발표 시 다루지 않습니다</a:t>
            </a:r>
            <a:r>
              <a:rPr lang="en-US" altLang="ko-KR" sz="12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2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필요하신 경우 읽어보세요</a:t>
            </a:r>
            <a:r>
              <a:rPr lang="en-US" altLang="ko-KR" sz="12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en-US" altLang="ko-KR" sz="1200" b="1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srgbClr val="FF0000">
                  <a:alpha val="99000"/>
                </a:srgb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Likelihood (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가능도 혹은 우도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일반적으로 “확률” 과 비슷한 개념입니다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확률 및 통계학에서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likelihood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확률 분포의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parameter(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모수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평균값 등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특정 문서 카테고리 내 단어 분포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관찰된 </a:t>
            </a:r>
            <a:endParaRPr lang="en-US" altLang="ko-KR" sz="12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sample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표집값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특정 텍스트 내 단어 분포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일치하는 정도를 나타내는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parameter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대한 함수입니다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</a:p>
          <a:p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예를 들어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동전 던지기 문제를 생각해봅시다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동전을 여러 번 던질 때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각각 앞면 혹은 뒷면이 나오는 사건은 독립사건입니다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동전을 한 번 던졌을 때 앞면이 나올 확률을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θ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라고 합시다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동전을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 던져서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 다 앞이 나왔다고 할 때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likelihood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θ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열 번 곱한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L(θ|x) = θ^(10)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됩니다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en-US" altLang="ko-KR" sz="12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이것을 이용하면 관찰된 표집값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(sample)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가장 적합한 모델을 골라내는데에 사용할 수 있습니다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예를 들어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동전을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 던져서 앞면이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 뒷면이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 나온 실험을 진행했고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이것을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라고 합시다 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특정 텍스트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 </a:t>
            </a:r>
            <a:endParaRPr lang="en-US" altLang="ko-KR" sz="12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동전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있다고 합시다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(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각각 특정 문서 카테고리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특정 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BOW = 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특정 모델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그리고 동전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앞면이 나올 확률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θ1 = 0.7,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동전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앞면이 나올 확률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θ2 = 0.4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라고 하면</a:t>
            </a:r>
          </a:p>
          <a:p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</a:p>
          <a:p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L(θ1|x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)=P(x|θ1) = 0.7^8 * (1-0.7)^2 ~ 0.005188	</a:t>
            </a:r>
            <a:endParaRPr lang="en-US" altLang="ko-KR" sz="12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==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동전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사용한 실험이었다고 가정했을 때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0.7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확률인 앞면이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 나오고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0.3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확률인 뒷면이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 나올 확률</a:t>
            </a:r>
          </a:p>
          <a:p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L(θ2|x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)=P(x|θ2) = 0.4^8 * (1-0.4)^2 ~ 0.000236	</a:t>
            </a:r>
            <a:endParaRPr lang="en-US" altLang="ko-KR" sz="12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==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동전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사용한 실험이었다고 가정했을 때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0.4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확률인 앞면이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 나오고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0.6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확률인 뒷면이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 나올 확률</a:t>
            </a:r>
          </a:p>
          <a:p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</a:p>
          <a:p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이므로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 동전의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likelihood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비교하면 동전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likelihood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훨씬 높으므로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endParaRPr lang="en-US" altLang="ko-KR" sz="12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동전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실험 결과를 훨씬 더 잘 설명한다고 할 수 있습니다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(=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실험 결과는 동전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모델로부터 빚어졌을 가능성이 더 높다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endParaRPr lang="en-US" altLang="ko-KR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3104" y="1147485"/>
            <a:ext cx="673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2-1. Likelihood (</a:t>
            </a:r>
            <a:r>
              <a:rPr lang="ko-KR" altLang="en-US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우도</a:t>
            </a:r>
            <a:r>
              <a:rPr lang="en-US" altLang="ko-KR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dirty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914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781192" y="134787"/>
            <a:ext cx="136280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853690" y="0"/>
            <a:ext cx="0" cy="100232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313647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3" y="890407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828" y="300522"/>
            <a:ext cx="555616" cy="4192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7898" y="267529"/>
            <a:ext cx="5938001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b="1">
                <a:ln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8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 </a:t>
            </a:r>
            <a:r>
              <a:rPr lang="en-US" altLang="ko-KR" sz="1200" b="1" smtClean="0">
                <a:ln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8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 </a:t>
            </a:r>
            <a:r>
              <a:rPr lang="en-US" altLang="ko-KR" sz="1200" b="1">
                <a:ln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8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 </a:t>
            </a:r>
            <a:r>
              <a:rPr lang="ko-KR" altLang="en-US" sz="1200" b="1" smtClean="0">
                <a:ln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8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lang="ko-KR" altLang="en-US" sz="1200" b="1" dirty="0">
              <a:ln>
                <a:solidFill>
                  <a:schemeClr val="bg1">
                    <a:lumMod val="85000"/>
                    <a:alpha val="31000"/>
                  </a:schemeClr>
                </a:solidFill>
              </a:ln>
              <a:solidFill>
                <a:schemeClr val="bg1">
                  <a:lumMod val="85000"/>
                  <a:alpha val="99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600" b="1" smtClean="0">
                <a:ln>
                  <a:solidFill>
                    <a:schemeClr val="tx1">
                      <a:lumMod val="75000"/>
                      <a:lumOff val="25000"/>
                      <a:alpha val="31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나이브베이즈를 활용한 분류</a:t>
            </a:r>
            <a:r>
              <a:rPr lang="en-US" altLang="ko-KR" sz="1600" b="1" smtClean="0">
                <a:ln>
                  <a:solidFill>
                    <a:schemeClr val="tx1">
                      <a:lumMod val="75000"/>
                      <a:lumOff val="25000"/>
                      <a:alpha val="31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(Classification)</a:t>
            </a:r>
            <a:r>
              <a:rPr lang="ko-KR" altLang="en-US" sz="1600" b="1" smtClean="0">
                <a:ln>
                  <a:solidFill>
                    <a:schemeClr val="tx1">
                      <a:lumMod val="75000"/>
                      <a:lumOff val="25000"/>
                      <a:alpha val="31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실습 </a:t>
            </a:r>
            <a:r>
              <a:rPr lang="en-US" altLang="ko-KR" sz="1600" b="1" smtClean="0">
                <a:ln>
                  <a:solidFill>
                    <a:schemeClr val="tx1">
                      <a:lumMod val="75000"/>
                      <a:lumOff val="25000"/>
                      <a:alpha val="31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with Python</a:t>
            </a:r>
            <a:endParaRPr lang="en-US" altLang="ko-KR" sz="1600" b="1" dirty="0">
              <a:ln>
                <a:solidFill>
                  <a:schemeClr val="tx1">
                    <a:lumMod val="75000"/>
                    <a:lumOff val="25000"/>
                    <a:alpha val="31000"/>
                  </a:schemeClr>
                </a:solidFill>
              </a:ln>
              <a:solidFill>
                <a:schemeClr val="tx1">
                  <a:lumMod val="75000"/>
                  <a:lumOff val="25000"/>
                  <a:alpha val="99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63313" y="2207102"/>
            <a:ext cx="848068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왜 </a:t>
            </a:r>
            <a:r>
              <a:rPr lang="en-US" altLang="ko-KR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Smoothing </a:t>
            </a:r>
            <a:r>
              <a:rPr lang="ko-KR" altLang="en-US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사용하는가</a:t>
            </a:r>
            <a:r>
              <a:rPr lang="en-US" altLang="ko-KR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en-US" altLang="ko-KR" sz="1200" b="1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srgbClr val="FF0000">
                  <a:alpha val="99000"/>
                </a:srgb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200" b="1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 데이터에 대한 문제 </a:t>
            </a:r>
            <a:r>
              <a:rPr lang="en-US" altLang="ko-KR" sz="12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상대적 확률값을 나타내는 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parameter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들은 학습 데이터에 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overfit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하는 문제가 될 수 있습니다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이메일에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minute”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이라는 단어가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들어간다고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100% spam ?</a:t>
            </a:r>
          </a:p>
          <a:p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이메일에 “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seriously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 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라는단어가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들어간다고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100% ham ?</a:t>
            </a:r>
          </a:p>
          <a:p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학습데이타에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한번도 나오지않는단어는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  <a:p>
            <a:endParaRPr lang="en-US" altLang="ko-KR" sz="1400" b="1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 generalize better: we need to </a:t>
            </a:r>
            <a:r>
              <a:rPr lang="en-US" altLang="ko-KR" sz="16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smooth</a:t>
            </a:r>
            <a:r>
              <a:rPr lang="en-US" altLang="ko-KR" sz="16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or </a:t>
            </a:r>
            <a:r>
              <a:rPr lang="en-US" altLang="ko-KR" sz="16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regularize</a:t>
            </a:r>
            <a:r>
              <a:rPr lang="en-US" altLang="ko-KR" sz="16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the </a:t>
            </a:r>
            <a:r>
              <a:rPr lang="en-US" altLang="ko-KR" sz="16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estimates.</a:t>
            </a:r>
          </a:p>
          <a:p>
            <a:endParaRPr lang="en-US" altLang="ko-KR" sz="1600" b="1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3104" y="1147485"/>
            <a:ext cx="673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2-2</a:t>
            </a:r>
            <a:r>
              <a:rPr lang="en-US" altLang="ko-KR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Laplace Smoothing</a:t>
            </a:r>
            <a:endParaRPr lang="en-US" altLang="ko-KR" dirty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093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781192" y="134787"/>
            <a:ext cx="136280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853690" y="0"/>
            <a:ext cx="0" cy="100232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313647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3" y="890407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828" y="300522"/>
            <a:ext cx="555616" cy="4192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7898" y="267529"/>
            <a:ext cx="5938001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b="1">
                <a:ln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8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 </a:t>
            </a:r>
            <a:r>
              <a:rPr lang="en-US" altLang="ko-KR" sz="1200" b="1" smtClean="0">
                <a:ln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8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 </a:t>
            </a:r>
            <a:r>
              <a:rPr lang="en-US" altLang="ko-KR" sz="1200" b="1">
                <a:ln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8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 </a:t>
            </a:r>
            <a:r>
              <a:rPr lang="ko-KR" altLang="en-US" sz="1200" b="1" smtClean="0">
                <a:ln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8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lang="ko-KR" altLang="en-US" sz="1200" b="1" dirty="0">
              <a:ln>
                <a:solidFill>
                  <a:schemeClr val="bg1">
                    <a:lumMod val="85000"/>
                    <a:alpha val="31000"/>
                  </a:schemeClr>
                </a:solidFill>
              </a:ln>
              <a:solidFill>
                <a:schemeClr val="bg1">
                  <a:lumMod val="85000"/>
                  <a:alpha val="99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600" b="1" smtClean="0">
                <a:ln>
                  <a:solidFill>
                    <a:schemeClr val="tx1">
                      <a:lumMod val="75000"/>
                      <a:lumOff val="25000"/>
                      <a:alpha val="31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나이브베이즈를 활용한 분류</a:t>
            </a:r>
            <a:r>
              <a:rPr lang="en-US" altLang="ko-KR" sz="1600" b="1" smtClean="0">
                <a:ln>
                  <a:solidFill>
                    <a:schemeClr val="tx1">
                      <a:lumMod val="75000"/>
                      <a:lumOff val="25000"/>
                      <a:alpha val="31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(Classification)</a:t>
            </a:r>
            <a:r>
              <a:rPr lang="ko-KR" altLang="en-US" sz="1600" b="1" smtClean="0">
                <a:ln>
                  <a:solidFill>
                    <a:schemeClr val="tx1">
                      <a:lumMod val="75000"/>
                      <a:lumOff val="25000"/>
                      <a:alpha val="31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실습 </a:t>
            </a:r>
            <a:r>
              <a:rPr lang="en-US" altLang="ko-KR" sz="1600" b="1" smtClean="0">
                <a:ln>
                  <a:solidFill>
                    <a:schemeClr val="tx1">
                      <a:lumMod val="75000"/>
                      <a:lumOff val="25000"/>
                      <a:alpha val="31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with Python</a:t>
            </a:r>
            <a:endParaRPr lang="en-US" altLang="ko-KR" sz="1600" b="1" dirty="0">
              <a:ln>
                <a:solidFill>
                  <a:schemeClr val="tx1">
                    <a:lumMod val="75000"/>
                    <a:lumOff val="25000"/>
                    <a:alpha val="31000"/>
                  </a:schemeClr>
                </a:solidFill>
              </a:ln>
              <a:solidFill>
                <a:schemeClr val="tx1">
                  <a:lumMod val="75000"/>
                  <a:lumOff val="25000"/>
                  <a:alpha val="99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41683" y="1772684"/>
            <a:ext cx="848068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b="1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Laplace smoothing (== additive smoothing)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카테고리를 가진 데이터의 확률을 부드럽게 만들어주는 기법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입니다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기법은 일어나지 않은 사건을 예측할 때 </a:t>
            </a:r>
            <a:r>
              <a:rPr lang="ko-KR" altLang="en-US" sz="1200" u="sng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 관측되지 않은 카테고리에도 </a:t>
            </a:r>
            <a:r>
              <a:rPr lang="en-US" altLang="ko-KR" sz="1200" u="sng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ko-KR" altLang="en-US" sz="1200" u="sng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이라는 확률을 주지 않게 하기 위해서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만들어졌습니다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400" b="1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2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만약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스위치를 누를때마다 빨간색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녹색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파란색 사탕 세 개 중 임의로 하나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뽑아준다고 광고하는 기계 앞에 있다고 생각합시다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en-US" altLang="ko-KR" sz="12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그리고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스위치를 충분히 많이 눌렀을 때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빨간색과 녹색은 고루 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나왔지만</a:t>
            </a:r>
            <a:r>
              <a:rPr lang="ko-KR" altLang="en-US" sz="12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파란색 사탕이 한 번도 나오지 않았다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합시다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r>
              <a:rPr lang="ko-KR" altLang="en-US" sz="12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기계에서 파란색 사탕이 나올 확률은 정확히 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일까요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 </a:t>
            </a:r>
            <a:endParaRPr lang="en-US" altLang="ko-KR" sz="1200" b="1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srgbClr val="FF0000">
                  <a:alpha val="99000"/>
                </a:srgb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200" b="1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srgbClr val="FF0000">
                  <a:alpha val="99000"/>
                </a:srgb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그럴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수도 있지만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우리는 이 기계에서 파란 사탕이 안 나온다고 확신할 수 없습니다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en-US" altLang="ko-KR" sz="12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스위치를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훨씬 더 많이 눌러서 빨간색과 녹색 사탕이 더 많이 나오고 파란색이 나오지 않았을지라도 </a:t>
            </a:r>
            <a:endParaRPr lang="en-US" altLang="ko-KR" sz="12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파란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사탕이 나올 확률을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이라고 단언할 수는 없습니다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en-US" altLang="ko-KR" sz="12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2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정말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정말 낮은 확률로 파란 사탕이 우연히 나오지 않은 것일수도 있기 때문입니다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en-US" altLang="ko-KR" sz="12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이렇기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때문에 파란 사탕이 나올 확률을 매우 작은 확률로 두게 됩니다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4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3104" y="1147485"/>
            <a:ext cx="673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2-2</a:t>
            </a:r>
            <a:r>
              <a:rPr lang="en-US" altLang="ko-KR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Laplace Smoothing</a:t>
            </a:r>
            <a:endParaRPr lang="en-US" altLang="ko-KR" dirty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962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7781192" y="134787"/>
            <a:ext cx="136280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853690" y="0"/>
            <a:ext cx="0" cy="100232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41683" y="313647"/>
            <a:ext cx="126215" cy="57797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828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1683" y="890407"/>
            <a:ext cx="81146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658599" y="48184"/>
            <a:ext cx="21497" cy="68098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OAZ_Logo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828" y="300522"/>
            <a:ext cx="555616" cy="4192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7898" y="267529"/>
            <a:ext cx="5938001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b="1">
                <a:ln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8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 </a:t>
            </a:r>
            <a:r>
              <a:rPr lang="en-US" altLang="ko-KR" sz="1200" b="1" smtClean="0">
                <a:ln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8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 </a:t>
            </a:r>
            <a:r>
              <a:rPr lang="en-US" altLang="ko-KR" sz="1200" b="1">
                <a:ln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8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 </a:t>
            </a:r>
            <a:r>
              <a:rPr lang="ko-KR" altLang="en-US" sz="1200" b="1" smtClean="0">
                <a:ln>
                  <a:solidFill>
                    <a:schemeClr val="bg1">
                      <a:lumMod val="85000"/>
                      <a:alpha val="31000"/>
                    </a:schemeClr>
                  </a:solidFill>
                </a:ln>
                <a:solidFill>
                  <a:schemeClr val="bg1">
                    <a:lumMod val="8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lang="ko-KR" altLang="en-US" sz="1200" b="1" dirty="0">
              <a:ln>
                <a:solidFill>
                  <a:schemeClr val="bg1">
                    <a:lumMod val="85000"/>
                    <a:alpha val="31000"/>
                  </a:schemeClr>
                </a:solidFill>
              </a:ln>
              <a:solidFill>
                <a:schemeClr val="bg1">
                  <a:lumMod val="85000"/>
                  <a:alpha val="99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600" b="1" smtClean="0">
                <a:ln>
                  <a:solidFill>
                    <a:schemeClr val="tx1">
                      <a:lumMod val="75000"/>
                      <a:lumOff val="25000"/>
                      <a:alpha val="31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나이브베이즈를 활용한 분류</a:t>
            </a:r>
            <a:r>
              <a:rPr lang="en-US" altLang="ko-KR" sz="1600" b="1" smtClean="0">
                <a:ln>
                  <a:solidFill>
                    <a:schemeClr val="tx1">
                      <a:lumMod val="75000"/>
                      <a:lumOff val="25000"/>
                      <a:alpha val="31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(Classification)</a:t>
            </a:r>
            <a:r>
              <a:rPr lang="ko-KR" altLang="en-US" sz="1600" b="1" smtClean="0">
                <a:ln>
                  <a:solidFill>
                    <a:schemeClr val="tx1">
                      <a:lumMod val="75000"/>
                      <a:lumOff val="25000"/>
                      <a:alpha val="31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실습 </a:t>
            </a:r>
            <a:r>
              <a:rPr lang="en-US" altLang="ko-KR" sz="1600" b="1" smtClean="0">
                <a:ln>
                  <a:solidFill>
                    <a:schemeClr val="tx1">
                      <a:lumMod val="75000"/>
                      <a:lumOff val="25000"/>
                      <a:alpha val="31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with Python</a:t>
            </a:r>
            <a:endParaRPr lang="en-US" altLang="ko-KR" sz="1600" b="1" dirty="0">
              <a:ln>
                <a:solidFill>
                  <a:schemeClr val="tx1">
                    <a:lumMod val="75000"/>
                    <a:lumOff val="25000"/>
                    <a:alpha val="31000"/>
                  </a:schemeClr>
                </a:solidFill>
              </a:ln>
              <a:solidFill>
                <a:schemeClr val="tx1">
                  <a:lumMod val="75000"/>
                  <a:lumOff val="25000"/>
                  <a:alpha val="99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53104" y="1147485"/>
            <a:ext cx="673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2-2</a:t>
            </a:r>
            <a:r>
              <a:rPr lang="en-US" altLang="ko-KR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Laplace Smoothing</a:t>
            </a:r>
            <a:endParaRPr lang="en-US" altLang="ko-KR" dirty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l="1516" t="43189" r="82667" b="45408"/>
          <a:stretch/>
        </p:blipFill>
        <p:spPr>
          <a:xfrm>
            <a:off x="3128113" y="1851373"/>
            <a:ext cx="2129686" cy="86366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456285" y="1565001"/>
            <a:ext cx="56592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Laplace smoothing 을 </a:t>
            </a:r>
            <a:r>
              <a:rPr lang="ko-KR" altLang="en-US" sz="12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적용한</a:t>
            </a:r>
            <a:r>
              <a:rPr lang="en-US" altLang="ko-KR" sz="12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특정 사건의 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발생 </a:t>
            </a:r>
            <a:r>
              <a:rPr lang="ko-KR" altLang="en-US" sz="12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확률</a:t>
            </a:r>
            <a:endParaRPr lang="ko-KR" altLang="en-US" sz="1200" b="1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3104" y="2823167"/>
            <a:ext cx="894882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θi 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: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 ∈ {red,green,blue} 일 때 각각 빨간색, 초록색, 파란색 사탕이 나올 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확률</a:t>
            </a:r>
            <a:endParaRPr lang="en-US" altLang="ko-KR" sz="12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xi 	: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색 사탕이 나온 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횟수</a:t>
            </a:r>
            <a:endParaRPr lang="en-US" altLang="ko-KR" sz="12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α(alpha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: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laplace smoothing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시에 두는 파라미터로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α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작을수록 관측되지 않은 카테고리에 대해 확률을 작게 두게 됩니다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2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	  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이를테면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α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작을수록 아직 나오지 않은 파란 색 사탕이 나올 확률을 작게 두는 것입니다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N	: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색깔에 관계없이 지금까지 관찰한 사탕의 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개수</a:t>
            </a:r>
            <a:endParaRPr lang="en-US" altLang="ko-KR" sz="12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	: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사탕 색깔의 개수</a:t>
            </a:r>
            <a:endParaRPr lang="en-US" altLang="ko-KR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87305" y="4205196"/>
            <a:ext cx="89488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ex) x</a:t>
            </a:r>
            <a:r>
              <a:rPr lang="en-US" altLang="ko-KR" sz="7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(red</a:t>
            </a:r>
            <a:r>
              <a:rPr lang="en-US" altLang="ko-KR" sz="7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6, x</a:t>
            </a:r>
            <a:r>
              <a:rPr lang="en-US" altLang="ko-KR" sz="7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(green)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4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 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경우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endParaRPr lang="en-US" altLang="ko-KR" sz="12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smoothing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적용이 없다면 빨간색 사탕이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초록색 사탕이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나올 확률을 최대로 만드는 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기계는 </a:t>
            </a:r>
            <a:endParaRPr lang="en-US" altLang="ko-KR" sz="1200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빨강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l-GR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θ(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red) = 6/10 = 0.6</a:t>
            </a:r>
          </a:p>
          <a:p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초록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l-GR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θ(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green) = 4/10 = 0.4</a:t>
            </a:r>
          </a:p>
          <a:p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파랑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l-GR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θ(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blue) = 0/10 =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b="1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</a:p>
          <a:p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만약 바로 다음 파란색 사탕을 뽑았을 경우 이 모델로 설명할 수가 없게 됩니다</a:t>
            </a:r>
            <a:r>
              <a:rPr lang="en-US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en-US" altLang="ko-KR" sz="1200" b="1" smtClean="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Laplace smoothing</a:t>
            </a:r>
            <a:r>
              <a:rPr lang="ko-KR" altLang="en-US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적용하면 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l-GR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α=0.1</a:t>
            </a:r>
            <a:r>
              <a:rPr lang="el-GR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아래와 같이 각 확률이 조정됩니다</a:t>
            </a:r>
            <a:r>
              <a:rPr lang="en-US" altLang="ko-KR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l-GR" altLang="ko-KR" sz="1200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prstClr val="black">
                  <a:lumMod val="75000"/>
                  <a:lumOff val="25000"/>
                  <a:alpha val="99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빨강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l-GR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θ(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red) = 6+</a:t>
            </a:r>
            <a:r>
              <a:rPr lang="el-GR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α/10+3α ~ 0.5922</a:t>
            </a:r>
          </a:p>
          <a:p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초록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l-GR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θ(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green) = 4+</a:t>
            </a:r>
            <a:r>
              <a:rPr lang="el-GR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α/10+3α ~ 0.3981</a:t>
            </a:r>
          </a:p>
          <a:p>
            <a:r>
              <a:rPr lang="ko-KR" altLang="en-US" sz="1200" smtClean="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파랑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l-GR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θ(</a:t>
            </a:r>
            <a:r>
              <a:rPr lang="en-US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blue) = 0+</a:t>
            </a:r>
            <a:r>
              <a:rPr lang="el-GR" altLang="ko-KR" sz="1200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prstClr val="black">
                    <a:lumMod val="75000"/>
                    <a:lumOff val="25000"/>
                    <a:alpha val="99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α/10+3α ~ </a:t>
            </a:r>
            <a:r>
              <a:rPr lang="el-GR" altLang="ko-KR" sz="1200" b="1">
                <a:ln>
                  <a:solidFill>
                    <a:prstClr val="black">
                      <a:lumMod val="75000"/>
                      <a:lumOff val="25000"/>
                      <a:alpha val="31000"/>
                    </a:prstClr>
                  </a:solidFill>
                </a:ln>
                <a:solidFill>
                  <a:srgbClr val="FF0000">
                    <a:alpha val="99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0.0097</a:t>
            </a:r>
            <a:endParaRPr lang="ko-KR" altLang="en-US" sz="1200" b="1">
              <a:ln>
                <a:solidFill>
                  <a:prstClr val="black">
                    <a:lumMod val="75000"/>
                    <a:lumOff val="25000"/>
                    <a:alpha val="31000"/>
                  </a:prstClr>
                </a:solidFill>
              </a:ln>
              <a:solidFill>
                <a:srgbClr val="FF0000">
                  <a:alpha val="99000"/>
                </a:srgb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841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6902</TotalTime>
  <Words>2231</Words>
  <Application>Microsoft Office PowerPoint</Application>
  <PresentationFormat>화면 슬라이드 쇼(4:3)</PresentationFormat>
  <Paragraphs>328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나눔바른고딕</vt:lpstr>
      <vt:lpstr>Arial</vt:lpstr>
      <vt:lpstr>맑은 고딕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이주은</dc:creator>
  <cp:lastModifiedBy>Daeyeon Jo</cp:lastModifiedBy>
  <cp:revision>334</cp:revision>
  <dcterms:created xsi:type="dcterms:W3CDTF">2013-10-27T06:00:04Z</dcterms:created>
  <dcterms:modified xsi:type="dcterms:W3CDTF">2016-11-03T07:37:23Z</dcterms:modified>
</cp:coreProperties>
</file>