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81" r:id="rId8"/>
    <p:sldId id="269" r:id="rId9"/>
    <p:sldId id="270" r:id="rId10"/>
    <p:sldId id="262" r:id="rId11"/>
    <p:sldId id="276" r:id="rId12"/>
    <p:sldId id="274" r:id="rId13"/>
    <p:sldId id="277" r:id="rId14"/>
    <p:sldId id="264" r:id="rId15"/>
    <p:sldId id="278" r:id="rId16"/>
    <p:sldId id="265" r:id="rId17"/>
    <p:sldId id="279" r:id="rId18"/>
    <p:sldId id="266" r:id="rId19"/>
    <p:sldId id="267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여 동훈" initials="여동" lastIdx="1" clrIdx="0">
    <p:extLst>
      <p:ext uri="{19B8F6BF-5375-455C-9EA6-DF929625EA0E}">
        <p15:presenceInfo xmlns:p15="http://schemas.microsoft.com/office/powerpoint/2012/main" userId="c51d5317a973d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3A7B"/>
    <a:srgbClr val="906DB2"/>
    <a:srgbClr val="AF9BDF"/>
    <a:srgbClr val="FFFFFF"/>
    <a:srgbClr val="F6F8FC"/>
    <a:srgbClr val="002060"/>
    <a:srgbClr val="D0DCF1"/>
    <a:srgbClr val="B3A2C7"/>
    <a:srgbClr val="7D6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FAD02433-0571-40CF-A5BB-F1E5C81FC85E}"/>
              </a:ext>
            </a:extLst>
          </p:cNvPr>
          <p:cNvGrpSpPr/>
          <p:nvPr userDrawn="1"/>
        </p:nvGrpSpPr>
        <p:grpSpPr>
          <a:xfrm>
            <a:off x="59057" y="0"/>
            <a:ext cx="18285714" cy="10285714"/>
            <a:chOff x="0" y="0"/>
            <a:chExt cx="18285714" cy="10285714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3D7BCE67-E33C-4823-B776-A904C0F6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6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zekorea.kr/page/data/8_1_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f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3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3F94D0-D546-46C7-961E-877193A6C479}"/>
              </a:ext>
            </a:extLst>
          </p:cNvPr>
          <p:cNvSpPr/>
          <p:nvPr/>
        </p:nvSpPr>
        <p:spPr>
          <a:xfrm>
            <a:off x="0" y="0"/>
            <a:ext cx="18440400" cy="10287000"/>
          </a:xfrm>
          <a:prstGeom prst="rect">
            <a:avLst/>
          </a:prstGeom>
          <a:solidFill>
            <a:srgbClr val="473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76200" y="-810"/>
            <a:ext cx="18285714" cy="10287000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00981" y="694203"/>
            <a:ext cx="13708918" cy="21361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KNU </a:t>
            </a:r>
            <a:r>
              <a:rPr lang="en-US" sz="91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Hustar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00981" y="2277942"/>
            <a:ext cx="19238974" cy="21040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2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Vehicle Application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6002000" y="9658295"/>
            <a:ext cx="1682954" cy="45260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900" b="1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2021/07/29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2320590" y="8403290"/>
            <a:ext cx="5364364" cy="90473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경북대 ICT 휴스타</a:t>
            </a:r>
          </a:p>
          <a:p>
            <a:pPr algn="r"/>
            <a:r>
              <a:rPr lang="en-US" sz="24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정혜진, 여동훈, 우승엽, 이상목, 최지한</a:t>
            </a:r>
            <a:endParaRPr lang="en-US"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993800" y="3530924"/>
            <a:ext cx="5871098" cy="21985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IDEA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001000" y="1716568"/>
            <a:ext cx="233992" cy="233992"/>
            <a:chOff x="8015359" y="1884338"/>
            <a:chExt cx="233992" cy="2339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5359" y="1884338"/>
              <a:ext cx="233992" cy="233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200" y="8360858"/>
            <a:ext cx="2275122" cy="2275122"/>
            <a:chOff x="0" y="8010592"/>
            <a:chExt cx="2275122" cy="22751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010592"/>
              <a:ext cx="2275122" cy="22751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02">
            <a:extLst>
              <a:ext uri="{FF2B5EF4-FFF2-40B4-BE49-F238E27FC236}">
                <a16:creationId xmlns:a16="http://schemas.microsoft.com/office/drawing/2014/main" id="{4E8CB623-86E4-4743-8DF4-37E011665A3F}"/>
              </a:ext>
            </a:extLst>
          </p:cNvPr>
          <p:cNvGrpSpPr/>
          <p:nvPr/>
        </p:nvGrpSpPr>
        <p:grpSpPr>
          <a:xfrm rot="10800000">
            <a:off x="10134600" y="1478604"/>
            <a:ext cx="8763000" cy="1226494"/>
            <a:chOff x="0" y="1073607"/>
            <a:chExt cx="10010220" cy="1273393"/>
          </a:xfrm>
        </p:grpSpPr>
        <p:pic>
          <p:nvPicPr>
            <p:cNvPr id="30" name="Object 6">
              <a:extLst>
                <a:ext uri="{FF2B5EF4-FFF2-40B4-BE49-F238E27FC236}">
                  <a16:creationId xmlns:a16="http://schemas.microsoft.com/office/drawing/2014/main" id="{9F4BC401-FDE1-46CD-9C8C-FE32A26B0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38200" y="3181457"/>
            <a:ext cx="9144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편안하다고 느끼는 공간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3103660"/>
            <a:ext cx="9448801" cy="668804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38200" y="532565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a_u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524000" y="6640505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8200" y="7800082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10</a:t>
            </a:r>
            <a:endParaRPr 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C391BBC-76ED-4C0B-8579-8D243B6227A6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한쪽 모서리 24">
            <a:extLst>
              <a:ext uri="{FF2B5EF4-FFF2-40B4-BE49-F238E27FC236}">
                <a16:creationId xmlns:a16="http://schemas.microsoft.com/office/drawing/2014/main" id="{867F2B42-A13A-4755-9795-62224ACF8BEC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B4F17169-1F4E-4EC3-83D0-20E74A525671}"/>
              </a:ext>
            </a:extLst>
          </p:cNvPr>
          <p:cNvSpPr txBox="1"/>
          <p:nvPr/>
        </p:nvSpPr>
        <p:spPr>
          <a:xfrm>
            <a:off x="10820400" y="1770684"/>
            <a:ext cx="6096000" cy="9878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좌석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시트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ko-KR" alt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앞뒤 조정</a:t>
            </a:r>
            <a:endParaRPr lang="en-US" altLang="ko-KR" sz="4600" kern="0" spc="-200"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나눔고딕 Extra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2">
            <a:extLst>
              <a:ext uri="{FF2B5EF4-FFF2-40B4-BE49-F238E27FC236}">
                <a16:creationId xmlns:a16="http://schemas.microsoft.com/office/drawing/2014/main" id="{AD6D469F-8588-4971-A3DF-33F84298CFC4}"/>
              </a:ext>
            </a:extLst>
          </p:cNvPr>
          <p:cNvGrpSpPr/>
          <p:nvPr/>
        </p:nvGrpSpPr>
        <p:grpSpPr>
          <a:xfrm rot="10800000">
            <a:off x="10134600" y="1478604"/>
            <a:ext cx="8763000" cy="1226494"/>
            <a:chOff x="0" y="1073607"/>
            <a:chExt cx="10010220" cy="1273393"/>
          </a:xfrm>
        </p:grpSpPr>
        <p:pic>
          <p:nvPicPr>
            <p:cNvPr id="32" name="Object 6">
              <a:extLst>
                <a:ext uri="{FF2B5EF4-FFF2-40B4-BE49-F238E27FC236}">
                  <a16:creationId xmlns:a16="http://schemas.microsoft.com/office/drawing/2014/main" id="{C1F872A2-D546-4B70-ACDC-C2D04EBE1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820400" y="1770684"/>
            <a:ext cx="6096000" cy="9878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좌석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시트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ko-KR" alt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상하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조정</a:t>
            </a:r>
            <a:endParaRPr lang="en-US" altLang="ko-KR" sz="4600" kern="0" spc="-200"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나눔고딕 ExtraBold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38200" y="3181457"/>
            <a:ext cx="9144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편안하다고 느끼는 공간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532565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676400" y="6777885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8200" y="7800082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80" y="3467100"/>
            <a:ext cx="11019034" cy="5568865"/>
          </a:xfrm>
          <a:prstGeom prst="rect">
            <a:avLst/>
          </a:prstGeom>
        </p:spPr>
      </p:pic>
      <p:sp>
        <p:nvSpPr>
          <p:cNvPr id="19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11</a:t>
            </a:r>
            <a:endParaRPr lang="en-US" dirty="0"/>
          </a:p>
        </p:txBody>
      </p:sp>
      <p:sp>
        <p:nvSpPr>
          <p:cNvPr id="24" name="사각형: 둥근 한쪽 모서리 23">
            <a:extLst>
              <a:ext uri="{FF2B5EF4-FFF2-40B4-BE49-F238E27FC236}">
                <a16:creationId xmlns:a16="http://schemas.microsoft.com/office/drawing/2014/main" id="{E9BBEED1-7AD7-487E-B0D9-66313B7F78E1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04AA1-AF7D-4DC0-9ECF-FEC30C0C4997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3D450F4-B0B4-4522-BAD3-1675E527ABD0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4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38" y="2702959"/>
            <a:ext cx="12528896" cy="6707742"/>
          </a:xfrm>
          <a:prstGeom prst="rect">
            <a:avLst/>
          </a:prstGeom>
        </p:spPr>
      </p:pic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2BAAF726-B68D-4DF1-8DFB-0E65CAD8D1D0}"/>
              </a:ext>
            </a:extLst>
          </p:cNvPr>
          <p:cNvGrpSpPr/>
          <p:nvPr/>
        </p:nvGrpSpPr>
        <p:grpSpPr>
          <a:xfrm>
            <a:off x="1985085" y="564262"/>
            <a:ext cx="8454205" cy="4755490"/>
            <a:chOff x="1985085" y="564262"/>
            <a:chExt cx="8454205" cy="4755490"/>
          </a:xfrm>
        </p:grpSpPr>
        <p:pic>
          <p:nvPicPr>
            <p:cNvPr id="22" name="Object 2">
              <a:extLst>
                <a:ext uri="{FF2B5EF4-FFF2-40B4-BE49-F238E27FC236}">
                  <a16:creationId xmlns:a16="http://schemas.microsoft.com/office/drawing/2014/main" id="{1E830FDC-B6AA-4763-9107-8093E268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434844">
              <a:off x="1985085" y="564262"/>
              <a:ext cx="8454205" cy="475549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5" name="Object 5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12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24456" y="2670492"/>
            <a:ext cx="914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2.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대시보드에서 부터 사용자의 눈높이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세팅 된 좌석시트에서 대시보드 까지의 높이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49856" y="5447064"/>
            <a:ext cx="30490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e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7156" y="7723882"/>
            <a:ext cx="30490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= e -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75812" y="45925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33012" y="4362390"/>
            <a:ext cx="6630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사용자의 엉덩이에서 눈높이의 값은 계산에서 생략가능하다</a:t>
            </a:r>
            <a:r>
              <a:rPr lang="en-US" altLang="ko-KR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.</a:t>
            </a:r>
            <a:endParaRPr lang="ko-KR" altLang="en-US" sz="20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1917700" y="6796399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사각형: 둥근 한쪽 모서리 24">
            <a:extLst>
              <a:ext uri="{FF2B5EF4-FFF2-40B4-BE49-F238E27FC236}">
                <a16:creationId xmlns:a16="http://schemas.microsoft.com/office/drawing/2014/main" id="{4BAF640D-12CA-4831-BA99-837E1BC05EA3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B791F-F231-4D0E-A1BD-704F065928AB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B8FAD2-C3E5-4D94-BDCF-394059BE5375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0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533157"/>
            <a:ext cx="11015256" cy="58775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13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37156" y="2237482"/>
            <a:ext cx="153912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3.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시트를 조정 했을 때 대시보드에서 사용자 시선이 위치하는 지점의 비율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9856" y="4990609"/>
            <a:ext cx="66177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(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hip_to_eye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e ) / g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37156" y="7267427"/>
            <a:ext cx="1120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* g + e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hip_to_eye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1917700" y="6339944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한쪽 모서리 11">
            <a:extLst>
              <a:ext uri="{FF2B5EF4-FFF2-40B4-BE49-F238E27FC236}">
                <a16:creationId xmlns:a16="http://schemas.microsoft.com/office/drawing/2014/main" id="{2F1E6428-E6AF-4BD9-81E1-0F25AD821936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26632-DEEE-4B56-9966-9C4C49FB0369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2603B6-DE75-4852-B873-88C20549E0D9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9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953907" y="9660762"/>
            <a:ext cx="430600" cy="28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14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457667" y="3619500"/>
            <a:ext cx="79461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p_left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, </a:t>
            </a:r>
            <a:r>
              <a:rPr lang="en-US" altLang="ko-KR" sz="3200" b="1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p_right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사이드 미러 중앙을 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바라봤을 때 보이는 시야를 각도로 표현 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와 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를 이용하여 구함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.)</a:t>
            </a:r>
          </a:p>
        </p:txBody>
      </p:sp>
      <p:pic>
        <p:nvPicPr>
          <p:cNvPr id="2052" name="Picture 4" descr="https://github.com/YeoDongHun/DrivePosition/raw/master/transform_model/img/introduce_position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723932"/>
            <a:ext cx="7554707" cy="78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3400" y="6051020"/>
            <a:ext cx="967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		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시트설정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후 사용자의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눈위치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차량 옆면과 수평이 되는 거리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  <a:p>
            <a:r>
              <a:rPr lang="en-US" altLang="ko-KR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D_left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, </a:t>
            </a:r>
            <a:r>
              <a:rPr lang="en-US" altLang="ko-KR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D_right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차량시트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중앙까지의 거리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7667" y="7695050"/>
            <a:ext cx="929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c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a_u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 = d</a:t>
            </a: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k =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D)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37332" y="3746803"/>
            <a:ext cx="2534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 </a:t>
            </a:r>
            <a:r>
              <a:rPr lang="ko-KR" altLang="en-US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좌측을 기준으로 설명 </a:t>
            </a:r>
            <a:r>
              <a:rPr lang="en-US" altLang="ko-KR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0" y="2095500"/>
            <a:ext cx="7946134" cy="1082394"/>
            <a:chOff x="0" y="1073607"/>
            <a:chExt cx="10010220" cy="1273393"/>
          </a:xfrm>
          <a:solidFill>
            <a:srgbClr val="FFFFFF"/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  <a:grpFill/>
          </p:spPr>
        </p:pic>
      </p:grpSp>
      <p:sp>
        <p:nvSpPr>
          <p:cNvPr id="9" name="Object 9"/>
          <p:cNvSpPr txBox="1"/>
          <p:nvPr/>
        </p:nvSpPr>
        <p:spPr>
          <a:xfrm>
            <a:off x="685800" y="2268410"/>
            <a:ext cx="6934200" cy="12142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사이드 미러 좌우각도 조절</a:t>
            </a:r>
            <a:endParaRPr lang="en-US" sz="4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9FF23001-7868-46C3-ACDB-B1C8F8D7303F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A7821-A794-4B91-8318-3C451DDE5165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790BBE-4C87-428A-83E4-5C0AE5214DF8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ithub.com/YeoDongHun/DrivePosition/raw/master/transform_model/img/lr_angle_calculat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8" y="1714500"/>
            <a:ext cx="7292962" cy="85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thub.com/YeoDongHun/DrivePosition/raw/master/transform_model/img/lr_angle_calculate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51032"/>
            <a:ext cx="9206178" cy="873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/>
          <p:cNvSpPr txBox="1"/>
          <p:nvPr/>
        </p:nvSpPr>
        <p:spPr>
          <a:xfrm>
            <a:off x="16953907" y="9660762"/>
            <a:ext cx="430600" cy="28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15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pic>
        <p:nvPicPr>
          <p:cNvPr id="4102" name="Picture 6" descr="https://github.com/YeoDongHun/DrivePosition/raw/master/transform_model/img/lr_angle_calculate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682" y="1913788"/>
            <a:ext cx="77173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210800" y="5642670"/>
            <a:ext cx="571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2 *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lr_angle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–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D)</a:t>
            </a: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lr_angle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(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D) ) / 2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12420600" y="7042342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한쪽 모서리 11">
            <a:extLst>
              <a:ext uri="{FF2B5EF4-FFF2-40B4-BE49-F238E27FC236}">
                <a16:creationId xmlns:a16="http://schemas.microsoft.com/office/drawing/2014/main" id="{BC2D61DD-EA49-4A40-83F1-A17B33A45053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D78C2-D837-4773-8F18-E36FFF6F286A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EA3736-C5B4-4026-9723-DC540ED78697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E450CFEB-ADA9-4FEC-9A9F-1060CEE60FE7}"/>
              </a:ext>
            </a:extLst>
          </p:cNvPr>
          <p:cNvGrpSpPr/>
          <p:nvPr/>
        </p:nvGrpSpPr>
        <p:grpSpPr>
          <a:xfrm>
            <a:off x="0" y="2079906"/>
            <a:ext cx="7946134" cy="1082394"/>
            <a:chOff x="0" y="1073607"/>
            <a:chExt cx="10010220" cy="1273393"/>
          </a:xfrm>
          <a:solidFill>
            <a:srgbClr val="FFFFFF"/>
          </a:solidFill>
        </p:grpSpPr>
        <p:pic>
          <p:nvPicPr>
            <p:cNvPr id="20" name="Object 6">
              <a:extLst>
                <a:ext uri="{FF2B5EF4-FFF2-40B4-BE49-F238E27FC236}">
                  <a16:creationId xmlns:a16="http://schemas.microsoft.com/office/drawing/2014/main" id="{5524CC77-72A1-4455-AAC0-0D5630502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  <a:grpFill/>
          </p:spPr>
        </p:pic>
      </p:grpSp>
      <p:sp>
        <p:nvSpPr>
          <p:cNvPr id="5" name="Object 5"/>
          <p:cNvSpPr txBox="1"/>
          <p:nvPr/>
        </p:nvSpPr>
        <p:spPr>
          <a:xfrm>
            <a:off x="16471138" y="9715500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16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2252816"/>
            <a:ext cx="10201729" cy="12142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사이드 미러 상하각도 조절</a:t>
            </a:r>
            <a:endParaRPr lang="en-US" sz="4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457667" y="3523528"/>
            <a:ext cx="78481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q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사이드 미러 중앙을 바라봤을 때 보이는 시야를 각도로 표현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와 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E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를 이용하여 구함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.)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7667" y="7917240"/>
            <a:ext cx="929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c + a_u</a:t>
            </a:r>
          </a:p>
          <a:p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E = b_u + b_d + hip_to_eye - f</a:t>
            </a:r>
          </a:p>
          <a:p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j = arctan(C / E)</a:t>
            </a:r>
          </a:p>
        </p:txBody>
      </p:sp>
      <p:pic>
        <p:nvPicPr>
          <p:cNvPr id="3078" name="Picture 6" descr="https://github.com/YeoDongHun/DrivePosition/raw/master/transform_model/img/ud_angle_calculat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4381500"/>
            <a:ext cx="9149699" cy="48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: 둥근 한쪽 모서리 15">
            <a:extLst>
              <a:ext uri="{FF2B5EF4-FFF2-40B4-BE49-F238E27FC236}">
                <a16:creationId xmlns:a16="http://schemas.microsoft.com/office/drawing/2014/main" id="{A1EBCA22-7CF3-41DF-8ED5-B533C23889F7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B6EEF-9435-4CCA-87F1-C2C942EBCD3C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21CC88D-DBDF-4EE7-9E36-84541D897245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33110" y="5949205"/>
            <a:ext cx="914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	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시트설정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후 사용자의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눈위치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차량 옆면과 수평이 되는 거리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E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사용자의 눈높이 </a:t>
            </a:r>
            <a:endParaRPr lang="en-US" altLang="ko-KR" sz="24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바닥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조정된시트의 높이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 + 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사람의 엉덩이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눈위치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 - 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바닥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미러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953907" y="9660762"/>
            <a:ext cx="430600" cy="28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17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10452100" y="5414070"/>
            <a:ext cx="571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q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2 *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ud_angle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arctan(C / E)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ud_angle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(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q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E) ) / 2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12814300" y="6895498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6" descr="https://github.com/YeoDongHun/DrivePosition/raw/master/transform_model/img/ud_angle_calculat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9" y="2973346"/>
            <a:ext cx="9146161" cy="488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github.com/YeoDongHun/DrivePosition/raw/master/transform_model/img/ud_angle_calculate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2" y="2658055"/>
            <a:ext cx="9146161" cy="560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github.com/YeoDongHun/DrivePosition/raw/master/transform_model/img/ud_angle_calculate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1948656"/>
            <a:ext cx="6553200" cy="29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35EA0A69-A937-4CFD-8E20-7FD2DB40F5F2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4DAF0-6B0A-4B6F-8830-E0B261C834BB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1B19E9-9E9B-4F39-986E-D21F39206A2C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9324" y="1260019"/>
            <a:ext cx="10993739" cy="14220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SIMULATION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15000" y="1752381"/>
            <a:ext cx="196003" cy="196003"/>
            <a:chOff x="5675782" y="1991278"/>
            <a:chExt cx="196003" cy="1960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782" y="1991278"/>
              <a:ext cx="196003" cy="1960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000895" y="9660762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18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68189" y="2933333"/>
            <a:ext cx="14856858" cy="6171429"/>
            <a:chOff x="1568189" y="2933333"/>
            <a:chExt cx="14856858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8189" y="2933333"/>
              <a:ext cx="14856858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81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4D3B19-71CF-47C3-81F4-941174696087}"/>
              </a:ext>
            </a:extLst>
          </p:cNvPr>
          <p:cNvSpPr/>
          <p:nvPr/>
        </p:nvSpPr>
        <p:spPr>
          <a:xfrm>
            <a:off x="0" y="0"/>
            <a:ext cx="18440400" cy="10287000"/>
          </a:xfrm>
          <a:prstGeom prst="rect">
            <a:avLst/>
          </a:prstGeom>
          <a:solidFill>
            <a:srgbClr val="473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1229" y="761107"/>
            <a:ext cx="12087443" cy="21040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2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THANK YOU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190889" y="1851895"/>
            <a:ext cx="233992" cy="233992"/>
            <a:chOff x="8190889" y="1851895"/>
            <a:chExt cx="233992" cy="2339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0889" y="1851895"/>
              <a:ext cx="233992" cy="233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10592" y="8048687"/>
            <a:ext cx="2275122" cy="2275122"/>
            <a:chOff x="16010592" y="8048687"/>
            <a:chExt cx="2275122" cy="22751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10592" y="8048687"/>
              <a:ext cx="2275122" cy="22751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362597" y="9660762"/>
            <a:ext cx="1273853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89324" y="1250495"/>
            <a:ext cx="7862026" cy="14224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CONTENTS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68507" y="3907148"/>
            <a:ext cx="3723584" cy="571351"/>
            <a:chOff x="1168507" y="3907148"/>
            <a:chExt cx="3723584" cy="5713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507" y="3907148"/>
              <a:ext cx="3723584" cy="5713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54448" y="3980867"/>
            <a:ext cx="133759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1주차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33931" y="6721178"/>
            <a:ext cx="3592735" cy="2023615"/>
            <a:chOff x="1233931" y="6721178"/>
            <a:chExt cx="3592735" cy="20236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931" y="6721178"/>
              <a:ext cx="3592735" cy="202361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43000" y="4838105"/>
            <a:ext cx="4101771" cy="15906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차량용 어플리케이션 아이디어 도출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아이디어 종합 및 추리기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제안서 작성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5244771" y="3907148"/>
            <a:ext cx="3723584" cy="571351"/>
            <a:chOff x="5244771" y="3907148"/>
            <a:chExt cx="3723584" cy="5713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71" y="3907148"/>
              <a:ext cx="3723584" cy="57135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698600" y="3980867"/>
            <a:ext cx="102695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2주차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5310195" y="6721178"/>
            <a:ext cx="3592735" cy="2023615"/>
            <a:chOff x="5310195" y="6721178"/>
            <a:chExt cx="3592735" cy="20236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0195" y="6721178"/>
              <a:ext cx="3592735" cy="20236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21035" y="3907148"/>
            <a:ext cx="3723584" cy="571351"/>
            <a:chOff x="9321035" y="3907148"/>
            <a:chExt cx="3723584" cy="5713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1035" y="3907148"/>
              <a:ext cx="3723584" cy="5713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86460" y="6721178"/>
            <a:ext cx="3592735" cy="2023615"/>
            <a:chOff x="9386460" y="6721178"/>
            <a:chExt cx="3592735" cy="202361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6460" y="6721178"/>
              <a:ext cx="3592735" cy="202361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684000" y="3990200"/>
            <a:ext cx="102695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3주차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3397300" y="3907148"/>
            <a:ext cx="3723584" cy="571351"/>
            <a:chOff x="13397300" y="3907148"/>
            <a:chExt cx="3723584" cy="57135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97300" y="3907148"/>
              <a:ext cx="3723584" cy="5713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62724" y="6721178"/>
            <a:ext cx="3592735" cy="2023615"/>
            <a:chOff x="13462724" y="6721178"/>
            <a:chExt cx="3592735" cy="202361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62724" y="6721178"/>
              <a:ext cx="3592735" cy="202361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3653143" y="3990200"/>
            <a:ext cx="102695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4주차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5074519" y="1863742"/>
            <a:ext cx="196003" cy="196003"/>
            <a:chOff x="4892091" y="2002825"/>
            <a:chExt cx="196003" cy="19600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92091" y="2002825"/>
              <a:ext cx="196003" cy="19600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19599" y="910151"/>
            <a:ext cx="11466116" cy="1458596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FFFF"/>
              </a:gs>
            </a:gsLst>
            <a:lin ang="10800000" scaled="1"/>
          </a:gradFill>
        </p:spPr>
      </p:pic>
      <p:sp>
        <p:nvSpPr>
          <p:cNvPr id="42" name="Object 42"/>
          <p:cNvSpPr txBox="1"/>
          <p:nvPr/>
        </p:nvSpPr>
        <p:spPr>
          <a:xfrm>
            <a:off x="7892132" y="1267302"/>
            <a:ext cx="11426591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Noto Sans CJK KR Medium" pitchFamily="34" charset="0"/>
              </a:rPr>
              <a:t>4주간의 프로젝트 진행과정</a:t>
            </a: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70522" y="4796705"/>
            <a:ext cx="3723584" cy="15906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개발환경 선정 및 구축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R &amp; R 정하기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수학적 </a:t>
            </a:r>
            <a:r>
              <a:rPr lang="en-US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모델</a:t>
            </a: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</a:t>
            </a:r>
            <a:r>
              <a:rPr lang="en-US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제시</a:t>
            </a:r>
            <a:endParaRPr lang="en-US" sz="2000" kern="0" spc="-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KR DemiLight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80181" y="4754114"/>
            <a:ext cx="3491928" cy="15906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en-US" altLang="ko-KR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실측</a:t>
            </a:r>
            <a:r>
              <a:rPr lang="en-US" altLang="ko-KR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data </a:t>
            </a:r>
            <a:r>
              <a:rPr lang="en-US" altLang="ko-KR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수집</a:t>
            </a:r>
            <a:endParaRPr lang="en-US" sz="2000" kern="0" spc="-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KR DemiLight" pitchFamily="34" charset="0"/>
            </a:endParaRPr>
          </a:p>
          <a:p>
            <a:pPr algn="just">
              <a:lnSpc>
                <a:spcPts val="2600"/>
              </a:lnSpc>
            </a:pPr>
            <a:r>
              <a:rPr lang="en-US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알고리즘</a:t>
            </a: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</a:t>
            </a:r>
            <a:r>
              <a:rPr lang="en-US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개발</a:t>
            </a:r>
            <a:endParaRPr lang="en-US" sz="2000" kern="0" spc="-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KR DemiLight" pitchFamily="34" charset="0"/>
            </a:endParaRPr>
          </a:p>
          <a:p>
            <a:pPr algn="just"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Vpython </a:t>
            </a:r>
            <a:r>
              <a:rPr lang="en-US" sz="20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시뮬레이션</a:t>
            </a:r>
            <a:r>
              <a:rPr 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구현</a:t>
            </a:r>
            <a:endParaRPr lang="en-US" sz="2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KR Regular" pitchFamily="34" charset="0"/>
            </a:endParaRPr>
          </a:p>
          <a:p>
            <a:pPr algn="just">
              <a:lnSpc>
                <a:spcPts val="2600"/>
              </a:lnSpc>
            </a:pPr>
            <a:r>
              <a:rPr lang="en-US" altLang="ko-KR" sz="18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서버를</a:t>
            </a:r>
            <a:r>
              <a:rPr lang="en-US" altLang="ko-KR" sz="18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</a:t>
            </a:r>
            <a:r>
              <a:rPr lang="en-US" altLang="ko-KR" sz="18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이용한</a:t>
            </a:r>
            <a:r>
              <a:rPr lang="en-US" altLang="ko-KR" sz="18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</a:t>
            </a:r>
            <a:r>
              <a:rPr lang="en-US" altLang="ko-KR" sz="18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통신</a:t>
            </a:r>
            <a:r>
              <a:rPr lang="en-US" altLang="ko-KR" sz="18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App </a:t>
            </a:r>
            <a:r>
              <a:rPr lang="en-US" altLang="ko-KR" sz="18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제작</a:t>
            </a:r>
            <a:endParaRPr lang="en-US" altLang="ko-KR" sz="1800" kern="0" spc="-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KR DemiLight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524247" y="4796705"/>
            <a:ext cx="3489551" cy="10668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ko-KR" alt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코드통합</a:t>
            </a:r>
            <a:endParaRPr lang="en-US" sz="2000" kern="0" spc="-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KR DemiLight" pitchFamily="34" charset="0"/>
            </a:endParaRPr>
          </a:p>
          <a:p>
            <a:pPr algn="just">
              <a:lnSpc>
                <a:spcPts val="2600"/>
              </a:lnSpc>
            </a:pPr>
            <a:r>
              <a:rPr lang="en-US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프로젝트</a:t>
            </a: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</a:t>
            </a:r>
            <a:r>
              <a:rPr lang="en-US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테스트</a:t>
            </a: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및 결과 도출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530737" y="9660762"/>
            <a:ext cx="1161764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03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657" y="1044343"/>
            <a:ext cx="12853444" cy="13597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IDEA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928197" y="1632345"/>
            <a:ext cx="196003" cy="196003"/>
            <a:chOff x="2900101" y="1713261"/>
            <a:chExt cx="196003" cy="196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101" y="1713261"/>
              <a:ext cx="196003" cy="196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89324" y="2693364"/>
            <a:ext cx="10580527" cy="10832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주변 도움 서비스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사이드미러, 시트 사용자 자동 세팅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EDR 사고기록장치 클라우드 데이터베이스와 연동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노래방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A필러 사각지대 시각화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차량 썬팅강도 조절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차박용 시트 침대화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전기차 VESS음량, 클락션 음량 조절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차량 색 조절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빔프로젝터 영화관 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윈드실드 성에제거 시스템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에어컨 필터 교체시기 알림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터널 순환모드 자동제어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노면소음 노이즈 캔슬링 기능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물체추적 헤드라이트 고라니 추적시스템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655703" y="4980926"/>
            <a:ext cx="1259697" cy="1300285"/>
            <a:chOff x="7095000" y="4644156"/>
            <a:chExt cx="1259697" cy="13002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5000" y="4644156"/>
              <a:ext cx="1259697" cy="130028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343034" y="3837763"/>
            <a:ext cx="8868766" cy="32107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1. 주변 도움 서비스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2. 사이드미러, 시트 사용자 자동 세팅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3. EDR 사고기록장치 클라우드 데이터베이스와 연동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4. 노래방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5. 차량 썬팅강도 조절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6. 전기차 VESS음량, 클락션 음량 조절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669373" y="4413471"/>
            <a:ext cx="435799" cy="286886"/>
            <a:chOff x="14604131" y="4134830"/>
            <a:chExt cx="435799" cy="3959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4131" y="4134830"/>
              <a:ext cx="435799" cy="3959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69373" y="4241452"/>
            <a:ext cx="435799" cy="458904"/>
            <a:chOff x="14604131" y="3905378"/>
            <a:chExt cx="435799" cy="4589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4131" y="3905378"/>
              <a:ext cx="435799" cy="4589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42453" y="9660762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04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657" y="1044343"/>
            <a:ext cx="12853444" cy="27934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DEVELOPMENT</a:t>
            </a:r>
          </a:p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ENVIRONMENT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553200" y="2509097"/>
            <a:ext cx="196003" cy="196003"/>
            <a:chOff x="6449226" y="2710667"/>
            <a:chExt cx="196003" cy="196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9226" y="2710667"/>
              <a:ext cx="196003" cy="196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1657" y="6998755"/>
            <a:ext cx="11597543" cy="22426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Android Studio  :  안드로이드용 애플리케이션 개발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SQLite              :  사용자의 세팅 정보저장을 위한 DB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Raspberry PI    :  소형화된 구동장치(사이드미러, 시트) 제어</a:t>
            </a:r>
          </a:p>
          <a:p>
            <a:pPr algn="just"/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93216" y="3855411"/>
            <a:ext cx="1252592" cy="2524115"/>
            <a:chOff x="1093216" y="3855411"/>
            <a:chExt cx="1252592" cy="25241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216" y="3855411"/>
              <a:ext cx="1252592" cy="25241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13009" y="4621066"/>
            <a:ext cx="1259697" cy="1300285"/>
            <a:chOff x="8513009" y="4621066"/>
            <a:chExt cx="1259697" cy="13002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3009" y="4621066"/>
              <a:ext cx="1259697" cy="13002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73130" y="4948107"/>
            <a:ext cx="1718626" cy="323102"/>
            <a:chOff x="2973130" y="4948107"/>
            <a:chExt cx="1718626" cy="32310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3130" y="4948107"/>
              <a:ext cx="1718626" cy="3231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50572" y="4317828"/>
            <a:ext cx="2880426" cy="1599281"/>
            <a:chOff x="5050572" y="4317828"/>
            <a:chExt cx="2880426" cy="15992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0572" y="4317828"/>
              <a:ext cx="2880426" cy="15992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29848" y="3880800"/>
            <a:ext cx="1252592" cy="2524115"/>
            <a:chOff x="10229848" y="3880800"/>
            <a:chExt cx="1252592" cy="25241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9848" y="3880800"/>
              <a:ext cx="1252592" cy="25241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98452" y="5142857"/>
            <a:ext cx="1718626" cy="308091"/>
            <a:chOff x="12098452" y="5142857"/>
            <a:chExt cx="1718626" cy="3080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98452" y="5142857"/>
              <a:ext cx="1718626" cy="30809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140388" y="7002051"/>
            <a:ext cx="7842812" cy="30306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Android Studio  :  안드로이드용 애플리케이션 개발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SQLite              :  사용자의 세팅 정보저장을 위한 DB</a:t>
            </a:r>
          </a:p>
          <a:p>
            <a:pPr algn="just"/>
            <a:endParaRPr lang="en-US" sz="23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KR Regular" pitchFamily="34" charset="0"/>
            </a:endParaRP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Jupyter notebook : 자동차 시연 을 위한 환경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socketIO : android app과 통신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Vpython : 3D 모델링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4146889" y="3574612"/>
            <a:ext cx="2652184" cy="3085714"/>
            <a:chOff x="14146889" y="3574612"/>
            <a:chExt cx="2652184" cy="308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46889" y="3574612"/>
              <a:ext cx="2652184" cy="308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4557" y="3574612"/>
            <a:ext cx="8518649" cy="2982759"/>
            <a:chOff x="224558" y="3728344"/>
            <a:chExt cx="8435696" cy="282902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558" y="3728344"/>
              <a:ext cx="8435696" cy="282902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222481" y="3825552"/>
            <a:ext cx="3170486" cy="5831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Bluetooth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2264686" y="3855411"/>
            <a:ext cx="3170486" cy="5831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socketIO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77528" y="5200025"/>
            <a:ext cx="10734472" cy="37534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정혜진(팀장) 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- 어플구현 및 서버구축, 코드 통합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여동훈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 - 수학적모델 제시 및 알고리즘(v2) 생성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우승엽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 - vPython 시뮬레이션 구현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이상목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 - 서버구축 및 알고리즘(v1) 생성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최지한 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- 실측 및 테스트, 최종보고서 작성 </a:t>
            </a:r>
            <a:endParaRPr 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657" y="1044342"/>
            <a:ext cx="9845006" cy="276183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ROLE &amp; </a:t>
            </a:r>
          </a:p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RESPONSIBILITIES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67600" y="2532402"/>
            <a:ext cx="196003" cy="196003"/>
            <a:chOff x="7377433" y="2689566"/>
            <a:chExt cx="196003" cy="196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433" y="2689566"/>
              <a:ext cx="196003" cy="196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042419" y="9660762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05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1E0712D-AA36-4C01-968E-CB3421D783FD}"/>
              </a:ext>
            </a:extLst>
          </p:cNvPr>
          <p:cNvSpPr/>
          <p:nvPr/>
        </p:nvSpPr>
        <p:spPr>
          <a:xfrm>
            <a:off x="7568119" y="2665379"/>
            <a:ext cx="797669" cy="3618689"/>
          </a:xfrm>
          <a:custGeom>
            <a:avLst/>
            <a:gdLst>
              <a:gd name="connsiteX0" fmla="*/ 0 w 797669"/>
              <a:gd name="connsiteY0" fmla="*/ 0 h 3618689"/>
              <a:gd name="connsiteX1" fmla="*/ 0 w 797669"/>
              <a:gd name="connsiteY1" fmla="*/ 3618689 h 3618689"/>
              <a:gd name="connsiteX2" fmla="*/ 797669 w 797669"/>
              <a:gd name="connsiteY2" fmla="*/ 3618689 h 361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669" h="3618689">
                <a:moveTo>
                  <a:pt x="0" y="0"/>
                </a:moveTo>
                <a:lnTo>
                  <a:pt x="0" y="3618689"/>
                </a:lnTo>
                <a:lnTo>
                  <a:pt x="797669" y="3618689"/>
                </a:lnTo>
              </a:path>
            </a:pathLst>
          </a:custGeom>
          <a:noFill/>
          <a:ln w="3175">
            <a:solidFill>
              <a:srgbClr val="906DB2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한쪽 모서리 15">
            <a:extLst>
              <a:ext uri="{FF2B5EF4-FFF2-40B4-BE49-F238E27FC236}">
                <a16:creationId xmlns:a16="http://schemas.microsoft.com/office/drawing/2014/main" id="{FD89452B-B5FC-4FCB-8175-D98787D13305}"/>
              </a:ext>
            </a:extLst>
          </p:cNvPr>
          <p:cNvSpPr/>
          <p:nvPr/>
        </p:nvSpPr>
        <p:spPr>
          <a:xfrm flipH="1">
            <a:off x="8385242" y="4727643"/>
            <a:ext cx="9930097" cy="5559357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74097" y="1351872"/>
            <a:ext cx="13655114" cy="14220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MATHEMATICAL MODEL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677400" y="1866900"/>
            <a:ext cx="196003" cy="196003"/>
            <a:chOff x="9563697" y="2012057"/>
            <a:chExt cx="196003" cy="1960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3697" y="2012057"/>
              <a:ext cx="196003" cy="1960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06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60207" y="4455686"/>
            <a:ext cx="3661631" cy="2689708"/>
            <a:chOff x="1360207" y="4455686"/>
            <a:chExt cx="3661631" cy="26897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207" y="4455686"/>
              <a:ext cx="3661631" cy="2689708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E6F5C8-73D0-443A-9592-1D95A1479632}"/>
              </a:ext>
            </a:extLst>
          </p:cNvPr>
          <p:cNvGrpSpPr/>
          <p:nvPr/>
        </p:nvGrpSpPr>
        <p:grpSpPr>
          <a:xfrm>
            <a:off x="1360207" y="3699118"/>
            <a:ext cx="3661631" cy="1513137"/>
            <a:chOff x="1360207" y="3699118"/>
            <a:chExt cx="3661631" cy="151313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60207" y="3699118"/>
              <a:ext cx="3661631" cy="1513137"/>
              <a:chOff x="1360207" y="3699118"/>
              <a:chExt cx="3661631" cy="151313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477889" y="2937213"/>
                <a:ext cx="7323810" cy="3028571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60207" y="3699118"/>
                <a:ext cx="3661631" cy="1513137"/>
              </a:xfrm>
              <a:prstGeom prst="rect">
                <a:avLst/>
              </a:prstGeom>
              <a:noFill/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1880981" y="3905189"/>
              <a:ext cx="2482482" cy="10926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좌석 시트</a:t>
              </a:r>
            </a:p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앞뒤 조정</a:t>
              </a:r>
              <a:endParaRPr lang="en-US"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86686" y="5972382"/>
            <a:ext cx="4398713" cy="4819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사용자가 편안한 앞뒤 공간확보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30046" y="4226047"/>
            <a:ext cx="3661631" cy="4575469"/>
            <a:chOff x="5330046" y="4455686"/>
            <a:chExt cx="3661631" cy="45754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0046" y="4455686"/>
              <a:ext cx="3661631" cy="4575469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9D86D2F-0B5B-4D54-BD65-D723034F20B8}"/>
              </a:ext>
            </a:extLst>
          </p:cNvPr>
          <p:cNvGrpSpPr/>
          <p:nvPr/>
        </p:nvGrpSpPr>
        <p:grpSpPr>
          <a:xfrm>
            <a:off x="3491951" y="2937213"/>
            <a:ext cx="7323810" cy="3028571"/>
            <a:chOff x="3491951" y="2937213"/>
            <a:chExt cx="7323810" cy="302857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491951" y="2937213"/>
              <a:ext cx="7323810" cy="3028571"/>
              <a:chOff x="3491951" y="2937213"/>
              <a:chExt cx="7323810" cy="302857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91951" y="2937213"/>
                <a:ext cx="7323810" cy="3028571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330046" y="3699118"/>
                <a:ext cx="3661631" cy="1513137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5887871" y="3936832"/>
              <a:ext cx="2482482" cy="109261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좌석 시트 </a:t>
              </a:r>
            </a:p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상하조정</a:t>
              </a:r>
              <a:endParaRPr lang="en-US"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54636" y="5487828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5694619" y="5924762"/>
            <a:ext cx="4452359" cy="4061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사용자가 편안한 상하 공간 확보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299885" y="4676327"/>
            <a:ext cx="3661631" cy="2469067"/>
            <a:chOff x="9299885" y="4676327"/>
            <a:chExt cx="3661631" cy="246906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99885" y="4676327"/>
              <a:ext cx="3661631" cy="24690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99885" y="3699118"/>
            <a:ext cx="3661631" cy="1513137"/>
            <a:chOff x="9299885" y="3699118"/>
            <a:chExt cx="3661631" cy="151313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1790" y="2937213"/>
              <a:ext cx="7323810" cy="3028571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99885" y="3699118"/>
              <a:ext cx="3661631" cy="151313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9861918" y="3922043"/>
            <a:ext cx="2482482" cy="10926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사이드 미러</a:t>
            </a:r>
          </a:p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좌우각도 조절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9563697" y="5996957"/>
            <a:ext cx="2780703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사이드미러의 같은 지점을 바라봤을 때 같은 시야각을 확보한다.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3269724" y="4676327"/>
            <a:ext cx="3661631" cy="2469067"/>
            <a:chOff x="13269724" y="4676327"/>
            <a:chExt cx="3661631" cy="24690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69724" y="4676327"/>
              <a:ext cx="3661631" cy="24690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9724" y="3699118"/>
            <a:ext cx="3661631" cy="1513137"/>
            <a:chOff x="13269724" y="3699118"/>
            <a:chExt cx="3661631" cy="151313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1629" y="2937213"/>
              <a:ext cx="7323810" cy="3028571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69724" y="3699118"/>
              <a:ext cx="3661631" cy="1513137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3859298" y="3905191"/>
            <a:ext cx="2482482" cy="10926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사이드 미러</a:t>
            </a:r>
          </a:p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상하각도 조절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4258895" y="6483653"/>
            <a:ext cx="3427501" cy="50902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2.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4254635" y="7426999"/>
            <a:ext cx="3427501" cy="50902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3.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5713668" y="6981971"/>
            <a:ext cx="3457634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대쉬보드에서의 눈높이 거리 고정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5724362" y="7854105"/>
            <a:ext cx="3267315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대쉬보드에서의 눈높이가 윈드실드에서 차지하는 비율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3634302" y="5996957"/>
            <a:ext cx="3053497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사이드미러의 같은 지점을 바라봤을 때 같은 시야각을 확보한다.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46" name="Object 28"/>
          <p:cNvSpPr txBox="1"/>
          <p:nvPr/>
        </p:nvSpPr>
        <p:spPr>
          <a:xfrm>
            <a:off x="12467880" y="5455309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  <p:sp>
        <p:nvSpPr>
          <p:cNvPr id="54" name="Object 28"/>
          <p:cNvSpPr txBox="1"/>
          <p:nvPr/>
        </p:nvSpPr>
        <p:spPr>
          <a:xfrm>
            <a:off x="548186" y="5475148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  <p:sp>
        <p:nvSpPr>
          <p:cNvPr id="56" name="Object 28"/>
          <p:cNvSpPr txBox="1"/>
          <p:nvPr/>
        </p:nvSpPr>
        <p:spPr>
          <a:xfrm>
            <a:off x="8370353" y="5443150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75D2C-786F-4DB2-8C35-EFAE264731B8}"/>
              </a:ext>
            </a:extLst>
          </p:cNvPr>
          <p:cNvSpPr/>
          <p:nvPr/>
        </p:nvSpPr>
        <p:spPr>
          <a:xfrm>
            <a:off x="9220200" y="-38100"/>
            <a:ext cx="9143999" cy="10332000"/>
          </a:xfrm>
          <a:prstGeom prst="rect">
            <a:avLst/>
          </a:prstGeom>
          <a:solidFill>
            <a:srgbClr val="473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2A9944F-69E2-4079-881F-44C0B7A5249C}"/>
              </a:ext>
            </a:extLst>
          </p:cNvPr>
          <p:cNvSpPr/>
          <p:nvPr/>
        </p:nvSpPr>
        <p:spPr>
          <a:xfrm>
            <a:off x="13042232" y="4083346"/>
            <a:ext cx="1235242" cy="1171074"/>
          </a:xfrm>
          <a:custGeom>
            <a:avLst/>
            <a:gdLst>
              <a:gd name="connsiteX0" fmla="*/ 1235242 w 1235242"/>
              <a:gd name="connsiteY0" fmla="*/ 1171074 h 1171074"/>
              <a:gd name="connsiteX1" fmla="*/ 0 w 1235242"/>
              <a:gd name="connsiteY1" fmla="*/ 0 h 1171074"/>
              <a:gd name="connsiteX2" fmla="*/ 689810 w 1235242"/>
              <a:gd name="connsiteY2" fmla="*/ 1138990 h 117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242" h="1171074">
                <a:moveTo>
                  <a:pt x="1235242" y="1171074"/>
                </a:moveTo>
                <a:lnTo>
                  <a:pt x="0" y="0"/>
                </a:lnTo>
                <a:lnTo>
                  <a:pt x="689810" y="1138990"/>
                </a:lnTo>
              </a:path>
            </a:pathLst>
          </a:custGeom>
          <a:solidFill>
            <a:srgbClr val="F6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AE09B09-BE66-4AA0-B2D6-BF858402BA00}"/>
              </a:ext>
            </a:extLst>
          </p:cNvPr>
          <p:cNvSpPr/>
          <p:nvPr/>
        </p:nvSpPr>
        <p:spPr>
          <a:xfrm rot="10800000" flipH="1">
            <a:off x="13028248" y="6184258"/>
            <a:ext cx="1234800" cy="1170000"/>
          </a:xfrm>
          <a:custGeom>
            <a:avLst/>
            <a:gdLst>
              <a:gd name="connsiteX0" fmla="*/ 1235242 w 1235242"/>
              <a:gd name="connsiteY0" fmla="*/ 1171074 h 1171074"/>
              <a:gd name="connsiteX1" fmla="*/ 0 w 1235242"/>
              <a:gd name="connsiteY1" fmla="*/ 0 h 1171074"/>
              <a:gd name="connsiteX2" fmla="*/ 689810 w 1235242"/>
              <a:gd name="connsiteY2" fmla="*/ 1138990 h 117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242" h="1171074">
                <a:moveTo>
                  <a:pt x="1235242" y="1171074"/>
                </a:moveTo>
                <a:lnTo>
                  <a:pt x="0" y="0"/>
                </a:lnTo>
                <a:lnTo>
                  <a:pt x="689810" y="1138990"/>
                </a:lnTo>
              </a:path>
            </a:pathLst>
          </a:custGeom>
          <a:solidFill>
            <a:srgbClr val="F6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002E9C-D293-4997-AA7A-501E3A7C7413}"/>
              </a:ext>
            </a:extLst>
          </p:cNvPr>
          <p:cNvSpPr/>
          <p:nvPr/>
        </p:nvSpPr>
        <p:spPr>
          <a:xfrm rot="10800000">
            <a:off x="3407498" y="5223385"/>
            <a:ext cx="11527693" cy="1001521"/>
          </a:xfrm>
          <a:prstGeom prst="rect">
            <a:avLst/>
          </a:prstGeom>
          <a:gradFill flip="none" rotWithShape="1">
            <a:gsLst>
              <a:gs pos="0">
                <a:srgbClr val="473A7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F0E689B-A2DD-4C0A-8559-9560AC0F7DBC}"/>
              </a:ext>
            </a:extLst>
          </p:cNvPr>
          <p:cNvSpPr/>
          <p:nvPr/>
        </p:nvSpPr>
        <p:spPr>
          <a:xfrm>
            <a:off x="1437852" y="4157558"/>
            <a:ext cx="3286548" cy="3286548"/>
          </a:xfrm>
          <a:prstGeom prst="ellipse">
            <a:avLst/>
          </a:prstGeom>
          <a:solidFill>
            <a:srgbClr val="473A7B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6851AD5-DB8D-44FF-9738-52ADBA9578F9}"/>
              </a:ext>
            </a:extLst>
          </p:cNvPr>
          <p:cNvSpPr/>
          <p:nvPr/>
        </p:nvSpPr>
        <p:spPr>
          <a:xfrm>
            <a:off x="14097000" y="4100340"/>
            <a:ext cx="3286548" cy="3286548"/>
          </a:xfrm>
          <a:prstGeom prst="ellipse">
            <a:avLst/>
          </a:prstGeom>
          <a:solidFill>
            <a:schemeClr val="bg1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11"/>
          <p:cNvSpPr txBox="1"/>
          <p:nvPr/>
        </p:nvSpPr>
        <p:spPr>
          <a:xfrm>
            <a:off x="14249400" y="5398738"/>
            <a:ext cx="2969098" cy="6412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100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 적용</a:t>
            </a:r>
            <a:endParaRPr lang="en-US" sz="2000" dirty="0">
              <a:solidFill>
                <a:srgbClr val="473A7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68400" y="2567306"/>
            <a:ext cx="3724254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600" kern="0" spc="-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 </a:t>
            </a:r>
            <a:r>
              <a:rPr lang="ko-KR" altLang="en-US" sz="3600" kern="0" spc="-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새로운 차량 </a:t>
            </a:r>
            <a:r>
              <a:rPr lang="en-US" altLang="ko-KR" sz="3600" kern="0" spc="-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</a:t>
            </a:r>
            <a:endParaRPr lang="en-US" sz="3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6153" y="5310506"/>
            <a:ext cx="3343432" cy="805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50000"/>
              </a:lnSpc>
            </a:pPr>
            <a:r>
              <a:rPr lang="ko-KR" altLang="en-US" sz="3200" kern="0" spc="-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에스코어 드림 5 Medium" pitchFamily="34" charset="0"/>
              </a:rPr>
              <a:t>세팅 로드</a:t>
            </a:r>
            <a:endParaRPr 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96666" y="7581900"/>
            <a:ext cx="3404934" cy="533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5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설정정보 도출</a:t>
            </a:r>
            <a:endParaRPr lang="en-US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2786" y="2649446"/>
            <a:ext cx="4172866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kern="0" spc="-100" dirty="0">
                <a:solidFill>
                  <a:srgbClr val="473A7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에스코어 드림 5 Medium" pitchFamily="34" charset="0"/>
              </a:rPr>
              <a:t>&lt; </a:t>
            </a:r>
            <a:r>
              <a:rPr lang="ko-KR" altLang="en-US" sz="3600" kern="0" spc="-100" dirty="0">
                <a:solidFill>
                  <a:srgbClr val="473A7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에스코어 드림 5 Medium" pitchFamily="34" charset="0"/>
              </a:rPr>
              <a:t>세팅 된 차량 </a:t>
            </a:r>
            <a:r>
              <a:rPr lang="en-US" altLang="ko-KR" sz="3600" kern="0" spc="-100" dirty="0">
                <a:solidFill>
                  <a:srgbClr val="473A7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에스코어 드림 5 Medium" pitchFamily="34" charset="0"/>
              </a:rPr>
              <a:t>&gt;</a:t>
            </a:r>
            <a:endParaRPr lang="en-US" sz="3600" dirty="0">
              <a:solidFill>
                <a:srgbClr val="473A7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4600" y="7672706"/>
            <a:ext cx="5938680" cy="44259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  <a:cs typeface="에스코어 드림 2 ExtraLight" pitchFamily="34" charset="0"/>
              </a:rPr>
              <a:t>사용자 특성이 반영된 변수 값을 구함</a:t>
            </a:r>
            <a:endParaRPr lang="en-US" altLang="ko-KR" sz="2500" dirty="0">
              <a:latin typeface="나눔고딕" panose="020D0604000000000000" pitchFamily="50" charset="-127"/>
              <a:ea typeface="나눔고딕" panose="020D0604000000000000" pitchFamily="50" charset="-127"/>
              <a:cs typeface="에스코어 드림 2 ExtraLight" pitchFamily="34" charset="0"/>
            </a:endParaRPr>
          </a:p>
          <a:p>
            <a:pPr algn="ctr"/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(A, B, </a:t>
            </a:r>
            <a:r>
              <a:rPr lang="en-US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q_left</a:t>
            </a:r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q_right</a:t>
            </a:r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p)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70D38C-C61C-4412-AD1A-EB08D4CE2D51}"/>
              </a:ext>
            </a:extLst>
          </p:cNvPr>
          <p:cNvCxnSpPr>
            <a:cxnSpLocks/>
          </p:cNvCxnSpPr>
          <p:nvPr/>
        </p:nvCxnSpPr>
        <p:spPr>
          <a:xfrm>
            <a:off x="5486400" y="5996306"/>
            <a:ext cx="0" cy="1600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156497-A8F7-404E-BDD9-4E6FD4A3CC6A}"/>
                  </a:ext>
                </a:extLst>
              </p:cNvPr>
              <p:cNvSpPr txBox="1"/>
              <p:nvPr/>
            </p:nvSpPr>
            <p:spPr>
              <a:xfrm>
                <a:off x="5410200" y="5430248"/>
                <a:ext cx="2945486" cy="582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𝑠𝑒𝑡𝑡𝑖𝑛𝑔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500" dirty="0">
                  <a:latin typeface="엘리스 디지털배움체" panose="020B0600000101010101" pitchFamily="50" charset="-127"/>
                  <a:ea typeface="엘리스 디지털배움체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156497-A8F7-404E-BDD9-4E6FD4A3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430248"/>
                <a:ext cx="2945486" cy="582467"/>
              </a:xfrm>
              <a:prstGeom prst="rect">
                <a:avLst/>
              </a:prstGeom>
              <a:blipFill>
                <a:blip r:embed="rId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9DCA0E-3E54-4F6F-B822-1521C00E61CF}"/>
                  </a:ext>
                </a:extLst>
              </p:cNvPr>
              <p:cNvSpPr txBox="1"/>
              <p:nvPr/>
            </p:nvSpPr>
            <p:spPr>
              <a:xfrm>
                <a:off x="9900460" y="5474310"/>
                <a:ext cx="288678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5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9DCA0E-3E54-4F6F-B822-1521C00E6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60" y="5474310"/>
                <a:ext cx="2886780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19">
            <a:extLst>
              <a:ext uri="{FF2B5EF4-FFF2-40B4-BE49-F238E27FC236}">
                <a16:creationId xmlns:a16="http://schemas.microsoft.com/office/drawing/2014/main" id="{6FFD871F-7B92-4B99-AE36-C92A5E80CF04}"/>
              </a:ext>
            </a:extLst>
          </p:cNvPr>
          <p:cNvSpPr txBox="1"/>
          <p:nvPr/>
        </p:nvSpPr>
        <p:spPr>
          <a:xfrm>
            <a:off x="3886200" y="3484255"/>
            <a:ext cx="5486400" cy="5308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차량의 재원 </a:t>
            </a:r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설정정보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47B3F1-7EE4-46EB-AD79-56717A10737C}"/>
              </a:ext>
            </a:extLst>
          </p:cNvPr>
          <p:cNvSpPr txBox="1"/>
          <p:nvPr/>
        </p:nvSpPr>
        <p:spPr>
          <a:xfrm>
            <a:off x="1476530" y="1005126"/>
            <a:ext cx="1952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473A7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3516EE-0368-47B3-A8ED-44742C362685}"/>
              </a:ext>
            </a:extLst>
          </p:cNvPr>
          <p:cNvSpPr txBox="1"/>
          <p:nvPr/>
        </p:nvSpPr>
        <p:spPr>
          <a:xfrm>
            <a:off x="8988831" y="4901466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002060"/>
                </a:solidFill>
                <a:latin typeface="High Tower Text" panose="02040502050506030303" pitchFamily="18" charset="0"/>
              </a:rPr>
              <a:t>&gt;</a:t>
            </a:r>
            <a:endParaRPr lang="ko-KR" altLang="en-US" sz="8000" dirty="0">
              <a:solidFill>
                <a:srgbClr val="002060"/>
              </a:solidFill>
              <a:latin typeface="High Tower Text" panose="02040502050506030303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0AC8E7-3D5A-4798-8C4F-A9FD7868FBA8}"/>
              </a:ext>
            </a:extLst>
          </p:cNvPr>
          <p:cNvSpPr txBox="1"/>
          <p:nvPr/>
        </p:nvSpPr>
        <p:spPr>
          <a:xfrm>
            <a:off x="8686801" y="4901467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002060"/>
                </a:solidFill>
                <a:latin typeface="High Tower Text" panose="02040502050506030303" pitchFamily="18" charset="0"/>
              </a:rPr>
              <a:t>&gt;</a:t>
            </a:r>
            <a:endParaRPr lang="ko-KR" altLang="en-US" sz="8000" dirty="0">
              <a:solidFill>
                <a:srgbClr val="002060"/>
              </a:solidFill>
              <a:latin typeface="High Tower Text" panose="02040502050506030303" pitchFamily="18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E1FD75-0FD6-4ABE-99E9-E10EF542BE40}"/>
              </a:ext>
            </a:extLst>
          </p:cNvPr>
          <p:cNvCxnSpPr>
            <a:cxnSpLocks/>
          </p:cNvCxnSpPr>
          <p:nvPr/>
        </p:nvCxnSpPr>
        <p:spPr>
          <a:xfrm>
            <a:off x="7315200" y="4012557"/>
            <a:ext cx="0" cy="14664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355116-78C9-4187-BD36-C9D7DBCD4543}"/>
              </a:ext>
            </a:extLst>
          </p:cNvPr>
          <p:cNvCxnSpPr>
            <a:cxnSpLocks/>
          </p:cNvCxnSpPr>
          <p:nvPr/>
        </p:nvCxnSpPr>
        <p:spPr>
          <a:xfrm flipH="1">
            <a:off x="10351168" y="6131158"/>
            <a:ext cx="12033" cy="13129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C229D204-964D-4E30-AFC2-FF4CACA074C0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11">
            <a:extLst>
              <a:ext uri="{FF2B5EF4-FFF2-40B4-BE49-F238E27FC236}">
                <a16:creationId xmlns:a16="http://schemas.microsoft.com/office/drawing/2014/main" id="{EC13599D-0C27-4845-AE23-51C2BFF3AF4A}"/>
              </a:ext>
            </a:extLst>
          </p:cNvPr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36" name="Object 54">
              <a:extLst>
                <a:ext uri="{FF2B5EF4-FFF2-40B4-BE49-F238E27FC236}">
                  <a16:creationId xmlns:a16="http://schemas.microsoft.com/office/drawing/2014/main" id="{26DBBCAF-C82F-495E-8B22-AE6B6B318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C36D32-B7DA-4490-B2F5-1B9B0B82C80E}"/>
              </a:ext>
            </a:extLst>
          </p:cNvPr>
          <p:cNvCxnSpPr/>
          <p:nvPr/>
        </p:nvCxnSpPr>
        <p:spPr>
          <a:xfrm>
            <a:off x="-304800" y="1714500"/>
            <a:ext cx="3505200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48200" y="55361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3474" y="1733133"/>
            <a:ext cx="166790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a_d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페달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시트를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맨앞으로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당겼을 때의 거리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b_d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차량내부 바닥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시트를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맨아래로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내렸을 때의 거리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 :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시트를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맨앞으로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당겼을 때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눈위치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사람머리두께를 약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17 ~ 18cm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 가정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옆면과 수평이 되는 거리측정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d_left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좌측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 중앙까지의 거리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옆면과 수직 되는 거리측정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d_right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우측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 중앙까지의 거리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옆면과 수직 되는 거리측정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차량내부 바닥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차량내부 바닥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중앙까지의 높이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천장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5400" y="837973"/>
            <a:ext cx="320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err="1">
                <a:solidFill>
                  <a:srgbClr val="473A7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차량재원</a:t>
            </a:r>
            <a:endParaRPr lang="ko-KR" altLang="en-US" sz="5000" b="1" dirty="0">
              <a:solidFill>
                <a:srgbClr val="473A7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4119" y="4926568"/>
            <a:ext cx="514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473A7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설정 정보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0" y="6368296"/>
            <a:ext cx="9906000" cy="17851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a_u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이동시킨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b_u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이동시킨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lr_angle_left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설정시킨 좌우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angle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 기준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lr_angle_right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설정시킨 좌우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angle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 기준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ud_angle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설정시킨 상하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angle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미러의 기울기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524000" y="8808610"/>
            <a:ext cx="1249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hip_to_eye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엉덩이 부터 눈높이 까지의 길이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입력한 키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0.438 + 50.973) </a:t>
            </a:r>
          </a:p>
          <a:p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https://sizekorea.kr/page/data/8_1_1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(Size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Korea)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9200" y="5891242"/>
            <a:ext cx="51466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차량 세팅으로 부터 받아오는 값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6350" y="8295034"/>
            <a:ext cx="472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사용자가 입력하여 얻어오는 값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08</a:t>
            </a:r>
            <a:endParaRPr 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7183E0D-C14B-4EFF-B275-83C5B90529C7}"/>
              </a:ext>
            </a:extLst>
          </p:cNvPr>
          <p:cNvCxnSpPr>
            <a:cxnSpLocks/>
          </p:cNvCxnSpPr>
          <p:nvPr/>
        </p:nvCxnSpPr>
        <p:spPr>
          <a:xfrm>
            <a:off x="-304800" y="1562100"/>
            <a:ext cx="4267200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2A8172-9CD1-490F-AC3C-6B0CD0BBD403}"/>
              </a:ext>
            </a:extLst>
          </p:cNvPr>
          <p:cNvCxnSpPr>
            <a:cxnSpLocks/>
          </p:cNvCxnSpPr>
          <p:nvPr/>
        </p:nvCxnSpPr>
        <p:spPr>
          <a:xfrm>
            <a:off x="-304800" y="5673486"/>
            <a:ext cx="666554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한쪽 모서리 23">
            <a:extLst>
              <a:ext uri="{FF2B5EF4-FFF2-40B4-BE49-F238E27FC236}">
                <a16:creationId xmlns:a16="http://schemas.microsoft.com/office/drawing/2014/main" id="{3963C3C7-F357-4C4D-9BB9-80D36E9DBC9E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3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48200" y="54483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01" y="2429358"/>
            <a:ext cx="6098499" cy="6376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9" y="2829697"/>
            <a:ext cx="10289702" cy="59758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400" y="837973"/>
            <a:ext cx="556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모델에서 변수 확인</a:t>
            </a:r>
          </a:p>
        </p:txBody>
      </p:sp>
      <p:sp>
        <p:nvSpPr>
          <p:cNvPr id="12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09</a:t>
            </a:r>
            <a:endParaRPr 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B390AA0-F6BA-4814-B9F9-58A80356F0BB}"/>
              </a:ext>
            </a:extLst>
          </p:cNvPr>
          <p:cNvCxnSpPr>
            <a:cxnSpLocks/>
          </p:cNvCxnSpPr>
          <p:nvPr/>
        </p:nvCxnSpPr>
        <p:spPr>
          <a:xfrm>
            <a:off x="-304800" y="1562100"/>
            <a:ext cx="7391400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52FA3849-E2C9-4837-8BEA-36261ABA0D28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0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1140</Words>
  <Application>Microsoft Office PowerPoint</Application>
  <PresentationFormat>사용자 지정</PresentationFormat>
  <Paragraphs>211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G마켓 산스 TTF Bold</vt:lpstr>
      <vt:lpstr>G마켓 산스 TTF Medium</vt:lpstr>
      <vt:lpstr>Noto Sans CJK KR DemiLight</vt:lpstr>
      <vt:lpstr>Noto Sans CJK KR Medium</vt:lpstr>
      <vt:lpstr>Noto Sans CJK KR Regular</vt:lpstr>
      <vt:lpstr>나눔고딕</vt:lpstr>
      <vt:lpstr>엘리스 디지털배움체</vt:lpstr>
      <vt:lpstr>Arial</vt:lpstr>
      <vt:lpstr>Calibri</vt:lpstr>
      <vt:lpstr>Cambria Math</vt:lpstr>
      <vt:lpstr>High Tower Text</vt:lpstr>
      <vt:lpstr>Open Sans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여 동훈</cp:lastModifiedBy>
  <cp:revision>67</cp:revision>
  <dcterms:created xsi:type="dcterms:W3CDTF">2021-07-28T11:06:57Z</dcterms:created>
  <dcterms:modified xsi:type="dcterms:W3CDTF">2021-07-28T23:33:58Z</dcterms:modified>
</cp:coreProperties>
</file>