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8" r:id="rId5"/>
    <p:sldId id="257" r:id="rId6"/>
    <p:sldId id="259" r:id="rId7"/>
    <p:sldId id="262" r:id="rId8"/>
    <p:sldId id="266" r:id="rId9"/>
    <p:sldId id="263" r:id="rId10"/>
    <p:sldId id="265" r:id="rId11"/>
    <p:sldId id="264" r:id="rId12"/>
    <p:sldId id="260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AEAEA"/>
    <a:srgbClr val="F7F7F7"/>
    <a:srgbClr val="FDFDFD"/>
    <a:srgbClr val="F3B50C"/>
    <a:srgbClr val="FCF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7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3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4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3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8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2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424A-B170-40E8-9D37-0454DC79A1EB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31520" y="6278880"/>
            <a:ext cx="10774680" cy="0"/>
          </a:xfrm>
          <a:prstGeom prst="line">
            <a:avLst/>
          </a:prstGeom>
          <a:ln w="57150">
            <a:solidFill>
              <a:srgbClr val="F3B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840" y="0"/>
            <a:ext cx="2154940" cy="10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7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um.kr/archives/124331" TargetMode="External"/><Relationship Id="rId2" Type="http://schemas.openxmlformats.org/officeDocument/2006/relationships/hyperlink" Target="https://kr.object.ncloudstorage.com/yunbari/2020-2_skku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table-detection-cell-recognition-and-text-extraction-algorithm-to-convert-tables-to-excel-files-902edcf289ec" TargetMode="External"/><Relationship Id="rId2" Type="http://schemas.openxmlformats.org/officeDocument/2006/relationships/hyperlink" Target="https://github.com/YeoHoonYun/kb_apply_ex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gler.tistory.com/1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018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[KB</a:t>
            </a:r>
            <a:r>
              <a:rPr lang="ko-KR" altLang="en-US" sz="4400" dirty="0"/>
              <a:t>국민은행</a:t>
            </a:r>
            <a:r>
              <a:rPr lang="en-US" altLang="ko-KR" sz="4400" dirty="0"/>
              <a:t>] AI</a:t>
            </a:r>
            <a:r>
              <a:rPr lang="ko-KR" altLang="en-US" sz="4400" dirty="0"/>
              <a:t>부문 </a:t>
            </a:r>
            <a:r>
              <a:rPr lang="ko-KR" altLang="en-US" sz="4400" dirty="0" smtClean="0"/>
              <a:t>전문직무직원 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19858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sz="2800" dirty="0" smtClean="0"/>
              <a:t>발표자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윤여훈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421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진행과정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4"/>
            </a:pPr>
            <a:r>
              <a:rPr lang="ko-KR" altLang="en-US" dirty="0" smtClean="0"/>
              <a:t>평가</a:t>
            </a:r>
            <a:r>
              <a:rPr lang="en-US" altLang="ko-KR" dirty="0" smtClean="0"/>
              <a:t>(Confusion </a:t>
            </a:r>
            <a:r>
              <a:rPr lang="en-US" altLang="ko-KR" dirty="0"/>
              <a:t>M</a:t>
            </a:r>
            <a:r>
              <a:rPr lang="en-US" altLang="ko-KR" dirty="0" smtClean="0"/>
              <a:t>atrix</a:t>
            </a:r>
            <a:r>
              <a:rPr lang="en-US" altLang="ko-KR" dirty="0" smtClean="0"/>
              <a:t>, </a:t>
            </a:r>
            <a:r>
              <a:rPr lang="en-US" altLang="ko-KR" dirty="0" smtClean="0"/>
              <a:t>Accuracy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479357"/>
            <a:ext cx="3481388" cy="34517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764" y="2479357"/>
            <a:ext cx="4326004" cy="34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438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진행과정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5"/>
            </a:pPr>
            <a:r>
              <a:rPr lang="ko-KR" altLang="en-US" dirty="0" smtClean="0"/>
              <a:t>피드백</a:t>
            </a:r>
            <a:endParaRPr lang="en-US" altLang="ko-KR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 smtClean="0"/>
              <a:t>Augmentation </a:t>
            </a:r>
            <a:r>
              <a:rPr lang="ko-KR" altLang="en-US" dirty="0" smtClean="0"/>
              <a:t>하는 값을 </a:t>
            </a:r>
            <a:r>
              <a:rPr lang="en-US" altLang="ko-KR" dirty="0" smtClean="0"/>
              <a:t>10 -&gt; 100</a:t>
            </a:r>
            <a:r>
              <a:rPr lang="ko-KR" altLang="en-US" dirty="0" smtClean="0"/>
              <a:t>장으로 늘려서 </a:t>
            </a:r>
            <a:r>
              <a:rPr lang="ko-KR" altLang="en-US" dirty="0" smtClean="0"/>
              <a:t>데이터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수를 늘림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 smtClean="0"/>
              <a:t>트레이닝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테스트 데이터의 비중을 올리거나 값을 </a:t>
            </a:r>
            <a:r>
              <a:rPr lang="ko-KR" altLang="en-US" dirty="0" smtClean="0"/>
              <a:t>랜덤으로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 smtClean="0"/>
              <a:t>원천 데이터의 개수를 늘려서 데이터의 질을 높임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환경 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 rot="16200000">
            <a:off x="1778201" y="3826014"/>
            <a:ext cx="753586" cy="228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352483" y="439992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23877" y="439992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1269" y="432976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선택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61" y="3783925"/>
            <a:ext cx="3462705" cy="2393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59" y="4233922"/>
            <a:ext cx="3988485" cy="12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93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모델에 대한 피드백을 거쳐 정확도 </a:t>
            </a:r>
            <a:r>
              <a:rPr lang="en-US" altLang="ko-KR" dirty="0" smtClean="0"/>
              <a:t>1.0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305164" y="2643627"/>
            <a:ext cx="5581672" cy="2928240"/>
            <a:chOff x="1235026" y="2652419"/>
            <a:chExt cx="5581672" cy="29282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5026" y="2665095"/>
              <a:ext cx="2712742" cy="291556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8894" y="2652419"/>
              <a:ext cx="2357804" cy="292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89777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공통 과제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경력 기술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ko-KR" altLang="en-US" dirty="0" smtClean="0"/>
              <a:t>성균관대학교 석사 졸업프로젝트</a:t>
            </a:r>
            <a:r>
              <a:rPr lang="en-US" altLang="ko-KR" dirty="0" smtClean="0"/>
              <a:t>(2019.09~2021.02)</a:t>
            </a:r>
          </a:p>
          <a:p>
            <a:pPr lvl="1"/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식물 </a:t>
            </a:r>
            <a:r>
              <a:rPr lang="ko-KR" altLang="en-US" dirty="0"/>
              <a:t>질병 예측 및 </a:t>
            </a:r>
            <a:r>
              <a:rPr lang="ko-KR" altLang="en-US" dirty="0" smtClean="0"/>
              <a:t>사물 인식</a:t>
            </a:r>
            <a:r>
              <a:rPr lang="en-US" altLang="ko-KR" dirty="0" smtClean="0"/>
              <a:t>(</a:t>
            </a:r>
            <a:r>
              <a:rPr lang="ko-KR" altLang="en-US" dirty="0" smtClean="0">
                <a:hlinkClick r:id="rId2"/>
              </a:rPr>
              <a:t>링크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en-US" altLang="ko-KR" dirty="0"/>
              <a:t>: Plant Pathology 2020 – FGVC7(Identify the category of foliar diseases in apple trees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담당업무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 생성 및 소스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모델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DenseNet</a:t>
            </a:r>
            <a:r>
              <a:rPr lang="en-US" altLang="ko-KR" dirty="0"/>
              <a:t>, </a:t>
            </a:r>
            <a:r>
              <a:rPr lang="en-US" altLang="ko-KR" dirty="0" err="1" smtClean="0"/>
              <a:t>EfficientNet</a:t>
            </a:r>
            <a:r>
              <a:rPr lang="en-US" altLang="ko-KR" dirty="0" smtClean="0"/>
              <a:t> </a:t>
            </a:r>
            <a:r>
              <a:rPr lang="en-US" altLang="ko-KR" dirty="0"/>
              <a:t>/ Augmentation : </a:t>
            </a:r>
            <a:r>
              <a:rPr lang="en-US" altLang="ko-KR" dirty="0" err="1" smtClean="0"/>
              <a:t>Albumentations</a:t>
            </a:r>
            <a:r>
              <a:rPr lang="en-US" altLang="ko-KR" dirty="0" smtClean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분석 서버 </a:t>
            </a:r>
            <a:r>
              <a:rPr lang="en-US" altLang="ko-KR" dirty="0"/>
              <a:t>: </a:t>
            </a:r>
            <a:r>
              <a:rPr lang="en-US" altLang="ko-KR" dirty="0" err="1" smtClean="0"/>
              <a:t>Colab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정확도 </a:t>
            </a:r>
            <a:r>
              <a:rPr lang="en-US" altLang="ko-KR" dirty="0" smtClean="0"/>
              <a:t>98.06%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en-US" dirty="0" smtClean="0"/>
              <a:t>지금 컴퍼니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/>
              <a:t>사용자 라이프스타일에 최적화된 인공지능 </a:t>
            </a:r>
            <a:r>
              <a:rPr lang="ko-KR" altLang="en-US" dirty="0" smtClean="0"/>
              <a:t>스마트 홈</a:t>
            </a:r>
            <a:r>
              <a:rPr lang="en-US" altLang="ko-KR" dirty="0" smtClean="0"/>
              <a:t>(</a:t>
            </a:r>
            <a:r>
              <a:rPr lang="ko-KR" altLang="en-US" dirty="0" smtClean="0">
                <a:hlinkClick r:id="rId3"/>
              </a:rPr>
              <a:t>링크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디바이스의 상태 정보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 명령 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담당업무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파이프라인</a:t>
            </a:r>
            <a:r>
              <a:rPr lang="en-US" altLang="ko-KR" dirty="0" smtClean="0"/>
              <a:t>(+</a:t>
            </a:r>
            <a:r>
              <a:rPr lang="ko-KR" altLang="en-US" dirty="0" err="1" smtClean="0"/>
              <a:t>백엔드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개발 구축 및 모델 검증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모델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(K-means, Agglomerative Clustering) </a:t>
            </a:r>
            <a:r>
              <a:rPr lang="en-US" altLang="ko-KR" dirty="0"/>
              <a:t>/ </a:t>
            </a:r>
            <a:r>
              <a:rPr lang="ko-KR" altLang="en-US" dirty="0"/>
              <a:t>분석 서버 </a:t>
            </a:r>
            <a:r>
              <a:rPr lang="en-US" altLang="ko-KR" dirty="0"/>
              <a:t>: </a:t>
            </a:r>
            <a:r>
              <a:rPr lang="ko-KR" altLang="en-US" dirty="0" err="1"/>
              <a:t>온프레미스</a:t>
            </a:r>
            <a:r>
              <a:rPr lang="ko-KR" altLang="en-US" dirty="0"/>
              <a:t> </a:t>
            </a:r>
            <a:r>
              <a:rPr lang="en-US" altLang="ko-KR" dirty="0" err="1"/>
              <a:t>Jypyter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성과 </a:t>
            </a:r>
            <a:r>
              <a:rPr lang="en-US" altLang="ko-KR" smtClean="0"/>
              <a:t>: </a:t>
            </a:r>
            <a:r>
              <a:rPr lang="ko-KR" altLang="en-US" smtClean="0"/>
              <a:t>설정된 </a:t>
            </a:r>
            <a:r>
              <a:rPr lang="ko-KR" altLang="en-US" dirty="0" smtClean="0"/>
              <a:t>데이터를 기준점으로 디바이스 스크립트 플랫폼 개발 </a:t>
            </a:r>
            <a:r>
              <a:rPr lang="en-US" altLang="ko-KR" dirty="0" smtClean="0"/>
              <a:t>/ </a:t>
            </a:r>
            <a:r>
              <a:rPr lang="en-US" altLang="ko-KR" dirty="0"/>
              <a:t>IBK </a:t>
            </a:r>
            <a:r>
              <a:rPr lang="ko-KR" altLang="ko-KR" dirty="0"/>
              <a:t>창공 마포</a:t>
            </a:r>
            <a:r>
              <a:rPr lang="en-US" altLang="ko-KR" dirty="0"/>
              <a:t> 3</a:t>
            </a:r>
            <a:r>
              <a:rPr lang="ko-KR" altLang="ko-KR" dirty="0" smtClean="0"/>
              <a:t>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NDS(</a:t>
            </a:r>
            <a:r>
              <a:rPr lang="ko-KR" altLang="en-US" dirty="0" smtClean="0"/>
              <a:t>농심데이터시스템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마이 데이터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라이프월릿</a:t>
            </a:r>
            <a:r>
              <a:rPr lang="ko-KR" altLang="en-US" dirty="0" smtClean="0"/>
              <a:t> 실증사업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별도 수집한 식품 이미지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촬영 이미지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담당업무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구축 및 개발 </a:t>
            </a:r>
            <a:r>
              <a:rPr lang="en-US" altLang="ko-KR" dirty="0" smtClean="0"/>
              <a:t>/ Object Detection </a:t>
            </a:r>
            <a:r>
              <a:rPr lang="ko-KR" altLang="en-US" dirty="0" smtClean="0"/>
              <a:t>모델 생성 및 검증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모델 </a:t>
            </a:r>
            <a:r>
              <a:rPr lang="en-US" altLang="ko-KR" dirty="0" smtClean="0"/>
              <a:t>: YOLOv4 </a:t>
            </a:r>
            <a:r>
              <a:rPr lang="en-US" altLang="ko-KR" dirty="0"/>
              <a:t>– </a:t>
            </a:r>
            <a:r>
              <a:rPr lang="en-US" altLang="ko-KR" dirty="0" smtClean="0"/>
              <a:t>Object Detection / </a:t>
            </a:r>
            <a:r>
              <a:rPr lang="ko-KR" altLang="en-US" dirty="0" smtClean="0"/>
              <a:t>분석 서버 </a:t>
            </a:r>
            <a:r>
              <a:rPr lang="en-US" altLang="ko-KR" dirty="0" smtClean="0"/>
              <a:t>: NCP(</a:t>
            </a:r>
            <a:r>
              <a:rPr lang="ko-KR" altLang="en-US" dirty="0" smtClean="0"/>
              <a:t>네이버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플랫폼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성과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등록된 이미지에 대한 </a:t>
            </a:r>
            <a:r>
              <a:rPr lang="en-US" altLang="ko-KR" dirty="0" smtClean="0"/>
              <a:t>Multiple Detect </a:t>
            </a:r>
            <a:r>
              <a:rPr lang="ko-KR" altLang="en-US" dirty="0" smtClean="0"/>
              <a:t>가능 및 정확도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민감도 </a:t>
            </a:r>
            <a:r>
              <a:rPr lang="en-US" altLang="ko-KR" dirty="0" smtClean="0"/>
              <a:t>80%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67835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소스 코드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https://github.com/YeoHoonYun/kb_apply_exam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참조 코드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towardsdatascience.com/a-table-detection-cell-recognition-and-text-extraction-algorithm-to-convert-tables-to-excel-files-902edcf289ec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hagler.tistory.com/189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7641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3) OCR </a:t>
            </a:r>
            <a:r>
              <a:rPr lang="ko-KR" altLang="en-US" dirty="0" smtClean="0"/>
              <a:t>과제 선정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 smtClean="0"/>
              <a:t>이미지 처리 모델 프로세스 경험 및 기술 공유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 smtClean="0"/>
              <a:t>대외적으로 진행한 프로젝트의 관련된 비전 경험 및 기술 공유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 smtClean="0"/>
              <a:t>이미지 </a:t>
            </a:r>
            <a:r>
              <a:rPr lang="ko-KR" altLang="en-US" sz="2400" dirty="0" smtClean="0"/>
              <a:t>검출 및 </a:t>
            </a:r>
            <a:r>
              <a:rPr lang="ko-KR" altLang="en-US" sz="2400" dirty="0" err="1" smtClean="0"/>
              <a:t>픽쳐</a:t>
            </a:r>
            <a:r>
              <a:rPr lang="ko-KR" altLang="en-US" sz="2400" dirty="0" smtClean="0"/>
              <a:t> 엔지니어링에 대한 과정과 파이프라인에 대한 </a:t>
            </a:r>
            <a:r>
              <a:rPr lang="ko-KR" altLang="en-US" sz="2400" dirty="0" smtClean="0"/>
              <a:t>기술</a:t>
            </a:r>
            <a:r>
              <a:rPr lang="ko-KR" altLang="en-US" sz="2400" dirty="0" smtClean="0"/>
              <a:t> 공유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37268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주제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이미지에서 체크박스를 찾고 체크 유무를 판단할 수 있는 처리 방법을 </a:t>
            </a:r>
            <a:r>
              <a:rPr lang="ko-KR" altLang="en-US" dirty="0" smtClean="0"/>
              <a:t>제시 및 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이미지에서 테이블의 구조를 추출하고 연관관계를 도출할 수 있는 방법을 </a:t>
            </a:r>
            <a:r>
              <a:rPr lang="ko-KR" altLang="en-US" dirty="0" smtClean="0"/>
              <a:t>제시 및 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분석 프로세스에 대한 구조 발표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사전 작업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진행과정 </a:t>
            </a:r>
            <a:r>
              <a:rPr lang="en-US" altLang="ko-KR" dirty="0" smtClean="0"/>
              <a:t>: </a:t>
            </a:r>
            <a:r>
              <a:rPr lang="ko-KR" altLang="en-US" dirty="0"/>
              <a:t>학습 데이터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전처리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피드백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14754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주제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OCR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금융거래 목적 확인서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21" y="2478103"/>
            <a:ext cx="2474329" cy="3504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91" y="2478103"/>
            <a:ext cx="2474330" cy="3504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962" y="2478103"/>
            <a:ext cx="2471362" cy="3500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31178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사전 작업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20" y="1690688"/>
            <a:ext cx="3072189" cy="4351338"/>
          </a:xfrm>
        </p:spPr>
      </p:pic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88168" y="3937283"/>
            <a:ext cx="568552" cy="2000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841989" y="2213489"/>
            <a:ext cx="2731770" cy="491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44919" y="2839916"/>
            <a:ext cx="2731770" cy="32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56577" y="3227779"/>
            <a:ext cx="617182" cy="813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79004" y="4176345"/>
            <a:ext cx="394755" cy="744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463" y="4024889"/>
            <a:ext cx="1129624" cy="1825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089" y="1916515"/>
            <a:ext cx="2162711" cy="1599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890" y="2191627"/>
            <a:ext cx="2294770" cy="1049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타원 14"/>
          <p:cNvSpPr/>
          <p:nvPr/>
        </p:nvSpPr>
        <p:spPr>
          <a:xfrm>
            <a:off x="3064118" y="2307151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530644" y="258545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153748" y="259750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30644" y="481316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064118" y="288442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4591" y="351589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49995" y="442979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153748" y="481316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110338" y="3477069"/>
            <a:ext cx="835269" cy="590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418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진행과정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0" y="1690688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dirty="0" smtClean="0"/>
              <a:t>학습 데이터 특성</a:t>
            </a:r>
            <a:endParaRPr lang="en-US" altLang="ko-KR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dirty="0" smtClean="0"/>
              <a:t>금융거래목적</a:t>
            </a:r>
            <a:r>
              <a:rPr lang="en-US" altLang="ko-KR" dirty="0" smtClean="0"/>
              <a:t>(0,1)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순서 구분 없는 </a:t>
            </a:r>
            <a:r>
              <a:rPr lang="en-US" altLang="ko-KR" dirty="0" smtClean="0"/>
              <a:t>True, False</a:t>
            </a:r>
          </a:p>
          <a:p>
            <a:pPr marL="971550" lvl="1" indent="-514350">
              <a:buFont typeface="+mj-ea"/>
              <a:buAutoNum type="circleNumDbPlain" startAt="2"/>
            </a:pPr>
            <a:r>
              <a:rPr lang="ko-KR" altLang="en-US" dirty="0" smtClean="0"/>
              <a:t>고객확인사항</a:t>
            </a:r>
            <a:r>
              <a:rPr lang="en-US" altLang="ko-KR" dirty="0" smtClean="0"/>
              <a:t>(0,1)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순서 구분 없는 </a:t>
            </a:r>
            <a:r>
              <a:rPr lang="en-US" altLang="ko-KR" dirty="0" smtClean="0"/>
              <a:t>True, False</a:t>
            </a:r>
          </a:p>
          <a:p>
            <a:pPr marL="971550" lvl="1" indent="-514350">
              <a:buFont typeface="+mj-ea"/>
              <a:buAutoNum type="circleNumDbPlain" startAt="3"/>
            </a:pPr>
            <a:r>
              <a:rPr lang="ko-KR" altLang="en-US" dirty="0" smtClean="0"/>
              <a:t>공통</a:t>
            </a:r>
            <a:r>
              <a:rPr lang="en-US" altLang="ko-KR" dirty="0" smtClean="0"/>
              <a:t>(0,1,2)</a:t>
            </a:r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순서 구분 있는 </a:t>
            </a:r>
            <a:r>
              <a:rPr lang="en-US" altLang="ko-KR" dirty="0" smtClean="0"/>
              <a:t>True, False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+ Not True</a:t>
            </a:r>
          </a:p>
          <a:p>
            <a:pPr marL="971550" lvl="1" indent="-514350">
              <a:buFont typeface="+mj-ea"/>
              <a:buAutoNum type="circleNumDbPlain" startAt="4"/>
            </a:pPr>
            <a:r>
              <a:rPr lang="ko-KR" altLang="en-US" dirty="0" smtClean="0"/>
              <a:t>고객 확인</a:t>
            </a:r>
            <a:r>
              <a:rPr lang="en-US" altLang="ko-KR" dirty="0" smtClean="0"/>
              <a:t>(0,1)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순서 구분 없는 </a:t>
            </a:r>
            <a:r>
              <a:rPr lang="en-US" altLang="ko-KR" dirty="0" smtClean="0"/>
              <a:t>True, False</a:t>
            </a:r>
            <a:endParaRPr lang="en-US" altLang="ko-KR" dirty="0"/>
          </a:p>
        </p:txBody>
      </p:sp>
      <p:grpSp>
        <p:nvGrpSpPr>
          <p:cNvPr id="59" name="그룹 58"/>
          <p:cNvGrpSpPr/>
          <p:nvPr/>
        </p:nvGrpSpPr>
        <p:grpSpPr>
          <a:xfrm>
            <a:off x="1931006" y="1690688"/>
            <a:ext cx="3072189" cy="4351338"/>
            <a:chOff x="1463841" y="1491517"/>
            <a:chExt cx="3072189" cy="4351338"/>
          </a:xfrm>
        </p:grpSpPr>
        <p:pic>
          <p:nvPicPr>
            <p:cNvPr id="50" name="내용 개체 틀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841" y="1491517"/>
              <a:ext cx="3072189" cy="43513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1659110" y="2014318"/>
              <a:ext cx="2731770" cy="4914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662040" y="2561617"/>
              <a:ext cx="2731770" cy="361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659110" y="3028608"/>
              <a:ext cx="2731770" cy="8136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659110" y="3842238"/>
              <a:ext cx="2731771" cy="8792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2881239" y="2107980"/>
              <a:ext cx="237392" cy="2373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2881239" y="2614921"/>
              <a:ext cx="237392" cy="2373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2870260" y="3272766"/>
              <a:ext cx="237392" cy="2373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2871362" y="4230624"/>
              <a:ext cx="237392" cy="2373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0023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진행과정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ko-KR" altLang="en-US" dirty="0" smtClean="0"/>
              <a:t>전처리 작업</a:t>
            </a:r>
            <a:r>
              <a:rPr lang="en-US" altLang="ko-KR" dirty="0" smtClean="0"/>
              <a:t>(Augmentation) – </a:t>
            </a:r>
            <a:r>
              <a:rPr lang="ko-KR" altLang="en-US" dirty="0" smtClean="0"/>
              <a:t>한 타겟 변수 당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장씩</a:t>
            </a:r>
            <a:endParaRPr lang="ko-KR" altLang="en-US" dirty="0"/>
          </a:p>
        </p:txBody>
      </p:sp>
      <p:pic>
        <p:nvPicPr>
          <p:cNvPr id="9" name="내용 개체 틀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768" y="4176345"/>
            <a:ext cx="568552" cy="2000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63" y="4263951"/>
            <a:ext cx="1129624" cy="1825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384" y="2441885"/>
            <a:ext cx="2162711" cy="1599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85" y="2716997"/>
            <a:ext cx="2294770" cy="1049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/>
          <p:cNvSpPr/>
          <p:nvPr/>
        </p:nvSpPr>
        <p:spPr>
          <a:xfrm>
            <a:off x="2162939" y="311082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786043" y="312287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244" y="5052231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667348" y="5052231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555947" y="3492919"/>
            <a:ext cx="1374327" cy="109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*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장</a:t>
            </a:r>
            <a:endParaRPr lang="ko-KR" altLang="en-US" sz="20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00126" y="2370838"/>
            <a:ext cx="2609834" cy="8978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vertical_shift_down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00126" y="3591510"/>
            <a:ext cx="2609834" cy="8978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vertical_shift_up</a:t>
            </a:r>
            <a:endParaRPr lang="ko-KR" altLang="en-US" sz="2000" b="1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500126" y="4903795"/>
            <a:ext cx="2609834" cy="8978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horizontal_shift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78677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진행과정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ko-KR" altLang="en-US" dirty="0" smtClean="0"/>
              <a:t>전처리 작업</a:t>
            </a:r>
            <a:r>
              <a:rPr lang="en-US" altLang="ko-KR" dirty="0" smtClean="0"/>
              <a:t>(Augmentation) – </a:t>
            </a:r>
            <a:r>
              <a:rPr lang="ko-KR" altLang="en-US" dirty="0" smtClean="0"/>
              <a:t>타겟 변수 설정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dirty="0"/>
              <a:t>금융거래목적</a:t>
            </a:r>
            <a:r>
              <a:rPr lang="en-US" altLang="ko-KR" dirty="0"/>
              <a:t>(0,1)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순서 구분 없는 </a:t>
            </a:r>
            <a:r>
              <a:rPr lang="en-US" altLang="ko-KR" dirty="0"/>
              <a:t>True, False</a:t>
            </a:r>
          </a:p>
          <a:p>
            <a:pPr marL="971550" lvl="1" indent="-514350">
              <a:buFont typeface="+mj-ea"/>
              <a:buAutoNum type="circleNumDbPlain" startAt="2"/>
            </a:pPr>
            <a:r>
              <a:rPr lang="ko-KR" altLang="en-US" dirty="0"/>
              <a:t>고객확인사항</a:t>
            </a:r>
            <a:r>
              <a:rPr lang="en-US" altLang="ko-KR" dirty="0"/>
              <a:t>(0,1)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순서 구분 없는 </a:t>
            </a:r>
            <a:r>
              <a:rPr lang="en-US" altLang="ko-KR" dirty="0"/>
              <a:t>True, False</a:t>
            </a:r>
          </a:p>
          <a:p>
            <a:pPr marL="971550" lvl="1" indent="-514350">
              <a:buFont typeface="+mj-ea"/>
              <a:buAutoNum type="circleNumDbPlain" startAt="3"/>
            </a:pPr>
            <a:r>
              <a:rPr lang="ko-KR" altLang="en-US" dirty="0"/>
              <a:t>공통</a:t>
            </a:r>
            <a:r>
              <a:rPr lang="en-US" altLang="ko-KR" dirty="0"/>
              <a:t>(0,1,2)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순서 구분 있는 </a:t>
            </a:r>
            <a:r>
              <a:rPr lang="en-US" altLang="ko-KR" dirty="0"/>
              <a:t>True, False</a:t>
            </a:r>
          </a:p>
          <a:p>
            <a:pPr marL="457200" lvl="1" indent="0">
              <a:buNone/>
            </a:pPr>
            <a:r>
              <a:rPr lang="en-US" altLang="ko-KR" dirty="0"/>
              <a:t>	+ Not True</a:t>
            </a:r>
          </a:p>
          <a:p>
            <a:pPr marL="971550" lvl="1" indent="-514350">
              <a:buFont typeface="+mj-ea"/>
              <a:buAutoNum type="circleNumDbPlain" startAt="4"/>
            </a:pPr>
            <a:r>
              <a:rPr lang="ko-KR" altLang="en-US" dirty="0"/>
              <a:t>고객 확인</a:t>
            </a:r>
            <a:r>
              <a:rPr lang="en-US" altLang="ko-KR" dirty="0"/>
              <a:t>(0,1)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순서 구분 없는 </a:t>
            </a:r>
            <a:r>
              <a:rPr lang="en-US" altLang="ko-KR" dirty="0"/>
              <a:t>True, False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218" y="2390549"/>
            <a:ext cx="5498783" cy="11415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219" y="3666997"/>
            <a:ext cx="5512822" cy="11212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4933315"/>
            <a:ext cx="6507366" cy="3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46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진행과정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dirty="0" smtClean="0"/>
              <a:t>모델 선정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471" y="4458652"/>
            <a:ext cx="4543425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2621280"/>
            <a:ext cx="4831080" cy="28418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71" y="2895600"/>
            <a:ext cx="5453232" cy="502602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7939288" y="3533139"/>
            <a:ext cx="605790" cy="7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1705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469</Words>
  <Application>Microsoft Office PowerPoint</Application>
  <PresentationFormat>와이드스크린</PresentationFormat>
  <Paragraphs>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[KB국민은행] AI부문 전문직무직원 </vt:lpstr>
      <vt:lpstr>1. 3) OCR 과제 선정 이유</vt:lpstr>
      <vt:lpstr>2. 주제 / 목적</vt:lpstr>
      <vt:lpstr>2. 주제 / 목적</vt:lpstr>
      <vt:lpstr>3. 사전 작업</vt:lpstr>
      <vt:lpstr>4. 진행과정</vt:lpstr>
      <vt:lpstr>4. 진행과정</vt:lpstr>
      <vt:lpstr>4. 진행과정</vt:lpstr>
      <vt:lpstr>4. 진행과정</vt:lpstr>
      <vt:lpstr>4. 진행과정</vt:lpstr>
      <vt:lpstr>4. 진행과정</vt:lpstr>
      <vt:lpstr>5. 결과</vt:lpstr>
      <vt:lpstr>6. 공통 과제(경력 기술)</vt:lpstr>
      <vt:lpstr>Q&amp;A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여훈</dc:creator>
  <cp:lastModifiedBy>윤 여훈</cp:lastModifiedBy>
  <cp:revision>80</cp:revision>
  <dcterms:created xsi:type="dcterms:W3CDTF">2022-06-04T07:42:06Z</dcterms:created>
  <dcterms:modified xsi:type="dcterms:W3CDTF">2022-06-05T10:59:38Z</dcterms:modified>
</cp:coreProperties>
</file>