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8" r:id="rId5"/>
    <p:sldId id="257" r:id="rId6"/>
    <p:sldId id="259" r:id="rId7"/>
    <p:sldId id="262" r:id="rId8"/>
    <p:sldId id="266" r:id="rId9"/>
    <p:sldId id="263" r:id="rId10"/>
    <p:sldId id="265" r:id="rId11"/>
    <p:sldId id="264" r:id="rId12"/>
    <p:sldId id="260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AEAEA"/>
    <a:srgbClr val="F7F7F7"/>
    <a:srgbClr val="FDFDFD"/>
    <a:srgbClr val="F3B50C"/>
    <a:srgbClr val="FCF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7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2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1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3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4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3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432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8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2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E424A-B170-40E8-9D37-0454DC79A1EB}" type="datetimeFigureOut">
              <a:rPr lang="ko-KR" altLang="en-US" smtClean="0"/>
              <a:t>2022-06-06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72F1-2397-4141-94C9-DC0C66773FA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731520" y="6278880"/>
            <a:ext cx="10774680" cy="0"/>
          </a:xfrm>
          <a:prstGeom prst="line">
            <a:avLst/>
          </a:prstGeom>
          <a:ln w="57150">
            <a:solidFill>
              <a:srgbClr val="F3B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840" y="0"/>
            <a:ext cx="2154940" cy="10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7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r.object.ncloudstorage.com/yunbari/2020-2_skku.pdf" TargetMode="External"/><Relationship Id="rId2" Type="http://schemas.openxmlformats.org/officeDocument/2006/relationships/hyperlink" Target="https://platum.kr/archives/12433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table-detection-cell-recognition-and-text-extraction-algorithm-to-convert-tables-to-excel-files-902edcf289ec" TargetMode="External"/><Relationship Id="rId2" Type="http://schemas.openxmlformats.org/officeDocument/2006/relationships/hyperlink" Target="https://github.com/YeoHoonYun/kb_apply_exa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gler.tistory.com/1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4018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[KB</a:t>
            </a:r>
            <a:r>
              <a:rPr lang="ko-KR" altLang="en-US" sz="4400" dirty="0"/>
              <a:t>국민은행</a:t>
            </a:r>
            <a:r>
              <a:rPr lang="en-US" altLang="ko-KR" sz="4400" dirty="0"/>
              <a:t>] AI</a:t>
            </a:r>
            <a:r>
              <a:rPr lang="ko-KR" altLang="en-US" sz="4400" dirty="0"/>
              <a:t>부문 전문직무직원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519858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sz="2800" dirty="0"/>
              <a:t>발표자 </a:t>
            </a:r>
            <a:r>
              <a:rPr lang="en-US" altLang="ko-KR" sz="2800" dirty="0"/>
              <a:t>: </a:t>
            </a:r>
            <a:r>
              <a:rPr lang="ko-KR" altLang="en-US" sz="2800" dirty="0"/>
              <a:t>윤여훈</a:t>
            </a:r>
          </a:p>
        </p:txBody>
      </p:sp>
    </p:spTree>
    <p:extLst>
      <p:ext uri="{BB962C8B-B14F-4D97-AF65-F5344CB8AC3E}">
        <p14:creationId xmlns:p14="http://schemas.microsoft.com/office/powerpoint/2010/main" val="424421717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진행과정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ko-KR" altLang="en-US" sz="2400" dirty="0"/>
              <a:t>평가</a:t>
            </a:r>
            <a:r>
              <a:rPr lang="en-US" altLang="ko-KR" sz="2400" dirty="0"/>
              <a:t>(Confusion Matrix, Accuracy)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479357"/>
            <a:ext cx="3481388" cy="34517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764" y="2479357"/>
            <a:ext cx="4326004" cy="34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38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진행과정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ko-KR" altLang="en-US" sz="2400" dirty="0"/>
              <a:t>피드백</a:t>
            </a:r>
            <a:endParaRPr lang="en-US" altLang="ko-KR" sz="2400" dirty="0"/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sz="2000" dirty="0"/>
              <a:t>Augmentation </a:t>
            </a:r>
            <a:r>
              <a:rPr lang="ko-KR" altLang="en-US" sz="2000" dirty="0"/>
              <a:t>하는 값을 </a:t>
            </a:r>
            <a:r>
              <a:rPr lang="en-US" altLang="ko-KR" sz="2000" dirty="0"/>
              <a:t>10 -&gt; 100</a:t>
            </a:r>
            <a:r>
              <a:rPr lang="ko-KR" altLang="en-US" sz="2000" dirty="0"/>
              <a:t>장으로 늘려서 데이터의 수를 늘림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트레이닝 </a:t>
            </a:r>
            <a:r>
              <a:rPr lang="en-US" altLang="ko-KR" sz="2000" dirty="0"/>
              <a:t>/ </a:t>
            </a:r>
            <a:r>
              <a:rPr lang="ko-KR" altLang="en-US" sz="2000" dirty="0"/>
              <a:t>테스트 데이터의 비중을 올리거나 값을 랜덤으로 설정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/>
              <a:t>원천 데이터의 개수를 늘려서 데이터의 질을 높임</a:t>
            </a:r>
            <a:r>
              <a:rPr lang="en-US" altLang="ko-KR" sz="2000" dirty="0"/>
              <a:t>. (</a:t>
            </a:r>
            <a:r>
              <a:rPr lang="ko-KR" altLang="en-US" sz="2000" dirty="0"/>
              <a:t>환경 </a:t>
            </a:r>
            <a:r>
              <a:rPr lang="en-US" altLang="ko-KR" sz="2000" dirty="0"/>
              <a:t>X)</a:t>
            </a:r>
            <a:endParaRPr lang="ko-KR" altLang="en-US" sz="2000" dirty="0"/>
          </a:p>
        </p:txBody>
      </p:sp>
      <p:sp>
        <p:nvSpPr>
          <p:cNvPr id="4" name="아래쪽 화살표 3"/>
          <p:cNvSpPr/>
          <p:nvPr/>
        </p:nvSpPr>
        <p:spPr>
          <a:xfrm rot="16200000">
            <a:off x="1778201" y="3826014"/>
            <a:ext cx="753586" cy="22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352483" y="439992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23877" y="439992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61269" y="432976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선택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61" y="3783925"/>
            <a:ext cx="3462705" cy="23930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59" y="4233922"/>
            <a:ext cx="3988485" cy="12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7939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모델에 대한 피드백을 거쳐 정확도 </a:t>
            </a:r>
            <a:r>
              <a:rPr lang="en-US" altLang="ko-KR" sz="2400" dirty="0"/>
              <a:t>1.0</a:t>
            </a:r>
            <a:r>
              <a:rPr lang="ko-KR" altLang="en-US" sz="2400" dirty="0"/>
              <a:t> 출력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305164" y="2643627"/>
            <a:ext cx="5581672" cy="2928240"/>
            <a:chOff x="1235026" y="2652419"/>
            <a:chExt cx="5581672" cy="292824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5026" y="2665095"/>
              <a:ext cx="2712742" cy="291556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8894" y="2652419"/>
              <a:ext cx="2357804" cy="29282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897770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결과</a:t>
            </a:r>
            <a:r>
              <a:rPr lang="en-US" altLang="ko-KR" dirty="0"/>
              <a:t>(</a:t>
            </a:r>
            <a:r>
              <a:rPr lang="ko-KR" altLang="en-US" dirty="0"/>
              <a:t>아키텍처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2EB1D37-B579-4390-A7ED-D54580354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084"/>
            <a:ext cx="10515600" cy="3502420"/>
          </a:xfrm>
        </p:spPr>
      </p:pic>
    </p:spTree>
    <p:extLst>
      <p:ext uri="{BB962C8B-B14F-4D97-AF65-F5344CB8AC3E}">
        <p14:creationId xmlns:p14="http://schemas.microsoft.com/office/powerpoint/2010/main" val="258276678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공통 과제</a:t>
            </a:r>
            <a:r>
              <a:rPr lang="en-US" altLang="ko-KR" dirty="0"/>
              <a:t>(</a:t>
            </a:r>
            <a:r>
              <a:rPr lang="ko-KR" altLang="en-US" dirty="0"/>
              <a:t>경력 기술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ko-KR" dirty="0"/>
              <a:t>NDS(</a:t>
            </a:r>
            <a:r>
              <a:rPr lang="ko-KR" altLang="en-US" dirty="0" err="1"/>
              <a:t>농심데이터시스템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마이 데이터 </a:t>
            </a:r>
            <a:r>
              <a:rPr lang="en-US" altLang="ko-KR" dirty="0"/>
              <a:t>/ </a:t>
            </a:r>
            <a:r>
              <a:rPr lang="ko-KR" altLang="en-US" dirty="0" err="1"/>
              <a:t>라이프월릿</a:t>
            </a:r>
            <a:r>
              <a:rPr lang="ko-KR" altLang="en-US" dirty="0"/>
              <a:t> 실증사업</a:t>
            </a:r>
            <a:endParaRPr lang="en-US" altLang="ko-KR" dirty="0"/>
          </a:p>
          <a:p>
            <a:pPr lvl="1"/>
            <a:r>
              <a:rPr lang="ko-KR" altLang="en-US" dirty="0"/>
              <a:t>담당업무 </a:t>
            </a:r>
            <a:r>
              <a:rPr lang="en-US" altLang="ko-KR" dirty="0"/>
              <a:t>: </a:t>
            </a:r>
            <a:r>
              <a:rPr lang="ko-KR" altLang="en-US" dirty="0"/>
              <a:t>클라우드 및 </a:t>
            </a:r>
            <a:r>
              <a:rPr lang="ko-KR" altLang="en-US" dirty="0" err="1"/>
              <a:t>백엔드</a:t>
            </a:r>
            <a:r>
              <a:rPr lang="ko-KR" altLang="en-US" dirty="0"/>
              <a:t> 구축 및 개발 </a:t>
            </a:r>
            <a:r>
              <a:rPr lang="en-US" altLang="ko-KR" dirty="0"/>
              <a:t>/ Object Detection </a:t>
            </a:r>
            <a:r>
              <a:rPr lang="ko-KR" altLang="en-US" dirty="0"/>
              <a:t>모델 생성 및 검증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별도 수집한 식품 이미지</a:t>
            </a:r>
            <a:r>
              <a:rPr lang="en-US" altLang="ko-KR" dirty="0"/>
              <a:t>(</a:t>
            </a:r>
            <a:r>
              <a:rPr lang="ko-KR" altLang="en-US" dirty="0"/>
              <a:t>촬영 이미지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 모델 </a:t>
            </a:r>
            <a:r>
              <a:rPr lang="en-US" altLang="ko-KR" dirty="0"/>
              <a:t>: YOLOv4 – Object Detection / </a:t>
            </a:r>
            <a:r>
              <a:rPr lang="ko-KR" altLang="en-US" dirty="0"/>
              <a:t>분석 서버 </a:t>
            </a:r>
            <a:r>
              <a:rPr lang="en-US" altLang="ko-KR" dirty="0"/>
              <a:t>: NCP(</a:t>
            </a:r>
            <a:r>
              <a:rPr lang="ko-KR" altLang="en-US" dirty="0"/>
              <a:t>네이버 클라우드 플랫폼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성과</a:t>
            </a:r>
            <a:r>
              <a:rPr lang="en-US" altLang="ko-KR" dirty="0"/>
              <a:t> : </a:t>
            </a:r>
            <a:r>
              <a:rPr lang="ko-KR" altLang="en-US" dirty="0"/>
              <a:t>등록된 이미지에 대한 </a:t>
            </a:r>
            <a:r>
              <a:rPr lang="en-US" altLang="ko-KR" dirty="0"/>
              <a:t>Multiple Detect </a:t>
            </a:r>
            <a:r>
              <a:rPr lang="ko-KR" altLang="en-US" dirty="0"/>
              <a:t>가능 및 정확도 </a:t>
            </a:r>
            <a:r>
              <a:rPr lang="en-US" altLang="ko-KR" dirty="0"/>
              <a:t>/ </a:t>
            </a:r>
            <a:r>
              <a:rPr lang="ko-KR" altLang="en-US" dirty="0"/>
              <a:t>민감도 </a:t>
            </a:r>
            <a:r>
              <a:rPr lang="en-US" altLang="ko-KR" dirty="0"/>
              <a:t>80% </a:t>
            </a:r>
            <a:r>
              <a:rPr lang="ko-KR" altLang="en-US" dirty="0"/>
              <a:t>이상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지금 컴퍼니</a:t>
            </a:r>
            <a:endParaRPr lang="en-US" altLang="ko-KR" dirty="0"/>
          </a:p>
          <a:p>
            <a:pPr lvl="1"/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사용자 라이프스타일에 최적화된 인공지능 스마트 홈</a:t>
            </a:r>
            <a:r>
              <a:rPr lang="en-US" altLang="ko-KR" dirty="0"/>
              <a:t>(</a:t>
            </a:r>
            <a:r>
              <a:rPr lang="ko-KR" altLang="en-US" dirty="0">
                <a:hlinkClick r:id="rId2"/>
              </a:rPr>
              <a:t>링크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담당업무 </a:t>
            </a:r>
            <a:r>
              <a:rPr lang="en-US" altLang="ko-KR" dirty="0"/>
              <a:t>: </a:t>
            </a:r>
            <a:r>
              <a:rPr lang="ko-KR" altLang="en-US" dirty="0"/>
              <a:t>데이터 파이프라인</a:t>
            </a:r>
            <a:r>
              <a:rPr lang="en-US" altLang="ko-KR" dirty="0"/>
              <a:t>(+</a:t>
            </a:r>
            <a:r>
              <a:rPr lang="ko-KR" altLang="en-US" dirty="0" err="1"/>
              <a:t>백엔드</a:t>
            </a:r>
            <a:r>
              <a:rPr lang="en-US" altLang="ko-KR" dirty="0"/>
              <a:t>) </a:t>
            </a:r>
            <a:r>
              <a:rPr lang="ko-KR" altLang="en-US" dirty="0"/>
              <a:t>개발 구축 및 모델 검증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디바이스의 상태 정보 데이터</a:t>
            </a:r>
            <a:r>
              <a:rPr lang="en-US" altLang="ko-KR" dirty="0"/>
              <a:t>, </a:t>
            </a:r>
            <a:r>
              <a:rPr lang="ko-KR" altLang="en-US" dirty="0"/>
              <a:t>제어 명령 로그</a:t>
            </a:r>
            <a:endParaRPr lang="en-US" altLang="ko-KR" dirty="0"/>
          </a:p>
          <a:p>
            <a:pPr lvl="1"/>
            <a:r>
              <a:rPr lang="ko-KR" altLang="en-US" dirty="0"/>
              <a:t>사용 모델 </a:t>
            </a:r>
            <a:r>
              <a:rPr lang="en-US" altLang="ko-KR" dirty="0"/>
              <a:t>: </a:t>
            </a:r>
            <a:r>
              <a:rPr lang="ko-KR" altLang="en-US" dirty="0"/>
              <a:t>클러스터링 모델</a:t>
            </a:r>
            <a:r>
              <a:rPr lang="en-US" altLang="ko-KR" dirty="0"/>
              <a:t>(K-means, Agglomerative Clustering) / </a:t>
            </a:r>
            <a:r>
              <a:rPr lang="ko-KR" altLang="en-US" dirty="0"/>
              <a:t>분석 서버 </a:t>
            </a:r>
            <a:r>
              <a:rPr lang="en-US" altLang="ko-KR" dirty="0"/>
              <a:t>: </a:t>
            </a:r>
            <a:r>
              <a:rPr lang="ko-KR" altLang="en-US" dirty="0" err="1"/>
              <a:t>온프레미스</a:t>
            </a:r>
            <a:r>
              <a:rPr lang="ko-KR" altLang="en-US" dirty="0"/>
              <a:t> </a:t>
            </a:r>
            <a:r>
              <a:rPr lang="en-US" altLang="ko-KR" dirty="0" err="1"/>
              <a:t>Jypyter</a:t>
            </a:r>
            <a:endParaRPr lang="en-US" altLang="ko-KR" dirty="0"/>
          </a:p>
          <a:p>
            <a:pPr lvl="1"/>
            <a:r>
              <a:rPr lang="ko-KR" altLang="en-US" dirty="0"/>
              <a:t>성과 </a:t>
            </a:r>
            <a:r>
              <a:rPr lang="en-US" altLang="ko-KR" dirty="0"/>
              <a:t>: </a:t>
            </a:r>
            <a:r>
              <a:rPr lang="ko-KR" altLang="en-US" dirty="0"/>
              <a:t>데이터를 기준으로 디바이스 스크립트 플랫폼 개발 </a:t>
            </a:r>
            <a:r>
              <a:rPr lang="en-US" altLang="ko-KR" dirty="0"/>
              <a:t>/ IBK </a:t>
            </a:r>
            <a:r>
              <a:rPr lang="ko-KR" altLang="ko-KR" dirty="0"/>
              <a:t>창공 마포</a:t>
            </a:r>
            <a:r>
              <a:rPr lang="en-US" altLang="ko-KR" dirty="0"/>
              <a:t> 3</a:t>
            </a:r>
            <a:r>
              <a:rPr lang="ko-KR" altLang="ko-KR" dirty="0"/>
              <a:t>기</a:t>
            </a:r>
            <a:r>
              <a:rPr lang="en-US" altLang="ko-KR" dirty="0"/>
              <a:t> </a:t>
            </a:r>
            <a:r>
              <a:rPr lang="ko-KR" altLang="en-US" dirty="0"/>
              <a:t>선정</a:t>
            </a:r>
            <a:endParaRPr lang="en-US" altLang="ko-KR" dirty="0"/>
          </a:p>
          <a:p>
            <a:pPr marL="514350" indent="-514350">
              <a:buFont typeface="+mj-lt"/>
              <a:buAutoNum type="arabicParenR"/>
            </a:pPr>
            <a:r>
              <a:rPr lang="ko-KR" altLang="en-US" dirty="0"/>
              <a:t>성균관대학교 석사 졸업프로젝트</a:t>
            </a:r>
            <a:endParaRPr lang="en-US" altLang="ko-KR" dirty="0"/>
          </a:p>
          <a:p>
            <a:pPr lvl="1"/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식물 질병 예측 및 사물 인식</a:t>
            </a:r>
            <a:r>
              <a:rPr lang="en-US" altLang="ko-KR" dirty="0"/>
              <a:t>(</a:t>
            </a:r>
            <a:r>
              <a:rPr lang="ko-KR" altLang="en-US" dirty="0">
                <a:hlinkClick r:id="rId3"/>
              </a:rPr>
              <a:t>링크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담당업무 </a:t>
            </a:r>
            <a:r>
              <a:rPr lang="en-US" altLang="ko-KR" dirty="0"/>
              <a:t>: </a:t>
            </a:r>
            <a:r>
              <a:rPr lang="ko-KR" altLang="en-US" dirty="0"/>
              <a:t>모델 생성 및 소스 개발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en-US" altLang="ko-KR" dirty="0"/>
              <a:t>: Plant Pathology 2020 – FGVC7(Identify the category of foliar diseases in apple trees)</a:t>
            </a:r>
          </a:p>
          <a:p>
            <a:pPr lvl="1"/>
            <a:r>
              <a:rPr lang="ko-KR" altLang="en-US" dirty="0"/>
              <a:t>사용 모델 </a:t>
            </a:r>
            <a:r>
              <a:rPr lang="en-US" altLang="ko-KR" dirty="0"/>
              <a:t>: </a:t>
            </a:r>
            <a:r>
              <a:rPr lang="en-US" altLang="ko-KR" dirty="0" err="1"/>
              <a:t>DenseNet</a:t>
            </a:r>
            <a:r>
              <a:rPr lang="en-US" altLang="ko-KR" dirty="0"/>
              <a:t>, </a:t>
            </a:r>
            <a:r>
              <a:rPr lang="en-US" altLang="ko-KR" dirty="0" err="1"/>
              <a:t>EfficientNet</a:t>
            </a:r>
            <a:r>
              <a:rPr lang="en-US" altLang="ko-KR" dirty="0"/>
              <a:t>(</a:t>
            </a:r>
            <a:r>
              <a:rPr lang="ko-KR" altLang="en-US" dirty="0"/>
              <a:t>앙상블</a:t>
            </a:r>
            <a:r>
              <a:rPr lang="en-US" altLang="ko-KR" dirty="0"/>
              <a:t>) / Augmentation : </a:t>
            </a:r>
            <a:r>
              <a:rPr lang="en-US" altLang="ko-KR" dirty="0" err="1"/>
              <a:t>Albumentations</a:t>
            </a:r>
            <a:r>
              <a:rPr lang="en-US" altLang="ko-KR" dirty="0"/>
              <a:t> / </a:t>
            </a:r>
            <a:r>
              <a:rPr lang="ko-KR" altLang="en-US" dirty="0"/>
              <a:t>분석 서버 </a:t>
            </a:r>
            <a:r>
              <a:rPr lang="en-US" altLang="ko-KR" dirty="0"/>
              <a:t>: </a:t>
            </a:r>
            <a:r>
              <a:rPr lang="ko-KR" altLang="en-US" dirty="0"/>
              <a:t>성대 서버</a:t>
            </a:r>
            <a:r>
              <a:rPr lang="en-US" altLang="ko-KR"/>
              <a:t>, Colab</a:t>
            </a:r>
            <a:endParaRPr lang="en-US" altLang="ko-KR" dirty="0"/>
          </a:p>
          <a:p>
            <a:pPr lvl="1"/>
            <a:r>
              <a:rPr lang="ko-KR" altLang="en-US" dirty="0"/>
              <a:t>성과 </a:t>
            </a:r>
            <a:r>
              <a:rPr lang="en-US" altLang="ko-KR" dirty="0"/>
              <a:t>: </a:t>
            </a:r>
            <a:r>
              <a:rPr lang="ko-KR" altLang="en-US" dirty="0"/>
              <a:t>정확도 </a:t>
            </a:r>
            <a:r>
              <a:rPr lang="en-US" altLang="ko-KR" dirty="0"/>
              <a:t>98.06%(</a:t>
            </a:r>
            <a:r>
              <a:rPr lang="ko-KR" altLang="en-US" dirty="0" err="1"/>
              <a:t>캐글</a:t>
            </a:r>
            <a:r>
              <a:rPr lang="ko-KR" altLang="en-US" dirty="0"/>
              <a:t> 기준으로 </a:t>
            </a:r>
            <a:r>
              <a:rPr lang="en-US" altLang="ko-KR" dirty="0"/>
              <a:t>8</a:t>
            </a:r>
            <a:r>
              <a:rPr lang="ko-KR" altLang="en-US" dirty="0"/>
              <a:t>위</a:t>
            </a:r>
            <a:r>
              <a:rPr lang="en-US" altLang="ko-KR" dirty="0"/>
              <a:t>-</a:t>
            </a:r>
            <a:r>
              <a:rPr lang="ko-KR" altLang="en-US" dirty="0"/>
              <a:t>종료시점 기준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767835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소스 코드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https://github.com/YeoHoonYun/kb_apply_exam</a:t>
            </a:r>
            <a:r>
              <a:rPr lang="en-US" altLang="ko-KR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참조 코드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>
                <a:hlinkClick r:id="rId3"/>
              </a:rPr>
              <a:t>https://towardsdatascience.com/a-table-detection-cell-recognition-and-text-extraction-algorithm-to-convert-tables-to-excel-files-902edcf289ec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>
                <a:hlinkClick r:id="rId4"/>
              </a:rPr>
              <a:t>https://hagler.tistory.com/189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7641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3) OCR </a:t>
            </a:r>
            <a:r>
              <a:rPr lang="ko-KR" altLang="en-US" dirty="0"/>
              <a:t>과제 선정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주제 </a:t>
            </a:r>
            <a:r>
              <a:rPr lang="en-US" altLang="ko-KR" sz="2400" dirty="0"/>
              <a:t>: </a:t>
            </a:r>
            <a:r>
              <a:rPr lang="ko-KR" altLang="en-US" sz="2400" dirty="0"/>
              <a:t>이미지 파일에서 체크박스를 찾고 체크 유무를 판단할 수 있는 처리 방법 제시 및 구현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선정이유</a:t>
            </a:r>
            <a:endParaRPr lang="en-US" altLang="ko-KR" sz="24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/>
              <a:t>이미지 처리 모델 프로세스 경험 및 기술 공유</a:t>
            </a:r>
            <a:endParaRPr lang="en-US" altLang="ko-KR" sz="20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/>
              <a:t>프로젝트의 관련된 데이터 처리</a:t>
            </a:r>
            <a:r>
              <a:rPr lang="en-US" altLang="ko-KR" sz="2000" dirty="0"/>
              <a:t>/</a:t>
            </a:r>
            <a:r>
              <a:rPr lang="ko-KR" altLang="en-US" sz="2000" dirty="0"/>
              <a:t>분석 경험 및 기술 공유</a:t>
            </a:r>
            <a:endParaRPr lang="en-US" altLang="ko-KR" sz="2000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/>
              <a:t>객체 검출 및 </a:t>
            </a:r>
            <a:r>
              <a:rPr lang="ko-KR" altLang="en-US" sz="2000" dirty="0" err="1"/>
              <a:t>픽쳐</a:t>
            </a:r>
            <a:r>
              <a:rPr lang="ko-KR" altLang="en-US" sz="2000" dirty="0"/>
              <a:t> 엔지니어링에 대한 과정과 파이프라인에 대한 기술 공유</a:t>
            </a:r>
          </a:p>
        </p:txBody>
      </p:sp>
    </p:spTree>
    <p:extLst>
      <p:ext uri="{BB962C8B-B14F-4D97-AF65-F5344CB8AC3E}">
        <p14:creationId xmlns:p14="http://schemas.microsoft.com/office/powerpoint/2010/main" val="38137268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주제 </a:t>
            </a:r>
            <a:r>
              <a:rPr lang="en-US" altLang="ko-KR" dirty="0"/>
              <a:t>/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과제 목적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이미지에서 체크박스를 찾고 체크 유무를 판단 할 수 있는 처리 방법 제시 및 구현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이미지에서 테이블의 구조를 추출하고 연관관계를 도출 할 수 있는 방법을 제시 및 구현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분석 프로세스 구조</a:t>
            </a:r>
            <a:endParaRPr lang="en-US" altLang="ko-KR" sz="20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사전 작업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진행과정 </a:t>
            </a:r>
            <a:r>
              <a:rPr lang="en-US" altLang="ko-KR" sz="1800" dirty="0"/>
              <a:t>: </a:t>
            </a:r>
            <a:r>
              <a:rPr lang="ko-KR" altLang="en-US" sz="1800" dirty="0"/>
              <a:t>학습 데이터 특성</a:t>
            </a:r>
            <a:r>
              <a:rPr lang="en-US" altLang="ko-KR" sz="1800" dirty="0"/>
              <a:t>, </a:t>
            </a:r>
            <a:r>
              <a:rPr lang="ko-KR" altLang="en-US" sz="1800" dirty="0"/>
              <a:t>전처리 작업</a:t>
            </a:r>
            <a:r>
              <a:rPr lang="en-US" altLang="ko-KR" sz="1800" dirty="0"/>
              <a:t>, </a:t>
            </a:r>
            <a:r>
              <a:rPr lang="ko-KR" altLang="en-US" sz="1800" dirty="0"/>
              <a:t>모델 선정</a:t>
            </a:r>
            <a:r>
              <a:rPr lang="en-US" altLang="ko-KR" sz="1800" dirty="0"/>
              <a:t>, </a:t>
            </a:r>
            <a:r>
              <a:rPr lang="ko-KR" altLang="en-US" sz="1800" dirty="0"/>
              <a:t>평가</a:t>
            </a:r>
            <a:r>
              <a:rPr lang="en-US" altLang="ko-KR" sz="1800" dirty="0"/>
              <a:t>, </a:t>
            </a:r>
            <a:r>
              <a:rPr lang="ko-KR" altLang="en-US" sz="1800" dirty="0"/>
              <a:t>피드백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결과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1414754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주제 </a:t>
            </a:r>
            <a:r>
              <a:rPr lang="en-US" altLang="ko-KR" dirty="0"/>
              <a:t>/ </a:t>
            </a:r>
            <a:r>
              <a:rPr lang="ko-KR" altLang="en-US" dirty="0"/>
              <a:t>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OCR </a:t>
            </a:r>
            <a:r>
              <a:rPr lang="ko-KR" altLang="en-US" sz="2400" dirty="0"/>
              <a:t>과제 </a:t>
            </a:r>
            <a:r>
              <a:rPr lang="en-US" altLang="ko-KR" sz="2400" dirty="0"/>
              <a:t>: </a:t>
            </a:r>
            <a:r>
              <a:rPr lang="ko-KR" altLang="en-US" sz="2400" dirty="0"/>
              <a:t>예제</a:t>
            </a:r>
            <a:r>
              <a:rPr lang="en-US" altLang="ko-KR" sz="2400" dirty="0"/>
              <a:t>1</a:t>
            </a:r>
            <a:r>
              <a:rPr lang="ko-KR" altLang="en-US" sz="2400" dirty="0"/>
              <a:t>의 금융거래 목적 확인서 처리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821" y="2478103"/>
            <a:ext cx="2474329" cy="3504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91" y="2478103"/>
            <a:ext cx="2474330" cy="3504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962" y="2478103"/>
            <a:ext cx="2471362" cy="35003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31178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사전 작업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20" y="1690688"/>
            <a:ext cx="3072189" cy="4351338"/>
          </a:xfrm>
        </p:spPr>
      </p:pic>
      <p:pic>
        <p:nvPicPr>
          <p:cNvPr id="11" name="내용 개체 틀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88168" y="3937283"/>
            <a:ext cx="568552" cy="2000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841989" y="2213489"/>
            <a:ext cx="2731770" cy="491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44919" y="2839916"/>
            <a:ext cx="2731770" cy="32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56577" y="3227779"/>
            <a:ext cx="617182" cy="813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179004" y="4176345"/>
            <a:ext cx="394755" cy="7442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463" y="4024889"/>
            <a:ext cx="1129624" cy="1825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089" y="1916515"/>
            <a:ext cx="2162711" cy="1599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890" y="2191627"/>
            <a:ext cx="2294770" cy="1049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타원 14"/>
          <p:cNvSpPr/>
          <p:nvPr/>
        </p:nvSpPr>
        <p:spPr>
          <a:xfrm>
            <a:off x="3064118" y="230715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530644" y="258545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0153748" y="259750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530644" y="481316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064118" y="2884428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134591" y="351589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49995" y="4429795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10153748" y="481316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110338" y="3477069"/>
            <a:ext cx="835269" cy="590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418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진행과정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0" y="1690688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2400" dirty="0"/>
              <a:t>학습 데이터 특성</a:t>
            </a:r>
            <a:endParaRPr lang="en-US" altLang="ko-KR" sz="2400" dirty="0"/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금융거래목적</a:t>
            </a:r>
            <a:r>
              <a:rPr lang="en-US" altLang="ko-KR" sz="2000" dirty="0"/>
              <a:t>(0,1)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1600" dirty="0"/>
              <a:t>5</a:t>
            </a:r>
            <a:r>
              <a:rPr lang="ko-KR" altLang="en-US" sz="1600" dirty="0"/>
              <a:t>개의 체크박스</a:t>
            </a:r>
            <a:r>
              <a:rPr lang="en-US" altLang="ko-KR" sz="1600" dirty="0"/>
              <a:t>(True, False) </a:t>
            </a:r>
            <a:r>
              <a:rPr lang="ko-KR" altLang="en-US" sz="1600" dirty="0"/>
              <a:t>중</a:t>
            </a:r>
            <a:r>
              <a:rPr lang="en-US" altLang="ko-KR" sz="1600" dirty="0"/>
              <a:t> </a:t>
            </a:r>
            <a:r>
              <a:rPr lang="ko-KR" altLang="en-US" sz="1600" dirty="0"/>
              <a:t>한 개 검출</a:t>
            </a:r>
            <a:endParaRPr lang="en-US" altLang="ko-KR" sz="1600" dirty="0"/>
          </a:p>
          <a:p>
            <a:pPr marL="971550" lvl="1" indent="-514350">
              <a:lnSpc>
                <a:spcPct val="120000"/>
              </a:lnSpc>
              <a:buFont typeface="+mj-ea"/>
              <a:buAutoNum type="circleNumDbPlain" startAt="2"/>
            </a:pPr>
            <a:r>
              <a:rPr lang="ko-KR" altLang="en-US" sz="2000" dirty="0"/>
              <a:t>고객확인사항</a:t>
            </a:r>
            <a:r>
              <a:rPr lang="en-US" altLang="ko-KR" sz="2000" dirty="0"/>
              <a:t>(0,1)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개의 선택지의 체크박스</a:t>
            </a:r>
            <a:r>
              <a:rPr lang="en-US" altLang="ko-KR" sz="1600" dirty="0"/>
              <a:t>(True, False) </a:t>
            </a:r>
            <a:r>
              <a:rPr lang="ko-KR" altLang="en-US" sz="1600" dirty="0"/>
              <a:t>중 선택한 다수의 값 출력</a:t>
            </a:r>
            <a:endParaRPr lang="en-US" altLang="ko-KR" sz="1600" dirty="0"/>
          </a:p>
          <a:p>
            <a:pPr marL="971550" lvl="1" indent="-514350">
              <a:lnSpc>
                <a:spcPct val="120000"/>
              </a:lnSpc>
              <a:buFont typeface="+mj-ea"/>
              <a:buAutoNum type="circleNumDbPlain" startAt="3"/>
            </a:pPr>
            <a:r>
              <a:rPr lang="ko-KR" altLang="en-US" sz="2000" dirty="0"/>
              <a:t>공통</a:t>
            </a:r>
            <a:r>
              <a:rPr lang="en-US" altLang="ko-KR" sz="2000" dirty="0"/>
              <a:t>(0,1,2)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sz="1600" dirty="0"/>
              <a:t>체크박스</a:t>
            </a:r>
            <a:r>
              <a:rPr lang="en-US" altLang="ko-KR" sz="1600" dirty="0"/>
              <a:t>(True, False) + </a:t>
            </a:r>
            <a:r>
              <a:rPr lang="ko-KR" altLang="en-US" sz="1600" dirty="0"/>
              <a:t>체크 후 수정</a:t>
            </a:r>
            <a:endParaRPr lang="en-US" altLang="ko-KR" sz="1600" dirty="0"/>
          </a:p>
          <a:p>
            <a:pPr marL="971550" lvl="1" indent="-514350">
              <a:lnSpc>
                <a:spcPct val="120000"/>
              </a:lnSpc>
              <a:buFont typeface="+mj-ea"/>
              <a:buAutoNum type="circleNumDbPlain" startAt="4"/>
            </a:pPr>
            <a:r>
              <a:rPr lang="ko-KR" altLang="en-US" sz="2000" dirty="0"/>
              <a:t>고객 확인</a:t>
            </a:r>
            <a:r>
              <a:rPr lang="en-US" altLang="ko-KR" sz="2000" dirty="0"/>
              <a:t>(0,1)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ko-KR" altLang="en-US" sz="1600" dirty="0"/>
              <a:t>다양한 방식의 체크박스</a:t>
            </a:r>
            <a:r>
              <a:rPr lang="en-US" altLang="ko-KR" sz="1600" dirty="0"/>
              <a:t>(True, False) </a:t>
            </a:r>
            <a:r>
              <a:rPr lang="ko-KR" altLang="en-US" sz="1600" dirty="0"/>
              <a:t>검출</a:t>
            </a:r>
            <a:endParaRPr lang="en-US" altLang="ko-KR" sz="1400" dirty="0"/>
          </a:p>
        </p:txBody>
      </p:sp>
      <p:grpSp>
        <p:nvGrpSpPr>
          <p:cNvPr id="59" name="그룹 58"/>
          <p:cNvGrpSpPr/>
          <p:nvPr/>
        </p:nvGrpSpPr>
        <p:grpSpPr>
          <a:xfrm>
            <a:off x="1931006" y="1690688"/>
            <a:ext cx="3072189" cy="4351338"/>
            <a:chOff x="1463841" y="1491517"/>
            <a:chExt cx="3072189" cy="4351338"/>
          </a:xfrm>
        </p:grpSpPr>
        <p:pic>
          <p:nvPicPr>
            <p:cNvPr id="50" name="내용 개체 틀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841" y="1491517"/>
              <a:ext cx="3072189" cy="43513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1" name="직사각형 50"/>
            <p:cNvSpPr/>
            <p:nvPr/>
          </p:nvSpPr>
          <p:spPr>
            <a:xfrm>
              <a:off x="1659110" y="2014318"/>
              <a:ext cx="2731770" cy="4914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662040" y="2561617"/>
              <a:ext cx="2731770" cy="361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659110" y="3028608"/>
              <a:ext cx="2731770" cy="8136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659110" y="3842238"/>
              <a:ext cx="2731771" cy="8792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2881239" y="2107980"/>
              <a:ext cx="237392" cy="2373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2881239" y="2614921"/>
              <a:ext cx="237392" cy="2373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2870260" y="3272766"/>
              <a:ext cx="237392" cy="2373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2871362" y="4230624"/>
              <a:ext cx="237392" cy="23739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00234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08977D-CEEA-4046-BFA1-C65280FE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466" y="4152239"/>
            <a:ext cx="1159153" cy="19826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진행과정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sz="2400" dirty="0"/>
              <a:t>전처리 작업</a:t>
            </a:r>
            <a:r>
              <a:rPr lang="en-US" altLang="ko-KR" sz="2400" dirty="0"/>
              <a:t>(Augmentation) – </a:t>
            </a:r>
            <a:r>
              <a:rPr lang="ko-KR" altLang="en-US" sz="2400" dirty="0"/>
              <a:t>한 타겟 변수 당 </a:t>
            </a:r>
            <a:r>
              <a:rPr lang="en-US" altLang="ko-KR" sz="2400" dirty="0"/>
              <a:t>10</a:t>
            </a:r>
            <a:r>
              <a:rPr lang="ko-KR" altLang="en-US" sz="2400" dirty="0"/>
              <a:t>장씩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63" y="4263951"/>
            <a:ext cx="1129624" cy="1825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384" y="2441885"/>
            <a:ext cx="2162711" cy="1599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185" y="2716997"/>
            <a:ext cx="2294770" cy="1049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/>
          <p:cNvSpPr/>
          <p:nvPr/>
        </p:nvSpPr>
        <p:spPr>
          <a:xfrm>
            <a:off x="2162939" y="3110827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786043" y="3122879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044244" y="505223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4667348" y="5052231"/>
            <a:ext cx="237392" cy="237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555947" y="3492919"/>
            <a:ext cx="1374327" cy="1094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* 10</a:t>
            </a:r>
            <a:r>
              <a:rPr lang="ko-KR" altLang="en-US" sz="2000" b="1" dirty="0"/>
              <a:t>장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500126" y="2370838"/>
            <a:ext cx="2609834" cy="8978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vertical_shift_down</a:t>
            </a:r>
            <a:endParaRPr lang="ko-KR" altLang="en-US" sz="2000" b="1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00126" y="3591510"/>
            <a:ext cx="2609834" cy="8978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/>
              <a:t>vertical_shift_up</a:t>
            </a:r>
            <a:endParaRPr lang="ko-KR" altLang="en-US" sz="2000" b="1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8500126" y="4903795"/>
            <a:ext cx="2609834" cy="89780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/>
              <a:t>horizontal_shift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878677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진행과정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ko-KR" altLang="en-US" sz="2400" dirty="0"/>
              <a:t>전처리 작업</a:t>
            </a:r>
            <a:r>
              <a:rPr lang="en-US" altLang="ko-KR" sz="2400" dirty="0"/>
              <a:t>(Augmentation) – </a:t>
            </a:r>
            <a:r>
              <a:rPr lang="ko-KR" altLang="en-US" sz="2400" dirty="0"/>
              <a:t>타겟 변수 설정 </a:t>
            </a:r>
            <a:r>
              <a:rPr lang="en-US" altLang="ko-KR" sz="2400" dirty="0"/>
              <a:t>/ </a:t>
            </a:r>
            <a:r>
              <a:rPr lang="ko-KR" altLang="en-US" sz="2400" dirty="0"/>
              <a:t>저장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13" y="2646376"/>
            <a:ext cx="5498783" cy="11415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13" y="3986326"/>
            <a:ext cx="5512822" cy="112125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13" y="5306018"/>
            <a:ext cx="5512822" cy="323308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8B6A48B-07AB-4575-AFE9-59A2FA28C22F}"/>
              </a:ext>
            </a:extLst>
          </p:cNvPr>
          <p:cNvSpPr txBox="1">
            <a:spLocks/>
          </p:cNvSpPr>
          <p:nvPr/>
        </p:nvSpPr>
        <p:spPr>
          <a:xfrm>
            <a:off x="6316186" y="2315449"/>
            <a:ext cx="5181600" cy="379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2000" dirty="0"/>
              <a:t>금융거래목적</a:t>
            </a:r>
            <a:r>
              <a:rPr lang="en-US" altLang="ko-KR" sz="2000" dirty="0"/>
              <a:t>(0,1)</a:t>
            </a:r>
          </a:p>
          <a:p>
            <a:pPr marL="914400" lvl="2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5</a:t>
            </a:r>
            <a:r>
              <a:rPr lang="ko-KR" altLang="en-US" sz="1600" dirty="0"/>
              <a:t>개의 선택지의 체크박스</a:t>
            </a:r>
            <a:r>
              <a:rPr lang="en-US" altLang="ko-KR" sz="1600" dirty="0"/>
              <a:t>(True, False) </a:t>
            </a:r>
            <a:r>
              <a:rPr lang="ko-KR" altLang="en-US" sz="1600" dirty="0"/>
              <a:t>중</a:t>
            </a:r>
            <a:r>
              <a:rPr lang="en-US" altLang="ko-KR" sz="1600" dirty="0"/>
              <a:t> </a:t>
            </a:r>
            <a:r>
              <a:rPr lang="ko-KR" altLang="en-US" sz="1600" dirty="0"/>
              <a:t>한 개 검출</a:t>
            </a:r>
            <a:endParaRPr lang="en-US" altLang="ko-KR" sz="1600" dirty="0"/>
          </a:p>
          <a:p>
            <a:pPr marL="971550" lvl="1" indent="-514350">
              <a:lnSpc>
                <a:spcPct val="120000"/>
              </a:lnSpc>
              <a:buFont typeface="+mj-ea"/>
              <a:buAutoNum type="circleNumDbPlain" startAt="2"/>
            </a:pPr>
            <a:r>
              <a:rPr lang="ko-KR" altLang="en-US" sz="2000" dirty="0"/>
              <a:t>고객확인사항</a:t>
            </a:r>
            <a:r>
              <a:rPr lang="en-US" altLang="ko-KR" sz="2000" dirty="0"/>
              <a:t>(0,1)</a:t>
            </a:r>
          </a:p>
          <a:p>
            <a:pPr marL="914400" lvl="2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개의 선택지의 체크박스</a:t>
            </a:r>
            <a:r>
              <a:rPr lang="en-US" altLang="ko-KR" sz="1600" dirty="0"/>
              <a:t>(True, False) </a:t>
            </a:r>
            <a:r>
              <a:rPr lang="ko-KR" altLang="en-US" sz="1600" dirty="0"/>
              <a:t>중 선택한 다수의 값 출력</a:t>
            </a:r>
            <a:endParaRPr lang="en-US" altLang="ko-KR" sz="1600" dirty="0"/>
          </a:p>
          <a:p>
            <a:pPr marL="971550" lvl="1" indent="-514350">
              <a:lnSpc>
                <a:spcPct val="120000"/>
              </a:lnSpc>
              <a:buFont typeface="+mj-ea"/>
              <a:buAutoNum type="circleNumDbPlain" startAt="3"/>
            </a:pPr>
            <a:r>
              <a:rPr lang="ko-KR" altLang="en-US" sz="2000" dirty="0"/>
              <a:t>공통</a:t>
            </a:r>
            <a:r>
              <a:rPr lang="en-US" altLang="ko-KR" sz="2000" dirty="0"/>
              <a:t>(0,1,2)</a:t>
            </a:r>
          </a:p>
          <a:p>
            <a:pPr marL="914400" lvl="2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/>
              <a:t>체크박스</a:t>
            </a:r>
            <a:r>
              <a:rPr lang="en-US" altLang="ko-KR" sz="1600" dirty="0"/>
              <a:t>(True, False) + </a:t>
            </a:r>
            <a:r>
              <a:rPr lang="ko-KR" altLang="en-US" sz="1600" dirty="0"/>
              <a:t>체크 후 수정</a:t>
            </a:r>
            <a:endParaRPr lang="en-US" altLang="ko-KR" sz="1600" dirty="0"/>
          </a:p>
          <a:p>
            <a:pPr marL="971550" lvl="1" indent="-514350">
              <a:lnSpc>
                <a:spcPct val="120000"/>
              </a:lnSpc>
              <a:buFont typeface="+mj-ea"/>
              <a:buAutoNum type="circleNumDbPlain" startAt="4"/>
            </a:pPr>
            <a:r>
              <a:rPr lang="ko-KR" altLang="en-US" sz="2000" dirty="0"/>
              <a:t>고객 확인</a:t>
            </a:r>
            <a:r>
              <a:rPr lang="en-US" altLang="ko-KR" sz="2000" dirty="0"/>
              <a:t>(0,1)</a:t>
            </a:r>
          </a:p>
          <a:p>
            <a:pPr marL="914400" lvl="2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/>
              <a:t>다양한 방식의 체크박스</a:t>
            </a:r>
            <a:r>
              <a:rPr lang="en-US" altLang="ko-KR" sz="1600" dirty="0"/>
              <a:t>(True, False) </a:t>
            </a:r>
            <a:r>
              <a:rPr lang="ko-KR" altLang="en-US" sz="1600" dirty="0"/>
              <a:t>검출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981946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진행과정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ko-KR" altLang="en-US" sz="2400" dirty="0"/>
              <a:t>모델 선정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471" y="4206097"/>
            <a:ext cx="4543425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" y="2621280"/>
            <a:ext cx="4831080" cy="28418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71" y="2643045"/>
            <a:ext cx="5453232" cy="502602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7939288" y="3280584"/>
            <a:ext cx="605790" cy="742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B04C2-987A-40CC-810A-8CD0E36E540B}"/>
              </a:ext>
            </a:extLst>
          </p:cNvPr>
          <p:cNvSpPr txBox="1"/>
          <p:nvPr/>
        </p:nvSpPr>
        <p:spPr>
          <a:xfrm>
            <a:off x="6000206" y="5007429"/>
            <a:ext cx="5353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분석 환경</a:t>
            </a:r>
            <a:endParaRPr lang="en-US" altLang="ko-KR" dirty="0"/>
          </a:p>
          <a:p>
            <a:r>
              <a:rPr lang="en-US" altLang="ko-KR" dirty="0"/>
              <a:t>(GPU </a:t>
            </a:r>
            <a:r>
              <a:rPr lang="ko-KR" altLang="en-US" dirty="0"/>
              <a:t>여부에 따라 </a:t>
            </a:r>
            <a:r>
              <a:rPr lang="ko-KR" altLang="en-US" dirty="0" err="1"/>
              <a:t>픽처</a:t>
            </a:r>
            <a:r>
              <a:rPr lang="ko-KR" altLang="en-US" dirty="0"/>
              <a:t> 추출이나 객체 검출방식으로 활용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17057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670</Words>
  <Application>Microsoft Office PowerPoint</Application>
  <PresentationFormat>와이드스크린</PresentationFormat>
  <Paragraphs>103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[KB국민은행] AI부문 전문직무직원 </vt:lpstr>
      <vt:lpstr>1. 3) OCR 과제 선정 이유</vt:lpstr>
      <vt:lpstr>2. 주제 / 목적</vt:lpstr>
      <vt:lpstr>2. 주제 / 목적</vt:lpstr>
      <vt:lpstr>3. 사전 작업</vt:lpstr>
      <vt:lpstr>4. 진행과정</vt:lpstr>
      <vt:lpstr>4. 진행과정</vt:lpstr>
      <vt:lpstr>4. 진행과정</vt:lpstr>
      <vt:lpstr>4. 진행과정</vt:lpstr>
      <vt:lpstr>4. 진행과정</vt:lpstr>
      <vt:lpstr>4. 진행과정</vt:lpstr>
      <vt:lpstr>5. 결과</vt:lpstr>
      <vt:lpstr>5. 결과(아키텍처)</vt:lpstr>
      <vt:lpstr>6. 공통 과제(경력 기술)</vt:lpstr>
      <vt:lpstr>Q&amp;A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여훈</dc:creator>
  <cp:lastModifiedBy>여훈 윤</cp:lastModifiedBy>
  <cp:revision>104</cp:revision>
  <dcterms:created xsi:type="dcterms:W3CDTF">2022-06-04T07:42:06Z</dcterms:created>
  <dcterms:modified xsi:type="dcterms:W3CDTF">2022-06-06T05:50:10Z</dcterms:modified>
</cp:coreProperties>
</file>