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65" r:id="rId4"/>
    <p:sldId id="282" r:id="rId5"/>
    <p:sldId id="281" r:id="rId6"/>
    <p:sldId id="283" r:id="rId7"/>
    <p:sldId id="266" r:id="rId8"/>
    <p:sldId id="279" r:id="rId9"/>
    <p:sldId id="286" r:id="rId10"/>
    <p:sldId id="285" r:id="rId11"/>
    <p:sldId id="28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98"/>
    <a:srgbClr val="FD767B"/>
    <a:srgbClr val="FFD8D9"/>
    <a:srgbClr val="F7F7F7"/>
    <a:srgbClr val="797DE8"/>
    <a:srgbClr val="AD8BE1"/>
    <a:srgbClr val="E29FBE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NoConsume</a:t>
            </a:r>
            <a:r>
              <a:rPr lang="en-US" altLang="ko-KR" baseline="0" dirty="0"/>
              <a:t> / Consume (%)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3944954726642819E-2"/>
          <c:y val="0.12328183592537489"/>
          <c:w val="0.92075224483112872"/>
          <c:h val="0.73041351292924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45</c:v>
                </c:pt>
                <c:pt idx="1">
                  <c:v>45.1</c:v>
                </c:pt>
                <c:pt idx="2">
                  <c:v>45.2</c:v>
                </c:pt>
                <c:pt idx="3">
                  <c:v>45.3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0.375</c:v>
                </c:pt>
                <c:pt idx="1">
                  <c:v>0.753</c:v>
                </c:pt>
                <c:pt idx="2">
                  <c:v>0.56399999999999995</c:v>
                </c:pt>
                <c:pt idx="3">
                  <c:v>0.94299999999999995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45</c:v>
                </c:pt>
                <c:pt idx="1">
                  <c:v>45.1</c:v>
                </c:pt>
                <c:pt idx="2">
                  <c:v>45.2</c:v>
                </c:pt>
                <c:pt idx="3">
                  <c:v>45.3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0.375</c:v>
                </c:pt>
                <c:pt idx="1">
                  <c:v>0.94299999999999995</c:v>
                </c:pt>
                <c:pt idx="2">
                  <c:v>0.375</c:v>
                </c:pt>
                <c:pt idx="3">
                  <c:v>3.0830000000000002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45</c:v>
                </c:pt>
                <c:pt idx="1">
                  <c:v>45.1</c:v>
                </c:pt>
                <c:pt idx="2">
                  <c:v>45.2</c:v>
                </c:pt>
                <c:pt idx="3">
                  <c:v>45.3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0.94299999999999995</c:v>
                </c:pt>
                <c:pt idx="1">
                  <c:v>0.94299999999999995</c:v>
                </c:pt>
                <c:pt idx="2">
                  <c:v>1.7110000000000001</c:v>
                </c:pt>
                <c:pt idx="3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0.24274</cdr:x>
      <cdr:y>0.92533</cdr:y>
    </cdr:from>
    <cdr:to>
      <cdr:x>0.39898</cdr:x>
      <cdr:y>0.97091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780AB42-3D7B-4CE5-81DE-8394EEE96AFB}"/>
            </a:ext>
          </a:extLst>
        </cdr:cNvPr>
        <cdr:cNvSpPr txBox="1"/>
      </cdr:nvSpPr>
      <cdr:spPr>
        <a:xfrm xmlns:a="http://schemas.openxmlformats.org/drawingml/2006/main">
          <a:off x="1340192" y="4203328"/>
          <a:ext cx="862642" cy="2070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/>
            <a:t>Loss rate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0.02327</cdr:x>
      <cdr:y>0.8586</cdr:y>
    </cdr:from>
    <cdr:to>
      <cdr:x>0.1602</cdr:x>
      <cdr:y>0.95417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EFDED10-392A-4FC0-A505-7ABA4A4157D1}"/>
            </a:ext>
          </a:extLst>
        </cdr:cNvPr>
        <cdr:cNvSpPr txBox="1"/>
      </cdr:nvSpPr>
      <cdr:spPr>
        <a:xfrm xmlns:a="http://schemas.openxmlformats.org/drawingml/2006/main">
          <a:off x="128480" y="3900199"/>
          <a:ext cx="755993" cy="4341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 err="1"/>
            <a:t>RxNoiseFigure</a:t>
          </a:r>
          <a:endParaRPr lang="ko-KR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FINAL PROJECT</a:t>
            </a:r>
          </a:p>
          <a:p>
            <a:pPr algn="ctr"/>
            <a:r>
              <a:rPr lang="en-US" altLang="ja-JP" dirty="0"/>
              <a:t>GROUP 1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56955" y="5221357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Network Project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31BFA-117D-4C6A-A919-29309B62BB84}"/>
              </a:ext>
            </a:extLst>
          </p:cNvPr>
          <p:cNvSpPr txBox="1"/>
          <p:nvPr/>
        </p:nvSpPr>
        <p:spPr>
          <a:xfrm>
            <a:off x="9320170" y="5603846"/>
            <a:ext cx="25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안현우</a:t>
            </a:r>
            <a:r>
              <a:rPr lang="en-US" altLang="ko-KR" dirty="0"/>
              <a:t>, </a:t>
            </a:r>
            <a:r>
              <a:rPr lang="ko-KR" altLang="en-US" dirty="0" err="1"/>
              <a:t>김태은</a:t>
            </a:r>
            <a:r>
              <a:rPr lang="en-US" altLang="ko-KR" dirty="0"/>
              <a:t>, </a:t>
            </a:r>
            <a:r>
              <a:rPr lang="ko-KR" altLang="en-US" dirty="0"/>
              <a:t>여혁수</a:t>
            </a: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6487680" y="1278715"/>
            <a:ext cx="4972515" cy="4889205"/>
            <a:chOff x="6487680" y="1278715"/>
            <a:chExt cx="4972515" cy="488920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Get paused 1 times per seconds.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Buffer size goes 30 in 4.5 seconds at first.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Buffer size do</a:t>
              </a:r>
              <a:r>
                <a:rPr lang="en-US" altLang="ko-KR" dirty="0">
                  <a:solidFill>
                    <a:schemeClr val="tx1"/>
                  </a:solidFill>
                </a:rPr>
                <a:t>es not decrease lower than 20.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6487680" y="1435081"/>
              <a:ext cx="4936158" cy="496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How well to keep buffer holding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6489039" y="1932077"/>
              <a:ext cx="2906630" cy="958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Loss rate = 20%</a:t>
              </a:r>
            </a:p>
            <a:p>
              <a:pPr algn="r">
                <a:lnSpc>
                  <a:spcPct val="150000"/>
                </a:lnSpc>
              </a:pP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AE56FD8C-D680-422B-B56A-A9A0FB0B108C}"/>
              </a:ext>
            </a:extLst>
          </p:cNvPr>
          <p:cNvSpPr txBox="1"/>
          <p:nvPr/>
        </p:nvSpPr>
        <p:spPr>
          <a:xfrm>
            <a:off x="703352" y="419168"/>
            <a:ext cx="6263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rgbClr val="FC9598"/>
                </a:solidFill>
              </a:rPr>
              <a:t>Performance evaluation</a:t>
            </a:r>
            <a:endParaRPr kumimoji="1" lang="ja-JP" altLang="en-US" sz="3600" b="1" spc="300" dirty="0">
              <a:solidFill>
                <a:srgbClr val="FC959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741AB-F49D-4692-9740-773524ACFB45}"/>
              </a:ext>
            </a:extLst>
          </p:cNvPr>
          <p:cNvSpPr txBox="1"/>
          <p:nvPr/>
        </p:nvSpPr>
        <p:spPr>
          <a:xfrm>
            <a:off x="6576968" y="3083514"/>
            <a:ext cx="2818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RxNoiseFigure</a:t>
            </a:r>
            <a:r>
              <a:rPr lang="en-US" altLang="ko-KR" sz="1100" dirty="0"/>
              <a:t> = 45.0</a:t>
            </a:r>
          </a:p>
          <a:p>
            <a:r>
              <a:rPr lang="en-US" altLang="ko-KR" sz="1100" dirty="0"/>
              <a:t>Send resume packet if buffer size &lt; 25 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D1E693-90BA-4BF0-A694-6F8EE9E1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0" y="1406798"/>
            <a:ext cx="5910389" cy="44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194634" y="170892"/>
            <a:ext cx="225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060404" y="2047706"/>
            <a:ext cx="6652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spc="300" dirty="0">
                <a:solidFill>
                  <a:schemeClr val="bg1"/>
                </a:solidFill>
              </a:rPr>
              <a:t>Implemented for key function 1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060403" y="3492271"/>
            <a:ext cx="6652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spc="300" dirty="0">
                <a:solidFill>
                  <a:schemeClr val="bg1"/>
                </a:solidFill>
              </a:rPr>
              <a:t>Implemented for key function 2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060403" y="4950788"/>
            <a:ext cx="5107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spc="300" dirty="0">
                <a:solidFill>
                  <a:schemeClr val="bg1"/>
                </a:solidFill>
              </a:rPr>
              <a:t>Performance evaluation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1289" y="401845"/>
            <a:ext cx="816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rgbClr val="FD767B"/>
                </a:solidFill>
              </a:rPr>
              <a:t>Implemented for key function 1</a:t>
            </a:r>
            <a:endParaRPr kumimoji="1" lang="ja-JP" altLang="en-US" sz="3600" b="1" spc="300" dirty="0">
              <a:solidFill>
                <a:srgbClr val="FD767B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69F28-8098-4146-949C-D7579F7A5434}"/>
              </a:ext>
            </a:extLst>
          </p:cNvPr>
          <p:cNvSpPr txBox="1"/>
          <p:nvPr/>
        </p:nvSpPr>
        <p:spPr>
          <a:xfrm>
            <a:off x="921466" y="1378021"/>
            <a:ext cx="610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Let client to consume packet in an order. 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7B5AC-6070-45D2-872B-13C466FB0ADC}"/>
              </a:ext>
            </a:extLst>
          </p:cNvPr>
          <p:cNvSpPr txBox="1"/>
          <p:nvPr/>
        </p:nvSpPr>
        <p:spPr>
          <a:xfrm>
            <a:off x="2132232" y="2675116"/>
            <a:ext cx="194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lot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frames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advance.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A9B589C-FE72-4AFC-93C9-85663FA6A80A}"/>
              </a:ext>
            </a:extLst>
          </p:cNvPr>
          <p:cNvSpPr/>
          <p:nvPr/>
        </p:nvSpPr>
        <p:spPr>
          <a:xfrm>
            <a:off x="4764947" y="2913076"/>
            <a:ext cx="1971413" cy="3439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EC0C5-7AA1-4318-9B9A-67E3523713FB}"/>
              </a:ext>
            </a:extLst>
          </p:cNvPr>
          <p:cNvSpPr txBox="1"/>
          <p:nvPr/>
        </p:nvSpPr>
        <p:spPr>
          <a:xfrm>
            <a:off x="7310271" y="2642046"/>
            <a:ext cx="180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Retransmit loss packet smoothly &amp; fast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1D826-158A-4F88-9C49-92F37DB18780}"/>
              </a:ext>
            </a:extLst>
          </p:cNvPr>
          <p:cNvSpPr txBox="1"/>
          <p:nvPr/>
        </p:nvSpPr>
        <p:spPr>
          <a:xfrm>
            <a:off x="2190955" y="4572384"/>
            <a:ext cx="2057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Frame to be consumed next will be composed of lowest number of </a:t>
            </a:r>
            <a:r>
              <a:rPr lang="en-US" altLang="ko-KR" dirty="0" err="1"/>
              <a:t>seqN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C27E974-5580-47B2-879D-49DBF8BF273F}"/>
              </a:ext>
            </a:extLst>
          </p:cNvPr>
          <p:cNvSpPr/>
          <p:nvPr/>
        </p:nvSpPr>
        <p:spPr>
          <a:xfrm>
            <a:off x="4657289" y="5060310"/>
            <a:ext cx="1971413" cy="3439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A4167-53A6-43FF-AB54-0D23BDA66ECD}"/>
              </a:ext>
            </a:extLst>
          </p:cNvPr>
          <p:cNvSpPr txBox="1"/>
          <p:nvPr/>
        </p:nvSpPr>
        <p:spPr>
          <a:xfrm>
            <a:off x="7310271" y="4710883"/>
            <a:ext cx="18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Sequentially find loss packet, and send sequentially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C24B6-0D45-43C1-8E1E-0C6F970BC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94" y="1911383"/>
            <a:ext cx="2633038" cy="32080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1F815A-8988-4A76-BD78-D1F9F501C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43" y="1979260"/>
            <a:ext cx="2205199" cy="2205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601A2-FAD1-4AAD-896C-44A60928E647}"/>
              </a:ext>
            </a:extLst>
          </p:cNvPr>
          <p:cNvSpPr txBox="1"/>
          <p:nvPr/>
        </p:nvSpPr>
        <p:spPr>
          <a:xfrm>
            <a:off x="1836693" y="407547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Streamer</a:t>
            </a:r>
            <a:endParaRPr lang="ko-KR" altLang="en-US" dirty="0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56171D83-D148-4115-8251-669EEA443AB1}"/>
              </a:ext>
            </a:extLst>
          </p:cNvPr>
          <p:cNvSpPr/>
          <p:nvPr/>
        </p:nvSpPr>
        <p:spPr>
          <a:xfrm>
            <a:off x="2667699" y="1110156"/>
            <a:ext cx="7541703" cy="931178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7A2CC-AAC3-4691-9F75-8711F07DBE3B}"/>
              </a:ext>
            </a:extLst>
          </p:cNvPr>
          <p:cNvSpPr txBox="1"/>
          <p:nvPr/>
        </p:nvSpPr>
        <p:spPr>
          <a:xfrm>
            <a:off x="5108894" y="637563"/>
            <a:ext cx="2659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100, 101, 102, 103, 106, 107, 109, 110…199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18D69A-E0D8-4FAD-9E66-E844B2EC2617}"/>
              </a:ext>
            </a:extLst>
          </p:cNvPr>
          <p:cNvSpPr/>
          <p:nvPr/>
        </p:nvSpPr>
        <p:spPr>
          <a:xfrm>
            <a:off x="9320169" y="4903449"/>
            <a:ext cx="889233" cy="908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Frame generator</a:t>
            </a:r>
            <a:endParaRPr kumimoji="1" lang="ko-KR" altLang="en-US" sz="1200" dirty="0"/>
          </a:p>
        </p:txBody>
      </p:sp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0FEC67FD-A6C9-47A0-BE9F-F4DE17C70CB3}"/>
              </a:ext>
            </a:extLst>
          </p:cNvPr>
          <p:cNvSpPr/>
          <p:nvPr/>
        </p:nvSpPr>
        <p:spPr>
          <a:xfrm>
            <a:off x="9914683" y="3885490"/>
            <a:ext cx="1838294" cy="931178"/>
          </a:xfrm>
          <a:prstGeom prst="cloud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104..? Loss!</a:t>
            </a:r>
          </a:p>
          <a:p>
            <a:pPr algn="ctr"/>
            <a:r>
              <a:rPr kumimoji="1" lang="en-US" altLang="ko-KR" sz="1200" dirty="0"/>
              <a:t>105..? Loss! 108..? Loss!</a:t>
            </a:r>
            <a:endParaRPr kumimoji="1" lang="ko-KR" altLang="en-US" sz="1200" dirty="0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AB2C7E97-DE42-4E22-B12D-615CFD19F130}"/>
              </a:ext>
            </a:extLst>
          </p:cNvPr>
          <p:cNvSpPr/>
          <p:nvPr/>
        </p:nvSpPr>
        <p:spPr>
          <a:xfrm>
            <a:off x="2885813" y="4041921"/>
            <a:ext cx="7323589" cy="16901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88259C-BE4B-4E3C-AAB1-D3263E129104}"/>
              </a:ext>
            </a:extLst>
          </p:cNvPr>
          <p:cNvSpPr/>
          <p:nvPr/>
        </p:nvSpPr>
        <p:spPr>
          <a:xfrm>
            <a:off x="6010849" y="3729409"/>
            <a:ext cx="855400" cy="316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Packet #104</a:t>
            </a:r>
            <a:endParaRPr kumimoji="1" lang="ko-KR" altLang="en-US" sz="1200" dirty="0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B2C849-F449-432F-A212-006C53B56B65}"/>
              </a:ext>
            </a:extLst>
          </p:cNvPr>
          <p:cNvSpPr/>
          <p:nvPr/>
        </p:nvSpPr>
        <p:spPr>
          <a:xfrm>
            <a:off x="2877423" y="4236182"/>
            <a:ext cx="7323589" cy="16901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5877BB-D721-4B05-9727-96324FE65061}"/>
              </a:ext>
            </a:extLst>
          </p:cNvPr>
          <p:cNvSpPr/>
          <p:nvPr/>
        </p:nvSpPr>
        <p:spPr>
          <a:xfrm>
            <a:off x="4966283" y="488817"/>
            <a:ext cx="253765" cy="25669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1</a:t>
            </a:r>
            <a:endParaRPr kumimoji="1" lang="ko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D4777A-F2F4-429C-A20C-3E2F289A12CF}"/>
              </a:ext>
            </a:extLst>
          </p:cNvPr>
          <p:cNvSpPr/>
          <p:nvPr/>
        </p:nvSpPr>
        <p:spPr>
          <a:xfrm>
            <a:off x="10201012" y="3830549"/>
            <a:ext cx="253765" cy="25669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endParaRPr kumimoji="1" lang="ko-KR" altLang="en-US" sz="1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A20B49F-2E12-4D9A-B688-0CB42FD38B37}"/>
              </a:ext>
            </a:extLst>
          </p:cNvPr>
          <p:cNvSpPr/>
          <p:nvPr/>
        </p:nvSpPr>
        <p:spPr>
          <a:xfrm>
            <a:off x="5767083" y="3560273"/>
            <a:ext cx="253765" cy="25669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kumimoji="1" lang="ko-KR" altLang="en-US" sz="1600" dirty="0"/>
          </a:p>
        </p:txBody>
      </p:sp>
      <p:sp>
        <p:nvSpPr>
          <p:cNvPr id="21" name="생각 풍선: 구름 모양 20">
            <a:extLst>
              <a:ext uri="{FF2B5EF4-FFF2-40B4-BE49-F238E27FC236}">
                <a16:creationId xmlns:a16="http://schemas.microsoft.com/office/drawing/2014/main" id="{A121B290-CF56-4675-A489-7FA1FCF93C0C}"/>
              </a:ext>
            </a:extLst>
          </p:cNvPr>
          <p:cNvSpPr/>
          <p:nvPr/>
        </p:nvSpPr>
        <p:spPr>
          <a:xfrm>
            <a:off x="0" y="2606079"/>
            <a:ext cx="1917712" cy="931178"/>
          </a:xfrm>
          <a:prstGeom prst="cloudCallout">
            <a:avLst>
              <a:gd name="adj1" fmla="val 19782"/>
              <a:gd name="adj2" fmla="val 625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104..?</a:t>
            </a:r>
          </a:p>
          <a:p>
            <a:pPr algn="ctr"/>
            <a:r>
              <a:rPr lang="en-US" altLang="ko-KR" sz="1200" dirty="0"/>
              <a:t>Retransmit!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105..? Retransmit! 108..? Retransmit!</a:t>
            </a:r>
            <a:endParaRPr kumimoji="1"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0416FF-5887-44F1-8EA0-CF844F1CEE29}"/>
              </a:ext>
            </a:extLst>
          </p:cNvPr>
          <p:cNvSpPr/>
          <p:nvPr/>
        </p:nvSpPr>
        <p:spPr>
          <a:xfrm>
            <a:off x="1028479" y="3688620"/>
            <a:ext cx="889233" cy="908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HandleRead</a:t>
            </a:r>
            <a:endParaRPr kumimoji="1"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7DA7FF3-F56F-4F57-8E66-B015C0D2EA7E}"/>
              </a:ext>
            </a:extLst>
          </p:cNvPr>
          <p:cNvSpPr/>
          <p:nvPr/>
        </p:nvSpPr>
        <p:spPr>
          <a:xfrm>
            <a:off x="1346212" y="2501229"/>
            <a:ext cx="253765" cy="25669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4</a:t>
            </a:r>
            <a:endParaRPr kumimoji="1" lang="ko-KR" altLang="en-US" sz="16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B956480-485D-4A27-8B4D-9501479152E2}"/>
              </a:ext>
            </a:extLst>
          </p:cNvPr>
          <p:cNvSpPr/>
          <p:nvPr/>
        </p:nvSpPr>
        <p:spPr>
          <a:xfrm>
            <a:off x="3145872" y="2265028"/>
            <a:ext cx="6082018" cy="248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3158D-0E62-44A6-828A-11D680B324A4}"/>
              </a:ext>
            </a:extLst>
          </p:cNvPr>
          <p:cNvSpPr txBox="1"/>
          <p:nvPr/>
        </p:nvSpPr>
        <p:spPr>
          <a:xfrm>
            <a:off x="5192084" y="2007188"/>
            <a:ext cx="296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104, 105, 108, 200, 201, 202…296</a:t>
            </a:r>
            <a:endParaRPr lang="ko-KR" altLang="en-US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21521CD-3437-44BA-B65C-4FDC8262DA1B}"/>
              </a:ext>
            </a:extLst>
          </p:cNvPr>
          <p:cNvSpPr/>
          <p:nvPr/>
        </p:nvSpPr>
        <p:spPr>
          <a:xfrm>
            <a:off x="5065202" y="1900591"/>
            <a:ext cx="253765" cy="25669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5</a:t>
            </a:r>
            <a:endParaRPr kumimoji="1"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7AB087-B56B-49EF-94DF-6C3FDC4B4281}"/>
              </a:ext>
            </a:extLst>
          </p:cNvPr>
          <p:cNvSpPr/>
          <p:nvPr/>
        </p:nvSpPr>
        <p:spPr>
          <a:xfrm>
            <a:off x="6020848" y="4158204"/>
            <a:ext cx="855400" cy="316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Packet #105</a:t>
            </a:r>
            <a:endParaRPr kumimoji="1"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86CCAE-0982-4F0F-BD8E-8D8E2A697F81}"/>
              </a:ext>
            </a:extLst>
          </p:cNvPr>
          <p:cNvSpPr/>
          <p:nvPr/>
        </p:nvSpPr>
        <p:spPr>
          <a:xfrm>
            <a:off x="6020848" y="4631800"/>
            <a:ext cx="855400" cy="316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Packet #108</a:t>
            </a:r>
            <a:endParaRPr kumimoji="1" lang="ko-KR" altLang="en-US" sz="1200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9972E728-D6B2-4509-B5ED-26603C6D8083}"/>
              </a:ext>
            </a:extLst>
          </p:cNvPr>
          <p:cNvSpPr/>
          <p:nvPr/>
        </p:nvSpPr>
        <p:spPr>
          <a:xfrm>
            <a:off x="2877423" y="4439370"/>
            <a:ext cx="7323589" cy="16901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2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1289" y="401845"/>
            <a:ext cx="816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rgbClr val="FD767B"/>
                </a:solidFill>
              </a:rPr>
              <a:t>Implemented for key function 2</a:t>
            </a:r>
            <a:endParaRPr kumimoji="1" lang="ja-JP" altLang="en-US" sz="3600" b="1" spc="300" dirty="0">
              <a:solidFill>
                <a:srgbClr val="FD767B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69F28-8098-4146-949C-D7579F7A5434}"/>
              </a:ext>
            </a:extLst>
          </p:cNvPr>
          <p:cNvSpPr txBox="1"/>
          <p:nvPr/>
        </p:nvSpPr>
        <p:spPr>
          <a:xfrm>
            <a:off x="921466" y="1378021"/>
            <a:ext cx="610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Maintain high buffer holding rate.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166BB-E63D-4FFD-93E4-1E0A4CE3B5B5}"/>
              </a:ext>
            </a:extLst>
          </p:cNvPr>
          <p:cNvSpPr txBox="1"/>
          <p:nvPr/>
        </p:nvSpPr>
        <p:spPr>
          <a:xfrm>
            <a:off x="2733423" y="2531840"/>
            <a:ext cx="16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Continue to make frame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A1204-CA0D-475A-8270-9D106CEBA810}"/>
              </a:ext>
            </a:extLst>
          </p:cNvPr>
          <p:cNvSpPr txBox="1"/>
          <p:nvPr/>
        </p:nvSpPr>
        <p:spPr>
          <a:xfrm>
            <a:off x="7654943" y="2416467"/>
            <a:ext cx="180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Retransmit loss packet smoothly &amp; fast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61DA6FB-F8E1-4DA1-B573-007DF18DEBE5}"/>
              </a:ext>
            </a:extLst>
          </p:cNvPr>
          <p:cNvSpPr/>
          <p:nvPr/>
        </p:nvSpPr>
        <p:spPr>
          <a:xfrm>
            <a:off x="4874004" y="2683030"/>
            <a:ext cx="1971413" cy="3439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93704-FD84-484A-8FA7-A89AA5FA99F3}"/>
              </a:ext>
            </a:extLst>
          </p:cNvPr>
          <p:cNvSpPr txBox="1"/>
          <p:nvPr/>
        </p:nvSpPr>
        <p:spPr>
          <a:xfrm>
            <a:off x="2774898" y="4094984"/>
            <a:ext cx="169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Should hold many valid frames as possible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225B389-CFA2-4D93-946C-ADE65B4FAB41}"/>
              </a:ext>
            </a:extLst>
          </p:cNvPr>
          <p:cNvSpPr/>
          <p:nvPr/>
        </p:nvSpPr>
        <p:spPr>
          <a:xfrm>
            <a:off x="4874003" y="4390566"/>
            <a:ext cx="1971413" cy="3439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A3D55-D36A-4B99-8546-7844C11BD695}"/>
              </a:ext>
            </a:extLst>
          </p:cNvPr>
          <p:cNvSpPr txBox="1"/>
          <p:nvPr/>
        </p:nvSpPr>
        <p:spPr>
          <a:xfrm>
            <a:off x="7654943" y="4059032"/>
            <a:ext cx="18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Send resume packet faster, remove useless 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34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C24B6-0D45-43C1-8E1E-0C6F970BC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35" y="1766876"/>
            <a:ext cx="2633038" cy="32080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1F815A-8988-4A76-BD78-D1F9F501C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49" y="2041334"/>
            <a:ext cx="2228120" cy="2228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601A2-FAD1-4AAD-896C-44A60928E647}"/>
              </a:ext>
            </a:extLst>
          </p:cNvPr>
          <p:cNvSpPr txBox="1"/>
          <p:nvPr/>
        </p:nvSpPr>
        <p:spPr>
          <a:xfrm>
            <a:off x="1812022" y="423622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Streamer</a:t>
            </a:r>
            <a:endParaRPr lang="ko-KR" altLang="en-US" dirty="0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56171D83-D148-4115-8251-669EEA443AB1}"/>
              </a:ext>
            </a:extLst>
          </p:cNvPr>
          <p:cNvSpPr/>
          <p:nvPr/>
        </p:nvSpPr>
        <p:spPr>
          <a:xfrm>
            <a:off x="2667699" y="1110156"/>
            <a:ext cx="7541703" cy="931178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7A2CC-AAC3-4691-9F75-8711F07DBE3B}"/>
              </a:ext>
            </a:extLst>
          </p:cNvPr>
          <p:cNvSpPr txBox="1"/>
          <p:nvPr/>
        </p:nvSpPr>
        <p:spPr>
          <a:xfrm>
            <a:off x="5108894" y="637563"/>
            <a:ext cx="2659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1250, 1270</a:t>
            </a:r>
            <a:r>
              <a:rPr lang="en-US" altLang="ko-KR" sz="1400" dirty="0"/>
              <a:t>, 1800, 1801, 1802, 1803, 1804, 1805…1899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18D69A-E0D8-4FAD-9E66-E844B2EC2617}"/>
              </a:ext>
            </a:extLst>
          </p:cNvPr>
          <p:cNvSpPr/>
          <p:nvPr/>
        </p:nvSpPr>
        <p:spPr>
          <a:xfrm>
            <a:off x="9008523" y="4605556"/>
            <a:ext cx="889233" cy="908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Frame Consumer</a:t>
            </a:r>
            <a:endParaRPr kumimoji="1" lang="ko-KR" altLang="en-US" sz="1200" dirty="0"/>
          </a:p>
        </p:txBody>
      </p:sp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0FEC67FD-A6C9-47A0-BE9F-F4DE17C70CB3}"/>
              </a:ext>
            </a:extLst>
          </p:cNvPr>
          <p:cNvSpPr/>
          <p:nvPr/>
        </p:nvSpPr>
        <p:spPr>
          <a:xfrm>
            <a:off x="9570004" y="3674378"/>
            <a:ext cx="1838294" cy="931178"/>
          </a:xfrm>
          <a:prstGeom prst="cloud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NoConsume</a:t>
            </a:r>
            <a:r>
              <a:rPr kumimoji="1" lang="en-US" altLang="ko-KR" sz="1200" dirty="0"/>
              <a:t>(Frame 12),</a:t>
            </a:r>
          </a:p>
          <a:p>
            <a:pPr algn="ctr"/>
            <a:r>
              <a:rPr lang="en-US" altLang="ko-KR" sz="1200" dirty="0"/>
              <a:t>Consume(Frame 13)…</a:t>
            </a:r>
            <a:endParaRPr kumimoji="1" lang="en-US" altLang="ko-KR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5877BB-D721-4B05-9727-96324FE65061}"/>
              </a:ext>
            </a:extLst>
          </p:cNvPr>
          <p:cNvSpPr/>
          <p:nvPr/>
        </p:nvSpPr>
        <p:spPr>
          <a:xfrm>
            <a:off x="10013282" y="5610585"/>
            <a:ext cx="253765" cy="25669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kumimoji="1" lang="ko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D4777A-F2F4-429C-A20C-3E2F289A12CF}"/>
              </a:ext>
            </a:extLst>
          </p:cNvPr>
          <p:cNvSpPr/>
          <p:nvPr/>
        </p:nvSpPr>
        <p:spPr>
          <a:xfrm>
            <a:off x="11367491" y="3729409"/>
            <a:ext cx="253765" cy="25360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kumimoji="1" lang="ko-KR" altLang="en-US" sz="16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21521CD-3437-44BA-B65C-4FDC8262DA1B}"/>
              </a:ext>
            </a:extLst>
          </p:cNvPr>
          <p:cNvSpPr/>
          <p:nvPr/>
        </p:nvSpPr>
        <p:spPr>
          <a:xfrm>
            <a:off x="8861335" y="238882"/>
            <a:ext cx="253765" cy="25669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kumimoji="1"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FA3DD-279A-4299-B51C-D1CF5424337D}"/>
              </a:ext>
            </a:extLst>
          </p:cNvPr>
          <p:cNvSpPr/>
          <p:nvPr/>
        </p:nvSpPr>
        <p:spPr>
          <a:xfrm>
            <a:off x="10605140" y="4778357"/>
            <a:ext cx="889233" cy="908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Frame Generator</a:t>
            </a:r>
            <a:endParaRPr kumimoji="1"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B066987-B8B7-47BE-B002-326A76EFE8FB}"/>
              </a:ext>
            </a:extLst>
          </p:cNvPr>
          <p:cNvCxnSpPr/>
          <p:nvPr/>
        </p:nvCxnSpPr>
        <p:spPr>
          <a:xfrm flipH="1">
            <a:off x="10044944" y="5631608"/>
            <a:ext cx="444207" cy="3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0192D3-C9D9-4ED6-846F-FE621F975612}"/>
              </a:ext>
            </a:extLst>
          </p:cNvPr>
          <p:cNvSpPr txBox="1"/>
          <p:nvPr/>
        </p:nvSpPr>
        <p:spPr>
          <a:xfrm>
            <a:off x="9320169" y="5771268"/>
            <a:ext cx="889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Remove Frame 12 in frame buffer!</a:t>
            </a:r>
            <a:endParaRPr lang="ko-KR" altLang="en-US" sz="1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E721624-868C-4553-87E4-02FD0D15A769}"/>
              </a:ext>
            </a:extLst>
          </p:cNvPr>
          <p:cNvSpPr/>
          <p:nvPr/>
        </p:nvSpPr>
        <p:spPr>
          <a:xfrm>
            <a:off x="4938319" y="568858"/>
            <a:ext cx="253765" cy="25669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kumimoji="1"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0DF8D0-9D5B-4DB4-B78E-FED51AA33313}"/>
              </a:ext>
            </a:extLst>
          </p:cNvPr>
          <p:cNvSpPr/>
          <p:nvPr/>
        </p:nvSpPr>
        <p:spPr>
          <a:xfrm>
            <a:off x="10292213" y="1144221"/>
            <a:ext cx="889233" cy="908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HandleRead</a:t>
            </a:r>
            <a:endParaRPr kumimoji="1" lang="ko-KR" altLang="en-US" sz="1200" dirty="0"/>
          </a:p>
        </p:txBody>
      </p:sp>
      <p:sp>
        <p:nvSpPr>
          <p:cNvPr id="34" name="생각 풍선: 구름 모양 33">
            <a:extLst>
              <a:ext uri="{FF2B5EF4-FFF2-40B4-BE49-F238E27FC236}">
                <a16:creationId xmlns:a16="http://schemas.microsoft.com/office/drawing/2014/main" id="{90E40C0B-F9B4-4D97-9C71-3C6479EB24D3}"/>
              </a:ext>
            </a:extLst>
          </p:cNvPr>
          <p:cNvSpPr/>
          <p:nvPr/>
        </p:nvSpPr>
        <p:spPr>
          <a:xfrm>
            <a:off x="8898535" y="168467"/>
            <a:ext cx="1838294" cy="931178"/>
          </a:xfrm>
          <a:prstGeom prst="cloudCallout">
            <a:avLst>
              <a:gd name="adj1" fmla="val 33472"/>
              <a:gd name="adj2" fmla="val 4988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1250..? 1270..? Already no consumed, pass!</a:t>
            </a:r>
          </a:p>
        </p:txBody>
      </p:sp>
    </p:spTree>
    <p:extLst>
      <p:ext uri="{BB962C8B-B14F-4D97-AF65-F5344CB8AC3E}">
        <p14:creationId xmlns:p14="http://schemas.microsoft.com/office/powerpoint/2010/main" val="1859107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3352" y="374395"/>
            <a:ext cx="6263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rgbClr val="FC9598"/>
                </a:solidFill>
              </a:rPr>
              <a:t>Performance evaluation</a:t>
            </a:r>
            <a:endParaRPr kumimoji="1" lang="ja-JP" altLang="en-US" sz="3600" b="1" spc="300" dirty="0">
              <a:solidFill>
                <a:srgbClr val="FC9598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467495"/>
              </p:ext>
            </p:extLst>
          </p:nvPr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Calculate the number of occurrence </a:t>
            </a:r>
            <a:r>
              <a:rPr lang="en-US" altLang="ko-KR" dirty="0" err="1"/>
              <a:t>NoConsume</a:t>
            </a:r>
            <a:r>
              <a:rPr lang="en-US" altLang="ko-KR" dirty="0"/>
              <a:t>, and occurrence Consume.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Frame 0, 1-&gt;equally </a:t>
            </a:r>
            <a:r>
              <a:rPr lang="en-US" altLang="ko-KR" dirty="0" err="1"/>
              <a:t>NoConsume</a:t>
            </a:r>
            <a:r>
              <a:rPr lang="en-US" altLang="ko-KR" dirty="0"/>
              <a:t> in any condition.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4878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How well to consume</a:t>
            </a:r>
          </a:p>
          <a:p>
            <a:r>
              <a:rPr lang="en-US" altLang="ko-KR" sz="3600" b="1" dirty="0"/>
              <a:t>in order</a:t>
            </a:r>
            <a:r>
              <a:rPr lang="ko-KR" altLang="en-US" sz="3600" b="1" dirty="0"/>
              <a:t>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02D362-A75D-40BA-ACD1-9A03DCCE0990}"/>
              </a:ext>
            </a:extLst>
          </p:cNvPr>
          <p:cNvSpPr txBox="1"/>
          <p:nvPr/>
        </p:nvSpPr>
        <p:spPr>
          <a:xfrm>
            <a:off x="897218" y="5153803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2, 533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C5B96-39BE-457C-B889-6A04FAA819CD}"/>
              </a:ext>
            </a:extLst>
          </p:cNvPr>
          <p:cNvSpPr txBox="1"/>
          <p:nvPr/>
        </p:nvSpPr>
        <p:spPr>
          <a:xfrm>
            <a:off x="1274182" y="5180693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2, 533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E603C-3D98-458E-89C0-F9441C0E98A3}"/>
              </a:ext>
            </a:extLst>
          </p:cNvPr>
          <p:cNvSpPr txBox="1"/>
          <p:nvPr/>
        </p:nvSpPr>
        <p:spPr>
          <a:xfrm>
            <a:off x="1519940" y="4865181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5, 530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4F50A-3ABA-497D-A99C-72D7A7CDFB18}"/>
              </a:ext>
            </a:extLst>
          </p:cNvPr>
          <p:cNvSpPr txBox="1"/>
          <p:nvPr/>
        </p:nvSpPr>
        <p:spPr>
          <a:xfrm>
            <a:off x="2191587" y="4957108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4, 531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10E87-A2B9-41AE-B2A2-B3F5D01FDEC0}"/>
              </a:ext>
            </a:extLst>
          </p:cNvPr>
          <p:cNvSpPr txBox="1"/>
          <p:nvPr/>
        </p:nvSpPr>
        <p:spPr>
          <a:xfrm>
            <a:off x="2519478" y="4841692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5, 530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28821-B6AF-4366-A78C-AF748C50F4BD}"/>
              </a:ext>
            </a:extLst>
          </p:cNvPr>
          <p:cNvSpPr txBox="1"/>
          <p:nvPr/>
        </p:nvSpPr>
        <p:spPr>
          <a:xfrm>
            <a:off x="2863234" y="4841692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5, 530</a:t>
            </a:r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7CD9C-7F8D-4B0A-A53F-739AC75FDD13}"/>
              </a:ext>
            </a:extLst>
          </p:cNvPr>
          <p:cNvSpPr txBox="1"/>
          <p:nvPr/>
        </p:nvSpPr>
        <p:spPr>
          <a:xfrm>
            <a:off x="3480079" y="5065277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3, 532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680BC-E42A-4D5B-8127-AF6C296D7F5E}"/>
              </a:ext>
            </a:extLst>
          </p:cNvPr>
          <p:cNvSpPr txBox="1"/>
          <p:nvPr/>
        </p:nvSpPr>
        <p:spPr>
          <a:xfrm>
            <a:off x="3788594" y="5187940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2, 533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B1A31-2858-48AB-ACD1-52C1CA9AE0DC}"/>
              </a:ext>
            </a:extLst>
          </p:cNvPr>
          <p:cNvSpPr txBox="1"/>
          <p:nvPr/>
        </p:nvSpPr>
        <p:spPr>
          <a:xfrm>
            <a:off x="4064362" y="4414742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9, 526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CAF722-4E2F-435A-9DCB-0E8620384642}"/>
              </a:ext>
            </a:extLst>
          </p:cNvPr>
          <p:cNvSpPr txBox="1"/>
          <p:nvPr/>
        </p:nvSpPr>
        <p:spPr>
          <a:xfrm>
            <a:off x="4741240" y="4865181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5, 530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AA7CE4-607E-42F7-B4C6-202219579BFA}"/>
              </a:ext>
            </a:extLst>
          </p:cNvPr>
          <p:cNvSpPr txBox="1"/>
          <p:nvPr/>
        </p:nvSpPr>
        <p:spPr>
          <a:xfrm>
            <a:off x="5002697" y="3632023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16, 519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7BD41-380E-478A-B662-BBB312402A2A}"/>
              </a:ext>
            </a:extLst>
          </p:cNvPr>
          <p:cNvSpPr txBox="1"/>
          <p:nvPr/>
        </p:nvSpPr>
        <p:spPr>
          <a:xfrm>
            <a:off x="5284553" y="2536226"/>
            <a:ext cx="65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276, 259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8F2D4-88EC-4EAB-8D43-495AABAACF2B}"/>
              </a:ext>
            </a:extLst>
          </p:cNvPr>
          <p:cNvSpPr txBox="1"/>
          <p:nvPr/>
        </p:nvSpPr>
        <p:spPr>
          <a:xfrm>
            <a:off x="5539947" y="2833665"/>
            <a:ext cx="967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106.564%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6487680" y="1278715"/>
            <a:ext cx="4972515" cy="4889205"/>
            <a:chOff x="6487680" y="1278715"/>
            <a:chExt cx="4972515" cy="488920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Get paused more than 3 times per seconds.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Buffer size goes 30 in 1 seconds at first.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Buffer size do</a:t>
              </a:r>
              <a:r>
                <a:rPr lang="en-US" altLang="ko-KR" dirty="0">
                  <a:solidFill>
                    <a:schemeClr val="tx1"/>
                  </a:solidFill>
                </a:rPr>
                <a:t>es not decrease lower than 21.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6487680" y="1435081"/>
              <a:ext cx="4936158" cy="496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How well to keep buffer holding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6487680" y="1932077"/>
              <a:ext cx="2725425" cy="958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Loss rate = 5%</a:t>
              </a:r>
            </a:p>
            <a:p>
              <a:pPr algn="r">
                <a:lnSpc>
                  <a:spcPct val="150000"/>
                </a:lnSpc>
              </a:pP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AE56FD8C-D680-422B-B56A-A9A0FB0B108C}"/>
              </a:ext>
            </a:extLst>
          </p:cNvPr>
          <p:cNvSpPr txBox="1"/>
          <p:nvPr/>
        </p:nvSpPr>
        <p:spPr>
          <a:xfrm>
            <a:off x="703352" y="419168"/>
            <a:ext cx="6263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rgbClr val="FC9598"/>
                </a:solidFill>
              </a:rPr>
              <a:t>Performance evaluation</a:t>
            </a:r>
            <a:endParaRPr kumimoji="1" lang="ja-JP" altLang="en-US" sz="3600" b="1" spc="300" dirty="0">
              <a:solidFill>
                <a:srgbClr val="FC9598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B5A1D-2D74-496B-A4F1-A510B35C7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4" y="1326185"/>
            <a:ext cx="5607506" cy="4205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741AB-F49D-4692-9740-773524ACFB45}"/>
              </a:ext>
            </a:extLst>
          </p:cNvPr>
          <p:cNvSpPr txBox="1"/>
          <p:nvPr/>
        </p:nvSpPr>
        <p:spPr>
          <a:xfrm>
            <a:off x="6576968" y="3083514"/>
            <a:ext cx="2818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RxNoiseFigure</a:t>
            </a:r>
            <a:r>
              <a:rPr lang="en-US" altLang="ko-KR" sz="1100" dirty="0"/>
              <a:t> = 45.0</a:t>
            </a:r>
          </a:p>
          <a:p>
            <a:r>
              <a:rPr lang="en-US" altLang="ko-KR" sz="1100" dirty="0"/>
              <a:t>Send resume packet if buffer size &lt; 25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6487680" y="1278715"/>
            <a:ext cx="4972515" cy="4889205"/>
            <a:chOff x="6487680" y="1278715"/>
            <a:chExt cx="4972515" cy="488920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Get paused almost 3 times per seconds.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Buffer size goes 30 in 1.5 seconds at first.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Buffer size do</a:t>
              </a:r>
              <a:r>
                <a:rPr lang="en-US" altLang="ko-KR" dirty="0">
                  <a:solidFill>
                    <a:schemeClr val="tx1"/>
                  </a:solidFill>
                </a:rPr>
                <a:t>es not decrease lower than 21.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6487680" y="1435081"/>
              <a:ext cx="4936158" cy="496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How well to keep buffer holding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6487680" y="1932077"/>
              <a:ext cx="2906630" cy="958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Loss rate = 10%</a:t>
              </a:r>
            </a:p>
            <a:p>
              <a:pPr algn="r">
                <a:lnSpc>
                  <a:spcPct val="150000"/>
                </a:lnSpc>
              </a:pP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AE56FD8C-D680-422B-B56A-A9A0FB0B108C}"/>
              </a:ext>
            </a:extLst>
          </p:cNvPr>
          <p:cNvSpPr txBox="1"/>
          <p:nvPr/>
        </p:nvSpPr>
        <p:spPr>
          <a:xfrm>
            <a:off x="703352" y="419168"/>
            <a:ext cx="6263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rgbClr val="FC9598"/>
                </a:solidFill>
              </a:rPr>
              <a:t>Performance evaluation</a:t>
            </a:r>
            <a:endParaRPr kumimoji="1" lang="ja-JP" altLang="en-US" sz="3600" b="1" spc="300" dirty="0">
              <a:solidFill>
                <a:srgbClr val="FC959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741AB-F49D-4692-9740-773524ACFB45}"/>
              </a:ext>
            </a:extLst>
          </p:cNvPr>
          <p:cNvSpPr txBox="1"/>
          <p:nvPr/>
        </p:nvSpPr>
        <p:spPr>
          <a:xfrm>
            <a:off x="6576968" y="3083514"/>
            <a:ext cx="2818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RxNoiseFigure</a:t>
            </a:r>
            <a:r>
              <a:rPr lang="en-US" altLang="ko-KR" sz="1100" dirty="0"/>
              <a:t> = 45.0</a:t>
            </a:r>
          </a:p>
          <a:p>
            <a:r>
              <a:rPr lang="en-US" altLang="ko-KR" sz="1100" dirty="0"/>
              <a:t>Send resume packet if buffer size &lt; 25 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ADA9CB-53B3-4E85-AF1B-25311A05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5" y="1483911"/>
            <a:ext cx="5704753" cy="42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7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481</Words>
  <Application>Microsoft Office PowerPoint</Application>
  <PresentationFormat>와이드스크린</PresentationFormat>
  <Paragraphs>107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여혁수</cp:lastModifiedBy>
  <cp:revision>42</cp:revision>
  <dcterms:created xsi:type="dcterms:W3CDTF">2018-12-07T00:32:38Z</dcterms:created>
  <dcterms:modified xsi:type="dcterms:W3CDTF">2021-06-06T06:11:56Z</dcterms:modified>
</cp:coreProperties>
</file>