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1" r:id="rId4"/>
    <p:sldId id="270" r:id="rId5"/>
    <p:sldId id="262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9" autoAdjust="0"/>
  </p:normalViewPr>
  <p:slideViewPr>
    <p:cSldViewPr>
      <p:cViewPr varScale="1">
        <p:scale>
          <a:sx n="86" d="100"/>
          <a:sy n="86" d="100"/>
        </p:scale>
        <p:origin x="562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n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7AD98FB-488D-4280-9187-36B2BC171D30}" type="datetime1">
              <a:rPr lang="ko-KR" altLang="en-US" smtClean="0">
                <a:latin typeface="+mn-ea"/>
              </a:rPr>
              <a:t>2017-05-24</a:t>
            </a:fld>
            <a:endParaRPr lang="ko-KR" altLang="en-US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ko-KR" smtClean="0">
                <a:latin typeface="+mn-ea"/>
              </a:rPr>
              <a:t>‹#›</a:t>
            </a:fld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ea"/>
                <a:ea typeface="+mn-ea"/>
              </a:defRPr>
            </a:lvl1pPr>
          </a:lstStyle>
          <a:p>
            <a:fld id="{397745C1-A948-4857-A6FE-C71E07FE2CC6}" type="datetime1">
              <a:rPr lang="ko-KR" altLang="en-US" smtClean="0"/>
              <a:t>2017-05-24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ea"/>
                <a:ea typeface="+mn-ea"/>
              </a:defRPr>
            </a:lvl1pPr>
          </a:lstStyle>
          <a:p>
            <a:fld id="{01F2A70B-78F2-4DCF-B53B-C990D2FAFB8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812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923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1325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98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>
                <a:latin typeface="+mn-ea"/>
                <a:ea typeface="+mn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256" name="선" descr="선 그래픽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자유형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58" name="자유형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59" name="자유형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0" name="자유형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1" name="자유형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2" name="자유형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3" name="자유형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4" name="자유형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5" name="자유형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6" name="자유형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7" name="자유형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8" name="자유형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9" name="자유형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0" name="자유형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1" name="자유형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2" name="자유형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3" name="자유형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4" name="자유형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5" name="자유형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6" name="자유형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7" name="자유형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8" name="자유형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9" name="자유형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0" name="자유형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1" name="자유형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2" name="자유형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3" name="자유형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4" name="자유형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5" name="자유형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6" name="자유형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7" name="자유형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8" name="자유형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9" name="자유형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0" name="자유형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1" name="자유형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2" name="자유형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3" name="자유형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4" name="자유형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5" name="자유형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6" name="자유형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7" name="자유형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8" name="자유형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9" name="자유형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0" name="자유형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1" name="자유형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2" name="자유형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3" name="자유형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4" name="자유형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5" name="자유형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6" name="자유형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7" name="자유형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8" name="자유형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9" name="자유형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0" name="자유형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1" name="자유형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2" name="자유형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3" name="자유형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4" name="자유형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5" name="자유형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6" name="자유형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7" name="자유형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8" name="자유형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9" name="자유형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0" name="자유형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1" name="자유형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2" name="자유형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3" name="자유형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4" name="자유형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5" name="자유형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6" name="자유형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7" name="자유형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8" name="자유형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9" name="자유형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0" name="자유형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1" name="자유형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2" name="자유형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3" name="자유형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4" name="자유형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5" name="자유형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6" name="자유형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7" name="자유형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8" name="자유형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9" name="자유형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0" name="자유형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1" name="자유형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2" name="자유형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3" name="자유형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4" name="자유형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5" name="자유형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6" name="자유형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7" name="자유형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8" name="자유형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9" name="자유형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0" name="자유형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1" name="자유형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2" name="자유형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3" name="자유형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4" name="자유형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5" name="자유형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6" name="자유형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7" name="자유형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8" name="자유형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9" name="자유형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0" name="자유형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1" name="자유형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2" name="자유형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3" name="자유형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4" name="자유형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5" name="자유형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6" name="자유형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7" name="자유형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8" name="자유형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9" name="자유형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0" name="자유형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1" name="자유형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2" name="자유형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3" name="자유형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4" name="자유형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5" name="자유형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6" name="자유형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7" name="자유형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8" name="자유형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9" name="자유형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7" name="선" descr="선 그래픽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자유형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9" name="자유형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0" name="자유형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1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2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3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4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5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4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5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6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7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8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9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0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1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2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3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4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5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6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7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8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9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0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1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2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3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4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5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6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7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8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9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0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1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2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3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4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5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6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7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8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9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0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1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2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3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4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5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6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7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8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9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0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1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2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3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4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5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6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7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8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9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80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81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</p:grp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C25414-962D-4126-95A3-600CB1D50962}" type="datetime1">
              <a:rPr lang="ko-KR" altLang="en-US" smtClean="0"/>
              <a:t>2017-05-24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grpSp>
        <p:nvGrpSpPr>
          <p:cNvPr id="7" name="선" descr="선 그래픽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자유형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9" name="자유형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0" name="자유형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1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2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3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4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5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6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7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8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9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0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1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2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3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4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5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6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7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8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9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0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1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2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3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4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5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6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7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8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9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0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1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2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3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4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5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6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7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8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9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0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1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2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3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4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5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6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7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8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9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0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1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2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3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4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5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6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7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8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9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0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1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2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3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4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5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6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7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8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9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80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81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</p:grp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0AAAF4-B023-4F11-8BC4-40E184001277}" type="datetime1">
              <a:rPr lang="ko-KR" altLang="en-US" noProof="0" smtClean="0"/>
              <a:t>2017-05-24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>
                <a:latin typeface="+mn-ea"/>
                <a:ea typeface="+mn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167" name="선" descr="선 그래픽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자유형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69" name="자유형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0" name="자유형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1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2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3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4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5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6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7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8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9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0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1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2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3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4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5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6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7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8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9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0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1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2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3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4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5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6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7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8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9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0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1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2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3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4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5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6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7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8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9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0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1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2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3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4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5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6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7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8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9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0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1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2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3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4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5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6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7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8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9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0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1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2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3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4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5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6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7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8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9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40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41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n-ea"/>
                <a:ea typeface="+mn-ea"/>
              </a:defRPr>
            </a:lvl1pPr>
            <a:lvl2pPr marL="548640">
              <a:defRPr>
                <a:latin typeface="+mn-ea"/>
                <a:ea typeface="+mn-ea"/>
              </a:defRPr>
            </a:lvl2pPr>
            <a:lvl3pPr marL="777240">
              <a:defRPr>
                <a:latin typeface="+mn-ea"/>
                <a:ea typeface="+mn-ea"/>
              </a:defRPr>
            </a:lvl3pPr>
            <a:lvl4pPr marL="1005840">
              <a:defRPr>
                <a:latin typeface="+mn-ea"/>
                <a:ea typeface="+mn-ea"/>
              </a:defRPr>
            </a:lvl4pPr>
            <a:lvl5pPr marL="1234440">
              <a:defRPr>
                <a:latin typeface="+mn-ea"/>
                <a:ea typeface="+mn-ea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ea"/>
                <a:ea typeface="+mn-ea"/>
              </a:defRPr>
            </a:lvl1pPr>
          </a:lstStyle>
          <a:p>
            <a:fld id="{E260582E-7A65-437C-8D28-2CCA48D478B1}" type="datetime1">
              <a:rPr lang="ko-KR" altLang="en-US" smtClean="0"/>
              <a:t>2017-05-24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ea"/>
                <a:ea typeface="+mn-ea"/>
              </a:defRPr>
            </a:lvl1pPr>
          </a:lstStyle>
          <a:p>
            <a:fld id="{25BA54BD-C84D-46CE-8B72-31BFB26ABA4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255" name="선" descr="선 그래픽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자유형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57" name="자유형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58" name="자유형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59" name="자유형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0" name="자유형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1" name="자유형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2" name="자유형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3" name="자유형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4" name="자유형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5" name="자유형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6" name="자유형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7" name="자유형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8" name="자유형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9" name="자유형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0" name="자유형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1" name="자유형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2" name="자유형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3" name="자유형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4" name="자유형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5" name="자유형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6" name="자유형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7" name="자유형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8" name="자유형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9" name="자유형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0" name="자유형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1" name="자유형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2" name="자유형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3" name="자유형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4" name="자유형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5" name="자유형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6" name="자유형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7" name="자유형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8" name="자유형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9" name="자유형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0" name="자유형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1" name="자유형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2" name="자유형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3" name="자유형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4" name="자유형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5" name="자유형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6" name="자유형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7" name="자유형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8" name="자유형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9" name="자유형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0" name="자유형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1" name="자유형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2" name="자유형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3" name="자유형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4" name="자유형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5" name="자유형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6" name="자유형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7" name="자유형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8" name="자유형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9" name="자유형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0" name="자유형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1" name="자유형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2" name="자유형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3" name="자유형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4" name="자유형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5" name="자유형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6" name="자유형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7" name="자유형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8" name="자유형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9" name="자유형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0" name="자유형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1" name="자유형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2" name="자유형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3" name="자유형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4" name="자유형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5" name="자유형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6" name="자유형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7" name="자유형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8" name="자유형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9" name="자유형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0" name="자유형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1" name="자유형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2" name="자유형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3" name="자유형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4" name="자유형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5" name="자유형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6" name="자유형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7" name="자유형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8" name="자유형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9" name="자유형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0" name="자유형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1" name="자유형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2" name="자유형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3" name="자유형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4" name="자유형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5" name="자유형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6" name="자유형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7" name="자유형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8" name="자유형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9" name="자유형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0" name="자유형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1" name="자유형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2" name="자유형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3" name="자유형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4" name="자유형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5" name="자유형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6" name="자유형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7" name="자유형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8" name="자유형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9" name="자유형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0" name="자유형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1" name="자유형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2" name="자유형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3" name="자유형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4" name="자유형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5" name="자유형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6" name="자유형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7" name="자유형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8" name="자유형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9" name="자유형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0" name="자유형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1" name="자유형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2" name="자유형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3" name="자유형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4" name="자유형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5" name="자유형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6" name="자유형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7" name="자유형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8" name="자유형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85352F-80AB-4FF1-AE87-04B0FB46C4A6}" type="datetime1">
              <a:rPr lang="ko-KR" altLang="en-US" smtClean="0"/>
              <a:t>2017-05-24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158" name="선" descr="선 그래픽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자유형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0" name="자유형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1" name="자유형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2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3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4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5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6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7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8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9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0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1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2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3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4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5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6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7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8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9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0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1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2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3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4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5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6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7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8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9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0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1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2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3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4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5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6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7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8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9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0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1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2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3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4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5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6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7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8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9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0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1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2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3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4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5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6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7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8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9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0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1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2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3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4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5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6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7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8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9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0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1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2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F1417D-47F7-4294-BC60-C922E66DDC5E}" type="datetime1">
              <a:rPr lang="ko-KR" altLang="en-US" smtClean="0"/>
              <a:t>2017-05-24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160" name="선" descr="선 그래픽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자유형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2" name="자유형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3" name="자유형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4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5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6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7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8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9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0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1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2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3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4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5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6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7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8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9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0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1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2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3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4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5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6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7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8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9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0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1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2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3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4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5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6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7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8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9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0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1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2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3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4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5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6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7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8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9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0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1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2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3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4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5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6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7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8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9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0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1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2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3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4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5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6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7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8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9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0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1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2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3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4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37608D-1C69-4016-8D0F-BF9CD95494C5}" type="datetime1">
              <a:rPr lang="ko-KR" altLang="en-US" smtClean="0"/>
              <a:t>2017-05-24</a:t>
            </a:fld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  <p:sp>
        <p:nvSpPr>
          <p:cNvPr id="85" name="내용 개체 틀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156" name="선" descr="선 그래픽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자유형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58" name="자유형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59" name="자유형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0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1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2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3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4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5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6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7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8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9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0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1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2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3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4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5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6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7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8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9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0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1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2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3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4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5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6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7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8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9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0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1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2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3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4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5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6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7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8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9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0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1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2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3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4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5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6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7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8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9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0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1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2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3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4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5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6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7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8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9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0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1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2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3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4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5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6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7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8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9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0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7D8DD6-5756-4386-AA2C-4FE3FAD46F08}" type="datetime1">
              <a:rPr lang="ko-KR" altLang="en-US" smtClean="0"/>
              <a:t>2017-05-24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C703DB-376B-4877-9DFC-673EAE81E438}" type="datetime1">
              <a:rPr lang="ko-KR" altLang="en-US" smtClean="0"/>
              <a:t>2017-05-24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grpSp>
        <p:nvGrpSpPr>
          <p:cNvPr id="615" name="틀" descr="상자 그래픽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그룹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그룹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자유형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자유형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자유형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그룹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자유형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자유형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자유형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그룹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그룹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자유형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자유형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자유형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그룹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자유형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자유형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자유형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9038E-9B6B-453E-BFC0-BB741C130533}" type="datetime1">
              <a:rPr lang="ko-KR" altLang="en-US" smtClean="0"/>
              <a:t>2017-05-24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altLang="ko-KR" dirty="0"/>
          </a:p>
        </p:txBody>
      </p:sp>
      <p:grpSp>
        <p:nvGrpSpPr>
          <p:cNvPr id="614" name="틀" descr="상자 그래픽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그룹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그룹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자유형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자유형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자유형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그룹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자유형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자유형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자유형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그룹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그룹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자유형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자유형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자유형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그룹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자유형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자유형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자유형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자유형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자유형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자유형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자유형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자유형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자유형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자유형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자유형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자유형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자유형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자유형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자유형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자유형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자유형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자유형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자유형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자유형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자유형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자유형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자유형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자유형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자유형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자유형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자유형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자유형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자유형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자유형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자유형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자유형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자유형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자유형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자유형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자유형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자유형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자유형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자유형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자유형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자유형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자유형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자유형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자유형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자유형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자유형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자유형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자유형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자유형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자유형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자유형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자유형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자유형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자유형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자유형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자유형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자유형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자유형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자유형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자유형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자유형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자유형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자유형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자유형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자유형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자유형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자유형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자유형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자유형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자유형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자유형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자유형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자유형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자유형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66A3C-CD7B-41E4-AAC8-8FEE9D856C7D}" type="datetime1">
              <a:rPr lang="ko-KR" altLang="en-US" smtClean="0"/>
              <a:t>2017-05-24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8B858D52-AA5F-4806-9C6F-D2E4C47ECC08}" type="datetime1">
              <a:rPr lang="ko-KR" altLang="en-US" noProof="0" smtClean="0"/>
              <a:t>2017-05-24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25BA54BD-C84D-46CE-8B72-31BFB26ABA4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74320" indent="-274320" algn="l" defTabSz="914400" rtl="0" eaLnBrk="1" latinLnBrk="1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ea"/>
          <a:ea typeface="+mn-ea"/>
          <a:cs typeface="+mn-cs"/>
        </a:defRPr>
      </a:lvl1pPr>
      <a:lvl2pPr marL="576072" indent="-27432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8046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0332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12618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14904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2413" y="1772816"/>
            <a:ext cx="9144000" cy="2667000"/>
          </a:xfrm>
        </p:spPr>
        <p:txBody>
          <a:bodyPr rtlCol="0"/>
          <a:lstStyle/>
          <a:p>
            <a:pPr rtl="0"/>
            <a:r>
              <a:rPr lang="ko-KR" altLang="en-US" dirty="0"/>
              <a:t>성균관대학교 </a:t>
            </a:r>
            <a:r>
              <a:rPr lang="en-US" altLang="ko-KR" dirty="0"/>
              <a:t>C</a:t>
            </a:r>
            <a:r>
              <a:rPr lang="ko-KR" altLang="en-US" dirty="0"/>
              <a:t>언어 멘토링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2413" y="4869160"/>
            <a:ext cx="9143999" cy="1231032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/>
              <a:t>소프트웨어학과</a:t>
            </a:r>
            <a:endParaRPr lang="en-US" altLang="ko-KR" dirty="0"/>
          </a:p>
          <a:p>
            <a:pPr rtl="0"/>
            <a:endParaRPr lang="en-US" altLang="ko-KR" dirty="0"/>
          </a:p>
          <a:p>
            <a:pPr rtl="0"/>
            <a:r>
              <a:rPr lang="en-US" altLang="ko-KR" dirty="0"/>
              <a:t>2</a:t>
            </a:r>
            <a:r>
              <a:rPr lang="ko-KR" altLang="en-US" dirty="0"/>
              <a:t>학년 여혁수 유재훈</a:t>
            </a:r>
            <a:endParaRPr lang="en-US" altLang="ko-KR" dirty="0"/>
          </a:p>
          <a:p>
            <a:pPr rtl="0"/>
            <a:r>
              <a:rPr lang="en-US" altLang="ko-KR" dirty="0"/>
              <a:t>1</a:t>
            </a:r>
            <a:r>
              <a:rPr lang="ko-KR" altLang="en-US" dirty="0"/>
              <a:t>학년 </a:t>
            </a:r>
            <a:r>
              <a:rPr lang="ko-KR" altLang="en-US" dirty="0" err="1"/>
              <a:t>임세창</a:t>
            </a:r>
            <a:r>
              <a:rPr lang="ko-KR" altLang="en-US" dirty="0"/>
              <a:t> 최현진 박승호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여러가지 자료형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29916" y="1844824"/>
            <a:ext cx="9217024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dirty="0"/>
              <a:t>문자 자료형</a:t>
            </a: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>
                <a:highlight>
                  <a:srgbClr val="FF0000"/>
                </a:highlight>
              </a:rPr>
              <a:t>Char</a:t>
            </a:r>
            <a:r>
              <a:rPr lang="en-US" altLang="ko-KR" sz="2400" dirty="0"/>
              <a:t> : </a:t>
            </a:r>
            <a:r>
              <a:rPr lang="ko-KR" altLang="en-US" sz="2400" dirty="0"/>
              <a:t>문자 하나를 받는 자료형 </a:t>
            </a:r>
            <a:r>
              <a:rPr lang="en-US" altLang="ko-KR" sz="2400" dirty="0"/>
              <a:t>(1 byte)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	</a:t>
            </a:r>
          </a:p>
          <a:p>
            <a:pPr>
              <a:lnSpc>
                <a:spcPct val="90000"/>
              </a:lnSpc>
            </a:pPr>
            <a:r>
              <a:rPr lang="ko-KR" altLang="en-US" sz="2400" dirty="0"/>
              <a:t>정수 자료형</a:t>
            </a: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short(2), </a:t>
            </a:r>
            <a:r>
              <a:rPr lang="en-US" altLang="ko-KR" sz="2400" dirty="0" err="1">
                <a:highlight>
                  <a:srgbClr val="FF0000"/>
                </a:highlight>
              </a:rPr>
              <a:t>int</a:t>
            </a:r>
            <a:r>
              <a:rPr lang="en-US" altLang="ko-KR" sz="2400" dirty="0">
                <a:highlight>
                  <a:srgbClr val="FF0000"/>
                </a:highlight>
              </a:rPr>
              <a:t>(4)</a:t>
            </a:r>
            <a:r>
              <a:rPr lang="en-US" altLang="ko-KR" sz="2400" dirty="0"/>
              <a:t>, long(4), long long(8)</a:t>
            </a:r>
          </a:p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ko-KR" altLang="en-US" sz="2400" dirty="0"/>
              <a:t>실수 자료형</a:t>
            </a: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>
                <a:highlight>
                  <a:srgbClr val="FF0000"/>
                </a:highlight>
              </a:rPr>
              <a:t>float(4)</a:t>
            </a:r>
            <a:r>
              <a:rPr lang="en-US" altLang="ko-KR" sz="2400" dirty="0"/>
              <a:t>, </a:t>
            </a:r>
            <a:r>
              <a:rPr lang="en-US" altLang="ko-KR" sz="2400" dirty="0">
                <a:highlight>
                  <a:srgbClr val="FF0000"/>
                </a:highlight>
              </a:rPr>
              <a:t>double(8)</a:t>
            </a:r>
          </a:p>
          <a:p>
            <a:pPr>
              <a:lnSpc>
                <a:spcPct val="90000"/>
              </a:lnSpc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671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자료형에 따른 서식문자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Char - %c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- %d</a:t>
            </a:r>
          </a:p>
          <a:p>
            <a:r>
              <a:rPr lang="en-US" altLang="ko-KR" dirty="0"/>
              <a:t>Float - %f</a:t>
            </a:r>
          </a:p>
          <a:p>
            <a:r>
              <a:rPr lang="en-US" altLang="ko-KR" dirty="0"/>
              <a:t>Double - %</a:t>
            </a:r>
            <a:r>
              <a:rPr lang="en-US" altLang="ko-KR" dirty="0" err="1"/>
              <a:t>lf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6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Float </a:t>
            </a:r>
            <a:r>
              <a:rPr lang="ko-KR" altLang="en-US" dirty="0"/>
              <a:t>자료형 활용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2414" y="1700808"/>
            <a:ext cx="9144000" cy="46805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200" dirty="0"/>
              <a:t>float </a:t>
            </a:r>
            <a:r>
              <a:rPr lang="ko-KR" altLang="en-US" sz="2200" dirty="0"/>
              <a:t>자료형을 이용하여 두 실수를 키보드를 통해 한 번에 </a:t>
            </a:r>
            <a:r>
              <a:rPr lang="ko-KR" altLang="en-US" sz="2200" dirty="0" err="1"/>
              <a:t>입력받아</a:t>
            </a:r>
            <a:r>
              <a:rPr lang="ko-KR" altLang="en-US" sz="2200" dirty="0"/>
              <a:t> </a:t>
            </a: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/>
              <a:t>덧셈</a:t>
            </a:r>
            <a:r>
              <a:rPr lang="en-US" altLang="ko-KR" sz="2200" dirty="0"/>
              <a:t>, </a:t>
            </a:r>
            <a:r>
              <a:rPr lang="ko-KR" altLang="en-US" sz="2200" dirty="0"/>
              <a:t>뺄셈</a:t>
            </a:r>
            <a:r>
              <a:rPr lang="en-US" altLang="ko-KR" sz="2200" dirty="0"/>
              <a:t>, </a:t>
            </a:r>
            <a:r>
              <a:rPr lang="ko-KR" altLang="en-US" sz="2200" dirty="0"/>
              <a:t>곱셈</a:t>
            </a:r>
            <a:r>
              <a:rPr lang="en-US" altLang="ko-KR" sz="2200" dirty="0"/>
              <a:t>, </a:t>
            </a:r>
            <a:r>
              <a:rPr lang="ko-KR" altLang="en-US" sz="2200" dirty="0"/>
              <a:t>나눗셈을 계산한 결과를 실행창에 </a:t>
            </a:r>
            <a:r>
              <a:rPr lang="ko-KR" altLang="en-US" sz="2200" dirty="0" err="1"/>
              <a:t>나타내보자</a:t>
            </a:r>
            <a:r>
              <a:rPr lang="en-US" altLang="ko-KR" sz="2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 err="1"/>
              <a:t>scanf</a:t>
            </a:r>
            <a:r>
              <a:rPr lang="en-US" altLang="ko-KR" dirty="0"/>
              <a:t>(“%d %d”,&amp;f1,&amp;f2);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두 실수를 입력하세요</a:t>
            </a:r>
            <a:r>
              <a:rPr lang="en-US" altLang="ko-KR" dirty="0"/>
              <a:t>: 2.3 3.6</a:t>
            </a:r>
          </a:p>
          <a:p>
            <a:pPr marL="0" indent="0">
              <a:buNone/>
            </a:pPr>
            <a:r>
              <a:rPr lang="ko-KR" altLang="en-US" dirty="0"/>
              <a:t>실행창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ko-KR" altLang="en-US" sz="2200" dirty="0"/>
              <a:t>두 실수를 입력하세요</a:t>
            </a:r>
            <a:r>
              <a:rPr lang="en-US" altLang="ko-KR" sz="2200" dirty="0"/>
              <a:t>: 2.3 3.6</a:t>
            </a:r>
          </a:p>
          <a:p>
            <a:pPr marL="0" indent="0">
              <a:buNone/>
            </a:pPr>
            <a:r>
              <a:rPr lang="en-US" altLang="ko-KR" sz="2200" dirty="0"/>
              <a:t>2.300000 + 3.600000 = 5.900000</a:t>
            </a:r>
          </a:p>
          <a:p>
            <a:pPr marL="0" indent="0">
              <a:buNone/>
            </a:pPr>
            <a:r>
              <a:rPr lang="en-US" altLang="ko-KR" sz="2200" dirty="0"/>
              <a:t>2.300000 - 3.600000 = -1.300000</a:t>
            </a:r>
          </a:p>
          <a:p>
            <a:pPr marL="0" indent="0">
              <a:buNone/>
            </a:pPr>
            <a:r>
              <a:rPr lang="en-US" altLang="ko-KR" sz="2200" dirty="0"/>
              <a:t>2.300000 * 3.600000 = 8.280000</a:t>
            </a:r>
          </a:p>
          <a:p>
            <a:pPr marL="0" indent="0">
              <a:buNone/>
            </a:pPr>
            <a:r>
              <a:rPr lang="en-US" altLang="ko-KR" sz="2200" dirty="0"/>
              <a:t>2.300000 / 3.600000 = 0.638889</a:t>
            </a:r>
            <a:endParaRPr lang="en-US" altLang="ko-KR" sz="22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68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If, else if, else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29916" y="1772816"/>
            <a:ext cx="9217024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3200" dirty="0"/>
              <a:t>if(</a:t>
            </a:r>
            <a:r>
              <a:rPr lang="ko-KR" altLang="en-US" sz="3200" dirty="0" err="1"/>
              <a:t>조건문</a:t>
            </a:r>
            <a:r>
              <a:rPr lang="en-US" altLang="ko-KR" sz="3200" dirty="0"/>
              <a:t>1){		</a:t>
            </a:r>
            <a:r>
              <a:rPr lang="ko-KR" altLang="en-US" sz="3200" dirty="0" err="1"/>
              <a:t>조건문</a:t>
            </a:r>
            <a:r>
              <a:rPr lang="en-US" altLang="ko-KR" sz="3200" dirty="0"/>
              <a:t>: </a:t>
            </a:r>
            <a:r>
              <a:rPr lang="ko-KR" altLang="en-US" sz="3200" dirty="0"/>
              <a:t>참이면 </a:t>
            </a:r>
            <a:r>
              <a:rPr lang="en-US" altLang="ko-KR" sz="3200" dirty="0"/>
              <a:t>1, </a:t>
            </a:r>
            <a:r>
              <a:rPr lang="ko-KR" altLang="en-US" sz="3200" dirty="0"/>
              <a:t>거짓이면 </a:t>
            </a:r>
            <a:r>
              <a:rPr lang="en-US" altLang="ko-KR" sz="3200" dirty="0"/>
              <a:t>0</a:t>
            </a:r>
          </a:p>
          <a:p>
            <a:pPr>
              <a:lnSpc>
                <a:spcPct val="90000"/>
              </a:lnSpc>
            </a:pPr>
            <a:r>
              <a:rPr lang="en-US" altLang="ko-KR" sz="3200" dirty="0"/>
              <a:t>	</a:t>
            </a:r>
            <a:r>
              <a:rPr lang="ko-KR" altLang="en-US" sz="3200" dirty="0"/>
              <a:t>명령문</a:t>
            </a:r>
            <a:r>
              <a:rPr lang="en-US" altLang="ko-KR" sz="3200" dirty="0"/>
              <a:t>1</a:t>
            </a:r>
          </a:p>
          <a:p>
            <a:pPr>
              <a:lnSpc>
                <a:spcPct val="90000"/>
              </a:lnSpc>
            </a:pPr>
            <a:r>
              <a:rPr lang="en-US" altLang="ko-KR" sz="3200" dirty="0"/>
              <a:t>}</a:t>
            </a:r>
          </a:p>
          <a:p>
            <a:pPr>
              <a:lnSpc>
                <a:spcPct val="90000"/>
              </a:lnSpc>
            </a:pPr>
            <a:r>
              <a:rPr lang="en-US" altLang="ko-KR" sz="3200" dirty="0"/>
              <a:t>else if (</a:t>
            </a:r>
            <a:r>
              <a:rPr lang="ko-KR" altLang="en-US" sz="3200" dirty="0" err="1"/>
              <a:t>조건문</a:t>
            </a:r>
            <a:r>
              <a:rPr lang="en-US" altLang="ko-KR" sz="3200" dirty="0"/>
              <a:t>2){</a:t>
            </a:r>
          </a:p>
          <a:p>
            <a:pPr>
              <a:lnSpc>
                <a:spcPct val="90000"/>
              </a:lnSpc>
            </a:pPr>
            <a:r>
              <a:rPr lang="en-US" altLang="ko-KR" sz="3200" dirty="0"/>
              <a:t>	</a:t>
            </a:r>
            <a:r>
              <a:rPr lang="ko-KR" altLang="en-US" sz="3200" dirty="0"/>
              <a:t>명령문</a:t>
            </a:r>
            <a:r>
              <a:rPr lang="en-US" altLang="ko-KR" sz="3200" dirty="0"/>
              <a:t>2</a:t>
            </a:r>
          </a:p>
          <a:p>
            <a:pPr>
              <a:lnSpc>
                <a:spcPct val="90000"/>
              </a:lnSpc>
            </a:pPr>
            <a:r>
              <a:rPr lang="en-US" altLang="ko-KR" sz="3200" dirty="0"/>
              <a:t>}</a:t>
            </a:r>
          </a:p>
          <a:p>
            <a:pPr>
              <a:lnSpc>
                <a:spcPct val="90000"/>
              </a:lnSpc>
            </a:pPr>
            <a:r>
              <a:rPr lang="en-US" altLang="ko-KR" sz="3200" dirty="0"/>
              <a:t>else {</a:t>
            </a:r>
          </a:p>
          <a:p>
            <a:pPr>
              <a:lnSpc>
                <a:spcPct val="90000"/>
              </a:lnSpc>
            </a:pPr>
            <a:r>
              <a:rPr lang="en-US" altLang="ko-KR" sz="3200" dirty="0"/>
              <a:t>	</a:t>
            </a:r>
            <a:r>
              <a:rPr lang="ko-KR" altLang="en-US" sz="3200" dirty="0"/>
              <a:t>명령문</a:t>
            </a:r>
            <a:r>
              <a:rPr lang="en-US" altLang="ko-KR" sz="3200" dirty="0"/>
              <a:t>3</a:t>
            </a:r>
          </a:p>
          <a:p>
            <a:pPr>
              <a:lnSpc>
                <a:spcPct val="90000"/>
              </a:lnSpc>
            </a:pPr>
            <a:r>
              <a:rPr lang="en-US" altLang="ko-KR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019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종류의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산술 연산자</a:t>
            </a:r>
            <a:r>
              <a:rPr lang="en-US" altLang="ko-KR" dirty="0"/>
              <a:t>: +,-,*,/,%(</a:t>
            </a:r>
            <a:r>
              <a:rPr lang="ko-KR" altLang="en-US" dirty="0"/>
              <a:t>나머지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관계 연산자</a:t>
            </a:r>
            <a:r>
              <a:rPr lang="en-US" altLang="ko-KR" dirty="0"/>
              <a:t>: </a:t>
            </a:r>
            <a:r>
              <a:rPr lang="ko-KR" altLang="en-US" dirty="0"/>
              <a:t>두 변수의 값을 비교하는 연산자</a:t>
            </a:r>
            <a:endParaRPr lang="en-US" altLang="ko-KR" dirty="0"/>
          </a:p>
          <a:p>
            <a:r>
              <a:rPr lang="en-US" altLang="ko-KR" dirty="0"/>
              <a:t>Ex) ==, &gt;=, &lt;=, &lt;, &gt;, !=</a:t>
            </a:r>
          </a:p>
          <a:p>
            <a:r>
              <a:rPr lang="ko-KR" altLang="en-US" dirty="0"/>
              <a:t>논리 연산자</a:t>
            </a:r>
            <a:r>
              <a:rPr lang="en-US" altLang="ko-KR" dirty="0"/>
              <a:t>: &amp;&amp;(and), ||(or), !(not)</a:t>
            </a:r>
          </a:p>
          <a:p>
            <a:r>
              <a:rPr lang="en-US" altLang="ko-KR" dirty="0"/>
              <a:t>Ex) </a:t>
            </a:r>
            <a:r>
              <a:rPr lang="ko-KR" altLang="en-US" dirty="0"/>
              <a:t>조건</a:t>
            </a:r>
            <a:r>
              <a:rPr lang="en-US" altLang="ko-KR" dirty="0"/>
              <a:t>1 &amp;&amp; </a:t>
            </a:r>
            <a:r>
              <a:rPr lang="ko-KR" altLang="en-US" dirty="0"/>
              <a:t>조건</a:t>
            </a:r>
            <a:r>
              <a:rPr lang="en-US" altLang="ko-KR" dirty="0"/>
              <a:t>2, </a:t>
            </a:r>
            <a:r>
              <a:rPr lang="ko-KR" altLang="en-US" dirty="0"/>
              <a:t>조건</a:t>
            </a:r>
            <a:r>
              <a:rPr lang="en-US" altLang="ko-KR" dirty="0"/>
              <a:t>1 || </a:t>
            </a:r>
            <a:r>
              <a:rPr lang="ko-KR" altLang="en-US" dirty="0"/>
              <a:t>조건</a:t>
            </a:r>
            <a:r>
              <a:rPr lang="en-US" altLang="ko-KR" dirty="0"/>
              <a:t>2, !</a:t>
            </a:r>
            <a:r>
              <a:rPr lang="ko-KR" altLang="en-US" dirty="0"/>
              <a:t>조건</a:t>
            </a:r>
            <a:endParaRPr lang="en-US" altLang="ko-KR" dirty="0"/>
          </a:p>
          <a:p>
            <a:r>
              <a:rPr lang="ko-KR" altLang="en-US" dirty="0"/>
              <a:t>증감 연산자</a:t>
            </a:r>
            <a:r>
              <a:rPr lang="en-US" altLang="ko-KR" dirty="0"/>
              <a:t>: ++(1 </a:t>
            </a:r>
            <a:r>
              <a:rPr lang="ko-KR" altLang="en-US" dirty="0"/>
              <a:t>증가</a:t>
            </a:r>
            <a:r>
              <a:rPr lang="en-US" altLang="ko-KR" dirty="0"/>
              <a:t>), --(1 </a:t>
            </a:r>
            <a:r>
              <a:rPr lang="ko-KR" altLang="en-US" dirty="0"/>
              <a:t>감소</a:t>
            </a:r>
            <a:r>
              <a:rPr lang="en-US" altLang="ko-KR" dirty="0"/>
              <a:t>) ex) a++; b--;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53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If, else if, else </a:t>
            </a:r>
            <a:r>
              <a:rPr lang="ko-KR" altLang="en-US" dirty="0"/>
              <a:t>예제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2414" y="1772816"/>
            <a:ext cx="9468542" cy="413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800" dirty="0"/>
              <a:t>키보드로 점수를 </a:t>
            </a:r>
            <a:r>
              <a:rPr lang="ko-KR" altLang="en-US" sz="2800" dirty="0" err="1"/>
              <a:t>입력받아</a:t>
            </a:r>
            <a:r>
              <a:rPr lang="ko-KR" altLang="en-US" sz="2800" dirty="0"/>
              <a:t> 성적을 </a:t>
            </a:r>
            <a:r>
              <a:rPr lang="en-US" altLang="ko-KR" sz="2800" dirty="0"/>
              <a:t>A,B,C,D,F</a:t>
            </a:r>
            <a:r>
              <a:rPr lang="ko-KR" altLang="en-US" sz="2800" dirty="0"/>
              <a:t>로 출력하는 프로그램</a:t>
            </a:r>
            <a:endParaRPr lang="en-US" altLang="ko-KR" sz="2800" dirty="0"/>
          </a:p>
          <a:p>
            <a:pPr>
              <a:lnSpc>
                <a:spcPct val="90000"/>
              </a:lnSpc>
            </a:pPr>
            <a:r>
              <a:rPr lang="ko-KR" altLang="en-US" sz="2800" dirty="0"/>
              <a:t>성적 분류 기준</a:t>
            </a:r>
            <a:r>
              <a:rPr lang="en-US" altLang="ko-KR" sz="2800" dirty="0"/>
              <a:t>: 90~100 -&gt; A</a:t>
            </a:r>
          </a:p>
          <a:p>
            <a:pPr>
              <a:lnSpc>
                <a:spcPct val="90000"/>
              </a:lnSpc>
            </a:pPr>
            <a:r>
              <a:rPr lang="en-US" altLang="ko-KR" sz="2800" dirty="0"/>
              <a:t>		    80~89 -&gt; B</a:t>
            </a:r>
          </a:p>
          <a:p>
            <a:pPr>
              <a:lnSpc>
                <a:spcPct val="90000"/>
              </a:lnSpc>
            </a:pPr>
            <a:r>
              <a:rPr lang="en-US" altLang="ko-KR" sz="2800" dirty="0"/>
              <a:t>		    70~79 -&gt; C</a:t>
            </a:r>
          </a:p>
          <a:p>
            <a:pPr>
              <a:lnSpc>
                <a:spcPct val="90000"/>
              </a:lnSpc>
            </a:pPr>
            <a:r>
              <a:rPr lang="en-US" altLang="ko-KR" sz="2800" dirty="0"/>
              <a:t>		    60~69 -&gt; D</a:t>
            </a:r>
          </a:p>
          <a:p>
            <a:pPr>
              <a:lnSpc>
                <a:spcPct val="90000"/>
              </a:lnSpc>
            </a:pPr>
            <a:r>
              <a:rPr lang="en-US" altLang="ko-KR" sz="2800" dirty="0"/>
              <a:t>		    0~59 -&gt; F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ko-KR" sz="2400" dirty="0">
              <a:highlight>
                <a:srgbClr val="FF0000"/>
              </a:highlight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>
                <a:highlight>
                  <a:srgbClr val="FF0000"/>
                </a:highlight>
              </a:rPr>
              <a:t>Char</a:t>
            </a:r>
            <a:r>
              <a:rPr lang="en-US" altLang="ko-KR" sz="2400" dirty="0"/>
              <a:t> </a:t>
            </a:r>
            <a:r>
              <a:rPr lang="ko-KR" altLang="en-US" sz="2400" dirty="0"/>
              <a:t>자료형 활용</a:t>
            </a:r>
            <a:r>
              <a:rPr lang="en-US" altLang="ko-KR" sz="2400" dirty="0"/>
              <a:t>, ex) char grade; 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(“</a:t>
            </a:r>
            <a:r>
              <a:rPr lang="ko-KR" altLang="en-US" sz="2400" dirty="0"/>
              <a:t>성적은 </a:t>
            </a:r>
            <a:r>
              <a:rPr lang="en-US" altLang="ko-KR" sz="2400" dirty="0">
                <a:highlight>
                  <a:srgbClr val="FF0000"/>
                </a:highlight>
              </a:rPr>
              <a:t>%c</a:t>
            </a:r>
            <a:r>
              <a:rPr lang="en-US" altLang="ko-KR" sz="2400" dirty="0"/>
              <a:t> </a:t>
            </a:r>
            <a:r>
              <a:rPr lang="ko-KR" altLang="en-US" sz="2400" dirty="0"/>
              <a:t>입니다</a:t>
            </a:r>
            <a:r>
              <a:rPr lang="en-US" altLang="ko-KR" sz="2400" dirty="0"/>
              <a:t>.”,grade);</a:t>
            </a:r>
          </a:p>
          <a:p>
            <a:pPr>
              <a:lnSpc>
                <a:spcPct val="90000"/>
              </a:lnSpc>
            </a:pPr>
            <a:r>
              <a:rPr lang="ko-KR" altLang="en-US" sz="2400" dirty="0"/>
              <a:t>점수는</a:t>
            </a:r>
            <a:r>
              <a:rPr lang="en-US" altLang="ko-KR" sz="2400" dirty="0"/>
              <a:t>? 76</a:t>
            </a:r>
          </a:p>
          <a:p>
            <a:pPr>
              <a:lnSpc>
                <a:spcPct val="90000"/>
              </a:lnSpc>
            </a:pPr>
            <a:r>
              <a:rPr lang="ko-KR" altLang="en-US" sz="2400" dirty="0"/>
              <a:t>성적은 </a:t>
            </a:r>
            <a:r>
              <a:rPr lang="en-US" altLang="ko-KR" sz="2400" dirty="0"/>
              <a:t>C </a:t>
            </a:r>
            <a:r>
              <a:rPr lang="ko-KR" altLang="en-US" sz="2400" dirty="0"/>
              <a:t>입니다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111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5860" y="692696"/>
            <a:ext cx="3816424" cy="541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#include &lt;</a:t>
            </a:r>
            <a:r>
              <a:rPr lang="en-US" altLang="ko-KR" sz="2400" dirty="0" err="1"/>
              <a:t>stdio.h</a:t>
            </a:r>
            <a:r>
              <a:rPr lang="en-US" altLang="ko-KR" sz="2400" dirty="0"/>
              <a:t>&gt;</a:t>
            </a:r>
          </a:p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 err="1"/>
              <a:t>int</a:t>
            </a:r>
            <a:r>
              <a:rPr lang="en-US" altLang="ko-KR" sz="2400" dirty="0"/>
              <a:t> main(void){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	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score;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	char grade;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	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(“</a:t>
            </a:r>
            <a:r>
              <a:rPr lang="ko-KR" altLang="en-US" sz="2400" dirty="0"/>
              <a:t>점수</a:t>
            </a:r>
            <a:r>
              <a:rPr lang="en-US" altLang="ko-KR" sz="2400" dirty="0"/>
              <a:t>: “);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	</a:t>
            </a:r>
            <a:r>
              <a:rPr lang="en-US" altLang="ko-KR" sz="2400" dirty="0" err="1"/>
              <a:t>scanf</a:t>
            </a:r>
            <a:r>
              <a:rPr lang="en-US" altLang="ko-KR" sz="2400" dirty="0"/>
              <a:t>(“%</a:t>
            </a:r>
            <a:r>
              <a:rPr lang="en-US" altLang="ko-KR" sz="2400" dirty="0" err="1"/>
              <a:t>d”,&amp;score</a:t>
            </a:r>
            <a:r>
              <a:rPr lang="en-US" altLang="ko-KR" sz="2400" dirty="0"/>
              <a:t>);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	if(score&gt;=90){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		 grade=‘A’;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	}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	else if (score &gt;=80){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		grade=‘B’;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	}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	else if (score &gt;=70){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		grade=‘C’;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	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02324" y="692696"/>
            <a:ext cx="5569538" cy="4081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	else if (score&gt;=60){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		grade=‘D’;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	}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	else {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		grade=‘F’;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	}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	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	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(“</a:t>
            </a:r>
            <a:r>
              <a:rPr lang="ko-KR" altLang="en-US" sz="2400" dirty="0"/>
              <a:t>성적은 </a:t>
            </a:r>
            <a:r>
              <a:rPr lang="en-US" altLang="ko-KR" sz="2400" dirty="0"/>
              <a:t>%c </a:t>
            </a:r>
            <a:r>
              <a:rPr lang="ko-KR" altLang="en-US" sz="2400" dirty="0"/>
              <a:t>입니다</a:t>
            </a:r>
            <a:r>
              <a:rPr lang="en-US" altLang="ko-KR" sz="2400" dirty="0"/>
              <a:t>.”,grade);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	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	return 0;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0598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목차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ko-KR" dirty="0" err="1"/>
              <a:t>Printf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rtl="0"/>
            <a:r>
              <a:rPr lang="en-US" altLang="ko-KR" dirty="0" err="1"/>
              <a:t>Scanf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rtl="0"/>
            <a:r>
              <a:rPr lang="ko-KR" altLang="en-US" dirty="0"/>
              <a:t>변수와 자료형</a:t>
            </a:r>
            <a:endParaRPr lang="en-US" altLang="ko-KR" dirty="0"/>
          </a:p>
          <a:p>
            <a:pPr rtl="0"/>
            <a:r>
              <a:rPr lang="en-US" altLang="ko-KR" dirty="0"/>
              <a:t>If… else if… else…</a:t>
            </a:r>
          </a:p>
          <a:p>
            <a:pPr rtl="0"/>
            <a:r>
              <a:rPr lang="ko-KR" altLang="en-US" dirty="0"/>
              <a:t>여러 종류의 연산자</a:t>
            </a:r>
            <a:endParaRPr lang="en-US" altLang="ko-KR" dirty="0"/>
          </a:p>
          <a:p>
            <a:pPr rtl="0"/>
            <a:r>
              <a:rPr lang="ko-KR" altLang="en-US" dirty="0"/>
              <a:t>최종 문제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err="1"/>
              <a:t>Printf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2414" y="1772816"/>
            <a:ext cx="91439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800" dirty="0"/>
              <a:t>어떤 자료를 실행창에 </a:t>
            </a:r>
            <a:r>
              <a:rPr lang="ko-KR" altLang="en-US" sz="2800" dirty="0">
                <a:highlight>
                  <a:srgbClr val="FF0000"/>
                </a:highlight>
              </a:rPr>
              <a:t>출력</a:t>
            </a:r>
            <a:r>
              <a:rPr lang="ko-KR" altLang="en-US" sz="2800" dirty="0"/>
              <a:t>하는 기능</a:t>
            </a:r>
            <a:endParaRPr lang="en-US" altLang="ko-KR" sz="2800" dirty="0"/>
          </a:p>
          <a:p>
            <a:pPr>
              <a:lnSpc>
                <a:spcPct val="90000"/>
              </a:lnSpc>
            </a:pPr>
            <a:r>
              <a:rPr lang="en-US" altLang="ko-KR" sz="4800" dirty="0" err="1"/>
              <a:t>printf</a:t>
            </a:r>
            <a:r>
              <a:rPr lang="en-US" altLang="ko-KR" sz="4800" dirty="0"/>
              <a:t>(“</a:t>
            </a:r>
            <a:r>
              <a:rPr lang="ko-KR" altLang="en-US" sz="4800" u="sng" dirty="0"/>
              <a:t>출력 문장</a:t>
            </a:r>
            <a:r>
              <a:rPr lang="en-US" altLang="ko-KR" sz="4800" u="sng" dirty="0"/>
              <a:t>, </a:t>
            </a:r>
            <a:r>
              <a:rPr lang="ko-KR" altLang="en-US" sz="4800" u="sng" dirty="0"/>
              <a:t>단어</a:t>
            </a:r>
            <a:r>
              <a:rPr lang="en-US" altLang="ko-KR" sz="4800" dirty="0"/>
              <a:t>”);</a:t>
            </a:r>
          </a:p>
          <a:p>
            <a:pPr>
              <a:lnSpc>
                <a:spcPct val="90000"/>
              </a:lnSpc>
            </a:pPr>
            <a:endParaRPr lang="en-US" altLang="ko-KR" sz="4800" dirty="0"/>
          </a:p>
          <a:p>
            <a:pPr>
              <a:lnSpc>
                <a:spcPct val="90000"/>
              </a:lnSpc>
            </a:pPr>
            <a:r>
              <a:rPr lang="en-US" altLang="ko-KR" sz="4800" dirty="0" err="1"/>
              <a:t>printf</a:t>
            </a:r>
            <a:r>
              <a:rPr lang="en-US" altLang="ko-KR" sz="4800" dirty="0"/>
              <a:t>(“</a:t>
            </a:r>
            <a:r>
              <a:rPr lang="en-US" altLang="ko-KR" sz="4800" u="sng" dirty="0"/>
              <a:t>%</a:t>
            </a:r>
            <a:r>
              <a:rPr lang="ko-KR" altLang="en-US" sz="4800" dirty="0"/>
              <a:t>서식문자</a:t>
            </a:r>
            <a:r>
              <a:rPr lang="en-US" altLang="ko-KR" sz="4800" dirty="0"/>
              <a:t>”, </a:t>
            </a:r>
            <a:r>
              <a:rPr lang="ko-KR" altLang="en-US" sz="4800" dirty="0" err="1"/>
              <a:t>변수명</a:t>
            </a:r>
            <a:r>
              <a:rPr lang="en-US" altLang="ko-KR" sz="4800" dirty="0"/>
              <a:t>);</a:t>
            </a:r>
          </a:p>
          <a:p>
            <a:pPr>
              <a:lnSpc>
                <a:spcPct val="90000"/>
              </a:lnSpc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Printf</a:t>
            </a:r>
            <a:r>
              <a:rPr lang="en-US" altLang="ko-KR" dirty="0"/>
              <a:t> </a:t>
            </a:r>
            <a:r>
              <a:rPr lang="ko-KR" altLang="en-US" dirty="0"/>
              <a:t>함수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main(void){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sum;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(“</a:t>
            </a:r>
            <a:r>
              <a:rPr lang="ko-KR" altLang="en-US" dirty="0"/>
              <a:t>두 숫자의 덧셈</a:t>
            </a:r>
            <a:r>
              <a:rPr lang="en-US" altLang="ko-KR" dirty="0"/>
              <a:t>: “);</a:t>
            </a:r>
          </a:p>
          <a:p>
            <a:pPr marL="0" indent="0">
              <a:buNone/>
            </a:pPr>
            <a:r>
              <a:rPr lang="en-US" altLang="ko-KR" dirty="0"/>
              <a:t>	sum=5+7;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(“5 + 7 = %d“, sum);</a:t>
            </a:r>
          </a:p>
          <a:p>
            <a:pPr marL="0" indent="0">
              <a:buNone/>
            </a:pPr>
            <a:r>
              <a:rPr lang="en-US" altLang="ko-KR" dirty="0"/>
              <a:t>	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692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56" y="743883"/>
            <a:ext cx="9510068" cy="534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Scanf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9916" y="1844824"/>
            <a:ext cx="79223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dirty="0"/>
              <a:t>키보드로 어떤 자료를 입력하면 </a:t>
            </a: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ko-KR" altLang="en-US" sz="2400" dirty="0" err="1"/>
              <a:t>입력받은</a:t>
            </a:r>
            <a:r>
              <a:rPr lang="ko-KR" altLang="en-US" sz="2400" dirty="0"/>
              <a:t> 자료를 정해준 변수의 값으로 지정하는 함수</a:t>
            </a:r>
            <a:endParaRPr lang="en-US" altLang="ko-KR" sz="2400" dirty="0"/>
          </a:p>
          <a:p>
            <a:pPr>
              <a:lnSpc>
                <a:spcPct val="90000"/>
              </a:lnSpc>
            </a:pPr>
            <a:endParaRPr lang="en-US" altLang="ko-KR" sz="4800" dirty="0"/>
          </a:p>
          <a:p>
            <a:pPr>
              <a:lnSpc>
                <a:spcPct val="90000"/>
              </a:lnSpc>
            </a:pPr>
            <a:r>
              <a:rPr lang="en-US" altLang="ko-KR" sz="4800" dirty="0" err="1"/>
              <a:t>scanf</a:t>
            </a:r>
            <a:r>
              <a:rPr lang="en-US" altLang="ko-KR" sz="4800" dirty="0"/>
              <a:t>(“</a:t>
            </a:r>
            <a:r>
              <a:rPr lang="en-US" altLang="ko-KR" sz="4800" u="sng" dirty="0"/>
              <a:t>%</a:t>
            </a:r>
            <a:r>
              <a:rPr lang="ko-KR" altLang="en-US" sz="4800" dirty="0"/>
              <a:t>서식문자</a:t>
            </a:r>
            <a:r>
              <a:rPr lang="en-US" altLang="ko-KR" sz="4800" dirty="0"/>
              <a:t>”,</a:t>
            </a:r>
            <a:r>
              <a:rPr lang="en-US" altLang="ko-KR" sz="4800" dirty="0">
                <a:highlight>
                  <a:srgbClr val="FF0000"/>
                </a:highlight>
              </a:rPr>
              <a:t>&amp;</a:t>
            </a:r>
            <a:r>
              <a:rPr lang="ko-KR" altLang="en-US" sz="4800" dirty="0" err="1"/>
              <a:t>변수명</a:t>
            </a:r>
            <a:r>
              <a:rPr lang="en-US" altLang="ko-KR" sz="4800" dirty="0"/>
              <a:t>);</a:t>
            </a:r>
          </a:p>
          <a:p>
            <a:pPr>
              <a:lnSpc>
                <a:spcPct val="90000"/>
              </a:lnSpc>
            </a:pPr>
            <a:endParaRPr lang="en-US" altLang="ko-KR" sz="3200" dirty="0"/>
          </a:p>
          <a:p>
            <a:pPr>
              <a:lnSpc>
                <a:spcPct val="90000"/>
              </a:lnSpc>
            </a:pPr>
            <a:r>
              <a:rPr lang="en-US" altLang="ko-KR" sz="3200" dirty="0"/>
              <a:t>Ex) </a:t>
            </a:r>
            <a:r>
              <a:rPr lang="en-US" altLang="ko-KR" sz="3200" dirty="0" err="1"/>
              <a:t>scanf</a:t>
            </a:r>
            <a:r>
              <a:rPr lang="en-US" altLang="ko-KR" sz="3200" dirty="0"/>
              <a:t>(“%d”, &amp;x);</a:t>
            </a:r>
          </a:p>
          <a:p>
            <a:pPr>
              <a:lnSpc>
                <a:spcPct val="90000"/>
              </a:lnSpc>
            </a:pPr>
            <a:r>
              <a:rPr lang="en-US" altLang="ko-KR" sz="3200" dirty="0"/>
              <a:t> </a:t>
            </a:r>
            <a:r>
              <a:rPr lang="ko-KR" altLang="en-US" sz="3200" dirty="0"/>
              <a:t>변수 </a:t>
            </a:r>
            <a:r>
              <a:rPr lang="en-US" altLang="ko-KR" sz="3200" dirty="0"/>
              <a:t>x</a:t>
            </a:r>
            <a:r>
              <a:rPr lang="ko-KR" altLang="en-US" sz="3200" dirty="0"/>
              <a:t>에 값을 넣는다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0116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Scanf</a:t>
            </a:r>
            <a:r>
              <a:rPr lang="en-US" altLang="ko-KR" dirty="0"/>
              <a:t> </a:t>
            </a:r>
            <a:r>
              <a:rPr lang="ko-KR" altLang="en-US" dirty="0"/>
              <a:t>함수 예제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29916" y="1844824"/>
            <a:ext cx="93610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800" dirty="0"/>
              <a:t>어떤 사각기둥의 가로</a:t>
            </a:r>
            <a:r>
              <a:rPr lang="en-US" altLang="ko-KR" sz="2800" dirty="0"/>
              <a:t>, </a:t>
            </a:r>
            <a:r>
              <a:rPr lang="ko-KR" altLang="en-US" sz="2800" dirty="0"/>
              <a:t>세로</a:t>
            </a:r>
            <a:r>
              <a:rPr lang="en-US" altLang="ko-KR" sz="2800" dirty="0"/>
              <a:t>, </a:t>
            </a:r>
            <a:r>
              <a:rPr lang="ko-KR" altLang="en-US" sz="2800" dirty="0"/>
              <a:t>높이를 키보드로 </a:t>
            </a:r>
            <a:r>
              <a:rPr lang="ko-KR" altLang="en-US" sz="2800" dirty="0" err="1"/>
              <a:t>입력받아서</a:t>
            </a:r>
            <a:r>
              <a:rPr lang="ko-KR" altLang="en-US" sz="2800" dirty="0"/>
              <a:t> 부피의 값을 출력하는 프로그램</a:t>
            </a:r>
            <a:endParaRPr lang="en-US" altLang="ko-KR" sz="28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ko-KR" altLang="en-US" sz="2800" dirty="0"/>
              <a:t>가로</a:t>
            </a:r>
            <a:r>
              <a:rPr lang="en-US" altLang="ko-KR" sz="2800" dirty="0"/>
              <a:t>, </a:t>
            </a:r>
            <a:r>
              <a:rPr lang="ko-KR" altLang="en-US" sz="2800" dirty="0"/>
              <a:t>세로</a:t>
            </a:r>
            <a:r>
              <a:rPr lang="en-US" altLang="ko-KR" sz="2800" dirty="0"/>
              <a:t>, </a:t>
            </a:r>
            <a:r>
              <a:rPr lang="ko-KR" altLang="en-US" sz="2800" dirty="0"/>
              <a:t>높이 변수는 모두 정수로 입력된다</a:t>
            </a:r>
            <a:r>
              <a:rPr lang="en-US" altLang="ko-KR" sz="2800" dirty="0"/>
              <a:t>.</a:t>
            </a:r>
          </a:p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ko-KR" altLang="en-US" sz="3200" dirty="0"/>
              <a:t>실행창</a:t>
            </a:r>
            <a:r>
              <a:rPr lang="en-US" altLang="ko-KR" sz="3200" dirty="0"/>
              <a:t>:</a:t>
            </a:r>
          </a:p>
          <a:p>
            <a:pPr>
              <a:lnSpc>
                <a:spcPct val="90000"/>
              </a:lnSpc>
            </a:pPr>
            <a:endParaRPr lang="en-US" altLang="ko-KR" sz="3200" dirty="0"/>
          </a:p>
          <a:p>
            <a:pPr>
              <a:lnSpc>
                <a:spcPct val="90000"/>
              </a:lnSpc>
            </a:pPr>
            <a:r>
              <a:rPr lang="ko-KR" altLang="en-US" sz="3200" dirty="0"/>
              <a:t>가로길이</a:t>
            </a:r>
            <a:r>
              <a:rPr lang="en-US" altLang="ko-KR" sz="3200" dirty="0"/>
              <a:t>: 5</a:t>
            </a:r>
          </a:p>
          <a:p>
            <a:pPr>
              <a:lnSpc>
                <a:spcPct val="90000"/>
              </a:lnSpc>
            </a:pPr>
            <a:r>
              <a:rPr lang="ko-KR" altLang="en-US" sz="3200" dirty="0"/>
              <a:t>세로길이</a:t>
            </a:r>
            <a:r>
              <a:rPr lang="en-US" altLang="ko-KR" sz="3200" dirty="0"/>
              <a:t>: 8</a:t>
            </a:r>
          </a:p>
          <a:p>
            <a:pPr>
              <a:lnSpc>
                <a:spcPct val="90000"/>
              </a:lnSpc>
            </a:pPr>
            <a:r>
              <a:rPr lang="ko-KR" altLang="en-US" sz="3200" dirty="0"/>
              <a:t>높이</a:t>
            </a:r>
            <a:r>
              <a:rPr lang="en-US" altLang="ko-KR" sz="3200" dirty="0"/>
              <a:t>: 10</a:t>
            </a:r>
          </a:p>
          <a:p>
            <a:pPr>
              <a:lnSpc>
                <a:spcPct val="90000"/>
              </a:lnSpc>
            </a:pPr>
            <a:r>
              <a:rPr lang="ko-KR" altLang="en-US" sz="3200" dirty="0"/>
              <a:t>부피는 </a:t>
            </a:r>
            <a:r>
              <a:rPr lang="en-US" altLang="ko-KR" sz="3200" dirty="0"/>
              <a:t>400</a:t>
            </a:r>
            <a:r>
              <a:rPr lang="ko-KR" altLang="en-US" sz="3200" dirty="0"/>
              <a:t>입니다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85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9836" y="404664"/>
            <a:ext cx="100811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500" dirty="0"/>
              <a:t>#include &lt;</a:t>
            </a:r>
            <a:r>
              <a:rPr lang="en-US" altLang="ko-KR" sz="2500" dirty="0" err="1"/>
              <a:t>stdio.h</a:t>
            </a:r>
            <a:r>
              <a:rPr lang="en-US" altLang="ko-KR" sz="2500" dirty="0"/>
              <a:t>&gt;</a:t>
            </a:r>
          </a:p>
          <a:p>
            <a:pPr>
              <a:lnSpc>
                <a:spcPct val="90000"/>
              </a:lnSpc>
            </a:pPr>
            <a:endParaRPr lang="en-US" altLang="ko-KR" sz="2500" dirty="0"/>
          </a:p>
          <a:p>
            <a:pPr>
              <a:lnSpc>
                <a:spcPct val="90000"/>
              </a:lnSpc>
            </a:pPr>
            <a:r>
              <a:rPr lang="en-US" altLang="ko-KR" sz="2500" dirty="0" err="1"/>
              <a:t>int</a:t>
            </a:r>
            <a:r>
              <a:rPr lang="en-US" altLang="ko-KR" sz="2500" dirty="0"/>
              <a:t> main(void){</a:t>
            </a:r>
          </a:p>
          <a:p>
            <a:pPr>
              <a:lnSpc>
                <a:spcPct val="90000"/>
              </a:lnSpc>
            </a:pPr>
            <a:r>
              <a:rPr lang="en-US" altLang="ko-KR" sz="2500" dirty="0"/>
              <a:t>	</a:t>
            </a:r>
            <a:r>
              <a:rPr lang="en-US" altLang="ko-KR" sz="2500" dirty="0" err="1"/>
              <a:t>int</a:t>
            </a:r>
            <a:r>
              <a:rPr lang="en-US" altLang="ko-KR" sz="2500" dirty="0"/>
              <a:t> </a:t>
            </a:r>
            <a:r>
              <a:rPr lang="en-US" altLang="ko-KR" sz="2500" dirty="0" err="1"/>
              <a:t>garo,sero,height</a:t>
            </a:r>
            <a:r>
              <a:rPr lang="en-US" altLang="ko-KR" sz="2500" dirty="0"/>
              <a:t>;</a:t>
            </a:r>
          </a:p>
          <a:p>
            <a:pPr>
              <a:lnSpc>
                <a:spcPct val="90000"/>
              </a:lnSpc>
            </a:pPr>
            <a:r>
              <a:rPr lang="en-US" altLang="ko-KR" sz="2500" dirty="0"/>
              <a:t>	</a:t>
            </a:r>
          </a:p>
          <a:p>
            <a:pPr>
              <a:lnSpc>
                <a:spcPct val="90000"/>
              </a:lnSpc>
            </a:pPr>
            <a:r>
              <a:rPr lang="en-US" altLang="ko-KR" sz="2500" dirty="0"/>
              <a:t>	</a:t>
            </a:r>
            <a:r>
              <a:rPr lang="en-US" altLang="ko-KR" sz="2500" dirty="0" err="1"/>
              <a:t>printf</a:t>
            </a:r>
            <a:r>
              <a:rPr lang="en-US" altLang="ko-KR" sz="2500" dirty="0"/>
              <a:t>("</a:t>
            </a:r>
            <a:r>
              <a:rPr lang="ko-KR" altLang="en-US" sz="2500" dirty="0"/>
              <a:t>가로길이</a:t>
            </a:r>
            <a:r>
              <a:rPr lang="en-US" altLang="ko-KR" sz="2500" dirty="0"/>
              <a:t>: ");</a:t>
            </a:r>
          </a:p>
          <a:p>
            <a:pPr>
              <a:lnSpc>
                <a:spcPct val="90000"/>
              </a:lnSpc>
            </a:pPr>
            <a:r>
              <a:rPr lang="en-US" altLang="ko-KR" sz="2500" dirty="0"/>
              <a:t>	</a:t>
            </a:r>
            <a:r>
              <a:rPr lang="en-US" altLang="ko-KR" sz="2500" dirty="0" err="1"/>
              <a:t>scanf</a:t>
            </a:r>
            <a:r>
              <a:rPr lang="en-US" altLang="ko-KR" sz="2500" dirty="0"/>
              <a:t>("%d",&amp;</a:t>
            </a:r>
            <a:r>
              <a:rPr lang="en-US" altLang="ko-KR" sz="2500" dirty="0" err="1"/>
              <a:t>garo</a:t>
            </a:r>
            <a:r>
              <a:rPr lang="en-US" altLang="ko-KR" sz="2500" dirty="0"/>
              <a:t>);</a:t>
            </a:r>
          </a:p>
          <a:p>
            <a:pPr>
              <a:lnSpc>
                <a:spcPct val="90000"/>
              </a:lnSpc>
            </a:pPr>
            <a:r>
              <a:rPr lang="en-US" altLang="ko-KR" sz="2500" dirty="0"/>
              <a:t>	</a:t>
            </a:r>
            <a:r>
              <a:rPr lang="en-US" altLang="ko-KR" sz="2500" dirty="0" err="1"/>
              <a:t>printf</a:t>
            </a:r>
            <a:r>
              <a:rPr lang="en-US" altLang="ko-KR" sz="2500" dirty="0"/>
              <a:t>("</a:t>
            </a:r>
            <a:r>
              <a:rPr lang="ko-KR" altLang="en-US" sz="2500" dirty="0"/>
              <a:t>세로길이</a:t>
            </a:r>
            <a:r>
              <a:rPr lang="en-US" altLang="ko-KR" sz="2500" dirty="0"/>
              <a:t>: ");</a:t>
            </a:r>
          </a:p>
          <a:p>
            <a:pPr>
              <a:lnSpc>
                <a:spcPct val="90000"/>
              </a:lnSpc>
            </a:pPr>
            <a:r>
              <a:rPr lang="en-US" altLang="ko-KR" sz="2500" dirty="0"/>
              <a:t>	</a:t>
            </a:r>
            <a:r>
              <a:rPr lang="en-US" altLang="ko-KR" sz="2500" dirty="0" err="1"/>
              <a:t>scanf</a:t>
            </a:r>
            <a:r>
              <a:rPr lang="en-US" altLang="ko-KR" sz="2500" dirty="0"/>
              <a:t>("%d",&amp;</a:t>
            </a:r>
            <a:r>
              <a:rPr lang="en-US" altLang="ko-KR" sz="2500" dirty="0" err="1"/>
              <a:t>sero</a:t>
            </a:r>
            <a:r>
              <a:rPr lang="en-US" altLang="ko-KR" sz="2500" dirty="0"/>
              <a:t>);</a:t>
            </a:r>
          </a:p>
          <a:p>
            <a:pPr>
              <a:lnSpc>
                <a:spcPct val="90000"/>
              </a:lnSpc>
            </a:pPr>
            <a:r>
              <a:rPr lang="en-US" altLang="ko-KR" sz="2500" dirty="0"/>
              <a:t>	</a:t>
            </a:r>
            <a:r>
              <a:rPr lang="en-US" altLang="ko-KR" sz="2500" dirty="0" err="1"/>
              <a:t>printf</a:t>
            </a:r>
            <a:r>
              <a:rPr lang="en-US" altLang="ko-KR" sz="2500" dirty="0"/>
              <a:t>("</a:t>
            </a:r>
            <a:r>
              <a:rPr lang="ko-KR" altLang="en-US" sz="2500" dirty="0"/>
              <a:t>높이</a:t>
            </a:r>
            <a:r>
              <a:rPr lang="en-US" altLang="ko-KR" sz="2500" dirty="0"/>
              <a:t>: ");</a:t>
            </a:r>
          </a:p>
          <a:p>
            <a:pPr>
              <a:lnSpc>
                <a:spcPct val="90000"/>
              </a:lnSpc>
            </a:pPr>
            <a:r>
              <a:rPr lang="en-US" altLang="ko-KR" sz="2500" dirty="0"/>
              <a:t>	</a:t>
            </a:r>
            <a:r>
              <a:rPr lang="en-US" altLang="ko-KR" sz="2500" dirty="0" err="1"/>
              <a:t>scanf</a:t>
            </a:r>
            <a:r>
              <a:rPr lang="en-US" altLang="ko-KR" sz="2500" dirty="0"/>
              <a:t>("%</a:t>
            </a:r>
            <a:r>
              <a:rPr lang="en-US" altLang="ko-KR" sz="2500" dirty="0" err="1"/>
              <a:t>d",&amp;height</a:t>
            </a:r>
            <a:r>
              <a:rPr lang="en-US" altLang="ko-KR" sz="2500" dirty="0"/>
              <a:t>);</a:t>
            </a:r>
          </a:p>
          <a:p>
            <a:pPr>
              <a:lnSpc>
                <a:spcPct val="90000"/>
              </a:lnSpc>
            </a:pPr>
            <a:r>
              <a:rPr lang="en-US" altLang="ko-KR" sz="2500" dirty="0"/>
              <a:t>	</a:t>
            </a:r>
          </a:p>
          <a:p>
            <a:pPr>
              <a:lnSpc>
                <a:spcPct val="90000"/>
              </a:lnSpc>
            </a:pPr>
            <a:r>
              <a:rPr lang="en-US" altLang="ko-KR" sz="2500" dirty="0"/>
              <a:t>	</a:t>
            </a:r>
            <a:r>
              <a:rPr lang="en-US" altLang="ko-KR" sz="2500" dirty="0" err="1"/>
              <a:t>printf</a:t>
            </a:r>
            <a:r>
              <a:rPr lang="en-US" altLang="ko-KR" sz="2500" dirty="0"/>
              <a:t>("</a:t>
            </a:r>
            <a:r>
              <a:rPr lang="ko-KR" altLang="en-US" sz="2500" dirty="0"/>
              <a:t>부피는 </a:t>
            </a:r>
            <a:r>
              <a:rPr lang="en-US" altLang="ko-KR" sz="2500" dirty="0"/>
              <a:t>%d</a:t>
            </a:r>
            <a:r>
              <a:rPr lang="ko-KR" altLang="en-US" sz="2500" dirty="0"/>
              <a:t>입니다</a:t>
            </a:r>
            <a:r>
              <a:rPr lang="en-US" altLang="ko-KR" sz="2500" dirty="0"/>
              <a:t>.",</a:t>
            </a:r>
            <a:r>
              <a:rPr lang="en-US" altLang="ko-KR" sz="2500" dirty="0" err="1"/>
              <a:t>garo</a:t>
            </a:r>
            <a:r>
              <a:rPr lang="en-US" altLang="ko-KR" sz="2500" dirty="0"/>
              <a:t>*</a:t>
            </a:r>
            <a:r>
              <a:rPr lang="en-US" altLang="ko-KR" sz="2500" dirty="0" err="1"/>
              <a:t>sero</a:t>
            </a:r>
            <a:r>
              <a:rPr lang="en-US" altLang="ko-KR" sz="2500" dirty="0"/>
              <a:t>*height);</a:t>
            </a:r>
          </a:p>
          <a:p>
            <a:pPr>
              <a:lnSpc>
                <a:spcPct val="90000"/>
              </a:lnSpc>
            </a:pPr>
            <a:r>
              <a:rPr lang="en-US" altLang="ko-KR" sz="2500" dirty="0"/>
              <a:t>	</a:t>
            </a:r>
          </a:p>
          <a:p>
            <a:pPr>
              <a:lnSpc>
                <a:spcPct val="90000"/>
              </a:lnSpc>
            </a:pPr>
            <a:r>
              <a:rPr lang="en-US" altLang="ko-KR" sz="2500" dirty="0"/>
              <a:t>	return 0;</a:t>
            </a:r>
          </a:p>
          <a:p>
            <a:pPr>
              <a:lnSpc>
                <a:spcPct val="90000"/>
              </a:lnSpc>
            </a:pPr>
            <a:r>
              <a:rPr lang="en-US" altLang="ko-KR" sz="2500" dirty="0"/>
              <a:t>}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10749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57908" y="1700808"/>
            <a:ext cx="94330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altLang="ko-KR" sz="6000" dirty="0"/>
          </a:p>
          <a:p>
            <a:pPr>
              <a:lnSpc>
                <a:spcPct val="90000"/>
              </a:lnSpc>
            </a:pPr>
            <a:r>
              <a:rPr lang="ko-KR" altLang="en-US" sz="3200" dirty="0"/>
              <a:t>변수</a:t>
            </a:r>
            <a:r>
              <a:rPr lang="en-US" altLang="ko-KR" sz="3200" dirty="0"/>
              <a:t>(variable) – </a:t>
            </a:r>
            <a:r>
              <a:rPr lang="ko-KR" altLang="en-US" sz="3200" dirty="0"/>
              <a:t>자료를 저장할 수 있는 공간</a:t>
            </a:r>
            <a:endParaRPr lang="en-US" altLang="ko-KR" sz="3200" dirty="0"/>
          </a:p>
          <a:p>
            <a:pPr>
              <a:lnSpc>
                <a:spcPct val="90000"/>
              </a:lnSpc>
            </a:pPr>
            <a:r>
              <a:rPr lang="en-US" altLang="ko-KR" sz="3200" dirty="0"/>
              <a:t>C</a:t>
            </a:r>
            <a:r>
              <a:rPr lang="ko-KR" altLang="en-US" sz="3200" dirty="0"/>
              <a:t>언어 변수 선언 방법</a:t>
            </a:r>
            <a:r>
              <a:rPr lang="en-US" altLang="ko-KR" sz="3200" dirty="0"/>
              <a:t>:</a:t>
            </a:r>
          </a:p>
          <a:p>
            <a:pPr>
              <a:lnSpc>
                <a:spcPct val="90000"/>
              </a:lnSpc>
            </a:pPr>
            <a:r>
              <a:rPr lang="en-US" altLang="ko-KR" sz="3200" dirty="0"/>
              <a:t>	</a:t>
            </a:r>
            <a:r>
              <a:rPr lang="ko-KR" altLang="en-US" sz="3200" dirty="0"/>
              <a:t>자료형 </a:t>
            </a:r>
            <a:r>
              <a:rPr lang="ko-KR" altLang="en-US" sz="3200" dirty="0" err="1"/>
              <a:t>변수명</a:t>
            </a:r>
            <a:r>
              <a:rPr lang="ko-KR" altLang="en-US" sz="3200" dirty="0"/>
              <a:t> </a:t>
            </a:r>
            <a:r>
              <a:rPr lang="en-US" altLang="ko-KR" sz="3200" dirty="0"/>
              <a:t>= </a:t>
            </a:r>
            <a:r>
              <a:rPr lang="ko-KR" altLang="en-US" sz="3200" dirty="0"/>
              <a:t>값</a:t>
            </a:r>
            <a:r>
              <a:rPr lang="en-US" altLang="ko-KR" sz="3200" dirty="0"/>
              <a:t>;</a:t>
            </a:r>
          </a:p>
          <a:p>
            <a:pPr>
              <a:lnSpc>
                <a:spcPct val="90000"/>
              </a:lnSpc>
            </a:pPr>
            <a:r>
              <a:rPr lang="en-US" altLang="ko-KR" sz="3200" dirty="0"/>
              <a:t>	</a:t>
            </a:r>
            <a:r>
              <a:rPr lang="en-US" altLang="ko-KR" sz="3200" dirty="0" err="1"/>
              <a:t>int</a:t>
            </a:r>
            <a:r>
              <a:rPr lang="en-US" altLang="ko-KR" sz="3200" dirty="0"/>
              <a:t> x = 3;</a:t>
            </a:r>
          </a:p>
          <a:p>
            <a:pPr>
              <a:lnSpc>
                <a:spcPct val="90000"/>
              </a:lnSpc>
            </a:pPr>
            <a:r>
              <a:rPr lang="en-US" altLang="ko-KR" sz="3200" dirty="0"/>
              <a:t>	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8476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칠판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80_TF02804846_TF02804846.potx" id="{5D58C5C8-DCD8-4683-8F80-2727C2154D0F}" vid="{5606BD10-093D-48AD-B740-AC65385F8422}"/>
    </a:ext>
  </a:extLst>
</a:theme>
</file>

<file path=ppt/theme/theme2.xml><?xml version="1.0" encoding="utf-8"?>
<a:theme xmlns:a="http://schemas.openxmlformats.org/drawingml/2006/main" name="Office 테마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칠판 교육 프레젠테이션(와이드스크린)</Template>
  <TotalTime>115</TotalTime>
  <Words>405</Words>
  <Application>Microsoft Office PowerPoint</Application>
  <PresentationFormat>사용자 지정</PresentationFormat>
  <Paragraphs>154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Consolas</vt:lpstr>
      <vt:lpstr>Corbel</vt:lpstr>
      <vt:lpstr>Wingdings</vt:lpstr>
      <vt:lpstr>칠판 16x9</vt:lpstr>
      <vt:lpstr>성균관대학교 C언어 멘토링</vt:lpstr>
      <vt:lpstr>목차</vt:lpstr>
      <vt:lpstr>Printf 함수</vt:lpstr>
      <vt:lpstr>Printf 함수 예제</vt:lpstr>
      <vt:lpstr>PowerPoint 프레젠테이션</vt:lpstr>
      <vt:lpstr>Scanf 함수</vt:lpstr>
      <vt:lpstr>Scanf 함수 예제</vt:lpstr>
      <vt:lpstr>PowerPoint 프레젠테이션</vt:lpstr>
      <vt:lpstr>변수란?</vt:lpstr>
      <vt:lpstr>여러가지 자료형</vt:lpstr>
      <vt:lpstr>자료형에 따른 서식문자</vt:lpstr>
      <vt:lpstr>Float 자료형 활용 예제</vt:lpstr>
      <vt:lpstr>If, else if, else</vt:lpstr>
      <vt:lpstr>여러 종류의 연산자</vt:lpstr>
      <vt:lpstr>If, else if, else 예제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성균관대학교 C언어 멘토링</dc:title>
  <dc:creator>여혁수</dc:creator>
  <cp:lastModifiedBy>여혁수</cp:lastModifiedBy>
  <cp:revision>12</cp:revision>
  <dcterms:created xsi:type="dcterms:W3CDTF">2017-05-24T03:35:55Z</dcterms:created>
  <dcterms:modified xsi:type="dcterms:W3CDTF">2017-05-24T05:31:15Z</dcterms:modified>
</cp:coreProperties>
</file>